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76" r:id="rId26"/>
    <p:sldId id="400" r:id="rId27"/>
    <p:sldId id="355" r:id="rId28"/>
    <p:sldId id="372" r:id="rId29"/>
    <p:sldId id="373" r:id="rId30"/>
    <p:sldId id="374" r:id="rId31"/>
    <p:sldId id="378" r:id="rId32"/>
    <p:sldId id="381" r:id="rId33"/>
    <p:sldId id="401" r:id="rId34"/>
    <p:sldId id="402" r:id="rId35"/>
    <p:sldId id="403" r:id="rId36"/>
    <p:sldId id="404" r:id="rId37"/>
    <p:sldId id="405" r:id="rId38"/>
    <p:sldId id="406" r:id="rId39"/>
    <p:sldId id="407" r:id="rId40"/>
    <p:sldId id="408"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76"/>
            <p14:sldId id="400"/>
            <p14:sldId id="355"/>
            <p14:sldId id="372"/>
            <p14:sldId id="373"/>
            <p14:sldId id="374"/>
            <p14:sldId id="378"/>
            <p14:sldId id="381"/>
            <p14:sldId id="401"/>
            <p14:sldId id="402"/>
            <p14:sldId id="403"/>
            <p14:sldId id="404"/>
            <p14:sldId id="405"/>
            <p14:sldId id="406"/>
            <p14:sldId id="407"/>
            <p14:sldId id="408"/>
          </p14:sldIdLst>
        </p14:section>
        <p14:section name="Close" id="{3E6AD11B-4286-4CC1-8788-823F9F4A55B4}">
          <p14:sldIdLst/>
        </p14:section>
        <p14:section name="Australia Tempate" id="{C776A48F-20A6-4B54-81F4-C4A8DF108F04}">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35548" autoAdjust="0"/>
  </p:normalViewPr>
  <p:slideViewPr>
    <p:cSldViewPr snapToGrid="0">
      <p:cViewPr varScale="1">
        <p:scale>
          <a:sx n="26" d="100"/>
          <a:sy n="26" d="100"/>
        </p:scale>
        <p:origin x="2496" y="1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9/28/2013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9/28/2013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vi-VN" sz="900" kern="1200" dirty="0" smtClean="0">
                <a:solidFill>
                  <a:schemeClr val="tx1">
                    <a:alpha val="99000"/>
                  </a:schemeClr>
                </a:solidFill>
                <a:effectLst/>
                <a:latin typeface="Segoe UI" pitchFamily="34" charset="0"/>
                <a:ea typeface="+mn-ea"/>
                <a:cs typeface="+mn-cs"/>
              </a:rPr>
              <a:t>In this case is false because collecting requirements is important. It’s influenced product quality and drives the project to success or failure. In additional, gathering requirements ability to reduces risk later on. So requirements have to be specified carefully and clearly </a:t>
            </a:r>
            <a:endParaRPr lang="en-US" sz="900" kern="1200" dirty="0" smtClean="0">
              <a:solidFill>
                <a:schemeClr val="tx1">
                  <a:alpha val="99000"/>
                </a:schemeClr>
              </a:solidFill>
              <a:effectLst/>
              <a:latin typeface="Segoe UI" pitchFamily="34" charset="0"/>
              <a:ea typeface="+mn-ea"/>
              <a:cs typeface="+mn-cs"/>
            </a:endParaRPr>
          </a:p>
          <a:p>
            <a:endParaRPr lang="en-US" sz="900" kern="1200" dirty="0" smtClean="0">
              <a:solidFill>
                <a:schemeClr val="tx1">
                  <a:alpha val="99000"/>
                </a:schemeClr>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Sergey should work on requirements, and update the information continuously to stakeholder (He don’t report to Fisher).</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Those e-mails were not approved by Fisher before they were sent to Sergey, also Sergey should be approved by Russ Laughlin so that information in e-mail will be value and They will review problem to discussion again.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ru-RU" sz="900" b="1" u="sng" kern="1200" dirty="0" smtClean="0">
                <a:solidFill>
                  <a:schemeClr val="tx1">
                    <a:alpha val="99000"/>
                  </a:schemeClr>
                </a:solidFill>
                <a:effectLst/>
                <a:latin typeface="Segoe UI" pitchFamily="34" charset="0"/>
                <a:ea typeface="+mn-ea"/>
                <a:cs typeface="+mn-cs"/>
              </a:rPr>
              <a:t>:</a:t>
            </a:r>
            <a:r>
              <a:rPr lang="vi-VN" sz="900" kern="1200" dirty="0" smtClean="0">
                <a:solidFill>
                  <a:schemeClr val="tx1">
                    <a:alpha val="99000"/>
                  </a:schemeClr>
                </a:solidFill>
                <a:effectLst/>
                <a:latin typeface="Segoe UI" pitchFamily="34" charset="0"/>
                <a:ea typeface="+mn-ea"/>
                <a:cs typeface="+mn-cs"/>
              </a:rPr>
              <a:t> Fisher need to train Alex before assigning to him or find people have experience get requirement to support and share job with Alex.</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Team of Sergey didn’t effort-log record and the project didn’t estimate the number of hours before do.</a:t>
            </a:r>
            <a:endParaRPr lang="en-US" sz="900" kern="1200" dirty="0" smtClean="0">
              <a:solidFill>
                <a:schemeClr val="tx1">
                  <a:alpha val="99000"/>
                </a:schemeClr>
              </a:solidFill>
              <a:effectLst/>
              <a:latin typeface="Segoe UI" pitchFamily="34" charset="0"/>
              <a:ea typeface="+mn-ea"/>
              <a:cs typeface="+mn-cs"/>
            </a:endParaRPr>
          </a:p>
          <a:p>
            <a:endParaRPr lang="en-US" dirty="0" smtClean="0"/>
          </a:p>
          <a:p>
            <a:r>
              <a:rPr lang="en-US" sz="900" b="1" kern="1200" dirty="0" smtClean="0">
                <a:solidFill>
                  <a:schemeClr val="tx1">
                    <a:alpha val="99000"/>
                  </a:schemeClr>
                </a:solidFill>
                <a:effectLst/>
                <a:latin typeface="Segoe UI" pitchFamily="34" charset="0"/>
                <a:ea typeface="+mn-ea"/>
                <a:cs typeface="+mn-cs"/>
              </a:rPr>
              <a:t> </a:t>
            </a:r>
            <a:r>
              <a:rPr lang="vi-VN" sz="900" kern="1200" dirty="0" smtClean="0">
                <a:solidFill>
                  <a:schemeClr val="tx1">
                    <a:alpha val="99000"/>
                  </a:schemeClr>
                </a:solidFill>
                <a:effectLst/>
                <a:latin typeface="Segoe UI" pitchFamily="34" charset="0"/>
                <a:ea typeface="+mn-ea"/>
                <a:cs typeface="+mn-cs"/>
              </a:rPr>
              <a:t>In this project, budgets have to contain cost for travel</a:t>
            </a:r>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9/28/2013 8:16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cuối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mùa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hè</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năm</a:t>
            </a:r>
            <a:r>
              <a:rPr lang="en-US" sz="900" kern="1200" dirty="0" smtClean="0">
                <a:solidFill>
                  <a:schemeClr val="tx1">
                    <a:alpha val="99000"/>
                  </a:schemeClr>
                </a:solidFill>
                <a:effectLst/>
                <a:latin typeface="Segoe UI" pitchFamily="34" charset="0"/>
                <a:ea typeface="+mn-ea"/>
                <a:cs typeface="+mn-cs"/>
              </a:rPr>
              <a:t> 2002, </a:t>
            </a:r>
            <a:r>
              <a:rPr lang="en-US" sz="900" kern="1200" dirty="0" err="1" smtClean="0">
                <a:solidFill>
                  <a:schemeClr val="tx1">
                    <a:alpha val="99000"/>
                  </a:schemeClr>
                </a:solidFill>
                <a:effectLst/>
                <a:latin typeface="Segoe UI" pitchFamily="34" charset="0"/>
                <a:ea typeface="+mn-ea"/>
                <a:cs typeface="+mn-cs"/>
              </a:rPr>
              <a:t>như</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Giáo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sư</a:t>
            </a:r>
            <a:r>
              <a:rPr lang="en-US" sz="900" kern="1200" dirty="0" smtClean="0">
                <a:solidFill>
                  <a:schemeClr val="tx1">
                    <a:alpha val="99000"/>
                  </a:schemeClr>
                </a:solidFill>
                <a:effectLst/>
                <a:latin typeface="Segoe UI" pitchFamily="34" charset="0"/>
                <a:ea typeface="+mn-ea"/>
                <a:cs typeface="+mn-cs"/>
              </a:rPr>
              <a:t> Peter Johnson </a:t>
            </a:r>
            <a:r>
              <a:rPr lang="en-US" sz="900" kern="1200" dirty="0" err="1" smtClean="0">
                <a:solidFill>
                  <a:schemeClr val="tx1">
                    <a:alpha val="99000"/>
                  </a:schemeClr>
                </a:solidFill>
                <a:effectLst/>
                <a:latin typeface="Segoe UI" pitchFamily="34" charset="0"/>
                <a:ea typeface="+mn-ea"/>
                <a:cs typeface="+mn-cs"/>
              </a:rPr>
              <a:t>đã</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tiếp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quản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vị</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trí</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giám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đốc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chương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trình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từ</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Giáo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sư</a:t>
            </a:r>
            <a:r>
              <a:rPr lang="en-US" sz="900" kern="1200" dirty="0" smtClean="0">
                <a:solidFill>
                  <a:schemeClr val="tx1">
                    <a:alpha val="99000"/>
                  </a:schemeClr>
                </a:solidFill>
                <a:effectLst/>
                <a:latin typeface="Segoe UI" pitchFamily="34" charset="0"/>
                <a:ea typeface="+mn-ea"/>
                <a:cs typeface="+mn-cs"/>
              </a:rPr>
              <a:t> Ed Schubert. Johnson,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a:t>
            </a:r>
            <a:r>
              <a:rPr lang="en-US" sz="900" kern="1200" baseline="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người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tiên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phong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trong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lĩnh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vực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kiến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trúc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phần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mềm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quyết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định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tăng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sự</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hiện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diện</a:t>
            </a:r>
            <a:r>
              <a:rPr lang="en-US" sz="900" kern="1200" dirty="0" smtClean="0">
                <a:solidFill>
                  <a:schemeClr val="tx1">
                    <a:alpha val="99000"/>
                  </a:schemeClr>
                </a:solidFill>
                <a:effectLst/>
                <a:latin typeface="Segoe UI" pitchFamily="34" charset="0"/>
                <a:ea typeface="+mn-ea"/>
                <a:cs typeface="+mn-cs"/>
              </a:rPr>
              <a:t> web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các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chương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trình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chuyên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nghiệp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trong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công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nghệ</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phần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mềm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thông</a:t>
            </a:r>
            <a:r>
              <a:rPr lang="en-US" sz="900" kern="1200" dirty="0" smtClean="0">
                <a:solidFill>
                  <a:schemeClr val="tx1">
                    <a:alpha val="99000"/>
                  </a:schemeClr>
                </a:solidFill>
                <a:effectLst/>
                <a:latin typeface="Segoe UI" pitchFamily="34" charset="0"/>
                <a:ea typeface="+mn-ea"/>
                <a:cs typeface="+mn-cs"/>
              </a:rPr>
              <a:t> qua </a:t>
            </a:r>
            <a:r>
              <a:rPr lang="en-US" sz="900" kern="1200" dirty="0" err="1" smtClean="0">
                <a:solidFill>
                  <a:schemeClr val="tx1">
                    <a:alpha val="99000"/>
                  </a:schemeClr>
                </a:solidFill>
                <a:effectLst/>
                <a:latin typeface="Segoe UI" pitchFamily="34" charset="0"/>
                <a:ea typeface="+mn-ea"/>
                <a:cs typeface="+mn-cs"/>
              </a:rPr>
              <a:t>việc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triển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khai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giao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diện</a:t>
            </a:r>
            <a:r>
              <a:rPr lang="en-US" sz="900" kern="1200" dirty="0" smtClean="0">
                <a:solidFill>
                  <a:schemeClr val="tx1">
                    <a:alpha val="99000"/>
                  </a:schemeClr>
                </a:solidFill>
                <a:effectLst/>
                <a:latin typeface="Segoe UI" pitchFamily="34" charset="0"/>
                <a:ea typeface="+mn-ea"/>
                <a:cs typeface="+mn-cs"/>
              </a:rPr>
              <a:t> web </a:t>
            </a:r>
            <a:r>
              <a:rPr lang="en-US" sz="900" kern="1200" dirty="0" err="1" smtClean="0">
                <a:solidFill>
                  <a:schemeClr val="tx1">
                    <a:alpha val="99000"/>
                  </a:schemeClr>
                </a:solidFill>
                <a:effectLst/>
                <a:latin typeface="Segoe UI" pitchFamily="34" charset="0"/>
                <a:ea typeface="+mn-ea"/>
                <a:cs typeface="+mn-cs"/>
              </a:rPr>
              <a:t>mới</a:t>
            </a:r>
            <a:r>
              <a:rPr lang="en-US" sz="900" kern="1200" dirty="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alpha val="99000"/>
                  </a:schemeClr>
                </a:solidFill>
                <a:effectLst/>
                <a:latin typeface="Segoe UI" pitchFamily="34" charset="0"/>
                <a:ea typeface="+mn-ea"/>
                <a:cs typeface="+mn-cs"/>
              </a:rPr>
              <a:t>- During the 2002–2003 time </a:t>
            </a:r>
            <a:r>
              <a:rPr lang="en-US" sz="900" b="1" kern="1200" dirty="0" err="1" smtClean="0">
                <a:solidFill>
                  <a:schemeClr val="tx1">
                    <a:alpha val="99000"/>
                  </a:schemeClr>
                </a:solidFill>
                <a:effectLst/>
                <a:latin typeface="Segoe UI" pitchFamily="34" charset="0"/>
                <a:ea typeface="+mn-ea"/>
                <a:cs typeface="+mn-cs"/>
              </a:rPr>
              <a:t>frame.,a</a:t>
            </a:r>
            <a:r>
              <a:rPr lang="en-US" sz="900" b="1" kern="1200" dirty="0" smtClean="0">
                <a:solidFill>
                  <a:schemeClr val="tx1">
                    <a:alpha val="99000"/>
                  </a:schemeClr>
                </a:solidFill>
                <a:effectLst/>
                <a:latin typeface="Segoe UI" pitchFamily="34" charset="0"/>
                <a:ea typeface="+mn-ea"/>
                <a:cs typeface="+mn-cs"/>
              </a:rPr>
              <a:t> small budget, and a short time frame</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en-US" sz="900" kern="1200" dirty="0" err="1" smtClean="0">
                <a:solidFill>
                  <a:schemeClr val="tx1">
                    <a:alpha val="99000"/>
                  </a:schemeClr>
                </a:solidFill>
                <a:effectLst/>
                <a:latin typeface="Segoe UI" pitchFamily="34" charset="0"/>
                <a:ea typeface="+mn-ea"/>
                <a:cs typeface="+mn-cs"/>
              </a:rPr>
              <a:t>Ông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đã</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dự</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án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để</a:t>
            </a:r>
            <a:r>
              <a:rPr lang="en-US" sz="900" kern="1200" dirty="0" smtClean="0">
                <a:solidFill>
                  <a:schemeClr val="tx1">
                    <a:alpha val="99000"/>
                  </a:schemeClr>
                </a:solidFill>
                <a:effectLst/>
                <a:latin typeface="Segoe UI" pitchFamily="34" charset="0"/>
                <a:ea typeface="+mn-ea"/>
                <a:cs typeface="+mn-cs"/>
              </a:rPr>
              <a:t> Fisher, </a:t>
            </a:r>
            <a:r>
              <a:rPr lang="en-US" sz="900" kern="1200" dirty="0" err="1" smtClean="0">
                <a:solidFill>
                  <a:schemeClr val="tx1">
                    <a:alpha val="99000"/>
                  </a:schemeClr>
                </a:solidFill>
                <a:effectLst/>
                <a:latin typeface="Segoe UI" pitchFamily="34" charset="0"/>
                <a:ea typeface="+mn-ea"/>
                <a:cs typeface="+mn-cs"/>
              </a:rPr>
              <a:t>người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đã</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nhập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bộ</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chỉ</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trước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khi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có</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kinh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nghiệm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trước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đây</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mình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tại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thiết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kế</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thành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công</a:t>
            </a:r>
            <a:endParaRPr lang="en-US" sz="900" kern="1200" dirty="0" smtClean="0">
              <a:solidFill>
                <a:schemeClr val="tx1">
                  <a:alpha val="99000"/>
                </a:schemeClr>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Russoft</a:t>
            </a:r>
            <a:r>
              <a:rPr lang="en-US" sz="900" kern="1200" dirty="0" smtClean="0">
                <a:solidFill>
                  <a:schemeClr val="tx1">
                    <a:alpha val="99000"/>
                  </a:schemeClr>
                </a:solidFill>
                <a:effectLst/>
                <a:latin typeface="Segoe UI" pitchFamily="34" charset="0"/>
                <a:ea typeface="+mn-ea"/>
                <a:cs typeface="+mn-cs"/>
              </a:rPr>
              <a:t> Technologies Corporation </a:t>
            </a:r>
            <a:r>
              <a:rPr lang="en-US" sz="900" kern="1200" dirty="0" err="1" smtClean="0">
                <a:solidFill>
                  <a:schemeClr val="tx1">
                    <a:alpha val="99000"/>
                  </a:schemeClr>
                </a:solidFill>
                <a:effectLst/>
                <a:latin typeface="Segoe UI" pitchFamily="34" charset="0"/>
                <a:ea typeface="+mn-ea"/>
                <a:cs typeface="+mn-cs"/>
              </a:rPr>
              <a:t>Được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thành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lập</a:t>
            </a:r>
            <a:r>
              <a:rPr lang="en-US" sz="900" kern="1200" dirty="0" smtClean="0">
                <a:solidFill>
                  <a:schemeClr val="tx1">
                    <a:alpha val="99000"/>
                  </a:schemeClr>
                </a:solidFill>
                <a:effectLst/>
                <a:latin typeface="Segoe UI" pitchFamily="34" charset="0"/>
                <a:ea typeface="+mn-ea"/>
                <a:cs typeface="+mn-cs"/>
              </a:rPr>
              <a:t> ban </a:t>
            </a:r>
            <a:r>
              <a:rPr lang="en-US" sz="900" kern="1200" dirty="0" err="1" smtClean="0">
                <a:solidFill>
                  <a:schemeClr val="tx1">
                    <a:alpha val="99000"/>
                  </a:schemeClr>
                </a:solidFill>
                <a:effectLst/>
                <a:latin typeface="Segoe UI" pitchFamily="34" charset="0"/>
                <a:ea typeface="+mn-ea"/>
                <a:cs typeface="+mn-cs"/>
              </a:rPr>
              <a:t>đầu</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năm</a:t>
            </a:r>
            <a:r>
              <a:rPr lang="en-US" sz="900" kern="1200" dirty="0" smtClean="0">
                <a:solidFill>
                  <a:schemeClr val="tx1">
                    <a:alpha val="99000"/>
                  </a:schemeClr>
                </a:solidFill>
                <a:effectLst/>
                <a:latin typeface="Segoe UI" pitchFamily="34" charset="0"/>
                <a:ea typeface="+mn-ea"/>
                <a:cs typeface="+mn-cs"/>
              </a:rPr>
              <a:t> 1989 </a:t>
            </a:r>
            <a:r>
              <a:rPr lang="en-US" sz="900" kern="1200" dirty="0" err="1" smtClean="0">
                <a:solidFill>
                  <a:schemeClr val="tx1">
                    <a:alpha val="99000"/>
                  </a:schemeClr>
                </a:solidFill>
                <a:effectLst/>
                <a:latin typeface="Segoe UI" pitchFamily="34" charset="0"/>
                <a:ea typeface="+mn-ea"/>
                <a:cs typeface="+mn-cs"/>
              </a:rPr>
              <a:t>bởi</a:t>
            </a:r>
            <a:r>
              <a:rPr lang="en-US" sz="900" kern="1200" dirty="0" smtClean="0">
                <a:solidFill>
                  <a:schemeClr val="tx1">
                    <a:alpha val="99000"/>
                  </a:schemeClr>
                </a:solidFill>
                <a:effectLst/>
                <a:latin typeface="Segoe UI" pitchFamily="34" charset="0"/>
                <a:ea typeface="+mn-ea"/>
                <a:cs typeface="+mn-cs"/>
              </a:rPr>
              <a:t> Russ Laughlin</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a:t>
            </a:r>
            <a:r>
              <a:rPr lang="en-US" sz="900" kern="1200" baseline="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Russoft</a:t>
            </a:r>
            <a:r>
              <a:rPr lang="en-US" sz="900" kern="1200" dirty="0" smtClean="0">
                <a:solidFill>
                  <a:schemeClr val="tx1">
                    <a:alpha val="99000"/>
                  </a:schemeClr>
                </a:solidFill>
                <a:effectLst/>
                <a:latin typeface="Segoe UI" pitchFamily="34" charset="0"/>
                <a:ea typeface="+mn-ea"/>
                <a:cs typeface="+mn-cs"/>
              </a:rPr>
              <a:t> Technologies Corporation </a:t>
            </a:r>
            <a:r>
              <a:rPr lang="en-US" sz="900" kern="1200" dirty="0" err="1" smtClean="0">
                <a:solidFill>
                  <a:schemeClr val="tx1">
                    <a:alpha val="99000"/>
                  </a:schemeClr>
                </a:solidFill>
                <a:effectLst/>
                <a:latin typeface="Segoe UI" pitchFamily="34" charset="0"/>
                <a:ea typeface="+mn-ea"/>
                <a:cs typeface="+mn-cs"/>
              </a:rPr>
              <a:t>là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phát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triển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phần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mềm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nhỏ</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chuyên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về</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phát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triển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tùy</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chỉnh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thị</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trường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Bắc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Mỹ</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địa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phương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với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khách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hàng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thành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lập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nhỏ</a:t>
            </a:r>
            <a:r>
              <a:rPr lang="en-US" sz="900" kern="1200" dirty="0" smtClean="0">
                <a:solidFill>
                  <a:schemeClr val="tx1">
                    <a:alpha val="99000"/>
                  </a:schemeClr>
                </a:solidFill>
                <a:effectLst/>
                <a:latin typeface="Segoe UI" pitchFamily="34" charset="0"/>
                <a:ea typeface="+mn-ea"/>
                <a:cs typeface="+mn-cs"/>
              </a:rPr>
              <a:t> ở Canada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Hoa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Kỳ</a:t>
            </a:r>
            <a:r>
              <a:rPr lang="en-US" sz="900" kern="1200" dirty="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năm</a:t>
            </a:r>
            <a:r>
              <a:rPr lang="en-US" sz="900" kern="1200" dirty="0" smtClean="0">
                <a:solidFill>
                  <a:schemeClr val="tx1">
                    <a:alpha val="99000"/>
                  </a:schemeClr>
                </a:solidFill>
                <a:effectLst/>
                <a:latin typeface="Segoe UI" pitchFamily="34" charset="0"/>
                <a:ea typeface="+mn-ea"/>
                <a:cs typeface="+mn-cs"/>
              </a:rPr>
              <a:t> 2001, </a:t>
            </a:r>
            <a:r>
              <a:rPr lang="en-US" sz="900" kern="1200" dirty="0" err="1" smtClean="0">
                <a:solidFill>
                  <a:schemeClr val="tx1">
                    <a:alpha val="99000"/>
                  </a:schemeClr>
                </a:solidFill>
                <a:effectLst/>
                <a:latin typeface="Segoe UI" pitchFamily="34" charset="0"/>
                <a:ea typeface="+mn-ea"/>
                <a:cs typeface="+mn-cs"/>
              </a:rPr>
              <a:t>Russoft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có</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bốn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trụ</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sở</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làm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việc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toàn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thế</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giới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với</a:t>
            </a:r>
            <a:r>
              <a:rPr lang="en-US" sz="900" kern="1200" dirty="0" smtClean="0">
                <a:solidFill>
                  <a:schemeClr val="tx1">
                    <a:alpha val="99000"/>
                  </a:schemeClr>
                </a:solidFill>
                <a:effectLst/>
                <a:latin typeface="Segoe UI" pitchFamily="34" charset="0"/>
                <a:ea typeface="+mn-ea"/>
                <a:cs typeface="+mn-cs"/>
              </a:rPr>
              <a:t> Toronto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Moscow </a:t>
            </a:r>
            <a:r>
              <a:rPr lang="en-US" sz="900" kern="1200" dirty="0" err="1" smtClean="0">
                <a:solidFill>
                  <a:schemeClr val="tx1">
                    <a:alpha val="99000"/>
                  </a:schemeClr>
                </a:solidFill>
                <a:effectLst/>
                <a:latin typeface="Segoe UI" pitchFamily="34" charset="0"/>
                <a:ea typeface="+mn-ea"/>
                <a:cs typeface="+mn-cs"/>
              </a:rPr>
              <a:t>như</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các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trung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tâm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lớn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với</a:t>
            </a:r>
            <a:r>
              <a:rPr lang="en-US" sz="900" kern="1200" dirty="0" smtClean="0">
                <a:solidFill>
                  <a:schemeClr val="tx1">
                    <a:alpha val="99000"/>
                  </a:schemeClr>
                </a:solidFill>
                <a:effectLst/>
                <a:latin typeface="Segoe UI" pitchFamily="34" charset="0"/>
                <a:ea typeface="+mn-ea"/>
                <a:cs typeface="+mn-cs"/>
              </a:rPr>
              <a:t> Phoenix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Almaty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37731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He should to planning to identify and manage risk when choosing partner is a foreign company. Communication is one of the important issues, the differences in language and culture as possible so planning to avoid risks that should be.</a:t>
            </a:r>
            <a:endParaRPr lang="en-US" sz="900" kern="1200" dirty="0" smtClean="0">
              <a:solidFill>
                <a:schemeClr val="tx1">
                  <a:alpha val="99000"/>
                </a:schemeClr>
              </a:solidFill>
              <a:effectLst/>
              <a:latin typeface="Segoe UI" pitchFamily="34" charset="0"/>
              <a:ea typeface="+mn-ea"/>
              <a:cs typeface="+mn-cs"/>
            </a:endParaRPr>
          </a:p>
          <a:p>
            <a:r>
              <a:rPr lang="en-US" dirty="0" err="1" smtClean="0"/>
              <a:t>Xác</a:t>
            </a:r>
            <a:r>
              <a:rPr lang="en-US" baseline="0" dirty="0" smtClean="0"/>
              <a:t> </a:t>
            </a:r>
            <a:r>
              <a:rPr lang="en-US" baseline="0" dirty="0" err="1" smtClean="0"/>
              <a:t>định</a:t>
            </a:r>
            <a:r>
              <a:rPr lang="en-US" baseline="0" dirty="0" smtClean="0"/>
              <a:t> </a:t>
            </a:r>
            <a:r>
              <a:rPr lang="en-US" baseline="0" dirty="0" err="1" smtClean="0"/>
              <a:t>rõ</a:t>
            </a:r>
            <a:r>
              <a:rPr lang="en-US" baseline="0" dirty="0" smtClean="0"/>
              <a:t> </a:t>
            </a:r>
            <a:r>
              <a:rPr lang="en-US" baseline="0" dirty="0" err="1" smtClean="0"/>
              <a:t>ràng</a:t>
            </a:r>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theme" Target="../theme/theme6.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4.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1.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1.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1.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541944"/>
            <a:ext cx="10298883" cy="646331"/>
          </a:xfrm>
          <a:prstGeom prst="rect">
            <a:avLst/>
          </a:prstGeom>
        </p:spPr>
        <p:txBody>
          <a:bodyPr wrap="square">
            <a:spAutoFit/>
          </a:bodyPr>
          <a:lstStyle/>
          <a:p>
            <a:pPr algn="just"/>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419407" y="3930026"/>
            <a:ext cx="10017609" cy="923330"/>
          </a:xfrm>
          <a:prstGeom prst="rect">
            <a:avLst/>
          </a:prstGeom>
        </p:spPr>
        <p:txBody>
          <a:bodyPr wrap="square">
            <a:spAutoFit/>
          </a:bodyPr>
          <a:lstStyle/>
          <a:p>
            <a:pPr algn="just"/>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pPr algn="just"/>
            <a:r>
              <a:rPr lang="vi-VN" b="1" dirty="0"/>
              <a:t>Toward the end of their visit</a:t>
            </a:r>
            <a:endParaRPr lang="en-US" b="1" dirty="0"/>
          </a:p>
        </p:txBody>
      </p:sp>
      <p:sp>
        <p:nvSpPr>
          <p:cNvPr id="29" name="Rectangle 28"/>
          <p:cNvSpPr/>
          <p:nvPr/>
        </p:nvSpPr>
        <p:spPr>
          <a:xfrm>
            <a:off x="419407" y="3479553"/>
            <a:ext cx="4382225" cy="369332"/>
          </a:xfrm>
          <a:prstGeom prst="rect">
            <a:avLst/>
          </a:prstGeom>
        </p:spPr>
        <p:txBody>
          <a:bodyPr wrap="none">
            <a:spAutoFit/>
          </a:bodyPr>
          <a:lstStyle/>
          <a:p>
            <a:pPr algn="just"/>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277998"/>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06522"/>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375854"/>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92484"/>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48228"/>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4885281"/>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br>
              <a:rPr lang="en-US" dirty="0" smtClean="0"/>
            </a:br>
            <a:r>
              <a:rPr lang="en-US" dirty="0" smtClean="0"/>
              <a:t>Relating to Subject</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091886"/>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1924605"/>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2766454"/>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637327"/>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199560"/>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03227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3745001"/>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5278691"/>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538636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 (SMA)</a:t>
            </a:r>
            <a:endParaRPr lang="en-US" sz="2400" dirty="0"/>
          </a:p>
        </p:txBody>
      </p:sp>
      <p:sp>
        <p:nvSpPr>
          <p:cNvPr id="16" name="Rectangle 15"/>
          <p:cNvSpPr/>
          <p:nvPr/>
        </p:nvSpPr>
        <p:spPr>
          <a:xfrm>
            <a:off x="553570" y="289761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
        <p:nvSpPr>
          <p:cNvPr id="19" name="Rectangle 18"/>
          <p:cNvSpPr/>
          <p:nvPr/>
        </p:nvSpPr>
        <p:spPr bwMode="auto">
          <a:xfrm>
            <a:off x="391226" y="4437862"/>
            <a:ext cx="11512682" cy="640080"/>
          </a:xfrm>
          <a:prstGeom prst="rect">
            <a:avLst/>
          </a:prstGeom>
          <a:solidFill>
            <a:srgbClr val="00B050"/>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0" name="Rectangle 19"/>
          <p:cNvSpPr/>
          <p:nvPr/>
        </p:nvSpPr>
        <p:spPr>
          <a:xfrm>
            <a:off x="535462" y="454553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t>Application Development Practices (ADP)</a:t>
            </a:r>
            <a:endParaRPr lang="en-US" sz="2400" dirty="0"/>
          </a:p>
        </p:txBody>
      </p:sp>
    </p:spTree>
    <p:extLst>
      <p:ext uri="{BB962C8B-B14F-4D97-AF65-F5344CB8AC3E}">
        <p14:creationId xmlns:p14="http://schemas.microsoft.com/office/powerpoint/2010/main" val="1099756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0-#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1000" fill="hold"/>
                                        <p:tgtEl>
                                          <p:spTgt spid="20"/>
                                        </p:tgtEl>
                                        <p:attrNameLst>
                                          <p:attrName>ppt_x</p:attrName>
                                        </p:attrNameLst>
                                      </p:cBhvr>
                                      <p:tavLst>
                                        <p:tav tm="0">
                                          <p:val>
                                            <p:strVal val="0-#ppt_w/2"/>
                                          </p:val>
                                        </p:tav>
                                        <p:tav tm="100000">
                                          <p:val>
                                            <p:strVal val="#ppt_x"/>
                                          </p:val>
                                        </p:tav>
                                      </p:tavLst>
                                    </p:anim>
                                    <p:anim calcmode="lin" valueType="num">
                                      <p:cBhvr additive="base">
                                        <p:cTn id="55"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287356253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4577925" y="4783787"/>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Tree>
    <p:extLst>
      <p:ext uri="{BB962C8B-B14F-4D97-AF65-F5344CB8AC3E}">
        <p14:creationId xmlns:p14="http://schemas.microsoft.com/office/powerpoint/2010/main" val="247630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572808"/>
            <a:ext cx="5840483"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11"/>
          <p:cNvSpPr txBox="1">
            <a:spLocks/>
          </p:cNvSpPr>
          <p:nvPr/>
        </p:nvSpPr>
        <p:spPr>
          <a:xfrm>
            <a:off x="4690883" y="3793471"/>
            <a:ext cx="706228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83892"/>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
        <p:nvSpPr>
          <p:cNvPr id="10" name="Rectangle 9"/>
          <p:cNvSpPr/>
          <p:nvPr/>
        </p:nvSpPr>
        <p:spPr>
          <a:xfrm>
            <a:off x="4577925" y="2583338"/>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249135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2248994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77520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9027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66246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415749933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a:t>
            </a:r>
            <a:r>
              <a:rPr lang="en-US" smtClean="0"/>
              <a:t>E</a:t>
            </a:r>
            <a:r>
              <a:rPr lang="vi-VN" smtClean="0"/>
              <a:t>web </a:t>
            </a:r>
            <a:r>
              <a:rPr lang="vi-VN" dirty="0" smtClean="0"/>
              <a:t>Project and Russoft Company</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2064490"/>
            <a:ext cx="9555026" cy="646331"/>
          </a:xfrm>
          <a:prstGeom prst="rect">
            <a:avLst/>
          </a:prstGeom>
        </p:spPr>
        <p:txBody>
          <a:bodyPr wrap="square">
            <a:spAutoFit/>
          </a:bodyPr>
          <a:lstStyle/>
          <a:p>
            <a:pPr algn="just"/>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2954994"/>
            <a:ext cx="9218694" cy="646331"/>
          </a:xfrm>
          <a:prstGeom prst="rect">
            <a:avLst/>
          </a:prstGeom>
        </p:spPr>
        <p:txBody>
          <a:bodyPr wrap="square">
            <a:spAutoFit/>
          </a:bodyPr>
          <a:lstStyle/>
          <a:p>
            <a:pPr algn="just"/>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3823469"/>
            <a:ext cx="9528878" cy="646331"/>
          </a:xfrm>
          <a:prstGeom prst="rect">
            <a:avLst/>
          </a:prstGeom>
        </p:spPr>
        <p:txBody>
          <a:bodyPr wrap="square">
            <a:spAutoFit/>
          </a:bodyPr>
          <a:lstStyle/>
          <a:p>
            <a:pPr algn="just"/>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4713492"/>
            <a:ext cx="9528878" cy="646331"/>
          </a:xfrm>
          <a:prstGeom prst="rect">
            <a:avLst/>
          </a:prstGeom>
        </p:spPr>
        <p:txBody>
          <a:bodyPr wrap="square">
            <a:spAutoFit/>
          </a:bodyPr>
          <a:lstStyle/>
          <a:p>
            <a:pPr algn="just"/>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433</TotalTime>
  <Words>4475</Words>
  <Application>Microsoft Office PowerPoint</Application>
  <PresentationFormat>Custom</PresentationFormat>
  <Paragraphs>385</Paragraphs>
  <Slides>31</Slides>
  <Notes>15</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31</vt:i4>
      </vt:variant>
    </vt:vector>
  </HeadingPairs>
  <TitlesOfParts>
    <vt:vector size="46" baseType="lpstr">
      <vt:lpstr>Arial</vt:lpstr>
      <vt:lpstr>Calibri</vt:lpstr>
      <vt:lpstr>Consolas</vt:lpstr>
      <vt:lpstr>Segoe Semibold</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Correctly &amp; Incorrectly Relating to Subject</vt:lpstr>
      <vt:lpstr>Relating to Subject at hand</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58</cp:revision>
  <cp:lastPrinted>2010-05-11T05:02:34Z</cp:lastPrinted>
  <dcterms:created xsi:type="dcterms:W3CDTF">2012-09-10T08:15:36Z</dcterms:created>
  <dcterms:modified xsi:type="dcterms:W3CDTF">2013-09-28T01:19:09Z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