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1"/>
  </p:notesMasterIdLst>
  <p:handoutMasterIdLst>
    <p:handoutMasterId r:id="rId52"/>
  </p:handoutMasterIdLst>
  <p:sldIdLst>
    <p:sldId id="321" r:id="rId11"/>
    <p:sldId id="409" r:id="rId12"/>
    <p:sldId id="435" r:id="rId13"/>
    <p:sldId id="416" r:id="rId14"/>
    <p:sldId id="418" r:id="rId15"/>
    <p:sldId id="412" r:id="rId16"/>
    <p:sldId id="410" r:id="rId17"/>
    <p:sldId id="414" r:id="rId18"/>
    <p:sldId id="411" r:id="rId19"/>
    <p:sldId id="344" r:id="rId20"/>
    <p:sldId id="419" r:id="rId21"/>
    <p:sldId id="343" r:id="rId22"/>
    <p:sldId id="421" r:id="rId23"/>
    <p:sldId id="423" r:id="rId24"/>
    <p:sldId id="424" r:id="rId25"/>
    <p:sldId id="425" r:id="rId26"/>
    <p:sldId id="427" r:id="rId27"/>
    <p:sldId id="429" r:id="rId28"/>
    <p:sldId id="434" r:id="rId29"/>
    <p:sldId id="433" r:id="rId30"/>
    <p:sldId id="436" r:id="rId31"/>
    <p:sldId id="437" r:id="rId32"/>
    <p:sldId id="438" r:id="rId33"/>
    <p:sldId id="439" r:id="rId34"/>
    <p:sldId id="441" r:id="rId35"/>
    <p:sldId id="443" r:id="rId36"/>
    <p:sldId id="444" r:id="rId37"/>
    <p:sldId id="446" r:id="rId38"/>
    <p:sldId id="457" r:id="rId39"/>
    <p:sldId id="447" r:id="rId40"/>
    <p:sldId id="449" r:id="rId41"/>
    <p:sldId id="451" r:id="rId42"/>
    <p:sldId id="450" r:id="rId43"/>
    <p:sldId id="453" r:id="rId44"/>
    <p:sldId id="452" r:id="rId45"/>
    <p:sldId id="455" r:id="rId46"/>
    <p:sldId id="458" r:id="rId47"/>
    <p:sldId id="430" r:id="rId48"/>
    <p:sldId id="460" r:id="rId49"/>
    <p:sldId id="408"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3"/>
            <p14:sldId id="452"/>
            <p14:sldId id="455"/>
            <p14:sldId id="458"/>
            <p14:sldId id="430"/>
            <p14:sldId id="46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3" autoAdjust="0"/>
    <p:restoredTop sz="81705" autoAdjust="0"/>
  </p:normalViewPr>
  <p:slideViewPr>
    <p:cSldViewPr snapToGrid="0">
      <p:cViewPr varScale="1">
        <p:scale>
          <a:sx n="72" d="100"/>
          <a:sy n="72" d="100"/>
        </p:scale>
        <p:origin x="54"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4"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10/25/2013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10/25/2013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10/25/2013 1:31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10/25/2013 1:31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10/25/2013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10/25/2013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g"/><Relationship Id="rId1" Type="http://schemas.openxmlformats.org/officeDocument/2006/relationships/slideLayout" Target="../slideLayouts/slideLayout31.xml"/><Relationship Id="rId4" Type="http://schemas.openxmlformats.org/officeDocument/2006/relationships/image" Target="../media/image69.jp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oleObject" Target="../embeddings/oleObject2.bin"/><Relationship Id="rId3" Type="http://schemas.openxmlformats.org/officeDocument/2006/relationships/image" Target="../media/image17.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23.jpeg"/><Relationship Id="rId5" Type="http://schemas.openxmlformats.org/officeDocument/2006/relationships/oleObject" Target="../embeddings/oleObject1.bin"/><Relationship Id="rId10" Type="http://schemas.openxmlformats.org/officeDocument/2006/relationships/image" Target="../media/image22.jpeg"/><Relationship Id="rId4" Type="http://schemas.openxmlformats.org/officeDocument/2006/relationships/image" Target="../media/image18.jpeg"/><Relationship Id="rId9" Type="http://schemas.openxmlformats.org/officeDocument/2006/relationships/image" Target="../media/image2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31.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jpg"/><Relationship Id="rId10" Type="http://schemas.openxmlformats.org/officeDocument/2006/relationships/image" Target="../media/image33.jpg"/><Relationship Id="rId4" Type="http://schemas.openxmlformats.org/officeDocument/2006/relationships/image" Target="../media/image27.jpg"/><Relationship Id="rId9" Type="http://schemas.openxmlformats.org/officeDocument/2006/relationships/image" Target="../media/image32.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1.jpeg"/><Relationship Id="rId18" Type="http://schemas.openxmlformats.org/officeDocument/2006/relationships/image" Target="../media/image46.png"/><Relationship Id="rId26" Type="http://schemas.openxmlformats.org/officeDocument/2006/relationships/image" Target="../media/image52.png"/><Relationship Id="rId3" Type="http://schemas.openxmlformats.org/officeDocument/2006/relationships/notesSlide" Target="../notesSlides/notesSlide6.xml"/><Relationship Id="rId21" Type="http://schemas.openxmlformats.org/officeDocument/2006/relationships/image" Target="../media/image16.png"/><Relationship Id="rId7" Type="http://schemas.openxmlformats.org/officeDocument/2006/relationships/image" Target="../media/image36.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1.png"/><Relationship Id="rId2" Type="http://schemas.openxmlformats.org/officeDocument/2006/relationships/slideLayout" Target="../slideLayouts/slideLayout30.xml"/><Relationship Id="rId16" Type="http://schemas.openxmlformats.org/officeDocument/2006/relationships/image" Target="../media/image44.png"/><Relationship Id="rId20" Type="http://schemas.openxmlformats.org/officeDocument/2006/relationships/oleObject" Target="../embeddings/oleObject6.bin"/><Relationship Id="rId29" Type="http://schemas.openxmlformats.org/officeDocument/2006/relationships/image" Target="../media/image55.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5.png"/><Relationship Id="rId15" Type="http://schemas.openxmlformats.org/officeDocument/2006/relationships/image" Target="../media/image43.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7.png"/><Relationship Id="rId4" Type="http://schemas.openxmlformats.org/officeDocument/2006/relationships/oleObject" Target="../embeddings/oleObject3.bin"/><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sigma level</a:t>
            </a:r>
          </a:p>
          <a:p>
            <a:pPr>
              <a:lnSpc>
                <a:spcPct val="150000"/>
              </a:lnSpc>
            </a:pPr>
            <a:endParaRPr lang="en-US" altLang="zh-TW" sz="2000" dirty="0">
              <a:solidFill>
                <a:schemeClr val="tx1"/>
              </a:solidFill>
            </a:endParaRPr>
          </a:p>
          <a:p>
            <a:pPr>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2178744"/>
            <a:ext cx="1697821" cy="1721947"/>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Project Charter</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SIPOC</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Deployment Map</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VOC Translation Matrix</a:t>
            </a: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Tree Diagram</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Data Collection Plan</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Checksheets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Operational Definitions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Value Stream Map</a:t>
            </a: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Process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Data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Cause &amp; Effect Diagram</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Value Stream Map</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Weighted Criteria Matrix</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To-Be Maps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PDCA/PDSA</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Response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Charts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Documentation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Dau Khau</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447800"/>
            <a:ext cx="11149013" cy="6247864"/>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000" dirty="0"/>
              <a:t>As a metric</a:t>
            </a:r>
            <a:endParaRPr lang="en-US" sz="2000" dirty="0"/>
          </a:p>
          <a:p>
            <a:pPr lvl="1"/>
            <a:r>
              <a:rPr lang="vi-VN" sz="2000" dirty="0"/>
              <a:t>As a methodology</a:t>
            </a:r>
            <a:endParaRPr lang="en-US" sz="2000" dirty="0"/>
          </a:p>
          <a:p>
            <a:pPr lvl="1"/>
            <a:r>
              <a:rPr lang="vi-VN" sz="2000" dirty="0"/>
              <a:t>As a management system</a:t>
            </a:r>
            <a:endParaRPr lang="en-US" sz="2000" dirty="0"/>
          </a:p>
          <a:p>
            <a:pPr>
              <a:lnSpc>
                <a:spcPct val="150000"/>
              </a:lnSpc>
              <a:buNone/>
            </a:pPr>
            <a:r>
              <a:rPr lang="vi-VN" sz="2800" dirty="0"/>
              <a:t>Six Sigma is lots of different things because it had different meanings over time, and also because it is now interpreted in increasingly different ways.</a:t>
            </a:r>
            <a:endParaRPr lang="en-US" sz="2800" dirty="0">
              <a:solidFill>
                <a:schemeClr val="tx1"/>
              </a:solidFill>
            </a:endParaRPr>
          </a:p>
          <a:p>
            <a:pPr marL="0" indent="0">
              <a:lnSpc>
                <a:spcPct val="150000"/>
              </a:lnSpc>
              <a:buNone/>
            </a:pPr>
            <a:endParaRPr lang="en-US" sz="28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19113" y="1447800"/>
            <a:ext cx="11149013" cy="2640723"/>
          </a:xfrm>
        </p:spPr>
        <p:txBody>
          <a:bodyPr/>
          <a:lstStyle/>
          <a:p>
            <a:pPr lvl="0"/>
            <a:r>
              <a:rPr lang="vi-VN" sz="2400" dirty="0"/>
              <a:t>Six Sigma revolves around a few key concepts:</a:t>
            </a:r>
            <a:endParaRPr lang="en-US" sz="2400" dirty="0"/>
          </a:p>
          <a:p>
            <a:pPr lvl="1"/>
            <a:r>
              <a:rPr lang="vi-VN" sz="2000" dirty="0"/>
              <a:t>Critical to Quality: Attributes most important to the customer</a:t>
            </a:r>
            <a:endParaRPr lang="en-US" sz="2000" dirty="0"/>
          </a:p>
          <a:p>
            <a:pPr lvl="1"/>
            <a:r>
              <a:rPr lang="vi-VN" sz="2000" dirty="0"/>
              <a:t>Defect: Failing to deliver what the customer wants</a:t>
            </a:r>
            <a:endParaRPr lang="en-US" sz="2000" dirty="0"/>
          </a:p>
          <a:p>
            <a:pPr lvl="1"/>
            <a:r>
              <a:rPr lang="vi-VN" sz="2000" dirty="0"/>
              <a:t>Process Capability: What your process can deliver</a:t>
            </a:r>
            <a:endParaRPr lang="en-US" sz="2000" dirty="0"/>
          </a:p>
          <a:p>
            <a:pPr lvl="1"/>
            <a:r>
              <a:rPr lang="vi-VN" sz="2000" dirty="0"/>
              <a:t>Variation: What the customer sees and feels</a:t>
            </a:r>
            <a:endParaRPr lang="en-US" sz="2000" dirty="0"/>
          </a:p>
          <a:p>
            <a:pPr lvl="1"/>
            <a:r>
              <a:rPr lang="vi-VN" sz="2000" dirty="0"/>
              <a:t>Stable Operations: Ensuring consistent, predictable processes to improve what the customer sees and feels</a:t>
            </a:r>
            <a:endParaRPr lang="en-US" sz="2000" dirty="0"/>
          </a:p>
          <a:p>
            <a:pPr lvl="1"/>
            <a:r>
              <a:rPr lang="vi-VN" sz="2000" dirty="0"/>
              <a:t>Design for Six Sigma: Designing to meet customer needs and process capability.</a:t>
            </a:r>
            <a:endParaRPr lang="en-US" sz="20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16" name="Picture 20" descr="Osbor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38311" y="3445669"/>
            <a:ext cx="536575"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26" descr="Gau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274886" y="2418557"/>
            <a:ext cx="663575" cy="722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8" name="Object 51"/>
          <p:cNvGraphicFramePr>
            <a:graphicFrameLocks noChangeAspect="1"/>
          </p:cNvGraphicFramePr>
          <p:nvPr>
            <p:extLst>
              <p:ext uri="{D42A27DB-BD31-4B8C-83A1-F6EECF244321}">
                <p14:modId xmlns:p14="http://schemas.microsoft.com/office/powerpoint/2010/main" val="2061911347"/>
              </p:ext>
            </p:extLst>
          </p:nvPr>
        </p:nvGraphicFramePr>
        <p:xfrm>
          <a:off x="3672681" y="5960269"/>
          <a:ext cx="1371600" cy="446088"/>
        </p:xfrm>
        <a:graphic>
          <a:graphicData uri="http://schemas.openxmlformats.org/presentationml/2006/ole">
            <mc:AlternateContent xmlns:mc="http://schemas.openxmlformats.org/markup-compatibility/2006">
              <mc:Choice xmlns:v="urn:schemas-microsoft-com:vml" Requires="v">
                <p:oleObj spid="_x0000_s2118" name="Photo Editor Photo" r:id="rId5" imgW="1552792" imgH="504762" progId="MSPhotoEd.3">
                  <p:embed/>
                </p:oleObj>
              </mc:Choice>
              <mc:Fallback>
                <p:oleObj name="Photo Editor Photo" r:id="rId5" imgW="1552792" imgH="504762"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672681" y="5960269"/>
                        <a:ext cx="13716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4"/>
          <p:cNvSpPr>
            <a:spLocks noChangeArrowheads="1"/>
          </p:cNvSpPr>
          <p:nvPr/>
        </p:nvSpPr>
        <p:spPr bwMode="invGray">
          <a:xfrm flipV="1">
            <a:off x="-476250" y="2261392"/>
            <a:ext cx="13277849"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0" name="Rectangle 5"/>
          <p:cNvSpPr>
            <a:spLocks noChangeArrowheads="1"/>
          </p:cNvSpPr>
          <p:nvPr/>
        </p:nvSpPr>
        <p:spPr bwMode="invGray">
          <a:xfrm flipV="1">
            <a:off x="-304800" y="4244181"/>
            <a:ext cx="12877800"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 name="Line 7"/>
          <p:cNvSpPr>
            <a:spLocks noChangeShapeType="1"/>
          </p:cNvSpPr>
          <p:nvPr/>
        </p:nvSpPr>
        <p:spPr bwMode="auto">
          <a:xfrm>
            <a:off x="2571746" y="2159000"/>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3" name="Line 8"/>
          <p:cNvSpPr>
            <a:spLocks noChangeShapeType="1"/>
          </p:cNvSpPr>
          <p:nvPr/>
        </p:nvSpPr>
        <p:spPr bwMode="auto">
          <a:xfrm>
            <a:off x="5679281" y="2299492"/>
            <a:ext cx="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4" name="Line 9"/>
          <p:cNvSpPr>
            <a:spLocks noChangeShapeType="1"/>
          </p:cNvSpPr>
          <p:nvPr/>
        </p:nvSpPr>
        <p:spPr bwMode="auto">
          <a:xfrm>
            <a:off x="2003426" y="413861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pic>
        <p:nvPicPr>
          <p:cNvPr id="25" name="Picture 12" descr="Shewh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5994" y="2302669"/>
            <a:ext cx="573087" cy="76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3" descr="de Moiv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 y="1235869"/>
            <a:ext cx="671513" cy="8382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Ishikaw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5044" y="4360069"/>
            <a:ext cx="5334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5" descr="Kan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0081" y="3344069"/>
            <a:ext cx="549275" cy="7635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Par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8119" y="1312069"/>
            <a:ext cx="620712" cy="8382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7"/>
          <p:cNvSpPr txBox="1">
            <a:spLocks noChangeArrowheads="1"/>
          </p:cNvSpPr>
          <p:nvPr/>
        </p:nvSpPr>
        <p:spPr bwMode="auto">
          <a:xfrm>
            <a:off x="190500" y="2336007"/>
            <a:ext cx="1768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1736</a:t>
            </a:r>
            <a:r>
              <a:rPr lang="vi-VN" sz="1200" dirty="0" smtClean="0">
                <a:latin typeface="Tahoma" pitchFamily="34" charset="0"/>
              </a:rPr>
              <a:t>:  French mathematician Abraham de Moivre publishes an article introducing the normal curve.</a:t>
            </a:r>
            <a:endParaRPr lang="vi-VN" sz="1200" dirty="0">
              <a:latin typeface="Tahoma" pitchFamily="34" charset="0"/>
            </a:endParaRPr>
          </a:p>
        </p:txBody>
      </p:sp>
      <p:sp>
        <p:nvSpPr>
          <p:cNvPr id="31" name="Text Box 18"/>
          <p:cNvSpPr txBox="1">
            <a:spLocks noChangeArrowheads="1"/>
          </p:cNvSpPr>
          <p:nvPr/>
        </p:nvSpPr>
        <p:spPr bwMode="auto">
          <a:xfrm>
            <a:off x="5016500" y="2430076"/>
            <a:ext cx="2882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1896</a:t>
            </a:r>
            <a:r>
              <a:rPr lang="vi-VN" sz="1200" dirty="0" smtClean="0">
                <a:latin typeface="Tahoma" pitchFamily="34" charset="0"/>
              </a:rPr>
              <a:t>:  Italian sociologist Vilfredo Alfredo Pareto introduces the 80/20 rule and the Pareto distribution in </a:t>
            </a:r>
            <a:r>
              <a:rPr lang="vi-VN" sz="1200" i="1" dirty="0" smtClean="0">
                <a:latin typeface="Tahoma" pitchFamily="34" charset="0"/>
              </a:rPr>
              <a:t>Cours d’Economie Politique</a:t>
            </a:r>
            <a:r>
              <a:rPr lang="vi-VN" sz="1200" dirty="0" smtClean="0">
                <a:latin typeface="Tahoma" pitchFamily="34" charset="0"/>
              </a:rPr>
              <a:t>.</a:t>
            </a:r>
            <a:endParaRPr lang="vi-VN" sz="1200" dirty="0">
              <a:latin typeface="Tahoma" pitchFamily="34" charset="0"/>
            </a:endParaRPr>
          </a:p>
        </p:txBody>
      </p:sp>
      <p:sp>
        <p:nvSpPr>
          <p:cNvPr id="32" name="Text Box 19"/>
          <p:cNvSpPr txBox="1">
            <a:spLocks noChangeArrowheads="1"/>
          </p:cNvSpPr>
          <p:nvPr/>
        </p:nvSpPr>
        <p:spPr bwMode="auto">
          <a:xfrm>
            <a:off x="8344694" y="1296194"/>
            <a:ext cx="29075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1924</a:t>
            </a:r>
            <a:r>
              <a:rPr lang="vi-VN" sz="1200" dirty="0" smtClean="0">
                <a:latin typeface="Tahoma" pitchFamily="34" charset="0"/>
              </a:rPr>
              <a:t>:  Walter A. Shewhart introduces the control chart and the distinction of special vs. common cause variation as contributors to process problems.</a:t>
            </a:r>
            <a:endParaRPr lang="vi-VN" sz="1200" dirty="0">
              <a:latin typeface="Tahoma" pitchFamily="34" charset="0"/>
            </a:endParaRPr>
          </a:p>
        </p:txBody>
      </p:sp>
      <p:sp>
        <p:nvSpPr>
          <p:cNvPr id="33" name="Text Box 22"/>
          <p:cNvSpPr txBox="1">
            <a:spLocks noChangeArrowheads="1"/>
          </p:cNvSpPr>
          <p:nvPr/>
        </p:nvSpPr>
        <p:spPr bwMode="auto">
          <a:xfrm>
            <a:off x="1100932" y="4366102"/>
            <a:ext cx="22899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1941</a:t>
            </a:r>
            <a:r>
              <a:rPr lang="en-US" sz="1200" dirty="0">
                <a:latin typeface="Tahoma" pitchFamily="34" charset="0"/>
              </a:rPr>
              <a:t>:  Alex Osborn, head of BBDO Advertising, fathers a widely-adopted set of rules for “brainstorming”.</a:t>
            </a:r>
          </a:p>
        </p:txBody>
      </p:sp>
      <p:sp>
        <p:nvSpPr>
          <p:cNvPr id="34" name="Text Box 23"/>
          <p:cNvSpPr txBox="1">
            <a:spLocks noChangeArrowheads="1"/>
          </p:cNvSpPr>
          <p:nvPr/>
        </p:nvSpPr>
        <p:spPr bwMode="auto">
          <a:xfrm>
            <a:off x="3390900" y="3353116"/>
            <a:ext cx="2781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1949</a:t>
            </a:r>
            <a:r>
              <a:rPr lang="en-US" sz="1200" dirty="0">
                <a:latin typeface="Tahoma" pitchFamily="34" charset="0"/>
              </a:rPr>
              <a:t>:  U. S. DOD issues Military Procedure MIL-P-1629, </a:t>
            </a:r>
            <a:r>
              <a:rPr lang="en-US" sz="1200" i="1" dirty="0">
                <a:latin typeface="Tahoma" pitchFamily="34" charset="0"/>
              </a:rPr>
              <a:t>Procedures for Performing a Failure Mode Effects and Criticality Analysis</a:t>
            </a:r>
            <a:r>
              <a:rPr lang="en-US" sz="1200" dirty="0">
                <a:latin typeface="Tahoma" pitchFamily="34" charset="0"/>
              </a:rPr>
              <a:t>.</a:t>
            </a:r>
          </a:p>
        </p:txBody>
      </p:sp>
      <p:sp>
        <p:nvSpPr>
          <p:cNvPr id="35" name="Line 24"/>
          <p:cNvSpPr>
            <a:spLocks noChangeShapeType="1"/>
          </p:cNvSpPr>
          <p:nvPr/>
        </p:nvSpPr>
        <p:spPr bwMode="auto">
          <a:xfrm>
            <a:off x="4702969" y="4134644"/>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Text Box 25"/>
          <p:cNvSpPr txBox="1">
            <a:spLocks noChangeArrowheads="1"/>
          </p:cNvSpPr>
          <p:nvPr/>
        </p:nvSpPr>
        <p:spPr bwMode="auto">
          <a:xfrm>
            <a:off x="6642100" y="3458369"/>
            <a:ext cx="19835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1960</a:t>
            </a:r>
            <a:r>
              <a:rPr lang="en-US" sz="1200" dirty="0">
                <a:latin typeface="Tahoma" pitchFamily="34" charset="0"/>
              </a:rPr>
              <a:t>:  Kaoru Ishikawa introduces his now famous cause-and-effect diagram.</a:t>
            </a:r>
          </a:p>
        </p:txBody>
      </p:sp>
      <p:sp>
        <p:nvSpPr>
          <p:cNvPr id="37" name="Line 28"/>
          <p:cNvSpPr>
            <a:spLocks noChangeShapeType="1"/>
          </p:cNvSpPr>
          <p:nvPr/>
        </p:nvSpPr>
        <p:spPr bwMode="auto">
          <a:xfrm>
            <a:off x="8778081" y="214233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Text Box 29"/>
          <p:cNvSpPr txBox="1">
            <a:spLocks noChangeArrowheads="1"/>
          </p:cNvSpPr>
          <p:nvPr/>
        </p:nvSpPr>
        <p:spPr bwMode="auto">
          <a:xfrm>
            <a:off x="1908969" y="1172369"/>
            <a:ext cx="24876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1818</a:t>
            </a:r>
            <a:r>
              <a:rPr lang="en-US" sz="1200" dirty="0">
                <a:latin typeface="Tahoma" pitchFamily="34" charset="0"/>
              </a:rPr>
              <a:t>:  Gauss uses the normal curve to explore the mathematics of error analysis for measurement, probability analysis, and hypothesis testing.</a:t>
            </a:r>
          </a:p>
        </p:txBody>
      </p:sp>
      <p:sp>
        <p:nvSpPr>
          <p:cNvPr id="39" name="Line 30"/>
          <p:cNvSpPr>
            <a:spLocks noChangeShapeType="1"/>
          </p:cNvSpPr>
          <p:nvPr/>
        </p:nvSpPr>
        <p:spPr bwMode="auto">
          <a:xfrm>
            <a:off x="7622381" y="4120357"/>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Text Box 31"/>
          <p:cNvSpPr txBox="1">
            <a:spLocks noChangeArrowheads="1"/>
          </p:cNvSpPr>
          <p:nvPr/>
        </p:nvSpPr>
        <p:spPr bwMode="auto">
          <a:xfrm>
            <a:off x="8625680" y="4283869"/>
            <a:ext cx="28932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1970s</a:t>
            </a:r>
            <a:r>
              <a:rPr lang="vi-VN" sz="1200" dirty="0" smtClean="0">
                <a:latin typeface="Tahoma" pitchFamily="34" charset="0"/>
              </a:rPr>
              <a:t>:  Dr. Noriaki Kano introduces his two-dimensional quality model and the three types of quality.</a:t>
            </a:r>
            <a:endParaRPr lang="vi-VN" sz="1200" dirty="0">
              <a:latin typeface="Tahoma" pitchFamily="34" charset="0"/>
            </a:endParaRPr>
          </a:p>
        </p:txBody>
      </p:sp>
      <p:sp>
        <p:nvSpPr>
          <p:cNvPr id="41" name="Line 34"/>
          <p:cNvSpPr>
            <a:spLocks noChangeShapeType="1"/>
          </p:cNvSpPr>
          <p:nvPr/>
        </p:nvSpPr>
        <p:spPr bwMode="auto">
          <a:xfrm>
            <a:off x="9819481" y="409813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Text Box 36"/>
          <p:cNvSpPr txBox="1">
            <a:spLocks noChangeArrowheads="1"/>
          </p:cNvSpPr>
          <p:nvPr/>
        </p:nvSpPr>
        <p:spPr bwMode="auto">
          <a:xfrm>
            <a:off x="3139281" y="4982369"/>
            <a:ext cx="254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1986</a:t>
            </a:r>
            <a:r>
              <a:rPr lang="en-US" sz="1200" dirty="0">
                <a:latin typeface="Tahoma" pitchFamily="34" charset="0"/>
              </a:rPr>
              <a:t>:  Bill Smith, a senior engineer and scientist introduces the concept of Six Sigma at Motorola</a:t>
            </a:r>
          </a:p>
        </p:txBody>
      </p:sp>
      <p:sp>
        <p:nvSpPr>
          <p:cNvPr id="43" name="Rectangle 38"/>
          <p:cNvSpPr>
            <a:spLocks noChangeArrowheads="1"/>
          </p:cNvSpPr>
          <p:nvPr/>
        </p:nvSpPr>
        <p:spPr bwMode="invGray">
          <a:xfrm>
            <a:off x="-304800" y="5807870"/>
            <a:ext cx="12630149"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44" name="Line 39"/>
          <p:cNvSpPr>
            <a:spLocks noChangeShapeType="1"/>
          </p:cNvSpPr>
          <p:nvPr/>
        </p:nvSpPr>
        <p:spPr bwMode="auto">
          <a:xfrm>
            <a:off x="4462462" y="5718175"/>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Text Box 40"/>
          <p:cNvSpPr txBox="1">
            <a:spLocks noChangeArrowheads="1"/>
          </p:cNvSpPr>
          <p:nvPr/>
        </p:nvSpPr>
        <p:spPr bwMode="auto">
          <a:xfrm>
            <a:off x="5806280" y="5995578"/>
            <a:ext cx="2207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1994</a:t>
            </a:r>
            <a:r>
              <a:rPr lang="vi-VN" sz="1200" dirty="0" smtClean="0">
                <a:latin typeface="Tahoma" pitchFamily="34" charset="0"/>
              </a:rPr>
              <a:t>:  Larry Bossidy launches Six Sigma at Allied Signal.</a:t>
            </a:r>
            <a:endParaRPr lang="vi-VN" sz="1200" dirty="0">
              <a:latin typeface="Tahoma" pitchFamily="34" charset="0"/>
            </a:endParaRPr>
          </a:p>
        </p:txBody>
      </p:sp>
      <p:sp>
        <p:nvSpPr>
          <p:cNvPr id="46" name="Text Box 41"/>
          <p:cNvSpPr txBox="1">
            <a:spLocks noChangeArrowheads="1"/>
          </p:cNvSpPr>
          <p:nvPr/>
        </p:nvSpPr>
        <p:spPr bwMode="auto">
          <a:xfrm>
            <a:off x="8372870" y="5237738"/>
            <a:ext cx="2142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1995</a:t>
            </a:r>
            <a:r>
              <a:rPr lang="en-US" sz="1200" dirty="0">
                <a:latin typeface="Tahoma" pitchFamily="34" charset="0"/>
              </a:rPr>
              <a:t>:  Jack Welch launches Six Sigma at GE.</a:t>
            </a:r>
          </a:p>
        </p:txBody>
      </p:sp>
      <p:pic>
        <p:nvPicPr>
          <p:cNvPr id="47" name="Picture 49" descr="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3687" y="5940426"/>
            <a:ext cx="438150" cy="43815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60"/>
          <p:cNvSpPr>
            <a:spLocks noChangeShapeType="1"/>
          </p:cNvSpPr>
          <p:nvPr/>
        </p:nvSpPr>
        <p:spPr bwMode="auto">
          <a:xfrm>
            <a:off x="6873081" y="5823744"/>
            <a:ext cx="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9" name="Line 63"/>
          <p:cNvSpPr>
            <a:spLocks noChangeShapeType="1"/>
          </p:cNvSpPr>
          <p:nvPr/>
        </p:nvSpPr>
        <p:spPr bwMode="auto">
          <a:xfrm>
            <a:off x="9395815" y="5702301"/>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aphicFrame>
        <p:nvGraphicFramePr>
          <p:cNvPr id="50" name="Object 64"/>
          <p:cNvGraphicFramePr>
            <a:graphicFrameLocks noChangeAspect="1"/>
          </p:cNvGraphicFramePr>
          <p:nvPr>
            <p:extLst>
              <p:ext uri="{D42A27DB-BD31-4B8C-83A1-F6EECF244321}">
                <p14:modId xmlns:p14="http://schemas.microsoft.com/office/powerpoint/2010/main" val="2366710008"/>
              </p:ext>
            </p:extLst>
          </p:nvPr>
        </p:nvGraphicFramePr>
        <p:xfrm>
          <a:off x="5806281" y="5287169"/>
          <a:ext cx="2057400" cy="482600"/>
        </p:xfrm>
        <a:graphic>
          <a:graphicData uri="http://schemas.openxmlformats.org/presentationml/2006/ole">
            <mc:AlternateContent xmlns:mc="http://schemas.openxmlformats.org/markup-compatibility/2006">
              <mc:Choice xmlns:v="urn:schemas-microsoft-com:vml" Requires="v">
                <p:oleObj spid="_x0000_s2119" name="Bitmap Image" r:id="rId13" imgW="2514286" imgH="590476" progId="Paint.Picture">
                  <p:embed/>
                </p:oleObj>
              </mc:Choice>
              <mc:Fallback>
                <p:oleObj name="Bitmap Image" r:id="rId13" imgW="2514286" imgH="590476"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invGray">
                      <a:xfrm>
                        <a:off x="5806281" y="5287169"/>
                        <a:ext cx="2057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Line 7"/>
          <p:cNvSpPr>
            <a:spLocks noChangeShapeType="1"/>
          </p:cNvSpPr>
          <p:nvPr/>
        </p:nvSpPr>
        <p:spPr bwMode="auto">
          <a:xfrm>
            <a:off x="717546" y="2146300"/>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206"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207"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208"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209"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1901</TotalTime>
  <Words>3463</Words>
  <Application>Microsoft Office PowerPoint</Application>
  <PresentationFormat>Custom</PresentationFormat>
  <Paragraphs>444</Paragraphs>
  <Slides>40</Slides>
  <Notes>17</Notes>
  <HiddenSlides>0</HiddenSlides>
  <MMClips>0</MMClips>
  <ScaleCrop>false</ScaleCrop>
  <HeadingPairs>
    <vt:vector size="8" baseType="variant">
      <vt:variant>
        <vt:lpstr>Fonts Used</vt:lpstr>
      </vt:variant>
      <vt:variant>
        <vt:i4>15</vt:i4>
      </vt:variant>
      <vt:variant>
        <vt:lpstr>Theme</vt:lpstr>
      </vt:variant>
      <vt:variant>
        <vt:i4>7</vt:i4>
      </vt:variant>
      <vt:variant>
        <vt:lpstr>Embedded OLE Servers</vt:lpstr>
      </vt:variant>
      <vt:variant>
        <vt:i4>2</vt:i4>
      </vt:variant>
      <vt:variant>
        <vt:lpstr>Slide Titles</vt:lpstr>
      </vt:variant>
      <vt:variant>
        <vt:i4>40</vt:i4>
      </vt:variant>
    </vt:vector>
  </HeadingPairs>
  <TitlesOfParts>
    <vt:vector size="64" baseType="lpstr">
      <vt:lpstr>Arial</vt:lpstr>
      <vt:lpstr>Calibri</vt:lpstr>
      <vt:lpstr>Consolas</vt:lpstr>
      <vt:lpstr>Courier New</vt:lpstr>
      <vt:lpstr>Segoe</vt:lpstr>
      <vt:lpstr>Segoe Light</vt:lpstr>
      <vt:lpstr>Segoe Script</vt:lpstr>
      <vt:lpstr>Segoe Semibold</vt:lpstr>
      <vt:lpstr>Segoe UI</vt:lpstr>
      <vt:lpstr>Segoe UI (Headings)</vt:lpstr>
      <vt:lpstr>Segoe UI Light</vt:lpstr>
      <vt:lpstr>Segoe UI Light (Headings)</vt:lpstr>
      <vt:lpstr>Tahoma</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Photo Editor Photo</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FAMINO NGUYEN</cp:lastModifiedBy>
  <cp:revision>146</cp:revision>
  <cp:lastPrinted>2010-05-11T05:02:34Z</cp:lastPrinted>
  <dcterms:created xsi:type="dcterms:W3CDTF">2012-09-10T08:15:36Z</dcterms:created>
  <dcterms:modified xsi:type="dcterms:W3CDTF">2013-10-25T06:46:16Z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