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3"/>
  </p:notesMasterIdLst>
  <p:handoutMasterIdLst>
    <p:handoutMasterId r:id="rId44"/>
  </p:handoutMasterIdLst>
  <p:sldIdLst>
    <p:sldId id="321" r:id="rId11"/>
    <p:sldId id="409" r:id="rId12"/>
    <p:sldId id="435" r:id="rId13"/>
    <p:sldId id="505" r:id="rId14"/>
    <p:sldId id="478" r:id="rId15"/>
    <p:sldId id="479" r:id="rId16"/>
    <p:sldId id="506" r:id="rId17"/>
    <p:sldId id="507" r:id="rId18"/>
    <p:sldId id="508" r:id="rId19"/>
    <p:sldId id="509" r:id="rId20"/>
    <p:sldId id="510" r:id="rId21"/>
    <p:sldId id="511" r:id="rId22"/>
    <p:sldId id="512" r:id="rId23"/>
    <p:sldId id="514" r:id="rId24"/>
    <p:sldId id="491" r:id="rId25"/>
    <p:sldId id="492" r:id="rId26"/>
    <p:sldId id="493" r:id="rId27"/>
    <p:sldId id="494" r:id="rId28"/>
    <p:sldId id="490" r:id="rId29"/>
    <p:sldId id="495" r:id="rId30"/>
    <p:sldId id="496" r:id="rId31"/>
    <p:sldId id="497" r:id="rId32"/>
    <p:sldId id="498" r:id="rId33"/>
    <p:sldId id="504" r:id="rId34"/>
    <p:sldId id="499" r:id="rId35"/>
    <p:sldId id="501" r:id="rId36"/>
    <p:sldId id="520" r:id="rId37"/>
    <p:sldId id="521" r:id="rId38"/>
    <p:sldId id="522" r:id="rId39"/>
    <p:sldId id="523" r:id="rId40"/>
    <p:sldId id="503" r:id="rId41"/>
    <p:sldId id="408"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505"/>
            <p14:sldId id="478"/>
            <p14:sldId id="479"/>
            <p14:sldId id="506"/>
            <p14:sldId id="507"/>
            <p14:sldId id="508"/>
            <p14:sldId id="509"/>
            <p14:sldId id="510"/>
            <p14:sldId id="511"/>
            <p14:sldId id="512"/>
            <p14:sldId id="514"/>
            <p14:sldId id="491"/>
            <p14:sldId id="492"/>
            <p14:sldId id="493"/>
            <p14:sldId id="494"/>
            <p14:sldId id="490"/>
            <p14:sldId id="495"/>
            <p14:sldId id="496"/>
            <p14:sldId id="497"/>
            <p14:sldId id="498"/>
            <p14:sldId id="504"/>
            <p14:sldId id="499"/>
            <p14:sldId id="501"/>
            <p14:sldId id="520"/>
            <p14:sldId id="521"/>
            <p14:sldId id="522"/>
            <p14:sldId id="523"/>
            <p14:sldId id="503"/>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0" autoAdjust="0"/>
    <p:restoredTop sz="69094" autoAdjust="0"/>
  </p:normalViewPr>
  <p:slideViewPr>
    <p:cSldViewPr snapToGrid="0">
      <p:cViewPr varScale="1">
        <p:scale>
          <a:sx n="51" d="100"/>
          <a:sy n="51" d="100"/>
        </p:scale>
        <p:origin x="1140"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1834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12/27/2013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12/27/2013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69408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1.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mức</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ứng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Điểm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yếu</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bắt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lý</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người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dùng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không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tốt</a:t>
            </a:r>
            <a:r>
              <a:rPr lang="en-US" sz="2800" kern="1200" dirty="0" smtClean="0">
                <a:solidFill>
                  <a:schemeClr val="tx1">
                    <a:alpha val="99000"/>
                  </a:schemeClr>
                </a:solidFill>
                <a:latin typeface="Segoe UI" pitchFamily="34" charset="0"/>
                <a:ea typeface="+mn-ea"/>
                <a:cs typeface="Times New Roman" panose="02020603050405020304" pitchFamily="18" charset="0"/>
              </a:rPr>
              <a:t>, do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vấn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đề</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dựng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đảm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bảo</a:t>
            </a:r>
            <a:r>
              <a:rPr lang="en-US" sz="2800" kern="1200" dirty="0" smtClean="0">
                <a:solidFill>
                  <a:schemeClr val="tx1">
                    <a:alpha val="99000"/>
                  </a:schemeClr>
                </a:solidFill>
                <a:latin typeface="Segoe UI" pitchFamily="34" charset="0"/>
                <a:ea typeface="+mn-ea"/>
                <a:cs typeface="Times New Roman" panose="02020603050405020304" pitchFamily="18" charset="0"/>
              </a:rPr>
              <a:t> an </a:t>
            </a:r>
            <a:r>
              <a:rPr lang="en-US" sz="2800" kern="1200" dirty="0" err="1" smtClean="0">
                <a:solidFill>
                  <a:schemeClr val="tx1">
                    <a:alpha val="99000"/>
                  </a:schemeClr>
                </a:solidFill>
                <a:latin typeface="Segoe UI" pitchFamily="34" charset="0"/>
                <a:ea typeface="+mn-ea"/>
                <a:cs typeface="Times New Roman" panose="02020603050405020304" pitchFamily="18" charset="0"/>
              </a:rPr>
              <a:t>ninh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cốt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lỗi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của</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a:t>
            </a:r>
          </a:p>
          <a:p>
            <a:pPr marL="0" lv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2.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Làm</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sạch</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hai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mô</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hình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thể</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được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áp</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trong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lọc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phép</a:t>
            </a:r>
            <a:r>
              <a:rPr lang="en-US" sz="2800" kern="1200" dirty="0" smtClean="0">
                <a:solidFill>
                  <a:schemeClr val="tx1">
                    <a:alpha val="99000"/>
                  </a:schemeClr>
                </a:solidFill>
                <a:latin typeface="Segoe UI" pitchFamily="34" charset="0"/>
                <a:ea typeface="+mn-ea"/>
                <a:cs typeface="Times New Roman" panose="02020603050405020304" pitchFamily="18" charset="0"/>
              </a:rPr>
              <a:t> – whitelist,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hoặc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cấm</a:t>
            </a:r>
            <a:r>
              <a:rPr lang="en-US" sz="2800" kern="1200" dirty="0" smtClean="0">
                <a:solidFill>
                  <a:schemeClr val="tx1">
                    <a:alpha val="99000"/>
                  </a:schemeClr>
                </a:solidFill>
                <a:latin typeface="Segoe UI" pitchFamily="34" charset="0"/>
                <a:ea typeface="+mn-ea"/>
                <a:cs typeface="Times New Roman" panose="02020603050405020304" pitchFamily="18" charset="0"/>
              </a:rPr>
              <a:t> blacklist. </a:t>
            </a: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en-US" sz="2800" kern="1200" dirty="0" smtClean="0">
              <a:solidFill>
                <a:schemeClr val="tx1">
                  <a:alpha val="99000"/>
                </a:schemeClr>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1.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mức</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ứng</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Điểm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yếu</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bắt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lý</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từ</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người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dùng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không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tốt</a:t>
            </a:r>
            <a:r>
              <a:rPr lang="en-US" sz="2800" kern="1200" dirty="0" smtClean="0">
                <a:solidFill>
                  <a:schemeClr val="tx1">
                    <a:alpha val="99000"/>
                  </a:schemeClr>
                </a:solidFill>
                <a:latin typeface="Segoe UI" pitchFamily="34" charset="0"/>
                <a:ea typeface="+mn-ea"/>
                <a:cs typeface="Times New Roman" panose="02020603050405020304" pitchFamily="18" charset="0"/>
              </a:rPr>
              <a:t>, do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vấn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đề</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xây</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dựng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mã</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nguồn</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đảm</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bảo</a:t>
            </a:r>
            <a:r>
              <a:rPr lang="en-US" sz="2800" kern="1200" dirty="0" smtClean="0">
                <a:solidFill>
                  <a:schemeClr val="tx1">
                    <a:alpha val="99000"/>
                  </a:schemeClr>
                </a:solidFill>
                <a:latin typeface="Segoe UI" pitchFamily="34" charset="0"/>
                <a:ea typeface="+mn-ea"/>
                <a:cs typeface="Times New Roman" panose="02020603050405020304" pitchFamily="18" charset="0"/>
              </a:rPr>
              <a:t> an </a:t>
            </a:r>
            <a:r>
              <a:rPr lang="en-US" sz="2800" kern="1200" dirty="0" err="1" smtClean="0">
                <a:solidFill>
                  <a:schemeClr val="tx1">
                    <a:alpha val="99000"/>
                  </a:schemeClr>
                </a:solidFill>
                <a:latin typeface="Segoe UI" pitchFamily="34" charset="0"/>
                <a:ea typeface="+mn-ea"/>
                <a:cs typeface="Times New Roman" panose="02020603050405020304" pitchFamily="18" charset="0"/>
              </a:rPr>
              <a:t>ninh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cốt</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lỗi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của</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phòng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chống</a:t>
            </a:r>
            <a:r>
              <a:rPr lang="en-US" sz="2800" kern="1200" dirty="0" smtClean="0">
                <a:solidFill>
                  <a:schemeClr val="tx1">
                    <a:alpha val="99000"/>
                  </a:schemeClr>
                </a:solidFill>
                <a:latin typeface="Segoe UI" pitchFamily="34" charset="0"/>
                <a:ea typeface="+mn-ea"/>
                <a:cs typeface="Times New Roman" panose="02020603050405020304" pitchFamily="18" charset="0"/>
              </a:rPr>
              <a:t> SQL injection</a:t>
            </a:r>
          </a:p>
          <a:p>
            <a:pPr marL="0" lvl="0" indent="0">
              <a:lnSpc>
                <a:spcPct val="150000"/>
              </a:lnSpc>
              <a:buNone/>
            </a:pPr>
            <a:r>
              <a:rPr lang="en-US" sz="2800" b="1" kern="1200" dirty="0" smtClean="0">
                <a:solidFill>
                  <a:schemeClr val="tx1">
                    <a:alpha val="99000"/>
                  </a:schemeClr>
                </a:solidFill>
                <a:latin typeface="Segoe UI" pitchFamily="34" charset="0"/>
                <a:ea typeface="+mn-ea"/>
                <a:cs typeface="Times New Roman" panose="02020603050405020304" pitchFamily="18" charset="0"/>
              </a:rPr>
              <a:t>2.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Làm</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sạch</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b="1" kern="1200" dirty="0" smtClean="0">
                <a:solidFill>
                  <a:schemeClr val="tx1">
                    <a:alpha val="99000"/>
                  </a:schemeClr>
                </a:solidFill>
                <a:latin typeface="Segoe UI" pitchFamily="34" charset="0"/>
                <a:ea typeface="+mn-ea"/>
                <a:cs typeface="Times New Roman" panose="02020603050405020304" pitchFamily="18" charset="0"/>
              </a:rPr>
              <a:t> </a:t>
            </a:r>
            <a:r>
              <a:rPr lang="en-US" sz="2800" b="1"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b="1" kern="1200" dirty="0" smtClean="0">
                <a:solidFill>
                  <a:schemeClr val="tx1">
                    <a:alpha val="99000"/>
                  </a:schemeClr>
                </a:solidFill>
                <a:latin typeface="Segoe UI" pitchFamily="34" charset="0"/>
                <a:ea typeface="+mn-ea"/>
                <a:cs typeface="Times New Roman" panose="02020603050405020304" pitchFamily="18" charset="0"/>
              </a:rPr>
              <a:t>:</a:t>
            </a:r>
            <a:endParaRPr lang="vi-VN" sz="2800" b="1" kern="1200" dirty="0" smtClean="0">
              <a:solidFill>
                <a:schemeClr val="tx1">
                  <a:alpha val="99000"/>
                </a:schemeClr>
              </a:solidFill>
              <a:latin typeface="Segoe UI" pitchFamily="34" charset="0"/>
              <a:ea typeface="+mn-ea"/>
              <a:cs typeface="Times New Roman" panose="02020603050405020304" pitchFamily="18" charset="0"/>
            </a:endParaRPr>
          </a:p>
          <a:p>
            <a:pPr marL="0" indent="0">
              <a:lnSpc>
                <a:spcPct val="150000"/>
              </a:lnSpc>
              <a:buNone/>
            </a:pP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hai</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mô</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hình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thể</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được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áp</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trong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việc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lọc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dữ</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liệu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đầu</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vào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đó</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là</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sử</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dụng</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cho</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phép</a:t>
            </a:r>
            <a:r>
              <a:rPr lang="en-US" sz="2800" kern="1200" dirty="0" smtClean="0">
                <a:solidFill>
                  <a:schemeClr val="tx1">
                    <a:alpha val="99000"/>
                  </a:schemeClr>
                </a:solidFill>
                <a:latin typeface="Segoe UI" pitchFamily="34" charset="0"/>
                <a:ea typeface="+mn-ea"/>
                <a:cs typeface="Times New Roman" panose="02020603050405020304" pitchFamily="18" charset="0"/>
              </a:rPr>
              <a:t> – whitelist, </a:t>
            </a:r>
            <a:r>
              <a:rPr lang="en-US" sz="2800" kern="1200" dirty="0" err="1" smtClean="0">
                <a:solidFill>
                  <a:schemeClr val="tx1">
                    <a:alpha val="99000"/>
                  </a:schemeClr>
                </a:solidFill>
                <a:latin typeface="Segoe UI" pitchFamily="34" charset="0"/>
                <a:ea typeface="+mn-ea"/>
                <a:cs typeface="Times New Roman" panose="02020603050405020304" pitchFamily="18" charset="0"/>
              </a:rPr>
              <a:t>hoặc</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danh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sách</a:t>
            </a:r>
            <a:r>
              <a:rPr lang="en-US" sz="2800" kern="1200" dirty="0" smtClean="0">
                <a:solidFill>
                  <a:schemeClr val="tx1">
                    <a:alpha val="99000"/>
                  </a:schemeClr>
                </a:solidFill>
                <a:latin typeface="Segoe UI" pitchFamily="34" charset="0"/>
                <a:ea typeface="+mn-ea"/>
                <a:cs typeface="Times New Roman" panose="02020603050405020304" pitchFamily="18" charset="0"/>
              </a:rPr>
              <a:t> </a:t>
            </a:r>
            <a:r>
              <a:rPr lang="en-US" sz="2800" kern="1200" dirty="0" err="1" smtClean="0">
                <a:solidFill>
                  <a:schemeClr val="tx1">
                    <a:alpha val="99000"/>
                  </a:schemeClr>
                </a:solidFill>
                <a:latin typeface="Segoe UI" pitchFamily="34" charset="0"/>
                <a:ea typeface="+mn-ea"/>
                <a:cs typeface="Times New Roman" panose="02020603050405020304" pitchFamily="18" charset="0"/>
              </a:rPr>
              <a:t>cấm</a:t>
            </a:r>
            <a:r>
              <a:rPr lang="en-US" sz="2800" kern="1200" dirty="0" smtClean="0">
                <a:solidFill>
                  <a:schemeClr val="tx1">
                    <a:alpha val="99000"/>
                  </a:schemeClr>
                </a:solidFill>
                <a:latin typeface="Segoe UI" pitchFamily="34" charset="0"/>
                <a:ea typeface="+mn-ea"/>
                <a:cs typeface="Times New Roman" panose="02020603050405020304" pitchFamily="18" charset="0"/>
              </a:rPr>
              <a:t> blacklist. </a:t>
            </a: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vi-VN" sz="28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marL="457200" lvl="1" indent="0">
              <a:lnSpc>
                <a:spcPct val="150000"/>
              </a:lnSpc>
              <a:buNone/>
            </a:pPr>
            <a:endParaRPr lang="vi-VN" sz="900" kern="1200" dirty="0" smtClean="0">
              <a:solidFill>
                <a:schemeClr val="tx1">
                  <a:alpha val="99000"/>
                </a:schemeClr>
              </a:solidFill>
              <a:latin typeface="Segoe UI" pitchFamily="34" charset="0"/>
              <a:ea typeface="+mn-ea"/>
              <a:cs typeface="Times New Roman" panose="02020603050405020304" pitchFamily="18" charset="0"/>
            </a:endParaRPr>
          </a:p>
          <a:p>
            <a:pPr>
              <a:lnSpc>
                <a:spcPct val="150000"/>
              </a:lnSpc>
            </a:pPr>
            <a:endParaRPr lang="en-US" sz="2800" kern="1200" dirty="0" smtClean="0">
              <a:solidFill>
                <a:schemeClr val="tx1">
                  <a:alpha val="99000"/>
                </a:schemeClr>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5256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12/27/2013 12:06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12/27/2013 12:06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75225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34636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SQL Injection</a:t>
            </a:r>
            <a:endParaRPr lang="en-US" dirty="0"/>
          </a:p>
        </p:txBody>
      </p:sp>
      <p:sp>
        <p:nvSpPr>
          <p:cNvPr id="9" name="Subtitle 2"/>
          <p:cNvSpPr>
            <a:spLocks noGrp="1"/>
          </p:cNvSpPr>
          <p:nvPr>
            <p:ph type="subTitle" idx="1"/>
          </p:nvPr>
        </p:nvSpPr>
        <p:spPr>
          <a:xfrm>
            <a:off x="4105253" y="1657352"/>
            <a:ext cx="6870702" cy="958643"/>
          </a:xfrm>
        </p:spPr>
        <p:txBody>
          <a:bodyPr/>
          <a:lstStyle/>
          <a:p>
            <a:r>
              <a:rPr lang="vi-VN" sz="3200" b="1" dirty="0" smtClean="0">
                <a:solidFill>
                  <a:schemeClr val="tx1">
                    <a:alpha val="99000"/>
                  </a:schemeClr>
                </a:solidFill>
              </a:rPr>
              <a:t>Chuyên đề bảo mật</a:t>
            </a:r>
            <a:endParaRPr lang="vi-VN" sz="3200" b="1" dirty="0">
              <a:solidFill>
                <a:schemeClr val="tx1">
                  <a:alpha val="99000"/>
                </a:scheme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Final Presentation</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133850" cy="2517107"/>
          </a:xfrm>
        </p:spPr>
        <p:txBody>
          <a:bodyPr/>
          <a:lstStyle/>
          <a:p>
            <a:pPr>
              <a:lnSpc>
                <a:spcPct val="150000"/>
              </a:lnSpc>
            </a:pPr>
            <a:r>
              <a:rPr lang="vi-VN" dirty="0" smtClean="0"/>
              <a:t>Không kiểm tra ký tự thoát truy vấn</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Đây là dạng lỗi SQL injection xảy ra khi thiếu đoạn mã kiểm tra dữ liệu đầu vào trong câu truy vấn SQL.</a:t>
            </a:r>
          </a:p>
          <a:p>
            <a:pPr>
              <a:lnSpc>
                <a:spcPct val="150000"/>
              </a:lnSpc>
            </a:pPr>
            <a:r>
              <a:rPr lang="vi-VN" sz="2400" dirty="0">
                <a:cs typeface="Times New Roman" panose="02020603050405020304" pitchFamily="18" charset="0"/>
              </a:rPr>
              <a:t> Kết quả là người dùng cuối có thể thực hiện một số truy vấn không mong muốn đối với cơ sở dữ liệu của ứng dụng. </a:t>
            </a:r>
          </a:p>
          <a:p>
            <a:endParaRPr lang="en-US" sz="2400" dirty="0"/>
          </a:p>
        </p:txBody>
      </p:sp>
      <p:sp>
        <p:nvSpPr>
          <p:cNvPr id="11" name="Rectangle 10"/>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5</a:t>
            </a:r>
            <a:endParaRPr lang="vi-VN" sz="2400" dirty="0">
              <a:solidFill>
                <a:schemeClr val="bg1"/>
              </a:solidFill>
              <a:latin typeface="+mj-lt"/>
            </a:endParaRPr>
          </a:p>
        </p:txBody>
      </p:sp>
    </p:spTree>
    <p:extLst>
      <p:ext uri="{BB962C8B-B14F-4D97-AF65-F5344CB8AC3E}">
        <p14:creationId xmlns:p14="http://schemas.microsoft.com/office/powerpoint/2010/main" val="265943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vi-VN" dirty="0" smtClean="0"/>
              <a:t>Xử lý không đúng kiểu</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Lỗi SQL injection dạng này thường xảy ra do lập trình viên hay người dùng định nghĩa đầu vào dữ liệu không rõ ràng hoặc thiếu bước kiểm tra và lọc kiểu dữ liệu đầu vào.</a:t>
            </a:r>
          </a:p>
          <a:p>
            <a:pPr>
              <a:lnSpc>
                <a:spcPct val="150000"/>
              </a:lnSpc>
            </a:pPr>
            <a:r>
              <a:rPr lang="vi-VN" sz="2400" dirty="0">
                <a:cs typeface="Times New Roman" panose="02020603050405020304" pitchFamily="18" charset="0"/>
              </a:rPr>
              <a:t> Điều này có thể xảy ra khi một trường số được sử dụng trong truy vấn SQL nhưng lập trình viên lại thiếu bước kiểm tra dữ liệu đầu vào để xác minh kiểu của dữ liệu mà người dùng nhập vào có phải là số hay không.</a:t>
            </a:r>
          </a:p>
        </p:txBody>
      </p:sp>
      <p:sp>
        <p:nvSpPr>
          <p:cNvPr id="5" name="Rectangle 4"/>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6</a:t>
            </a:r>
            <a:endParaRPr lang="vi-VN" sz="2400" dirty="0">
              <a:solidFill>
                <a:schemeClr val="bg1"/>
              </a:solidFill>
              <a:latin typeface="+mj-lt"/>
            </a:endParaRPr>
          </a:p>
        </p:txBody>
      </p:sp>
    </p:spTree>
    <p:extLst>
      <p:ext uri="{BB962C8B-B14F-4D97-AF65-F5344CB8AC3E}">
        <p14:creationId xmlns:p14="http://schemas.microsoft.com/office/powerpoint/2010/main" val="402777132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en-US" dirty="0" err="1" smtClean="0"/>
              <a:t>Lỗi</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bên</a:t>
            </a:r>
            <a:r>
              <a:rPr lang="en-US" dirty="0" smtClean="0"/>
              <a:t> </a:t>
            </a:r>
            <a:r>
              <a:rPr lang="en-US" dirty="0" err="1" smtClean="0"/>
              <a:t>trong</a:t>
            </a:r>
            <a:r>
              <a:rPr lang="en-US" dirty="0" smtClean="0"/>
              <a:t> </a:t>
            </a:r>
            <a:r>
              <a:rPr lang="en-US" dirty="0" err="1" smtClean="0"/>
              <a:t>máy</a:t>
            </a:r>
            <a:r>
              <a:rPr lang="en-US" dirty="0" smtClean="0"/>
              <a:t> </a:t>
            </a:r>
            <a:r>
              <a:rPr lang="en-US" dirty="0" err="1" smtClean="0"/>
              <a:t>chủ</a:t>
            </a:r>
            <a:r>
              <a:rPr lang="en-US" dirty="0" smtClean="0"/>
              <a:t> </a:t>
            </a:r>
            <a:r>
              <a:rPr lang="en-US" dirty="0" err="1" smtClean="0"/>
              <a:t>và</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Đôi khi lỗ hổng có thể tồn tại chính trong phần mềm máy chủ cơ sở dữ liệu.</a:t>
            </a:r>
          </a:p>
          <a:p>
            <a:pPr>
              <a:lnSpc>
                <a:spcPct val="150000"/>
              </a:lnSpc>
            </a:pPr>
            <a:r>
              <a:rPr lang="vi-VN" sz="2400" dirty="0">
                <a:cs typeface="Times New Roman" panose="02020603050405020304" pitchFamily="18" charset="0"/>
              </a:rPr>
              <a:t>Như là trường hợp hàm mysql_real_escape_string() của các máy chủ MySQL.</a:t>
            </a:r>
          </a:p>
          <a:p>
            <a:pPr>
              <a:lnSpc>
                <a:spcPct val="150000"/>
              </a:lnSpc>
            </a:pPr>
            <a:r>
              <a:rPr lang="vi-VN" sz="2400" dirty="0">
                <a:cs typeface="Times New Roman" panose="02020603050405020304" pitchFamily="18" charset="0"/>
              </a:rPr>
              <a:t> Điều này sẽ cho phép kẻ tấn công có thể thực hiện một cuộc tấn công SQL injection thành công dựa trên những ký tự Unicode không thông thường ngay cả khi đầu nhập vào đang được thoát.</a:t>
            </a:r>
          </a:p>
        </p:txBody>
      </p:sp>
      <p:sp>
        <p:nvSpPr>
          <p:cNvPr id="4" name="Rectangle 3"/>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solidFill>
                  <a:schemeClr val="bg1"/>
                </a:solidFill>
                <a:latin typeface="+mj-lt"/>
              </a:rPr>
              <a:t>7</a:t>
            </a:r>
            <a:endParaRPr lang="vi-VN" sz="2400" dirty="0">
              <a:solidFill>
                <a:schemeClr val="bg1"/>
              </a:solidFill>
              <a:latin typeface="+mj-lt"/>
            </a:endParaRPr>
          </a:p>
        </p:txBody>
      </p:sp>
    </p:spTree>
    <p:extLst>
      <p:ext uri="{BB962C8B-B14F-4D97-AF65-F5344CB8AC3E}">
        <p14:creationId xmlns:p14="http://schemas.microsoft.com/office/powerpoint/2010/main" val="5144319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33350" y="1069242"/>
            <a:ext cx="4229100" cy="2517107"/>
          </a:xfrm>
        </p:spPr>
        <p:txBody>
          <a:bodyPr/>
          <a:lstStyle/>
          <a:p>
            <a:pPr>
              <a:lnSpc>
                <a:spcPct val="150000"/>
              </a:lnSpc>
            </a:pPr>
            <a:r>
              <a:rPr lang="en-US" dirty="0" smtClean="0"/>
              <a:t>Blind SQL injection</a:t>
            </a:r>
            <a:endParaRPr lang="vi-VN" dirty="0"/>
          </a:p>
        </p:txBody>
      </p:sp>
      <p:sp>
        <p:nvSpPr>
          <p:cNvPr id="9" name="Content Placeholder 8"/>
          <p:cNvSpPr>
            <a:spLocks noGrp="1"/>
          </p:cNvSpPr>
          <p:nvPr>
            <p:ph sz="quarter" idx="4"/>
          </p:nvPr>
        </p:nvSpPr>
        <p:spPr>
          <a:xfrm>
            <a:off x="4696140" y="1115402"/>
            <a:ext cx="7305360" cy="5018698"/>
          </a:xfrm>
        </p:spPr>
        <p:txBody>
          <a:bodyPr/>
          <a:lstStyle/>
          <a:p>
            <a:pPr>
              <a:lnSpc>
                <a:spcPct val="150000"/>
              </a:lnSpc>
            </a:pPr>
            <a:r>
              <a:rPr lang="vi-VN" sz="2400" dirty="0">
                <a:cs typeface="Times New Roman" panose="02020603050405020304" pitchFamily="18" charset="0"/>
              </a:rPr>
              <a:t>Lỗi SQL injection dạng này là dạng lỗi tồn tại ngay trong ứng dụng web nhưng hậu quả của chúng lại không hiển thị trực quan cho những kẻ tấn công. </a:t>
            </a:r>
          </a:p>
          <a:p>
            <a:pPr>
              <a:lnSpc>
                <a:spcPct val="150000"/>
              </a:lnSpc>
            </a:pPr>
            <a:r>
              <a:rPr lang="vi-VN" sz="2400" dirty="0">
                <a:cs typeface="Times New Roman" panose="02020603050405020304" pitchFamily="18" charset="0"/>
              </a:rPr>
              <a:t>Nó có thể gây ra sự sai khác khi hiển thị nội dung của một trang chứa lỗi bảo mật này.</a:t>
            </a:r>
          </a:p>
          <a:p>
            <a:pPr>
              <a:lnSpc>
                <a:spcPct val="150000"/>
              </a:lnSpc>
            </a:pPr>
            <a:r>
              <a:rPr lang="vi-VN" sz="2400" dirty="0">
                <a:cs typeface="Times New Roman" panose="02020603050405020304" pitchFamily="18" charset="0"/>
              </a:rPr>
              <a:t>Hậu quả của sự tấn công SQL injection dạng này khiến cho lập trình viên hay người dùng phải mất rất nhiều thời gian để phục hồi chính xác từng bit dữ liệu</a:t>
            </a:r>
            <a:endParaRPr lang="en-US" sz="2400" dirty="0">
              <a:cs typeface="Times New Roman" panose="02020603050405020304" pitchFamily="18" charset="0"/>
            </a:endParaRPr>
          </a:p>
        </p:txBody>
      </p:sp>
      <p:sp>
        <p:nvSpPr>
          <p:cNvPr id="4" name="Rectangle 3"/>
          <p:cNvSpPr/>
          <p:nvPr/>
        </p:nvSpPr>
        <p:spPr bwMode="invGray">
          <a:xfrm>
            <a:off x="125730"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solidFill>
                  <a:schemeClr val="bg1"/>
                </a:solidFill>
                <a:latin typeface="+mj-lt"/>
              </a:rPr>
              <a:t>8</a:t>
            </a:r>
            <a:endParaRPr lang="vi-VN" sz="2400" dirty="0">
              <a:solidFill>
                <a:schemeClr val="bg1"/>
              </a:solidFill>
              <a:latin typeface="+mj-lt"/>
            </a:endParaRPr>
          </a:p>
        </p:txBody>
      </p:sp>
    </p:spTree>
    <p:extLst>
      <p:ext uri="{BB962C8B-B14F-4D97-AF65-F5344CB8AC3E}">
        <p14:creationId xmlns:p14="http://schemas.microsoft.com/office/powerpoint/2010/main" val="406366172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610349" y="1447802"/>
            <a:ext cx="5041273" cy="1178443"/>
          </a:xfrm>
        </p:spPr>
        <p:txBody>
          <a:bodyPr/>
          <a:lstStyle/>
          <a:p>
            <a:r>
              <a:rPr lang="vi-VN" dirty="0"/>
              <a:t>Một số dạng tấn </a:t>
            </a:r>
            <a:r>
              <a:rPr lang="vi-VN" dirty="0" smtClean="0"/>
              <a:t>công</a:t>
            </a:r>
            <a:endParaRPr lang="en-US" dirty="0" smtClean="0"/>
          </a:p>
          <a:p>
            <a:r>
              <a:rPr lang="en-US" dirty="0" smtClean="0"/>
              <a:t>+ </a:t>
            </a:r>
            <a:r>
              <a:rPr lang="en-US" dirty="0"/>
              <a:t>D</a:t>
            </a:r>
            <a:r>
              <a:rPr lang="vi-VN" dirty="0"/>
              <a:t>emo</a:t>
            </a:r>
          </a:p>
          <a:p>
            <a:endParaRPr lang="en-US" dirty="0"/>
          </a:p>
          <a:p>
            <a:r>
              <a:rPr lang="vi-VN" dirty="0"/>
              <a:t/>
            </a:r>
            <a:br>
              <a:rPr lang="vi-VN" dirty="0"/>
            </a:br>
            <a:endParaRPr lang="en-US" dirty="0"/>
          </a:p>
        </p:txBody>
      </p:sp>
      <p:sp>
        <p:nvSpPr>
          <p:cNvPr id="6" name="Content Placeholder 5"/>
          <p:cNvSpPr>
            <a:spLocks noGrp="1"/>
          </p:cNvSpPr>
          <p:nvPr>
            <p:ph sz="quarter" idx="13"/>
          </p:nvPr>
        </p:nvSpPr>
        <p:spPr>
          <a:xfrm>
            <a:off x="6611119" y="2734987"/>
            <a:ext cx="5051138" cy="609399"/>
          </a:xfrm>
        </p:spPr>
        <p:txBody>
          <a:bodyPr/>
          <a:lstStyle/>
          <a:p>
            <a:r>
              <a:rPr lang="vi-VN" dirty="0" smtClean="0"/>
              <a:t>Presenter: Khang Huynh, Dao Khau, Phu Ta</a:t>
            </a:r>
            <a:endParaRPr lang="vi-VN" dirty="0"/>
          </a:p>
        </p:txBody>
      </p:sp>
      <p:pic>
        <p:nvPicPr>
          <p:cNvPr id="1026" name="Picture 2" descr="C:\Users\Khang\Desktop\sql-injection.jpg"/>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 y="0"/>
            <a:ext cx="63817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8385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pPr lvl="0"/>
            <a:r>
              <a:rPr lang="en-US" b="1" dirty="0"/>
              <a:t>1</a:t>
            </a:r>
            <a:r>
              <a:rPr lang="vi-VN" b="1" dirty="0" smtClean="0"/>
              <a:t>. Dạng tấn công vượt qua kiểm tra lúc đăng nhập</a:t>
            </a:r>
            <a:endParaRPr lang="vi-VN" dirty="0"/>
          </a:p>
        </p:txBody>
      </p:sp>
      <p:sp>
        <p:nvSpPr>
          <p:cNvPr id="3" name="Text Placeholder 2"/>
          <p:cNvSpPr>
            <a:spLocks noGrp="1"/>
          </p:cNvSpPr>
          <p:nvPr>
            <p:ph type="body" sz="quarter" idx="10"/>
          </p:nvPr>
        </p:nvSpPr>
        <p:spPr>
          <a:xfrm>
            <a:off x="519113" y="1714500"/>
            <a:ext cx="11149013" cy="1860959"/>
          </a:xfrm>
        </p:spPr>
        <p:txBody>
          <a:bodyPr/>
          <a:lstStyle/>
          <a:p>
            <a:pPr marL="0" indent="0">
              <a:lnSpc>
                <a:spcPct val="150000"/>
              </a:lnSpc>
              <a:buNone/>
            </a:pPr>
            <a:r>
              <a:rPr lang="vi-VN" sz="2800" dirty="0">
                <a:latin typeface="+mj-lt"/>
                <a:cs typeface="Times New Roman" panose="02020603050405020304" pitchFamily="18" charset="0"/>
              </a:rPr>
              <a:t>Với dạng tấn công này, tin tặc có thể dễ dàng vượt qua các trang đăng nhập nhờ vào lỗi khi dùng các câu lệnh SQL thao tác trên cơ sở dữ liệu của ứng dụng web</a:t>
            </a:r>
            <a:endParaRPr lang="en-US" sz="2800" dirty="0">
              <a:latin typeface="+mj-lt"/>
              <a:cs typeface="Times New Roman" panose="02020603050405020304" pitchFamily="18" charset="0"/>
            </a:endParaRPr>
          </a:p>
        </p:txBody>
      </p:sp>
      <p:sp>
        <p:nvSpPr>
          <p:cNvPr id="6" name="Rectangle 5"/>
          <p:cNvSpPr/>
          <p:nvPr/>
        </p:nvSpPr>
        <p:spPr bwMode="invGray">
          <a:xfrm>
            <a:off x="11422380" y="6288527"/>
            <a:ext cx="553857" cy="422904"/>
          </a:xfrm>
          <a:prstGeom prst="rect">
            <a:avLst/>
          </a:prstGeom>
        </p:spPr>
        <p:txBody>
          <a:bodyPr wrap="square" lIns="89629" tIns="44815" rIns="89629" bIns="44815">
            <a:spAutoFit/>
          </a:bodyPr>
          <a:lstStyle/>
          <a:p>
            <a:pPr>
              <a:lnSpc>
                <a:spcPct val="90000"/>
              </a:lnSpc>
              <a:spcBef>
                <a:spcPct val="20000"/>
              </a:spcBef>
              <a:buSzPct val="105000"/>
            </a:pPr>
            <a:endParaRPr lang="vi-VN" sz="2400" dirty="0">
              <a:latin typeface="+mj-lt"/>
            </a:endParaRPr>
          </a:p>
        </p:txBody>
      </p:sp>
      <p:sp>
        <p:nvSpPr>
          <p:cNvPr id="7" name="Rectangle 6"/>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latin typeface="+mj-lt"/>
              </a:rPr>
              <a:t>9</a:t>
            </a:r>
            <a:endParaRPr lang="vi-VN" sz="2400" dirty="0">
              <a:latin typeface="+mj-lt"/>
            </a:endParaRPr>
          </a:p>
        </p:txBody>
      </p:sp>
    </p:spTree>
    <p:extLst>
      <p:ext uri="{BB962C8B-B14F-4D97-AF65-F5344CB8AC3E}">
        <p14:creationId xmlns:p14="http://schemas.microsoft.com/office/powerpoint/2010/main" val="256807944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628651"/>
            <a:ext cx="8572500" cy="5495984"/>
          </a:xfrm>
          <a:prstGeom prst="rect">
            <a:avLst/>
          </a:prstGeom>
        </p:spPr>
      </p:pic>
      <p:sp>
        <p:nvSpPr>
          <p:cNvPr id="3" name="Rectangle 2"/>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10</a:t>
            </a:r>
            <a:endParaRPr lang="vi-VN" sz="2400" dirty="0">
              <a:latin typeface="+mj-lt"/>
            </a:endParaRPr>
          </a:p>
        </p:txBody>
      </p:sp>
    </p:spTree>
    <p:extLst>
      <p:ext uri="{BB962C8B-B14F-4D97-AF65-F5344CB8AC3E}">
        <p14:creationId xmlns:p14="http://schemas.microsoft.com/office/powerpoint/2010/main" val="205296233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1500" y="518901"/>
            <a:ext cx="4724400" cy="400110"/>
          </a:xfrm>
          <a:prstGeom prst="rect">
            <a:avLst/>
          </a:prstGeom>
          <a:noFill/>
        </p:spPr>
        <p:txBody>
          <a:bodyPr wrap="square" rtlCol="0">
            <a:spAutoFit/>
          </a:bodyPr>
          <a:lstStyle/>
          <a:p>
            <a:r>
              <a:rPr lang="en-US" sz="2000" b="1" dirty="0" smtClean="0"/>
              <a:t>Database servers may have many database</a:t>
            </a:r>
            <a:endParaRPr lang="en-US" sz="2000" b="1" dirty="0"/>
          </a:p>
        </p:txBody>
      </p:sp>
      <p:sp>
        <p:nvSpPr>
          <p:cNvPr id="8" name="TextBox 7"/>
          <p:cNvSpPr txBox="1"/>
          <p:nvPr/>
        </p:nvSpPr>
        <p:spPr>
          <a:xfrm>
            <a:off x="7254688" y="4990184"/>
            <a:ext cx="3124200" cy="707886"/>
          </a:xfrm>
          <a:prstGeom prst="rect">
            <a:avLst/>
          </a:prstGeom>
          <a:noFill/>
        </p:spPr>
        <p:txBody>
          <a:bodyPr wrap="square" rtlCol="0">
            <a:spAutoFit/>
          </a:bodyPr>
          <a:lstStyle/>
          <a:p>
            <a:r>
              <a:rPr lang="en-US" sz="2000" b="1" dirty="0" smtClean="0"/>
              <a:t>Each database may contain many table</a:t>
            </a:r>
            <a:endParaRPr lang="en-US" sz="2000" b="1" dirty="0"/>
          </a:p>
        </p:txBody>
      </p:sp>
      <p:pic>
        <p:nvPicPr>
          <p:cNvPr id="9"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485745"/>
            <a:ext cx="8458200" cy="5774109"/>
          </a:xfrm>
          <a:prstGeom prst="rect">
            <a:avLst/>
          </a:prstGeom>
        </p:spPr>
      </p:pic>
      <p:sp>
        <p:nvSpPr>
          <p:cNvPr id="5" name="Rectangle 4"/>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11</a:t>
            </a:r>
            <a:endParaRPr lang="vi-VN" sz="2400" dirty="0">
              <a:latin typeface="+mj-lt"/>
            </a:endParaRPr>
          </a:p>
        </p:txBody>
      </p:sp>
    </p:spTree>
    <p:extLst>
      <p:ext uri="{BB962C8B-B14F-4D97-AF65-F5344CB8AC3E}">
        <p14:creationId xmlns:p14="http://schemas.microsoft.com/office/powerpoint/2010/main" val="285391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13" y="3541479"/>
            <a:ext cx="8229600" cy="32593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787" y="171450"/>
            <a:ext cx="5600000" cy="2450794"/>
          </a:xfrm>
          <a:prstGeom prst="rect">
            <a:avLst/>
          </a:prstGeom>
        </p:spPr>
      </p:pic>
      <p:pic>
        <p:nvPicPr>
          <p:cNvPr id="4" name="Bild 83" descr="4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7787" y="628650"/>
            <a:ext cx="3451226" cy="313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269413" y="2914650"/>
            <a:ext cx="1676400" cy="381000"/>
          </a:xfrm>
          <a:prstGeom prst="rect">
            <a:avLst/>
          </a:prstGeom>
          <a:noFill/>
        </p:spPr>
        <p:txBody>
          <a:bodyPr wrap="square" rtlCol="0">
            <a:spAutoFit/>
          </a:bodyPr>
          <a:lstStyle/>
          <a:p>
            <a:r>
              <a:rPr lang="en-US" b="1" dirty="0" smtClean="0"/>
              <a:t>Request</a:t>
            </a:r>
            <a:endParaRPr lang="en-US" b="1" dirty="0"/>
          </a:p>
        </p:txBody>
      </p:sp>
      <p:sp>
        <p:nvSpPr>
          <p:cNvPr id="6" name="TextBox 5"/>
          <p:cNvSpPr txBox="1"/>
          <p:nvPr/>
        </p:nvSpPr>
        <p:spPr>
          <a:xfrm>
            <a:off x="1779937" y="443984"/>
            <a:ext cx="1828800" cy="369332"/>
          </a:xfrm>
          <a:prstGeom prst="rect">
            <a:avLst/>
          </a:prstGeom>
          <a:noFill/>
        </p:spPr>
        <p:txBody>
          <a:bodyPr wrap="square" rtlCol="0">
            <a:spAutoFit/>
          </a:bodyPr>
          <a:lstStyle/>
          <a:p>
            <a:r>
              <a:rPr lang="en-US" b="1" dirty="0" smtClean="0">
                <a:solidFill>
                  <a:schemeClr val="accent1">
                    <a:lumMod val="50000"/>
                  </a:schemeClr>
                </a:solidFill>
              </a:rPr>
              <a:t>Web application</a:t>
            </a:r>
            <a:endParaRPr lang="en-US" b="1" dirty="0">
              <a:solidFill>
                <a:schemeClr val="accent1">
                  <a:lumMod val="50000"/>
                </a:schemeClr>
              </a:solidFill>
            </a:endParaRPr>
          </a:p>
        </p:txBody>
      </p:sp>
      <p:sp>
        <p:nvSpPr>
          <p:cNvPr id="7" name="TextBox 6"/>
          <p:cNvSpPr txBox="1"/>
          <p:nvPr/>
        </p:nvSpPr>
        <p:spPr>
          <a:xfrm>
            <a:off x="1779937" y="3137416"/>
            <a:ext cx="1828800" cy="369332"/>
          </a:xfrm>
          <a:prstGeom prst="rect">
            <a:avLst/>
          </a:prstGeom>
          <a:noFill/>
        </p:spPr>
        <p:txBody>
          <a:bodyPr wrap="square" rtlCol="0">
            <a:spAutoFit/>
          </a:bodyPr>
          <a:lstStyle/>
          <a:p>
            <a:r>
              <a:rPr lang="en-US" b="1" dirty="0" smtClean="0">
                <a:solidFill>
                  <a:schemeClr val="accent1">
                    <a:lumMod val="50000"/>
                  </a:schemeClr>
                </a:solidFill>
              </a:rPr>
              <a:t>My database</a:t>
            </a:r>
            <a:endParaRPr lang="en-US" b="1" dirty="0">
              <a:solidFill>
                <a:schemeClr val="accent1">
                  <a:lumMod val="50000"/>
                </a:schemeClr>
              </a:solidFill>
            </a:endParaRPr>
          </a:p>
        </p:txBody>
      </p:sp>
      <p:sp>
        <p:nvSpPr>
          <p:cNvPr id="8" name="Rectangle 7"/>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12</a:t>
            </a:r>
            <a:endParaRPr lang="vi-VN" sz="2400" dirty="0">
              <a:latin typeface="+mj-lt"/>
            </a:endParaRPr>
          </a:p>
        </p:txBody>
      </p:sp>
    </p:spTree>
    <p:extLst>
      <p:ext uri="{BB962C8B-B14F-4D97-AF65-F5344CB8AC3E}">
        <p14:creationId xmlns:p14="http://schemas.microsoft.com/office/powerpoint/2010/main" val="65306462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06" y="1788109"/>
            <a:ext cx="10410826" cy="5262979"/>
          </a:xfrm>
          <a:prstGeom prst="rect">
            <a:avLst/>
          </a:prstGeom>
        </p:spPr>
        <p:txBody>
          <a:bodyPr wrap="square">
            <a:spAutoFit/>
          </a:bodyPr>
          <a:lstStyle/>
          <a:p>
            <a:pPr marL="457200" lvl="1" indent="0">
              <a:lnSpc>
                <a:spcPct val="150000"/>
              </a:lnSpc>
              <a:buNone/>
            </a:pPr>
            <a:r>
              <a:rPr lang="vi-VN" sz="2800" b="1" u="sng" dirty="0">
                <a:latin typeface="+mj-lt"/>
                <a:cs typeface="Times New Roman" panose="02020603050405020304" pitchFamily="18" charset="0"/>
              </a:rPr>
              <a:t>Ví dụ: </a:t>
            </a:r>
            <a:r>
              <a:rPr lang="vi-VN" sz="2800" dirty="0">
                <a:latin typeface="+mj-lt"/>
                <a:cs typeface="Times New Roman" panose="02020603050405020304" pitchFamily="18" charset="0"/>
              </a:rPr>
              <a:t>nếu người dùng nhập chuỗi trong ngoặc sau vào trong cả 2 ô nhập liệu username/password của trang login.htm là:('OR</a:t>
            </a:r>
            <a:r>
              <a:rPr lang="vi-VN" sz="2800" i="1" dirty="0">
                <a:latin typeface="+mj-lt"/>
                <a:cs typeface="Times New Roman" panose="02020603050405020304" pitchFamily="18" charset="0"/>
              </a:rPr>
              <a:t>''='). Lúc này, câu truy vấn sẽ được gọi thực hiện là:</a:t>
            </a:r>
          </a:p>
          <a:p>
            <a:pPr marL="457200" lvl="1" indent="0">
              <a:lnSpc>
                <a:spcPct val="150000"/>
              </a:lnSpc>
              <a:buNone/>
            </a:pPr>
            <a:r>
              <a:rPr lang="vi-VN" sz="2800" b="1" dirty="0">
                <a:latin typeface="+mj-lt"/>
                <a:cs typeface="Times New Roman" panose="02020603050405020304" pitchFamily="18" charset="0"/>
              </a:rPr>
              <a:t>SELECT</a:t>
            </a:r>
            <a:r>
              <a:rPr lang="vi-VN" sz="2800" dirty="0">
                <a:latin typeface="+mj-lt"/>
                <a:cs typeface="Times New Roman" panose="02020603050405020304" pitchFamily="18" charset="0"/>
              </a:rPr>
              <a:t> * </a:t>
            </a:r>
            <a:r>
              <a:rPr lang="vi-VN" sz="2800" b="1" dirty="0">
                <a:latin typeface="+mj-lt"/>
                <a:cs typeface="Times New Roman" panose="02020603050405020304" pitchFamily="18" charset="0"/>
              </a:rPr>
              <a:t>FROM</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users</a:t>
            </a:r>
            <a:r>
              <a:rPr lang="en-US" sz="2800" b="1" dirty="0">
                <a:latin typeface="+mj-lt"/>
                <a:cs typeface="Times New Roman" panose="02020603050405020304" pitchFamily="18" charset="0"/>
              </a:rPr>
              <a:t> </a:t>
            </a:r>
            <a:r>
              <a:rPr lang="vi-VN" sz="2800" b="1" dirty="0">
                <a:latin typeface="+mj-lt"/>
                <a:cs typeface="Times New Roman" panose="02020603050405020304" pitchFamily="18" charset="0"/>
              </a:rPr>
              <a:t>WHERE</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username</a:t>
            </a:r>
            <a:r>
              <a:rPr lang="vi-VN" sz="2800" dirty="0">
                <a:latin typeface="+mj-lt"/>
                <a:cs typeface="Times New Roman" panose="02020603050405020304" pitchFamily="18" charset="0"/>
              </a:rPr>
              <a:t>='</a:t>
            </a:r>
            <a:r>
              <a:rPr lang="vi-VN" sz="2800" dirty="0">
                <a:solidFill>
                  <a:srgbClr val="FF0000"/>
                </a:solidFill>
                <a:latin typeface="+mj-lt"/>
                <a:cs typeface="Times New Roman" panose="02020603050405020304" pitchFamily="18" charset="0"/>
              </a:rPr>
              <a:t>'</a:t>
            </a:r>
            <a:r>
              <a:rPr lang="vi-VN" sz="2800" b="1" dirty="0">
                <a:solidFill>
                  <a:srgbClr val="FF0000"/>
                </a:solidFill>
                <a:latin typeface="+mj-lt"/>
                <a:cs typeface="Times New Roman" panose="02020603050405020304" pitchFamily="18" charset="0"/>
              </a:rPr>
              <a:t>OR</a:t>
            </a:r>
            <a:r>
              <a:rPr lang="vi-VN" sz="2800" dirty="0">
                <a:solidFill>
                  <a:srgbClr val="FF0000"/>
                </a:solidFill>
                <a:latin typeface="+mj-lt"/>
                <a:cs typeface="Times New Roman" panose="02020603050405020304" pitchFamily="18" charset="0"/>
              </a:rPr>
              <a:t>''='</a:t>
            </a:r>
            <a:r>
              <a:rPr lang="vi-VN" sz="2800" dirty="0">
                <a:latin typeface="+mj-lt"/>
                <a:cs typeface="Times New Roman" panose="02020603050405020304" pitchFamily="18" charset="0"/>
              </a:rPr>
              <a:t>'</a:t>
            </a:r>
            <a:r>
              <a:rPr lang="vi-VN" sz="2800" dirty="0">
                <a:solidFill>
                  <a:srgbClr val="FF0000"/>
                </a:solidFill>
                <a:latin typeface="+mj-lt"/>
                <a:cs typeface="Times New Roman" panose="02020603050405020304" pitchFamily="18" charset="0"/>
              </a:rPr>
              <a:t> </a:t>
            </a:r>
            <a:r>
              <a:rPr lang="vi-VN" sz="2800" b="1" dirty="0">
                <a:latin typeface="+mj-lt"/>
                <a:cs typeface="Times New Roman" panose="02020603050405020304" pitchFamily="18" charset="0"/>
              </a:rPr>
              <a:t>AND</a:t>
            </a:r>
            <a:r>
              <a:rPr lang="vi-VN" sz="2800" dirty="0">
                <a:latin typeface="+mj-lt"/>
                <a:cs typeface="Times New Roman" panose="02020603050405020304" pitchFamily="18" charset="0"/>
              </a:rPr>
              <a:t> </a:t>
            </a:r>
            <a:r>
              <a:rPr lang="en-US" sz="2800" dirty="0">
                <a:latin typeface="+mj-lt"/>
                <a:cs typeface="Times New Roman" panose="02020603050405020304" pitchFamily="18" charset="0"/>
              </a:rPr>
              <a:t>password</a:t>
            </a:r>
            <a:r>
              <a:rPr lang="vi-VN" sz="2800" dirty="0">
                <a:latin typeface="+mj-lt"/>
                <a:cs typeface="Times New Roman" panose="02020603050405020304" pitchFamily="18" charset="0"/>
              </a:rPr>
              <a:t>= '</a:t>
            </a:r>
            <a:r>
              <a:rPr lang="vi-VN" sz="2800" dirty="0">
                <a:solidFill>
                  <a:srgbClr val="FF0000"/>
                </a:solidFill>
                <a:latin typeface="+mj-lt"/>
                <a:cs typeface="Times New Roman" panose="02020603050405020304" pitchFamily="18" charset="0"/>
              </a:rPr>
              <a:t>'</a:t>
            </a:r>
            <a:r>
              <a:rPr lang="vi-VN" sz="2800" b="1" dirty="0">
                <a:solidFill>
                  <a:srgbClr val="FF0000"/>
                </a:solidFill>
                <a:latin typeface="+mj-lt"/>
                <a:cs typeface="Times New Roman" panose="02020603050405020304" pitchFamily="18" charset="0"/>
              </a:rPr>
              <a:t>OR</a:t>
            </a:r>
            <a:r>
              <a:rPr lang="vi-VN" sz="2800" dirty="0">
                <a:solidFill>
                  <a:srgbClr val="FF0000"/>
                </a:solidFill>
                <a:latin typeface="+mj-lt"/>
                <a:cs typeface="Times New Roman" panose="02020603050405020304" pitchFamily="18" charset="0"/>
              </a:rPr>
              <a:t>''='</a:t>
            </a:r>
            <a:r>
              <a:rPr lang="vi-VN" sz="2800" dirty="0">
                <a:latin typeface="+mj-lt"/>
                <a:cs typeface="Times New Roman" panose="02020603050405020304" pitchFamily="18" charset="0"/>
              </a:rPr>
              <a:t>'. </a:t>
            </a:r>
          </a:p>
          <a:p>
            <a:pPr marL="457200" lvl="1" indent="0">
              <a:lnSpc>
                <a:spcPct val="150000"/>
              </a:lnSpc>
              <a:buNone/>
            </a:pPr>
            <a:r>
              <a:rPr lang="vi-VN" sz="2800" dirty="0">
                <a:latin typeface="+mj-lt"/>
                <a:cs typeface="Times New Roman" panose="02020603050405020304" pitchFamily="18" charset="0"/>
              </a:rPr>
              <a:t>Câu truy vấn này là hợp lệ và sẽ trả về tất cả các bản ghi của </a:t>
            </a:r>
            <a:r>
              <a:rPr lang="en-US" sz="2800" b="1" dirty="0" smtClean="0">
                <a:latin typeface="+mj-lt"/>
                <a:cs typeface="Times New Roman" panose="02020603050405020304" pitchFamily="18" charset="0"/>
              </a:rPr>
              <a:t>users</a:t>
            </a:r>
            <a:endParaRPr lang="vi-VN" sz="2800" dirty="0">
              <a:latin typeface="+mj-lt"/>
              <a:cs typeface="Times New Roman" panose="02020603050405020304" pitchFamily="18" charset="0"/>
            </a:endParaRPr>
          </a:p>
          <a:p>
            <a:pPr marL="457200" lvl="1" indent="0">
              <a:lnSpc>
                <a:spcPct val="150000"/>
              </a:lnSpc>
              <a:buNone/>
            </a:pPr>
            <a:endParaRPr lang="vi-VN" sz="2800" dirty="0">
              <a:latin typeface="+mj-lt"/>
              <a:cs typeface="Times New Roman" panose="02020603050405020304" pitchFamily="18" charset="0"/>
            </a:endParaRPr>
          </a:p>
        </p:txBody>
      </p:sp>
      <p:sp>
        <p:nvSpPr>
          <p:cNvPr id="3" name="Title 1"/>
          <p:cNvSpPr txBox="1">
            <a:spLocks/>
          </p:cNvSpPr>
          <p:nvPr/>
        </p:nvSpPr>
        <p:spPr>
          <a:xfrm>
            <a:off x="519113" y="228600"/>
            <a:ext cx="11149013" cy="1218795"/>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vi-VN" b="1" dirty="0" smtClean="0"/>
              <a:t>1. Dạng tấn công vượt qua kiểm tra lúc đăng nhập</a:t>
            </a:r>
            <a:endParaRPr lang="vi-VN"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13</a:t>
            </a:r>
            <a:endParaRPr lang="vi-VN" sz="2400" dirty="0">
              <a:latin typeface="+mj-lt"/>
            </a:endParaRPr>
          </a:p>
        </p:txBody>
      </p:sp>
    </p:spTree>
    <p:extLst>
      <p:ext uri="{BB962C8B-B14F-4D97-AF65-F5344CB8AC3E}">
        <p14:creationId xmlns:p14="http://schemas.microsoft.com/office/powerpoint/2010/main" val="12976886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smtClean="0"/>
              <a:t>2.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SELECT</a:t>
            </a:r>
            <a:endParaRPr lang="vi-VN" dirty="0"/>
          </a:p>
        </p:txBody>
      </p:sp>
      <p:sp>
        <p:nvSpPr>
          <p:cNvPr id="3" name="Text Placeholder 2"/>
          <p:cNvSpPr>
            <a:spLocks noGrp="1"/>
          </p:cNvSpPr>
          <p:nvPr>
            <p:ph type="body" sz="quarter" idx="10"/>
          </p:nvPr>
        </p:nvSpPr>
        <p:spPr>
          <a:xfrm>
            <a:off x="500063" y="1257300"/>
            <a:ext cx="11149013" cy="2594043"/>
          </a:xfrm>
        </p:spPr>
        <p:txBody>
          <a:bodyPr/>
          <a:lstStyle/>
          <a:p>
            <a:pPr marL="457200" lvl="1" indent="0">
              <a:lnSpc>
                <a:spcPct val="150000"/>
              </a:lnSpc>
              <a:buNone/>
            </a:pPr>
            <a:r>
              <a:rPr lang="vi-VN" dirty="0">
                <a:latin typeface="+mj-lt"/>
                <a:cs typeface="Times New Roman" panose="02020603050405020304" pitchFamily="18" charset="0"/>
              </a:rPr>
              <a:t>Dạng tấn công này phức tạp hơn. </a:t>
            </a:r>
          </a:p>
          <a:p>
            <a:pPr marL="457200" lvl="1" indent="0">
              <a:lnSpc>
                <a:spcPct val="150000"/>
              </a:lnSpc>
              <a:buNone/>
            </a:pPr>
            <a:r>
              <a:rPr lang="vi-VN" dirty="0">
                <a:latin typeface="+mj-lt"/>
                <a:cs typeface="Times New Roman" panose="02020603050405020304" pitchFamily="18" charset="0"/>
              </a:rPr>
              <a:t>Để thực hiện được kiểu tấn công này, kẻ tấn công phải có khả năng hiểu và lợi dụng các sơ hở trong các thông báo lỗi từ hệ thống để dò tìm các điểm yếu khởi đầu cho việc tấn công. </a:t>
            </a: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14</a:t>
            </a:r>
            <a:endParaRPr lang="vi-VN" sz="2400" dirty="0">
              <a:latin typeface="+mj-lt"/>
            </a:endParaRPr>
          </a:p>
        </p:txBody>
      </p:sp>
    </p:spTree>
    <p:extLst>
      <p:ext uri="{BB962C8B-B14F-4D97-AF65-F5344CB8AC3E}">
        <p14:creationId xmlns:p14="http://schemas.microsoft.com/office/powerpoint/2010/main" val="1340570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smtClean="0"/>
              <a:t>2.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SELECT</a:t>
            </a:r>
            <a:endParaRPr lang="vi-VN" dirty="0"/>
          </a:p>
        </p:txBody>
      </p:sp>
      <p:sp>
        <p:nvSpPr>
          <p:cNvPr id="3" name="Text Placeholder 2"/>
          <p:cNvSpPr>
            <a:spLocks noGrp="1"/>
          </p:cNvSpPr>
          <p:nvPr>
            <p:ph type="body" sz="quarter" idx="10"/>
          </p:nvPr>
        </p:nvSpPr>
        <p:spPr>
          <a:xfrm>
            <a:off x="519113" y="838200"/>
            <a:ext cx="11149013" cy="9660593"/>
          </a:xfrm>
        </p:spPr>
        <p:txBody>
          <a:bodyPr/>
          <a:lstStyle/>
          <a:p>
            <a:pPr marL="0" indent="0">
              <a:lnSpc>
                <a:spcPct val="150000"/>
              </a:lnSpc>
              <a:buNone/>
            </a:pPr>
            <a:r>
              <a:rPr lang="vi-VN" sz="2800" b="1" u="sng" dirty="0">
                <a:latin typeface="Times New Roman" panose="02020603050405020304" pitchFamily="18" charset="0"/>
                <a:cs typeface="Times New Roman" panose="02020603050405020304" pitchFamily="18" charset="0"/>
              </a:rPr>
              <a:t>Ví dụ: </a:t>
            </a:r>
            <a:r>
              <a:rPr lang="vi-VN" sz="2800" dirty="0">
                <a:latin typeface="Times New Roman" panose="02020603050405020304" pitchFamily="18" charset="0"/>
                <a:cs typeface="Times New Roman" panose="02020603050405020304" pitchFamily="18" charset="0"/>
              </a:rPr>
              <a:t>trong các trang tìm kiếm, Các trang này cho phép người dùng nhập vào các thông tin tìm kiếm như Họ, Tên, … Tin tặc có thể lợi dụng sơ hở trong câu truy vấn SQL để nhập vào trường tên tác giả bằng chuỗi giá trị:</a:t>
            </a:r>
          </a:p>
          <a:p>
            <a:pPr marL="0" indent="0">
              <a:lnSpc>
                <a:spcPct val="150000"/>
              </a:lnSpc>
              <a:buNone/>
            </a:pPr>
            <a:r>
              <a:rPr lang="vi-VN" sz="2800" b="1" dirty="0">
                <a:latin typeface="Times New Roman" panose="02020603050405020304" pitchFamily="18" charset="0"/>
                <a:cs typeface="Times New Roman" panose="02020603050405020304" pitchFamily="18" charset="0"/>
              </a:rPr>
              <a:t>' UNION SELECT ALL SELECT OtherField FROM OtherTable WHERE ' '=' (*)</a:t>
            </a:r>
          </a:p>
          <a:p>
            <a:pPr marL="0" indent="0">
              <a:lnSpc>
                <a:spcPct val="150000"/>
              </a:lnSpc>
              <a:buNone/>
            </a:pPr>
            <a:r>
              <a:rPr lang="vi-VN" sz="2800" dirty="0">
                <a:latin typeface="Times New Roman" panose="02020603050405020304" pitchFamily="18" charset="0"/>
                <a:cs typeface="Times New Roman" panose="02020603050405020304" pitchFamily="18" charset="0"/>
              </a:rPr>
              <a:t>Lúc này, ngoài câu truy vấn đầu không thành công, chương trình sẽ thực hiện thêm lệnh tiếp theo sau từ khóa UNION nữa.</a:t>
            </a:r>
          </a:p>
          <a:p>
            <a:pPr marL="0" indent="0">
              <a:lnSpc>
                <a:spcPct val="150000"/>
              </a:lnSpc>
              <a:buNone/>
            </a:pPr>
            <a:r>
              <a:rPr lang="vi-VN" sz="2800" dirty="0">
                <a:latin typeface="Times New Roman" panose="02020603050405020304" pitchFamily="18" charset="0"/>
                <a:cs typeface="Times New Roman" panose="02020603050405020304" pitchFamily="18" charset="0"/>
              </a:rPr>
              <a:t>Giả sử đoạn mã nhập vào là:' DROP TABLE T_AUTHORS -- Câu truy vấn sẽ thực hiện việc xóa bảng.</a:t>
            </a:r>
          </a:p>
          <a:p>
            <a:pPr>
              <a:lnSpc>
                <a:spcPct val="150000"/>
              </a:lnSpc>
            </a:pPr>
            <a:endParaRPr lang="vi-VN" sz="2800" dirty="0">
              <a:latin typeface="Times New Roman" panose="02020603050405020304" pitchFamily="18" charset="0"/>
              <a:cs typeface="Times New Roman" panose="02020603050405020304" pitchFamily="18" charset="0"/>
            </a:endParaRPr>
          </a:p>
          <a:p>
            <a:pPr>
              <a:lnSpc>
                <a:spcPct val="150000"/>
              </a:lnSpc>
            </a:pPr>
            <a:endParaRPr lang="vi-V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a:p>
            <a:pPr marL="457200" lvl="1" indent="0">
              <a:lnSpc>
                <a:spcPct val="150000"/>
              </a:lnSpc>
              <a:buNone/>
            </a:pPr>
            <a:endParaRPr lang="vi-VN" dirty="0">
              <a:latin typeface="Times New Roman" panose="02020603050405020304" pitchFamily="18" charset="0"/>
              <a:cs typeface="Times New Roman" panose="02020603050405020304" pitchFamily="18" charset="0"/>
            </a:endParaRP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15</a:t>
            </a:r>
            <a:endParaRPr lang="vi-VN" sz="2400" dirty="0">
              <a:latin typeface="+mj-lt"/>
            </a:endParaRPr>
          </a:p>
        </p:txBody>
      </p:sp>
    </p:spTree>
    <p:extLst>
      <p:ext uri="{BB962C8B-B14F-4D97-AF65-F5344CB8AC3E}">
        <p14:creationId xmlns:p14="http://schemas.microsoft.com/office/powerpoint/2010/main" val="35136557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en-US" b="1" dirty="0"/>
              <a:t>3</a:t>
            </a:r>
            <a:r>
              <a:rPr lang="en-US" b="1" dirty="0" smtClean="0"/>
              <a:t>. </a:t>
            </a:r>
            <a:r>
              <a:rPr lang="en-US" b="1" dirty="0" err="1" smtClean="0"/>
              <a:t>Dạng</a:t>
            </a:r>
            <a:r>
              <a:rPr lang="en-US" b="1" dirty="0" smtClean="0"/>
              <a:t> </a:t>
            </a:r>
            <a:r>
              <a:rPr lang="en-US" b="1" dirty="0" err="1" smtClean="0"/>
              <a:t>tấn</a:t>
            </a:r>
            <a:r>
              <a:rPr lang="en-US" b="1" dirty="0" smtClean="0"/>
              <a:t> </a:t>
            </a:r>
            <a:r>
              <a:rPr lang="en-US" b="1" dirty="0" err="1" smtClean="0"/>
              <a:t>công</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câu</a:t>
            </a:r>
            <a:r>
              <a:rPr lang="en-US" b="1" dirty="0" smtClean="0"/>
              <a:t> </a:t>
            </a:r>
            <a:r>
              <a:rPr lang="en-US" b="1" dirty="0" err="1" smtClean="0"/>
              <a:t>lệnh</a:t>
            </a:r>
            <a:r>
              <a:rPr lang="en-US" b="1" dirty="0" smtClean="0"/>
              <a:t> INSERT</a:t>
            </a:r>
            <a:endParaRPr lang="vi-VN" dirty="0"/>
          </a:p>
        </p:txBody>
      </p:sp>
      <p:sp>
        <p:nvSpPr>
          <p:cNvPr id="3" name="Text Placeholder 2"/>
          <p:cNvSpPr>
            <a:spLocks noGrp="1"/>
          </p:cNvSpPr>
          <p:nvPr>
            <p:ph type="body" sz="quarter" idx="10"/>
          </p:nvPr>
        </p:nvSpPr>
        <p:spPr>
          <a:xfrm>
            <a:off x="519113" y="838200"/>
            <a:ext cx="11149013" cy="4702569"/>
          </a:xfrm>
        </p:spPr>
        <p:txBody>
          <a:bodyPr/>
          <a:lstStyle/>
          <a:p>
            <a:pPr marL="114300" lvl="1" indent="0">
              <a:lnSpc>
                <a:spcPct val="150000"/>
              </a:lnSpc>
              <a:buNone/>
            </a:pPr>
            <a:r>
              <a:rPr lang="vi-VN" dirty="0">
                <a:latin typeface="+mj-lt"/>
                <a:cs typeface="Times New Roman" panose="02020603050405020304" pitchFamily="18" charset="0"/>
              </a:rPr>
              <a:t>Thông thường các ứng dụng web cho phép người dùng đăng kí một tài khoản để tham gia.</a:t>
            </a:r>
          </a:p>
          <a:p>
            <a:pPr marL="114300" lvl="1" indent="0">
              <a:lnSpc>
                <a:spcPct val="150000"/>
              </a:lnSpc>
              <a:buNone/>
            </a:pPr>
            <a:r>
              <a:rPr lang="vi-VN" dirty="0">
                <a:latin typeface="+mj-lt"/>
                <a:cs typeface="Times New Roman" panose="02020603050405020304" pitchFamily="18" charset="0"/>
              </a:rPr>
              <a:t> Chức năng không thể thiếu là sau khi đăng kí thành công, người dùng có thể xem và hiệu chỉnh thông tin của mình. </a:t>
            </a:r>
          </a:p>
          <a:p>
            <a:pPr marL="114300" lvl="1" indent="0">
              <a:lnSpc>
                <a:spcPct val="150000"/>
              </a:lnSpc>
              <a:buNone/>
            </a:pPr>
            <a:r>
              <a:rPr lang="vi-VN" dirty="0">
                <a:latin typeface="+mj-lt"/>
                <a:cs typeface="Times New Roman" panose="02020603050405020304" pitchFamily="18" charset="0"/>
              </a:rPr>
              <a:t>SQL injection có thể được dùng khi hệ thống không kiểm tra tính hợp lệ của thông tin nhập vào</a:t>
            </a:r>
          </a:p>
          <a:p>
            <a:pPr marL="457200" lvl="1" indent="0">
              <a:lnSpc>
                <a:spcPct val="150000"/>
              </a:lnSpc>
              <a:buNone/>
            </a:pPr>
            <a:endParaRPr lang="vi-VN" dirty="0">
              <a:latin typeface="+mj-lt"/>
              <a:cs typeface="Times New Roman" panose="02020603050405020304" pitchFamily="18" charset="0"/>
            </a:endParaRPr>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16</a:t>
            </a:r>
            <a:endParaRPr lang="vi-VN" sz="2400" dirty="0">
              <a:latin typeface="+mj-lt"/>
            </a:endParaRPr>
          </a:p>
        </p:txBody>
      </p:sp>
    </p:spTree>
    <p:extLst>
      <p:ext uri="{BB962C8B-B14F-4D97-AF65-F5344CB8AC3E}">
        <p14:creationId xmlns:p14="http://schemas.microsoft.com/office/powerpoint/2010/main" val="7708645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1218795"/>
          </a:xfrm>
        </p:spPr>
        <p:txBody>
          <a:bodyPr/>
          <a:lstStyle/>
          <a:p>
            <a:pPr lvl="0"/>
            <a:r>
              <a:rPr lang="en-US" b="1" dirty="0"/>
              <a:t>4</a:t>
            </a:r>
            <a:r>
              <a:rPr lang="en-US" b="1" dirty="0" smtClean="0"/>
              <a:t>. </a:t>
            </a:r>
            <a:r>
              <a:rPr lang="vi-VN" b="1" dirty="0" smtClean="0"/>
              <a:t>Dạng tấn công sử dụng câu lệnh Store-procedures</a:t>
            </a:r>
            <a:endParaRPr lang="vi-VN" dirty="0"/>
          </a:p>
        </p:txBody>
      </p:sp>
      <p:sp>
        <p:nvSpPr>
          <p:cNvPr id="3" name="Text Placeholder 2"/>
          <p:cNvSpPr>
            <a:spLocks noGrp="1"/>
          </p:cNvSpPr>
          <p:nvPr>
            <p:ph type="body" sz="quarter" idx="10"/>
          </p:nvPr>
        </p:nvSpPr>
        <p:spPr>
          <a:xfrm>
            <a:off x="500063" y="1504950"/>
            <a:ext cx="11149013" cy="4912114"/>
          </a:xfrm>
        </p:spPr>
        <p:txBody>
          <a:bodyPr/>
          <a:lstStyle/>
          <a:p>
            <a:pPr>
              <a:lnSpc>
                <a:spcPct val="150000"/>
              </a:lnSpc>
            </a:pPr>
            <a:r>
              <a:rPr lang="vi-VN" sz="2800" dirty="0" smtClean="0"/>
              <a:t>Những Store procedure và câu lệnh sql sau có thể sẽ là công cụ hữu ích cho kẻ phá hoại lợi dụng tấn công vào hệ thống của bạn</a:t>
            </a:r>
            <a:endParaRPr lang="en-US" sz="2800" dirty="0" smtClean="0"/>
          </a:p>
          <a:p>
            <a:pPr lvl="1">
              <a:lnSpc>
                <a:spcPct val="150000"/>
              </a:lnSpc>
            </a:pPr>
            <a:r>
              <a:rPr lang="vi-VN" sz="2400" dirty="0" smtClean="0"/>
              <a:t>Kẻ phá hoại dùng </a:t>
            </a:r>
            <a:r>
              <a:rPr lang="vi-VN" sz="2400" b="1" dirty="0" smtClean="0"/>
              <a:t>store procedure</a:t>
            </a:r>
            <a:r>
              <a:rPr lang="vi-VN" sz="2400" dirty="0" smtClean="0"/>
              <a:t> như xp_cmdshell chẳng hạn để thực thi một câu lệnh command trên hệ thống</a:t>
            </a:r>
          </a:p>
          <a:p>
            <a:pPr lvl="1">
              <a:lnSpc>
                <a:spcPct val="150000"/>
              </a:lnSpc>
            </a:pPr>
            <a:r>
              <a:rPr lang="vi-VN" sz="2400" dirty="0" smtClean="0"/>
              <a:t>Dùng procedure xp_regxxx để thao tác trên register của hệ thống </a:t>
            </a:r>
          </a:p>
          <a:p>
            <a:pPr lvl="1">
              <a:lnSpc>
                <a:spcPct val="150000"/>
              </a:lnSpc>
            </a:pPr>
            <a:r>
              <a:rPr lang="vi-VN" sz="2400" dirty="0" smtClean="0"/>
              <a:t>Dùng cú pháp “</a:t>
            </a:r>
            <a:r>
              <a:rPr lang="vi-VN" sz="2400" b="1" dirty="0" smtClean="0"/>
              <a:t>bulk insert</a:t>
            </a:r>
            <a:r>
              <a:rPr lang="vi-VN" sz="2400" dirty="0" smtClean="0"/>
              <a:t>” để đọc bất kỳ file nào trên hệ thống</a:t>
            </a:r>
          </a:p>
          <a:p>
            <a:pPr lvl="1">
              <a:lnSpc>
                <a:spcPct val="150000"/>
              </a:lnSpc>
            </a:pPr>
            <a:r>
              <a:rPr lang="vi-VN" sz="2400" dirty="0" smtClean="0"/>
              <a:t>Dùng câu lệnh “</a:t>
            </a:r>
            <a:r>
              <a:rPr lang="vi-VN" sz="2400" b="1" dirty="0" smtClean="0"/>
              <a:t>bcp</a:t>
            </a:r>
            <a:r>
              <a:rPr lang="vi-VN" sz="2400" dirty="0" smtClean="0"/>
              <a:t>” để tạo file nhị phân trên hệ thống</a:t>
            </a:r>
            <a:r>
              <a:rPr lang="en-US" sz="2400" dirty="0"/>
              <a:t/>
            </a:r>
            <a:br>
              <a:rPr lang="en-US" sz="2400" dirty="0"/>
            </a:br>
            <a:endParaRPr lang="vi-VN" sz="2400" dirty="0"/>
          </a:p>
        </p:txBody>
      </p:sp>
      <p:sp>
        <p:nvSpPr>
          <p:cNvPr id="5" name="Rectangle 4"/>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17</a:t>
            </a:r>
            <a:endParaRPr lang="vi-VN" sz="2400" dirty="0">
              <a:latin typeface="+mj-lt"/>
            </a:endParaRPr>
          </a:p>
        </p:txBody>
      </p:sp>
    </p:spTree>
    <p:extLst>
      <p:ext uri="{BB962C8B-B14F-4D97-AF65-F5344CB8AC3E}">
        <p14:creationId xmlns:p14="http://schemas.microsoft.com/office/powerpoint/2010/main" val="21807113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Một số câu lệnh</a:t>
            </a:r>
            <a:endParaRPr lang="vi-VN" dirty="0"/>
          </a:p>
        </p:txBody>
      </p:sp>
      <p:sp>
        <p:nvSpPr>
          <p:cNvPr id="3" name="Text Placeholder 2"/>
          <p:cNvSpPr>
            <a:spLocks noGrp="1"/>
          </p:cNvSpPr>
          <p:nvPr>
            <p:ph type="body" sz="quarter" idx="10"/>
          </p:nvPr>
        </p:nvSpPr>
        <p:spPr>
          <a:xfrm>
            <a:off x="652463" y="1022557"/>
            <a:ext cx="11149013" cy="11682942"/>
          </a:xfrm>
        </p:spPr>
        <p:txBody>
          <a:bodyPr/>
          <a:lstStyle/>
          <a:p>
            <a:pPr>
              <a:lnSpc>
                <a:spcPct val="150000"/>
              </a:lnSpc>
            </a:pPr>
            <a:r>
              <a:rPr lang="vi-VN" sz="2800" i="1" dirty="0" smtClean="0"/>
              <a:t>xp_regaddmultistring</a:t>
            </a:r>
            <a:endParaRPr lang="en-US" sz="2800" i="1" dirty="0" smtClean="0"/>
          </a:p>
          <a:p>
            <a:pPr>
              <a:lnSpc>
                <a:spcPct val="150000"/>
              </a:lnSpc>
            </a:pPr>
            <a:r>
              <a:rPr lang="vi-VN" sz="2800" i="1" dirty="0" smtClean="0"/>
              <a:t>xp_regdeletekey</a:t>
            </a:r>
            <a:endParaRPr lang="en-US" sz="2800" i="1" dirty="0" smtClean="0"/>
          </a:p>
          <a:p>
            <a:pPr>
              <a:lnSpc>
                <a:spcPct val="150000"/>
              </a:lnSpc>
            </a:pPr>
            <a:r>
              <a:rPr lang="vi-VN" sz="2800" i="1" dirty="0" smtClean="0"/>
              <a:t>xp_regdeletevalue</a:t>
            </a:r>
            <a:endParaRPr lang="en-US" sz="2800" i="1" dirty="0" smtClean="0"/>
          </a:p>
          <a:p>
            <a:pPr>
              <a:lnSpc>
                <a:spcPct val="150000"/>
              </a:lnSpc>
            </a:pPr>
            <a:r>
              <a:rPr lang="vi-VN" sz="2800" i="1" dirty="0" smtClean="0"/>
              <a:t>xp_regenumkeys</a:t>
            </a:r>
            <a:endParaRPr lang="en-US" sz="2800" i="1" dirty="0" smtClean="0"/>
          </a:p>
          <a:p>
            <a:pPr>
              <a:lnSpc>
                <a:spcPct val="150000"/>
              </a:lnSpc>
            </a:pPr>
            <a:r>
              <a:rPr lang="vi-VN" sz="2800" i="1" dirty="0" smtClean="0"/>
              <a:t>xp_regenumvalues</a:t>
            </a:r>
            <a:endParaRPr lang="en-US" sz="2800" i="1" dirty="0" smtClean="0"/>
          </a:p>
          <a:p>
            <a:pPr>
              <a:lnSpc>
                <a:spcPct val="150000"/>
              </a:lnSpc>
            </a:pPr>
            <a:r>
              <a:rPr lang="vi-VN" sz="2800" i="1" dirty="0" smtClean="0"/>
              <a:t>xp_regread</a:t>
            </a:r>
            <a:endParaRPr lang="en-US" sz="2800" i="1" dirty="0" smtClean="0"/>
          </a:p>
          <a:p>
            <a:pPr>
              <a:lnSpc>
                <a:spcPct val="150000"/>
              </a:lnSpc>
            </a:pPr>
            <a:r>
              <a:rPr lang="vi-VN" sz="2800" i="1" dirty="0" smtClean="0"/>
              <a:t>xp_regremovemultistring</a:t>
            </a:r>
            <a:endParaRPr lang="en-US" sz="2800" i="1" dirty="0" smtClean="0"/>
          </a:p>
          <a:p>
            <a:pPr>
              <a:lnSpc>
                <a:spcPct val="150000"/>
              </a:lnSpc>
            </a:pPr>
            <a:r>
              <a:rPr lang="vi-VN" sz="2800" i="1" dirty="0"/>
              <a:t>xp_regwrite</a:t>
            </a:r>
            <a:endParaRPr lang="vi-VN" sz="2800" dirty="0"/>
          </a:p>
          <a:p>
            <a:pPr marL="0" indent="0">
              <a:lnSpc>
                <a:spcPct val="150000"/>
              </a:lnSpc>
              <a:buNone/>
            </a:pP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r>
              <a:rPr lang="vi-VN" sz="2800" i="1" dirty="0"/>
              <a:t/>
            </a:r>
            <a:br>
              <a:rPr lang="vi-VN" sz="2800" i="1" dirty="0"/>
            </a:br>
            <a:endParaRPr lang="en-US" sz="2800" i="1" dirty="0" smtClean="0"/>
          </a:p>
          <a:p>
            <a:pPr marL="0" indent="0">
              <a:lnSpc>
                <a:spcPct val="150000"/>
              </a:lnSpc>
              <a:buNone/>
            </a:pPr>
            <a:r>
              <a:rPr lang="vi-VN" sz="2800" i="1" dirty="0" smtClean="0"/>
              <a:t/>
            </a:r>
            <a:br>
              <a:rPr lang="vi-VN" sz="2800" i="1" dirty="0" smtClean="0"/>
            </a:br>
            <a:endParaRPr lang="vi-VN" sz="2800"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18</a:t>
            </a:r>
            <a:endParaRPr lang="vi-VN" sz="2400" dirty="0">
              <a:latin typeface="+mj-lt"/>
            </a:endParaRPr>
          </a:p>
        </p:txBody>
      </p:sp>
    </p:spTree>
    <p:extLst>
      <p:ext uri="{BB962C8B-B14F-4D97-AF65-F5344CB8AC3E}">
        <p14:creationId xmlns:p14="http://schemas.microsoft.com/office/powerpoint/2010/main" val="143529761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a:t>
            </a:r>
            <a:endParaRPr lang="en-US" b="1" dirty="0"/>
          </a:p>
        </p:txBody>
      </p:sp>
      <p:sp>
        <p:nvSpPr>
          <p:cNvPr id="3" name="Text Placeholder 2"/>
          <p:cNvSpPr>
            <a:spLocks noGrp="1"/>
          </p:cNvSpPr>
          <p:nvPr>
            <p:ph type="body" sz="quarter" idx="10"/>
          </p:nvPr>
        </p:nvSpPr>
        <p:spPr>
          <a:xfrm>
            <a:off x="519112" y="1447799"/>
            <a:ext cx="11149013" cy="3158365"/>
          </a:xfrm>
        </p:spPr>
        <p:txBody>
          <a:bodyPr/>
          <a:lstStyle/>
          <a:p>
            <a:pPr>
              <a:lnSpc>
                <a:spcPct val="150000"/>
              </a:lnSpc>
            </a:pPr>
            <a:r>
              <a:rPr lang="en-US" dirty="0"/>
              <a:t>Bypass authorization</a:t>
            </a:r>
          </a:p>
          <a:p>
            <a:pPr>
              <a:lnSpc>
                <a:spcPct val="150000"/>
              </a:lnSpc>
            </a:pPr>
            <a:r>
              <a:rPr lang="en-US" dirty="0"/>
              <a:t>Select</a:t>
            </a:r>
          </a:p>
          <a:p>
            <a:pPr>
              <a:lnSpc>
                <a:spcPct val="150000"/>
              </a:lnSpc>
            </a:pPr>
            <a:r>
              <a:rPr lang="en-US" dirty="0"/>
              <a:t>Insert</a:t>
            </a:r>
          </a:p>
          <a:p>
            <a:pPr>
              <a:lnSpc>
                <a:spcPct val="150000"/>
              </a:lnSpc>
            </a:pPr>
            <a:endParaRPr lang="en-US" dirty="0"/>
          </a:p>
        </p:txBody>
      </p:sp>
      <p:sp>
        <p:nvSpPr>
          <p:cNvPr id="4" name="Rectangle 3"/>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19</a:t>
            </a:r>
            <a:endParaRPr lang="vi-VN" sz="2400" dirty="0">
              <a:latin typeface="+mj-lt"/>
            </a:endParaRPr>
          </a:p>
        </p:txBody>
      </p:sp>
    </p:spTree>
    <p:extLst>
      <p:ext uri="{BB962C8B-B14F-4D97-AF65-F5344CB8AC3E}">
        <p14:creationId xmlns:p14="http://schemas.microsoft.com/office/powerpoint/2010/main" val="19857965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dirty="0" err="1" smtClean="0"/>
              <a:t>Khang</a:t>
            </a:r>
            <a:r>
              <a:rPr lang="en-US" dirty="0" smtClean="0"/>
              <a:t> Huynh</a:t>
            </a:r>
            <a:endParaRPr lang="en-US" dirty="0"/>
          </a:p>
        </p:txBody>
      </p:sp>
      <p:sp>
        <p:nvSpPr>
          <p:cNvPr id="12" name="Title 11"/>
          <p:cNvSpPr>
            <a:spLocks noGrp="1"/>
          </p:cNvSpPr>
          <p:nvPr>
            <p:ph type="ctrTitle"/>
          </p:nvPr>
        </p:nvSpPr>
        <p:spPr/>
        <p:txBody>
          <a:bodyPr/>
          <a:lstStyle/>
          <a:p>
            <a:r>
              <a:rPr lang="vi-VN" dirty="0"/>
              <a:t>Bảo </a:t>
            </a:r>
            <a:r>
              <a:rPr lang="vi-VN" dirty="0" smtClean="0"/>
              <a:t>mật</a:t>
            </a:r>
            <a:endParaRPr lang="en-US" dirty="0"/>
          </a:p>
        </p:txBody>
      </p:sp>
    </p:spTree>
    <p:extLst>
      <p:ext uri="{BB962C8B-B14F-4D97-AF65-F5344CB8AC3E}">
        <p14:creationId xmlns:p14="http://schemas.microsoft.com/office/powerpoint/2010/main" val="406592038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smtClean="0"/>
              <a:t>Validate input</a:t>
            </a:r>
            <a:endParaRPr lang="en-US" dirty="0"/>
          </a:p>
          <a:p>
            <a:pPr>
              <a:lnSpc>
                <a:spcPct val="150000"/>
              </a:lnSpc>
            </a:pPr>
            <a:r>
              <a:rPr lang="en-US" dirty="0" smtClean="0"/>
              <a:t>Escape output</a:t>
            </a:r>
            <a:endParaRPr lang="en-US" dirty="0"/>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spTree>
    <p:extLst>
      <p:ext uri="{BB962C8B-B14F-4D97-AF65-F5344CB8AC3E}">
        <p14:creationId xmlns:p14="http://schemas.microsoft.com/office/powerpoint/2010/main" val="4259974588"/>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grpSp>
        <p:nvGrpSpPr>
          <p:cNvPr id="5" name="Group 4"/>
          <p:cNvGrpSpPr/>
          <p:nvPr/>
        </p:nvGrpSpPr>
        <p:grpSpPr>
          <a:xfrm>
            <a:off x="6724652" y="1334016"/>
            <a:ext cx="4591050" cy="5523984"/>
            <a:chOff x="4306095" y="1707664"/>
            <a:chExt cx="3566161" cy="4860762"/>
          </a:xfrm>
        </p:grpSpPr>
        <p:sp>
          <p:nvSpPr>
            <p:cNvPr id="6" name="Rectangle 5"/>
            <p:cNvSpPr/>
            <p:nvPr/>
          </p:nvSpPr>
          <p:spPr>
            <a:xfrm>
              <a:off x="4306097" y="2150352"/>
              <a:ext cx="3566159" cy="4418074"/>
            </a:xfrm>
            <a:prstGeom prst="rect">
              <a:avLst/>
            </a:prstGeom>
          </p:spPr>
          <p:txBody>
            <a:bodyPr wrap="square">
              <a:spAutoFit/>
            </a:bodyPr>
            <a:lstStyle/>
            <a:p>
              <a:pPr marL="514350" indent="-514350">
                <a:lnSpc>
                  <a:spcPct val="150000"/>
                </a:lnSpc>
                <a:buAutoNum type="arabicPeriod"/>
              </a:pPr>
              <a:r>
                <a:rPr lang="vi-VN" sz="2000" dirty="0" smtClean="0"/>
                <a:t>Biểu thức chính quy</a:t>
              </a:r>
            </a:p>
            <a:p>
              <a:pPr marL="514350" indent="-514350">
                <a:lnSpc>
                  <a:spcPct val="150000"/>
                </a:lnSpc>
                <a:buAutoNum type="arabicPeriod"/>
              </a:pPr>
              <a:r>
                <a:rPr lang="vi-VN" sz="2000" dirty="0" smtClean="0"/>
                <a:t>Isset()</a:t>
              </a:r>
            </a:p>
            <a:p>
              <a:pPr marL="514350" indent="-514350">
                <a:lnSpc>
                  <a:spcPct val="150000"/>
                </a:lnSpc>
                <a:buAutoNum type="arabicPeriod"/>
              </a:pPr>
              <a:r>
                <a:rPr lang="vi-VN" sz="2000" dirty="0" smtClean="0"/>
                <a:t>Strlen(‘$_POST[‘first_name’] &gt; 2</a:t>
              </a:r>
            </a:p>
            <a:p>
              <a:pPr marL="514350" indent="-514350">
                <a:lnSpc>
                  <a:spcPct val="150000"/>
                </a:lnSpc>
                <a:buAutoNum type="arabicPeriod"/>
              </a:pPr>
              <a:r>
                <a:rPr lang="vi-VN" sz="2000" dirty="0" smtClean="0"/>
                <a:t>Filter_var()</a:t>
              </a:r>
            </a:p>
            <a:p>
              <a:pPr marL="514350" indent="-514350">
                <a:lnSpc>
                  <a:spcPct val="150000"/>
                </a:lnSpc>
                <a:buAutoNum type="arabicPeriod"/>
              </a:pPr>
              <a:r>
                <a:rPr lang="vi-VN" sz="2000" dirty="0" smtClean="0"/>
                <a:t>Filter_validate_email, filter_validation_int,</a:t>
              </a:r>
            </a:p>
            <a:p>
              <a:pPr>
                <a:lnSpc>
                  <a:spcPct val="150000"/>
                </a:lnSpc>
              </a:pPr>
              <a:r>
                <a:rPr lang="vi-VN" sz="2000" dirty="0" smtClean="0"/>
                <a:t>     </a:t>
              </a:r>
              <a:r>
                <a:rPr lang="en-US" sz="2000" dirty="0" smtClean="0"/>
                <a:t>  </a:t>
              </a:r>
              <a:r>
                <a:rPr lang="vi-VN" sz="2000" dirty="0" smtClean="0"/>
                <a:t>filter_santize_string, </a:t>
              </a:r>
              <a:r>
                <a:rPr lang="en-US" sz="2000" dirty="0" smtClean="0"/>
                <a:t>                </a:t>
              </a:r>
            </a:p>
            <a:p>
              <a:pPr>
                <a:lnSpc>
                  <a:spcPct val="150000"/>
                </a:lnSpc>
              </a:pPr>
              <a:r>
                <a:rPr lang="en-US" sz="2000" dirty="0" smtClean="0"/>
                <a:t>       san</a:t>
              </a:r>
              <a:r>
                <a:rPr lang="vi-VN" sz="2000" dirty="0" smtClean="0"/>
                <a:t>nsitize_specical_chars</a:t>
              </a:r>
            </a:p>
            <a:p>
              <a:pPr>
                <a:lnSpc>
                  <a:spcPct val="150000"/>
                </a:lnSpc>
              </a:pPr>
              <a:r>
                <a:rPr lang="vi-VN" sz="2000" dirty="0" smtClean="0"/>
                <a:t>6. Strip_tag()</a:t>
              </a:r>
              <a:endParaRPr lang="vi-VN" sz="2000" dirty="0"/>
            </a:p>
          </p:txBody>
        </p:sp>
        <p:sp>
          <p:nvSpPr>
            <p:cNvPr id="7" name="Rectangle 6"/>
            <p:cNvSpPr/>
            <p:nvPr/>
          </p:nvSpPr>
          <p:spPr bwMode="auto">
            <a:xfrm>
              <a:off x="4306095" y="1707664"/>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8" name="TextBox 7"/>
          <p:cNvSpPr txBox="1"/>
          <p:nvPr/>
        </p:nvSpPr>
        <p:spPr>
          <a:xfrm>
            <a:off x="9210678" y="887915"/>
            <a:ext cx="2793907"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Examples</a:t>
            </a:r>
            <a:endParaRPr lang="en-US" sz="24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418698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par>
                          <p:cTn id="7" fill="hold">
                            <p:stCondLst>
                              <p:cond delay="74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6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p>
        </p:txBody>
      </p:sp>
      <p:sp>
        <p:nvSpPr>
          <p:cNvPr id="10" name="Rectangle 9"/>
          <p:cNvSpPr/>
          <p:nvPr/>
        </p:nvSpPr>
        <p:spPr bwMode="invGray">
          <a:xfrm>
            <a:off x="11422379"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20</a:t>
            </a:r>
            <a:endParaRPr lang="vi-VN" sz="2400" dirty="0">
              <a:latin typeface="+mj-lt"/>
            </a:endParaRPr>
          </a:p>
        </p:txBody>
      </p:sp>
      <p:grpSp>
        <p:nvGrpSpPr>
          <p:cNvPr id="5" name="Group 4"/>
          <p:cNvGrpSpPr/>
          <p:nvPr/>
        </p:nvGrpSpPr>
        <p:grpSpPr>
          <a:xfrm>
            <a:off x="6724652" y="1334016"/>
            <a:ext cx="4591050" cy="4987989"/>
            <a:chOff x="4306095" y="1707664"/>
            <a:chExt cx="3566161" cy="4389120"/>
          </a:xfrm>
        </p:grpSpPr>
        <p:sp>
          <p:nvSpPr>
            <p:cNvPr id="6" name="Rectangle 5"/>
            <p:cNvSpPr/>
            <p:nvPr/>
          </p:nvSpPr>
          <p:spPr>
            <a:xfrm>
              <a:off x="4306097" y="2150352"/>
              <a:ext cx="3566159" cy="1706192"/>
            </a:xfrm>
            <a:prstGeom prst="rect">
              <a:avLst/>
            </a:prstGeom>
          </p:spPr>
          <p:txBody>
            <a:bodyPr wrap="square">
              <a:spAutoFit/>
            </a:bodyPr>
            <a:lstStyle/>
            <a:p>
              <a:pPr>
                <a:lnSpc>
                  <a:spcPct val="200000"/>
                </a:lnSpc>
              </a:pPr>
              <a:r>
                <a:rPr lang="vi-VN" sz="2000" dirty="0"/>
                <a:t>1. Htmlspecialchars()</a:t>
              </a:r>
            </a:p>
            <a:p>
              <a:pPr>
                <a:lnSpc>
                  <a:spcPct val="200000"/>
                </a:lnSpc>
              </a:pPr>
              <a:r>
                <a:rPr lang="vi-VN" sz="2000" dirty="0"/>
                <a:t>2. Htmlentities()</a:t>
              </a:r>
            </a:p>
            <a:p>
              <a:pPr>
                <a:lnSpc>
                  <a:spcPct val="200000"/>
                </a:lnSpc>
              </a:pPr>
              <a:r>
                <a:rPr lang="vi-VN" sz="2000" dirty="0"/>
                <a:t>3. Strip_tags($var,’&lt;p&gt;&lt;strong&gt;’)</a:t>
              </a:r>
            </a:p>
          </p:txBody>
        </p:sp>
        <p:sp>
          <p:nvSpPr>
            <p:cNvPr id="7" name="Rectangle 6"/>
            <p:cNvSpPr/>
            <p:nvPr/>
          </p:nvSpPr>
          <p:spPr bwMode="auto">
            <a:xfrm>
              <a:off x="4306095" y="1707664"/>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8" name="TextBox 7"/>
          <p:cNvSpPr txBox="1"/>
          <p:nvPr/>
        </p:nvSpPr>
        <p:spPr>
          <a:xfrm>
            <a:off x="9210678" y="887915"/>
            <a:ext cx="2793907"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Examples</a:t>
            </a:r>
            <a:endParaRPr lang="en-US" sz="24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90153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nodeType="withEffect">
                                  <p:stCondLst>
                                    <p:cond delay="0"/>
                                  </p:stCondLst>
                                  <p:iterate type="lt">
                                    <p:tmPct val="4000"/>
                                  </p:iterate>
                                  <p:childTnLst>
                                    <p:set>
                                      <p:cBhvr override="childStyle">
                                        <p:cTn id="6" dur="500" fill="hold"/>
                                        <p:tgtEl>
                                          <p:spTgt spid="3">
                                            <p:txEl>
                                              <p:pRg st="1" end="1"/>
                                            </p:txEl>
                                          </p:spTgt>
                                        </p:tgtEl>
                                        <p:attrNameLst>
                                          <p:attrName>style.textDecorationUnderline</p:attrName>
                                        </p:attrNameLst>
                                      </p:cBhvr>
                                      <p:to>
                                        <p:strVal val="true"/>
                                      </p:to>
                                    </p:set>
                                  </p:childTnLst>
                                </p:cTn>
                              </p:par>
                            </p:childTnLst>
                          </p:cTn>
                        </p:par>
                        <p:par>
                          <p:cTn id="7" fill="hold">
                            <p:stCondLst>
                              <p:cond delay="72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8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570497"/>
            <a:ext cx="11650799" cy="465885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3600" dirty="0" err="1">
              <a:solidFill>
                <a:schemeClr val="bg1"/>
              </a:solidFill>
              <a:ea typeface="Segoe UI" pitchFamily="34" charset="0"/>
              <a:cs typeface="Segoe UI" pitchFamily="34" charset="0"/>
            </a:endParaRPr>
          </a:p>
        </p:txBody>
      </p:sp>
      <p:sp>
        <p:nvSpPr>
          <p:cNvPr id="7" name="Rectangle 6"/>
          <p:cNvSpPr/>
          <p:nvPr/>
        </p:nvSpPr>
        <p:spPr bwMode="invGray">
          <a:xfrm>
            <a:off x="364268" y="1795459"/>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Giới thiệu về SQL injection</a:t>
            </a:r>
            <a:endParaRPr lang="vi-VN" sz="3600" dirty="0">
              <a:solidFill>
                <a:schemeClr val="bg1"/>
              </a:solidFill>
              <a:latin typeface="+mj-lt"/>
            </a:endParaRPr>
          </a:p>
        </p:txBody>
      </p:sp>
      <p:sp>
        <p:nvSpPr>
          <p:cNvPr id="8" name="Rectangle 7"/>
          <p:cNvSpPr/>
          <p:nvPr/>
        </p:nvSpPr>
        <p:spPr bwMode="invGray">
          <a:xfrm>
            <a:off x="364268" y="2582616"/>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Điểm yếu SQL injection</a:t>
            </a:r>
            <a:endParaRPr lang="vi-VN" sz="3600" dirty="0">
              <a:solidFill>
                <a:schemeClr val="bg1"/>
              </a:solidFill>
              <a:latin typeface="+mj-lt"/>
            </a:endParaRPr>
          </a:p>
        </p:txBody>
      </p:sp>
      <p:sp>
        <p:nvSpPr>
          <p:cNvPr id="9" name="Rectangle 8"/>
          <p:cNvSpPr/>
          <p:nvPr/>
        </p:nvSpPr>
        <p:spPr bwMode="invGray">
          <a:xfrm>
            <a:off x="369987" y="3348920"/>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Các dạng lỗi thường gặp</a:t>
            </a:r>
            <a:endParaRPr lang="vi-VN" sz="3600" dirty="0">
              <a:solidFill>
                <a:schemeClr val="bg1"/>
              </a:solidFill>
              <a:latin typeface="+mj-lt"/>
            </a:endParaRPr>
          </a:p>
        </p:txBody>
      </p:sp>
      <p:sp>
        <p:nvSpPr>
          <p:cNvPr id="10" name="Rectangle 9"/>
          <p:cNvSpPr/>
          <p:nvPr/>
        </p:nvSpPr>
        <p:spPr bwMode="invGray">
          <a:xfrm>
            <a:off x="368717" y="4147573"/>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Các kiểu tấn công + demo</a:t>
            </a:r>
            <a:endParaRPr lang="vi-VN" sz="36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
        <p:nvSpPr>
          <p:cNvPr id="12" name="Rectangle 11"/>
          <p:cNvSpPr/>
          <p:nvPr/>
        </p:nvSpPr>
        <p:spPr bwMode="invGray">
          <a:xfrm>
            <a:off x="379593" y="4889076"/>
            <a:ext cx="11555389" cy="5891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3600" dirty="0" smtClean="0">
                <a:solidFill>
                  <a:schemeClr val="bg1"/>
                </a:solidFill>
                <a:latin typeface="+mj-lt"/>
              </a:rPr>
              <a:t>Bảo mật</a:t>
            </a:r>
            <a:endParaRPr lang="vi-VN" sz="3600" dirty="0">
              <a:solidFill>
                <a:schemeClr val="bg1"/>
              </a:solidFill>
              <a:latin typeface="+mj-lt"/>
            </a:endParaRPr>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8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100" fill="hold"/>
                                        <p:tgtEl>
                                          <p:spTgt spid="12"/>
                                        </p:tgtEl>
                                        <p:attrNameLst>
                                          <p:attrName>ppt_x</p:attrName>
                                        </p:attrNameLst>
                                      </p:cBhvr>
                                      <p:tavLst>
                                        <p:tav tm="0">
                                          <p:val>
                                            <p:strVal val="0-#ppt_w/2"/>
                                          </p:val>
                                        </p:tav>
                                        <p:tav tm="100000">
                                          <p:val>
                                            <p:strVal val="#ppt_x"/>
                                          </p:val>
                                        </p:tav>
                                      </p:tavLst>
                                    </p:anim>
                                    <p:anim calcmode="lin" valueType="num">
                                      <p:cBhvr additive="base">
                                        <p:cTn id="28" dur="11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228600"/>
            <a:ext cx="11149013" cy="609600"/>
          </a:xfrm>
        </p:spPr>
        <p:txBody>
          <a:bodyPr/>
          <a:lstStyle/>
          <a:p>
            <a:r>
              <a:rPr lang="en-US" dirty="0" err="1" smtClean="0"/>
              <a:t>Bảo</a:t>
            </a:r>
            <a:r>
              <a:rPr lang="en-US" dirty="0" smtClean="0"/>
              <a:t> </a:t>
            </a:r>
            <a:r>
              <a:rPr lang="en-US" dirty="0" err="1" smtClean="0"/>
              <a:t>mật</a:t>
            </a:r>
            <a:endParaRPr lang="en-US" dirty="0"/>
          </a:p>
        </p:txBody>
      </p:sp>
      <p:sp>
        <p:nvSpPr>
          <p:cNvPr id="3" name="Text Placeholder 2"/>
          <p:cNvSpPr>
            <a:spLocks noGrp="1"/>
          </p:cNvSpPr>
          <p:nvPr>
            <p:ph type="body" sz="quarter" idx="4294967295"/>
          </p:nvPr>
        </p:nvSpPr>
        <p:spPr>
          <a:xfrm>
            <a:off x="285750" y="1447800"/>
            <a:ext cx="11149013" cy="2413000"/>
          </a:xfrm>
        </p:spPr>
        <p:txBody>
          <a:bodyPr/>
          <a:lstStyle/>
          <a:p>
            <a:pPr>
              <a:lnSpc>
                <a:spcPct val="150000"/>
              </a:lnSpc>
            </a:pPr>
            <a:r>
              <a:rPr lang="en-US" dirty="0"/>
              <a:t>Validate input</a:t>
            </a:r>
          </a:p>
          <a:p>
            <a:pPr>
              <a:lnSpc>
                <a:spcPct val="150000"/>
              </a:lnSpc>
            </a:pPr>
            <a:r>
              <a:rPr lang="en-US" dirty="0"/>
              <a:t>Escape output</a:t>
            </a:r>
          </a:p>
          <a:p>
            <a:pPr>
              <a:lnSpc>
                <a:spcPct val="150000"/>
              </a:lnSpc>
            </a:pPr>
            <a:r>
              <a:rPr lang="en-US" dirty="0"/>
              <a:t>Custom error handler</a:t>
            </a:r>
          </a:p>
        </p:txBody>
      </p:sp>
    </p:spTree>
    <p:extLst>
      <p:ext uri="{BB962C8B-B14F-4D97-AF65-F5344CB8AC3E}">
        <p14:creationId xmlns:p14="http://schemas.microsoft.com/office/powerpoint/2010/main" val="2632524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188" y="4476750"/>
            <a:ext cx="3252787" cy="443198"/>
          </a:xfrm>
        </p:spPr>
        <p:txBody>
          <a:bodyPr/>
          <a:lstStyle/>
          <a:p>
            <a:r>
              <a:rPr lang="vi-VN" sz="3200" b="1" dirty="0" smtClean="0"/>
              <a:t>- BigFive</a:t>
            </a:r>
            <a:endParaRPr lang="vi-VN" sz="3200" b="1" dirty="0"/>
          </a:p>
        </p:txBody>
      </p:sp>
      <p:sp>
        <p:nvSpPr>
          <p:cNvPr id="3" name="Text Placeholder 2"/>
          <p:cNvSpPr>
            <a:spLocks noGrp="1"/>
          </p:cNvSpPr>
          <p:nvPr>
            <p:ph type="body" sz="quarter" idx="10"/>
          </p:nvPr>
        </p:nvSpPr>
        <p:spPr>
          <a:xfrm>
            <a:off x="547687" y="2514599"/>
            <a:ext cx="11149013" cy="2215991"/>
          </a:xfrm>
        </p:spPr>
        <p:txBody>
          <a:bodyPr/>
          <a:lstStyle/>
          <a:p>
            <a:pPr marL="0" indent="0">
              <a:buNone/>
            </a:pPr>
            <a:r>
              <a:rPr lang="en-US" i="1" dirty="0" err="1" smtClean="0"/>
              <a:t>Bảo</a:t>
            </a:r>
            <a:r>
              <a:rPr lang="en-US" i="1" dirty="0" smtClean="0"/>
              <a:t> </a:t>
            </a:r>
            <a:r>
              <a:rPr lang="en-US" i="1" dirty="0" err="1" smtClean="0"/>
              <a:t>mật</a:t>
            </a:r>
            <a:r>
              <a:rPr lang="en-US" i="1" dirty="0" smtClean="0"/>
              <a:t> </a:t>
            </a:r>
            <a:r>
              <a:rPr lang="vi-VN" i="1" dirty="0" smtClean="0"/>
              <a:t>lu</a:t>
            </a:r>
            <a:r>
              <a:rPr lang="en-US" i="1" dirty="0"/>
              <a:t>ô</a:t>
            </a:r>
            <a:r>
              <a:rPr lang="vi-VN" i="1" dirty="0" smtClean="0"/>
              <a:t>n</a:t>
            </a:r>
            <a:r>
              <a:rPr lang="en-US" i="1" dirty="0" smtClean="0"/>
              <a:t> </a:t>
            </a:r>
            <a:r>
              <a:rPr lang="en-US" i="1" dirty="0" err="1" smtClean="0"/>
              <a:t>luôn</a:t>
            </a:r>
            <a:r>
              <a:rPr lang="en-US" i="1" dirty="0" smtClean="0"/>
              <a:t> </a:t>
            </a:r>
            <a:r>
              <a:rPr lang="en-US" i="1" dirty="0" err="1" smtClean="0"/>
              <a:t>là</a:t>
            </a:r>
            <a:r>
              <a:rPr lang="vi-VN" i="1" dirty="0" smtClean="0"/>
              <a:t> </a:t>
            </a:r>
            <a:r>
              <a:rPr lang="vi-VN" i="1" dirty="0"/>
              <a:t>ưu tiên hàng đầu, bảo mật của </a:t>
            </a:r>
            <a:r>
              <a:rPr lang="en-US" i="1" dirty="0" err="1" smtClean="0"/>
              <a:t>một</a:t>
            </a:r>
            <a:r>
              <a:rPr lang="en-US" i="1" dirty="0" smtClean="0"/>
              <a:t> </a:t>
            </a:r>
            <a:r>
              <a:rPr lang="en-US" i="1" dirty="0" err="1" smtClean="0"/>
              <a:t>ứng</a:t>
            </a:r>
            <a:r>
              <a:rPr lang="en-US" i="1" dirty="0" smtClean="0"/>
              <a:t> </a:t>
            </a:r>
            <a:r>
              <a:rPr lang="en-US" i="1" dirty="0" err="1" smtClean="0"/>
              <a:t>dụng</a:t>
            </a:r>
            <a:r>
              <a:rPr lang="en-US" i="1" dirty="0" smtClean="0"/>
              <a:t> </a:t>
            </a:r>
            <a:r>
              <a:rPr lang="vi-VN" i="1" dirty="0" smtClean="0"/>
              <a:t>mới </a:t>
            </a:r>
            <a:r>
              <a:rPr lang="vi-VN" i="1" dirty="0"/>
              <a:t>là điều quan tâm nhiều nhất, sau đó mới </a:t>
            </a:r>
            <a:r>
              <a:rPr lang="vi-VN" i="1" dirty="0" smtClean="0"/>
              <a:t>đến</a:t>
            </a:r>
            <a:r>
              <a:rPr lang="en-US" i="1" dirty="0" smtClean="0"/>
              <a:t> </a:t>
            </a:r>
            <a:r>
              <a:rPr lang="en-US" i="1" dirty="0" err="1" smtClean="0"/>
              <a:t>những</a:t>
            </a:r>
            <a:r>
              <a:rPr lang="vi-VN" i="1" dirty="0" smtClean="0"/>
              <a:t> </a:t>
            </a:r>
            <a:r>
              <a:rPr lang="vi-VN" i="1" dirty="0"/>
              <a:t>thứ khác, vì nếu như bảo mật mà bị </a:t>
            </a:r>
            <a:r>
              <a:rPr lang="vi-VN" i="1" dirty="0" smtClean="0"/>
              <a:t>phá</a:t>
            </a:r>
            <a:r>
              <a:rPr lang="en-US" i="1" dirty="0" smtClean="0"/>
              <a:t> </a:t>
            </a:r>
            <a:r>
              <a:rPr lang="en-US" i="1" dirty="0" err="1" smtClean="0"/>
              <a:t>hỏng</a:t>
            </a:r>
            <a:r>
              <a:rPr lang="vi-VN" i="1" dirty="0" smtClean="0"/>
              <a:t> </a:t>
            </a:r>
            <a:r>
              <a:rPr lang="vi-VN" i="1" dirty="0"/>
              <a:t>thì </a:t>
            </a:r>
            <a:r>
              <a:rPr lang="en-US" i="1" dirty="0" err="1" smtClean="0"/>
              <a:t>những</a:t>
            </a:r>
            <a:r>
              <a:rPr lang="en-US" i="1" dirty="0" smtClean="0"/>
              <a:t> </a:t>
            </a:r>
            <a:r>
              <a:rPr lang="en-US" i="1" dirty="0" err="1" smtClean="0"/>
              <a:t>thành</a:t>
            </a:r>
            <a:r>
              <a:rPr lang="en-US" i="1" dirty="0" smtClean="0"/>
              <a:t> </a:t>
            </a:r>
            <a:r>
              <a:rPr lang="en-US" i="1" dirty="0" err="1" smtClean="0"/>
              <a:t>phần</a:t>
            </a:r>
            <a:r>
              <a:rPr lang="en-US" i="1" dirty="0" smtClean="0"/>
              <a:t> </a:t>
            </a:r>
            <a:r>
              <a:rPr lang="en-US" i="1" dirty="0" err="1" smtClean="0"/>
              <a:t>khác</a:t>
            </a:r>
            <a:r>
              <a:rPr lang="en-US" i="1" dirty="0" smtClean="0"/>
              <a:t> </a:t>
            </a:r>
            <a:r>
              <a:rPr lang="vi-VN" i="1" dirty="0" smtClean="0"/>
              <a:t>chẳng </a:t>
            </a:r>
            <a:r>
              <a:rPr lang="vi-VN" i="1" dirty="0"/>
              <a:t>còn ý nghĩa gì nữa.!</a:t>
            </a:r>
            <a:br>
              <a:rPr lang="vi-VN" i="1" dirty="0"/>
            </a:br>
            <a:endParaRPr lang="en-US" i="1" dirty="0"/>
          </a:p>
        </p:txBody>
      </p:sp>
    </p:spTree>
    <p:extLst>
      <p:ext uri="{BB962C8B-B14F-4D97-AF65-F5344CB8AC3E}">
        <p14:creationId xmlns:p14="http://schemas.microsoft.com/office/powerpoint/2010/main" val="78407118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Giới thiệu SQL </a:t>
            </a:r>
            <a:r>
              <a:rPr lang="vi-VN" dirty="0" smtClean="0"/>
              <a:t>injection</a:t>
            </a:r>
            <a:endParaRPr lang="en-US" dirty="0"/>
          </a:p>
        </p:txBody>
      </p:sp>
    </p:spTree>
    <p:extLst>
      <p:ext uri="{BB962C8B-B14F-4D97-AF65-F5344CB8AC3E}">
        <p14:creationId xmlns:p14="http://schemas.microsoft.com/office/powerpoint/2010/main" val="41941956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Giới thiếu SQLi(1)</a:t>
            </a:r>
            <a:endParaRPr lang="vi-VN" dirty="0"/>
          </a:p>
        </p:txBody>
      </p:sp>
      <p:sp>
        <p:nvSpPr>
          <p:cNvPr id="3" name="Text Placeholder 2"/>
          <p:cNvSpPr>
            <a:spLocks noGrp="1"/>
          </p:cNvSpPr>
          <p:nvPr>
            <p:ph type="body" sz="quarter" idx="10"/>
          </p:nvPr>
        </p:nvSpPr>
        <p:spPr>
          <a:xfrm>
            <a:off x="519113" y="960120"/>
            <a:ext cx="11149013" cy="5265544"/>
          </a:xfrm>
        </p:spPr>
        <p:txBody>
          <a:bodyPr/>
          <a:lstStyle/>
          <a:p>
            <a:pPr marL="0" indent="0">
              <a:lnSpc>
                <a:spcPct val="150000"/>
              </a:lnSpc>
              <a:buNone/>
            </a:pPr>
            <a:r>
              <a:rPr lang="vi-VN" sz="2800" dirty="0">
                <a:latin typeface="+mj-lt"/>
                <a:cs typeface="Times New Roman" panose="02020603050405020304" pitchFamily="18" charset="0"/>
              </a:rPr>
              <a:t>SQL injection (còn gọi là SQL Insertion) cho phép những kẻ tấn công lợi dụng lỗ hổng của việc kiểm tra dữ liệu đầu vào trong các ứng dụng web/các thông báo lỗi của hệ quản trị cơ sở dữ liệu</a:t>
            </a:r>
            <a:r>
              <a:rPr lang="en-US" sz="2800" dirty="0">
                <a:latin typeface="+mj-lt"/>
                <a:cs typeface="Times New Roman" panose="02020603050405020304" pitchFamily="18" charset="0"/>
              </a:rPr>
              <a:t> </a:t>
            </a:r>
            <a:r>
              <a:rPr lang="en-US" sz="2800" dirty="0" err="1">
                <a:latin typeface="+mj-lt"/>
                <a:cs typeface="Times New Roman" panose="02020603050405020304" pitchFamily="18" charset="0"/>
              </a:rPr>
              <a:t>và</a:t>
            </a:r>
            <a:r>
              <a:rPr lang="en-US" sz="2800" dirty="0">
                <a:latin typeface="+mj-lt"/>
                <a:cs typeface="Times New Roman" panose="02020603050405020304" pitchFamily="18" charset="0"/>
              </a:rPr>
              <a:t> </a:t>
            </a:r>
            <a:r>
              <a:rPr lang="vi-VN" sz="2800" dirty="0">
                <a:latin typeface="+mj-lt"/>
                <a:cs typeface="Times New Roman" panose="02020603050405020304" pitchFamily="18" charset="0"/>
              </a:rPr>
              <a:t>thi hành các câu lệnh SQL bất hợp pháp.</a:t>
            </a:r>
          </a:p>
          <a:p>
            <a:pPr marL="0" indent="0">
              <a:lnSpc>
                <a:spcPct val="150000"/>
              </a:lnSpc>
              <a:buNone/>
            </a:pPr>
            <a:r>
              <a:rPr lang="vi-VN" sz="2800" dirty="0">
                <a:latin typeface="+mj-lt"/>
                <a:cs typeface="Times New Roman" panose="02020603050405020304" pitchFamily="18" charset="0"/>
              </a:rPr>
              <a:t>Sql injection có thể cho phép những kẻ tấn công thực hiện các thao tác, delete, insert, update,… trên cơ sỡ dữ liệu của ứng dụng, thậm chí là server mà ứng dụng đó đang </a:t>
            </a:r>
            <a:r>
              <a:rPr lang="vi-VN" sz="2800" dirty="0" smtClean="0">
                <a:latin typeface="+mj-lt"/>
                <a:cs typeface="Times New Roman" panose="02020603050405020304" pitchFamily="18" charset="0"/>
              </a:rPr>
              <a:t>chạy</a:t>
            </a: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1</a:t>
            </a:r>
            <a:endParaRPr lang="vi-VN" sz="2400" dirty="0">
              <a:latin typeface="+mj-lt"/>
            </a:endParaRPr>
          </a:p>
        </p:txBody>
      </p:sp>
    </p:spTree>
    <p:extLst>
      <p:ext uri="{BB962C8B-B14F-4D97-AF65-F5344CB8AC3E}">
        <p14:creationId xmlns:p14="http://schemas.microsoft.com/office/powerpoint/2010/main" val="25238283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vi-VN" b="1" dirty="0" smtClean="0"/>
              <a:t>Giới thiệu SQLi(2)</a:t>
            </a:r>
            <a:endParaRPr lang="vi-VN" dirty="0"/>
          </a:p>
        </p:txBody>
      </p:sp>
      <p:sp>
        <p:nvSpPr>
          <p:cNvPr id="3" name="Text Placeholder 2"/>
          <p:cNvSpPr>
            <a:spLocks noGrp="1"/>
          </p:cNvSpPr>
          <p:nvPr>
            <p:ph type="body" sz="quarter" idx="10"/>
          </p:nvPr>
        </p:nvSpPr>
        <p:spPr>
          <a:xfrm>
            <a:off x="519113" y="960120"/>
            <a:ext cx="11149013" cy="5909054"/>
          </a:xfrm>
        </p:spPr>
        <p:txBody>
          <a:bodyPr/>
          <a:lstStyle/>
          <a:p>
            <a:pPr marL="0" indent="0">
              <a:lnSpc>
                <a:spcPct val="150000"/>
              </a:lnSpc>
              <a:buNone/>
            </a:pPr>
            <a:r>
              <a:rPr lang="vi-VN" sz="2800" dirty="0">
                <a:latin typeface="+mj-lt"/>
                <a:cs typeface="Times New Roman" panose="02020603050405020304" pitchFamily="18" charset="0"/>
              </a:rPr>
              <a:t>SQL Injection thường xảy ra trên các ứng dụng web có dữ liệu được quản lý bằng các hệ quản trị cơ sở dữ liệu như SQL Server, MySQL, Oracle, DB2, Sysbase..</a:t>
            </a:r>
          </a:p>
          <a:p>
            <a:pPr marL="0" indent="0">
              <a:lnSpc>
                <a:spcPct val="150000"/>
              </a:lnSpc>
              <a:buNone/>
            </a:pPr>
            <a:r>
              <a:rPr lang="vi-VN" sz="2800" dirty="0">
                <a:latin typeface="+mj-lt"/>
                <a:cs typeface="Times New Roman" panose="02020603050405020304" pitchFamily="18" charset="0"/>
              </a:rPr>
              <a:t>SQL injection là một dạng tấn công dễ thực hiện, bất cứ thành phần nào của ứng dụng mà người dùng có thể tương tác được để điều khiển nội dung (ví dụ: các form, tham số URL, cookie, tham số referrer, user-agent,…) đều có thể được sử dụng để tiến hành chèn truy vấn có hại.</a:t>
            </a: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4" name="Rectangle 3"/>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2</a:t>
            </a:r>
            <a:endParaRPr lang="vi-VN" sz="2400" dirty="0">
              <a:latin typeface="+mj-lt"/>
            </a:endParaRPr>
          </a:p>
        </p:txBody>
      </p:sp>
    </p:spTree>
    <p:extLst>
      <p:ext uri="{BB962C8B-B14F-4D97-AF65-F5344CB8AC3E}">
        <p14:creationId xmlns:p14="http://schemas.microsoft.com/office/powerpoint/2010/main" val="23187992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Nhận dạng điểm yếu</a:t>
            </a:r>
            <a:br>
              <a:rPr lang="vi-VN" dirty="0"/>
            </a:br>
            <a:endParaRPr lang="en-US" dirty="0"/>
          </a:p>
        </p:txBody>
      </p:sp>
      <p:sp>
        <p:nvSpPr>
          <p:cNvPr id="7" name="Text Placeholder 2"/>
          <p:cNvSpPr txBox="1">
            <a:spLocks/>
          </p:cNvSpPr>
          <p:nvPr/>
        </p:nvSpPr>
        <p:spPr>
          <a:xfrm>
            <a:off x="519113" y="960120"/>
            <a:ext cx="11149013" cy="3972882"/>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Tx/>
              <a:buNone/>
            </a:pP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điểm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yếu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tiên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chuỗi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để</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khắc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phục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điểm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yếu</a:t>
            </a:r>
            <a:r>
              <a:rPr lang="en-US" sz="2800" dirty="0" smtClean="0">
                <a:latin typeface="+mj-lt"/>
                <a:cs typeface="Times New Roman" panose="02020603050405020304" pitchFamily="18" charset="0"/>
              </a:rPr>
              <a:t> SQL injection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ứng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dụng</a:t>
            </a:r>
            <a:r>
              <a:rPr lang="en-US" sz="2800" dirty="0" smtClean="0">
                <a:latin typeface="+mj-lt"/>
                <a:cs typeface="Times New Roman" panose="02020603050405020304" pitchFamily="18" charset="0"/>
              </a:rPr>
              <a:t>. </a:t>
            </a:r>
          </a:p>
          <a:p>
            <a:pPr marL="0" indent="0">
              <a:lnSpc>
                <a:spcPct val="150000"/>
              </a:lnSpc>
              <a:buFontTx/>
              <a:buNone/>
            </a:pP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được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thực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tự</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tác</a:t>
            </a:r>
            <a:r>
              <a:rPr lang="en-US" sz="2800" dirty="0" smtClean="0">
                <a:latin typeface="+mj-lt"/>
                <a:cs typeface="Times New Roman" panose="02020603050405020304" pitchFamily="18" charset="0"/>
              </a:rPr>
              <a:t> hacker </a:t>
            </a:r>
            <a:r>
              <a:rPr lang="en-US" sz="2800" dirty="0" err="1" smtClean="0">
                <a:latin typeface="+mj-lt"/>
                <a:cs typeface="Times New Roman" panose="02020603050405020304" pitchFamily="18" charset="0"/>
              </a:rPr>
              <a:t>tiến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hành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dò</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lỗi</a:t>
            </a:r>
            <a:r>
              <a:rPr lang="en-US" sz="2800" dirty="0" smtClean="0">
                <a:latin typeface="+mj-lt"/>
                <a:cs typeface="Times New Roman" panose="02020603050405020304" pitchFamily="18" charset="0"/>
              </a:rPr>
              <a:t> SQL injection </a:t>
            </a:r>
            <a:r>
              <a:rPr lang="en-US" sz="2800" dirty="0" err="1" smtClean="0">
                <a:latin typeface="+mj-lt"/>
                <a:cs typeface="Times New Roman" panose="02020603050405020304" pitchFamily="18" charset="0"/>
              </a:rPr>
              <a:t>của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ứng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dụng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Chúng</a:t>
            </a:r>
            <a:r>
              <a:rPr lang="en-US" sz="2800" dirty="0" smtClean="0">
                <a:latin typeface="+mj-lt"/>
                <a:cs typeface="Times New Roman" panose="02020603050405020304" pitchFamily="18" charset="0"/>
              </a:rPr>
              <a:t> ta </a:t>
            </a:r>
            <a:r>
              <a:rPr lang="en-US" sz="2800" dirty="0" err="1" smtClean="0">
                <a:latin typeface="+mj-lt"/>
                <a:cs typeface="Times New Roman" panose="02020603050405020304" pitchFamily="18" charset="0"/>
              </a:rPr>
              <a:t>xét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một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số</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việc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thực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quá</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thăm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dò</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lỗi</a:t>
            </a:r>
            <a:r>
              <a:rPr lang="en-US" sz="2800" dirty="0" smtClean="0">
                <a:latin typeface="+mj-lt"/>
                <a:cs typeface="Times New Roman" panose="02020603050405020304" pitchFamily="18" charset="0"/>
              </a:rPr>
              <a:t> SQL injection.</a:t>
            </a:r>
            <a:endParaRPr lang="vi-VN" sz="2800" dirty="0" smtClean="0">
              <a:latin typeface="+mj-lt"/>
              <a:cs typeface="Times New Roman" panose="02020603050405020304" pitchFamily="18" charset="0"/>
            </a:endParaRPr>
          </a:p>
          <a:p>
            <a:pPr marL="457200" indent="-457200">
              <a:lnSpc>
                <a:spcPct val="150000"/>
              </a:lnSpc>
              <a:buFont typeface="+mj-lt"/>
              <a:buAutoNum type="arabicPeriod"/>
            </a:pPr>
            <a:endParaRPr lang="en-US" sz="2800" dirty="0">
              <a:latin typeface="+mj-lt"/>
              <a:cs typeface="Times New Roman" panose="02020603050405020304" pitchFamily="18" charset="0"/>
            </a:endParaRPr>
          </a:p>
        </p:txBody>
      </p:sp>
      <p:sp>
        <p:nvSpPr>
          <p:cNvPr id="8" name="Rectangle 7"/>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a:latin typeface="+mj-lt"/>
              </a:rPr>
              <a:t>3</a:t>
            </a:r>
            <a:endParaRPr lang="vi-VN" sz="2400" dirty="0">
              <a:latin typeface="+mj-lt"/>
            </a:endParaRPr>
          </a:p>
        </p:txBody>
      </p:sp>
    </p:spTree>
    <p:extLst>
      <p:ext uri="{BB962C8B-B14F-4D97-AF65-F5344CB8AC3E}">
        <p14:creationId xmlns:p14="http://schemas.microsoft.com/office/powerpoint/2010/main" val="116194742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Nhận dạng điểm yếu</a:t>
            </a:r>
            <a:br>
              <a:rPr lang="vi-VN" dirty="0"/>
            </a:br>
            <a:endParaRPr lang="en-US" dirty="0"/>
          </a:p>
        </p:txBody>
      </p:sp>
      <p:sp>
        <p:nvSpPr>
          <p:cNvPr id="7" name="Text Placeholder 2"/>
          <p:cNvSpPr txBox="1">
            <a:spLocks/>
          </p:cNvSpPr>
          <p:nvPr/>
        </p:nvSpPr>
        <p:spPr>
          <a:xfrm>
            <a:off x="519113" y="960120"/>
            <a:ext cx="11149013" cy="3972882"/>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800" dirty="0">
                <a:cs typeface="Times New Roman" panose="02020603050405020304" pitchFamily="18" charset="0"/>
              </a:rPr>
              <a:t> </a:t>
            </a:r>
            <a:r>
              <a:rPr lang="en-US" sz="2800" b="1" u="sng" dirty="0" err="1">
                <a:cs typeface="Times New Roman" panose="02020603050405020304" pitchFamily="18" charset="0"/>
              </a:rPr>
              <a:t>Thăm</a:t>
            </a:r>
            <a:r>
              <a:rPr lang="en-US" sz="2800" b="1" u="sng" dirty="0">
                <a:cs typeface="Times New Roman" panose="02020603050405020304" pitchFamily="18" charset="0"/>
              </a:rPr>
              <a:t> </a:t>
            </a:r>
            <a:r>
              <a:rPr lang="en-US" sz="2800" b="1" u="sng" dirty="0" err="1">
                <a:cs typeface="Times New Roman" panose="02020603050405020304" pitchFamily="18" charset="0"/>
              </a:rPr>
              <a:t>dò</a:t>
            </a:r>
            <a:r>
              <a:rPr lang="en-US" sz="2800" b="1" u="sng" dirty="0">
                <a:cs typeface="Times New Roman" panose="02020603050405020304" pitchFamily="18" charset="0"/>
              </a:rPr>
              <a:t> </a:t>
            </a:r>
            <a:r>
              <a:rPr lang="en-US" sz="2800" b="1" u="sng" dirty="0" err="1">
                <a:cs typeface="Times New Roman" panose="02020603050405020304" pitchFamily="18" charset="0"/>
              </a:rPr>
              <a:t>dựa</a:t>
            </a:r>
            <a:r>
              <a:rPr lang="en-US" sz="2800" b="1" u="sng" dirty="0">
                <a:cs typeface="Times New Roman" panose="02020603050405020304" pitchFamily="18" charset="0"/>
              </a:rPr>
              <a:t> </a:t>
            </a:r>
            <a:r>
              <a:rPr lang="en-US" sz="2800" b="1" u="sng" dirty="0" err="1">
                <a:cs typeface="Times New Roman" panose="02020603050405020304" pitchFamily="18" charset="0"/>
              </a:rPr>
              <a:t>trên</a:t>
            </a:r>
            <a:r>
              <a:rPr lang="en-US" sz="2800" b="1" u="sng" dirty="0">
                <a:cs typeface="Times New Roman" panose="02020603050405020304" pitchFamily="18" charset="0"/>
              </a:rPr>
              <a:t> </a:t>
            </a:r>
            <a:r>
              <a:rPr lang="en-US" sz="2800" b="1" u="sng" dirty="0" err="1">
                <a:cs typeface="Times New Roman" panose="02020603050405020304" pitchFamily="18" charset="0"/>
              </a:rPr>
              <a:t>phản</a:t>
            </a:r>
            <a:r>
              <a:rPr lang="en-US" sz="2800" b="1" u="sng" dirty="0">
                <a:cs typeface="Times New Roman" panose="02020603050405020304" pitchFamily="18" charset="0"/>
              </a:rPr>
              <a:t> </a:t>
            </a:r>
            <a:r>
              <a:rPr lang="en-US" sz="2800" b="1" u="sng" dirty="0" err="1">
                <a:cs typeface="Times New Roman" panose="02020603050405020304" pitchFamily="18" charset="0"/>
              </a:rPr>
              <a:t>hồi</a:t>
            </a:r>
            <a:r>
              <a:rPr lang="en-US" sz="2800" b="1" u="sng" dirty="0">
                <a:cs typeface="Times New Roman" panose="02020603050405020304" pitchFamily="18" charset="0"/>
              </a:rPr>
              <a:t>:</a:t>
            </a:r>
          </a:p>
          <a:p>
            <a:pPr marL="457200" indent="-457200">
              <a:lnSpc>
                <a:spcPct val="150000"/>
              </a:lnSpc>
              <a:buAutoNum type="arabicPeriod"/>
            </a:pP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tất</a:t>
            </a:r>
            <a:r>
              <a:rPr lang="en-US" sz="2800" dirty="0">
                <a:cs typeface="Times New Roman" panose="02020603050405020304" pitchFamily="18" charset="0"/>
              </a:rPr>
              <a:t> </a:t>
            </a:r>
            <a:r>
              <a:rPr lang="en-US" sz="2800" dirty="0" err="1">
                <a:cs typeface="Times New Roman" panose="02020603050405020304" pitchFamily="18" charset="0"/>
              </a:rPr>
              <a:t>cả</a:t>
            </a:r>
            <a:r>
              <a:rPr lang="en-US" sz="2800" dirty="0">
                <a:cs typeface="Times New Roman" panose="02020603050405020304" pitchFamily="18" charset="0"/>
              </a:rPr>
              <a:t> </a:t>
            </a:r>
            <a:r>
              <a:rPr lang="en-US" sz="2800" dirty="0" err="1">
                <a:cs typeface="Times New Roman" panose="02020603050405020304" pitchFamily="18" charset="0"/>
              </a:rPr>
              <a:t>các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nhận</a:t>
            </a:r>
            <a:r>
              <a:rPr lang="en-US" sz="2800" dirty="0">
                <a:cs typeface="Times New Roman" panose="02020603050405020304" pitchFamily="18" charset="0"/>
              </a:rPr>
              <a:t> input </a:t>
            </a:r>
            <a:r>
              <a:rPr lang="en-US" sz="2800" dirty="0" err="1">
                <a:cs typeface="Times New Roman" panose="02020603050405020304" pitchFamily="18" charset="0"/>
              </a:rPr>
              <a:t>từ</a:t>
            </a:r>
            <a:r>
              <a:rPr lang="en-US" sz="2800" dirty="0">
                <a:cs typeface="Times New Roman" panose="02020603050405020304" pitchFamily="18" charset="0"/>
              </a:rPr>
              <a:t> client.</a:t>
            </a:r>
          </a:p>
          <a:p>
            <a:pPr marL="457200" indent="-457200">
              <a:lnSpc>
                <a:spcPct val="150000"/>
              </a:lnSpc>
              <a:buAutoNum type="arabicPeriod"/>
            </a:pPr>
            <a:r>
              <a:rPr lang="en-US" sz="2800" dirty="0" err="1">
                <a:cs typeface="Times New Roman" panose="02020603050405020304" pitchFamily="18" charset="0"/>
              </a:rPr>
              <a:t>Thử</a:t>
            </a:r>
            <a:r>
              <a:rPr lang="en-US" sz="2800" dirty="0">
                <a:cs typeface="Times New Roman" panose="02020603050405020304" pitchFamily="18" charset="0"/>
              </a:rPr>
              <a:t> </a:t>
            </a:r>
            <a:r>
              <a:rPr lang="en-US" sz="2800" dirty="0" err="1">
                <a:cs typeface="Times New Roman" panose="02020603050405020304" pitchFamily="18" charset="0"/>
              </a:rPr>
              <a:t>và</a:t>
            </a:r>
            <a:r>
              <a:rPr lang="en-US" sz="2800" dirty="0">
                <a:cs typeface="Times New Roman" panose="02020603050405020304" pitchFamily="18" charset="0"/>
              </a:rPr>
              <a:t> </a:t>
            </a: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đặc</a:t>
            </a:r>
            <a:r>
              <a:rPr lang="en-US" sz="2800" dirty="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chung</a:t>
            </a:r>
            <a:r>
              <a:rPr lang="en-US" sz="2800" dirty="0">
                <a:cs typeface="Times New Roman" panose="02020603050405020304" pitchFamily="18" charset="0"/>
              </a:rPr>
              <a:t> </a:t>
            </a:r>
            <a:r>
              <a:rPr lang="en-US" sz="2800" dirty="0" err="1">
                <a:cs typeface="Times New Roman" panose="02020603050405020304" pitchFamily="18" charset="0"/>
              </a:rPr>
              <a:t>của</a:t>
            </a:r>
            <a:r>
              <a:rPr lang="en-US" sz="2800" dirty="0">
                <a:cs typeface="Times New Roman" panose="02020603050405020304" pitchFamily="18" charset="0"/>
              </a:rPr>
              <a:t> </a:t>
            </a:r>
            <a:r>
              <a:rPr lang="en-US" sz="2800" dirty="0" err="1">
                <a:cs typeface="Times New Roman" panose="02020603050405020304" pitchFamily="18" charset="0"/>
              </a:rPr>
              <a:t>những</a:t>
            </a:r>
            <a:r>
              <a:rPr lang="en-US" sz="2800" dirty="0">
                <a:cs typeface="Times New Roman" panose="02020603050405020304" pitchFamily="18" charset="0"/>
              </a:rPr>
              <a:t> request </a:t>
            </a:r>
            <a:r>
              <a:rPr lang="en-US" sz="2800" dirty="0" err="1">
                <a:cs typeface="Times New Roman" panose="02020603050405020304" pitchFamily="18" charset="0"/>
              </a:rPr>
              <a:t>có</a:t>
            </a:r>
            <a:r>
              <a:rPr lang="en-US" sz="2800" dirty="0">
                <a:cs typeface="Times New Roman" panose="02020603050405020304" pitchFamily="18" charset="0"/>
              </a:rPr>
              <a:t> </a:t>
            </a:r>
            <a:r>
              <a:rPr lang="en-US" sz="2800" dirty="0" err="1">
                <a:cs typeface="Times New Roman" panose="02020603050405020304" pitchFamily="18" charset="0"/>
              </a:rPr>
              <a:t>phát</a:t>
            </a:r>
            <a:r>
              <a:rPr lang="en-US" sz="2800" dirty="0">
                <a:cs typeface="Times New Roman" panose="02020603050405020304" pitchFamily="18" charset="0"/>
              </a:rPr>
              <a:t> </a:t>
            </a:r>
            <a:r>
              <a:rPr lang="en-US" sz="2800" dirty="0" err="1">
                <a:cs typeface="Times New Roman" panose="02020603050405020304" pitchFamily="18" charset="0"/>
              </a:rPr>
              <a:t>sinh</a:t>
            </a:r>
            <a:r>
              <a:rPr lang="en-US" sz="2800" dirty="0">
                <a:cs typeface="Times New Roman" panose="02020603050405020304" pitchFamily="18" charset="0"/>
              </a:rPr>
              <a:t> </a:t>
            </a:r>
            <a:r>
              <a:rPr lang="en-US" sz="2800" dirty="0" err="1">
                <a:cs typeface="Times New Roman" panose="02020603050405020304" pitchFamily="18" charset="0"/>
              </a:rPr>
              <a:t>kết</a:t>
            </a:r>
            <a:r>
              <a:rPr lang="en-US" sz="2800" dirty="0">
                <a:cs typeface="Times New Roman" panose="02020603050405020304" pitchFamily="18" charset="0"/>
              </a:rPr>
              <a:t> </a:t>
            </a:r>
            <a:r>
              <a:rPr lang="en-US" sz="2800" dirty="0" err="1">
                <a:cs typeface="Times New Roman" panose="02020603050405020304" pitchFamily="18" charset="0"/>
              </a:rPr>
              <a:t>quả</a:t>
            </a:r>
            <a:r>
              <a:rPr lang="en-US" sz="2800" dirty="0">
                <a:cs typeface="Times New Roman" panose="02020603050405020304" pitchFamily="18" charset="0"/>
              </a:rPr>
              <a:t> </a:t>
            </a:r>
            <a:r>
              <a:rPr lang="en-US" sz="2800" dirty="0" err="1">
                <a:cs typeface="Times New Roman" panose="02020603050405020304" pitchFamily="18" charset="0"/>
              </a:rPr>
              <a:t>bất</a:t>
            </a:r>
            <a:r>
              <a:rPr lang="en-US" sz="2800" dirty="0">
                <a:cs typeface="Times New Roman" panose="02020603050405020304" pitchFamily="18" charset="0"/>
              </a:rPr>
              <a:t> </a:t>
            </a:r>
            <a:r>
              <a:rPr lang="en-US" sz="2800" dirty="0" err="1">
                <a:cs typeface="Times New Roman" panose="02020603050405020304" pitchFamily="18" charset="0"/>
              </a:rPr>
              <a:t>thường</a:t>
            </a:r>
            <a:r>
              <a:rPr lang="en-US" sz="2800" dirty="0">
                <a:cs typeface="Times New Roman" panose="02020603050405020304" pitchFamily="18" charset="0"/>
              </a:rPr>
              <a:t>.</a:t>
            </a:r>
          </a:p>
          <a:p>
            <a:pPr marL="457200" indent="-457200">
              <a:lnSpc>
                <a:spcPct val="150000"/>
              </a:lnSpc>
              <a:buAutoNum type="arabicPeriod"/>
            </a:pPr>
            <a:r>
              <a:rPr lang="en-US" sz="2800" dirty="0" err="1">
                <a:cs typeface="Times New Roman" panose="02020603050405020304" pitchFamily="18" charset="0"/>
              </a:rPr>
              <a:t>Xác</a:t>
            </a:r>
            <a:r>
              <a:rPr lang="en-US" sz="2800" dirty="0">
                <a:cs typeface="Times New Roman" panose="02020603050405020304" pitchFamily="18" charset="0"/>
              </a:rPr>
              <a:t> </a:t>
            </a:r>
            <a:r>
              <a:rPr lang="en-US" sz="2800" dirty="0" err="1">
                <a:cs typeface="Times New Roman" panose="02020603050405020304" pitchFamily="18" charset="0"/>
              </a:rPr>
              <a:t>định</a:t>
            </a:r>
            <a:r>
              <a:rPr lang="en-US" sz="2800" dirty="0">
                <a:cs typeface="Times New Roman" panose="02020603050405020304" pitchFamily="18" charset="0"/>
              </a:rPr>
              <a:t> </a:t>
            </a:r>
            <a:r>
              <a:rPr lang="en-US" sz="2800" dirty="0" err="1">
                <a:cs typeface="Times New Roman" panose="02020603050405020304" pitchFamily="18" charset="0"/>
              </a:rPr>
              <a:t>nguyên</a:t>
            </a:r>
            <a:r>
              <a:rPr lang="en-US" sz="2800" dirty="0">
                <a:cs typeface="Times New Roman" panose="02020603050405020304" pitchFamily="18" charset="0"/>
              </a:rPr>
              <a:t> </a:t>
            </a:r>
            <a:r>
              <a:rPr lang="en-US" sz="2800" dirty="0" err="1" smtClean="0">
                <a:cs typeface="Times New Roman" panose="02020603050405020304" pitchFamily="18" charset="0"/>
              </a:rPr>
              <a:t>nhân</a:t>
            </a:r>
            <a:r>
              <a:rPr lang="en-US" sz="2800" dirty="0" smtClean="0">
                <a:cs typeface="Times New Roman" panose="02020603050405020304" pitchFamily="18" charset="0"/>
              </a:rPr>
              <a:t> </a:t>
            </a:r>
            <a:r>
              <a:rPr lang="en-US" sz="2800" dirty="0" err="1" smtClean="0">
                <a:cs typeface="Times New Roman" panose="02020603050405020304" pitchFamily="18" charset="0"/>
              </a:rPr>
              <a:t>các</a:t>
            </a:r>
            <a:r>
              <a:rPr lang="en-US" sz="2800" dirty="0" smtClean="0">
                <a:cs typeface="Times New Roman" panose="02020603050405020304" pitchFamily="18" charset="0"/>
              </a:rPr>
              <a:t> </a:t>
            </a:r>
            <a:r>
              <a:rPr lang="en-US" sz="2800" dirty="0" err="1">
                <a:cs typeface="Times New Roman" panose="02020603050405020304" pitchFamily="18" charset="0"/>
              </a:rPr>
              <a:t>điểm</a:t>
            </a:r>
            <a:r>
              <a:rPr lang="en-US" sz="2800" dirty="0">
                <a:cs typeface="Times New Roman" panose="02020603050405020304" pitchFamily="18" charset="0"/>
              </a:rPr>
              <a:t> </a:t>
            </a:r>
            <a:r>
              <a:rPr lang="en-US" sz="2800" dirty="0" err="1">
                <a:cs typeface="Times New Roman" panose="02020603050405020304" pitchFamily="18" charset="0"/>
              </a:rPr>
              <a:t>bất</a:t>
            </a:r>
            <a:r>
              <a:rPr lang="en-US" sz="2800" dirty="0">
                <a:cs typeface="Times New Roman" panose="02020603050405020304" pitchFamily="18" charset="0"/>
              </a:rPr>
              <a:t> </a:t>
            </a:r>
            <a:r>
              <a:rPr lang="en-US" sz="2800" dirty="0" err="1">
                <a:cs typeface="Times New Roman" panose="02020603050405020304" pitchFamily="18" charset="0"/>
              </a:rPr>
              <a:t>thường</a:t>
            </a:r>
            <a:r>
              <a:rPr lang="en-US" sz="2800" dirty="0">
                <a:cs typeface="Times New Roman" panose="02020603050405020304" pitchFamily="18" charset="0"/>
              </a:rPr>
              <a:t> </a:t>
            </a:r>
            <a:r>
              <a:rPr lang="en-US" sz="2800" dirty="0" err="1">
                <a:cs typeface="Times New Roman" panose="02020603050405020304" pitchFamily="18" charset="0"/>
              </a:rPr>
              <a:t>đó</a:t>
            </a:r>
            <a:r>
              <a:rPr lang="en-US" sz="2800" dirty="0">
                <a:cs typeface="Times New Roman" panose="02020603050405020304" pitchFamily="18" charset="0"/>
              </a:rPr>
              <a:t>.</a:t>
            </a:r>
            <a:endParaRPr lang="vi-VN" sz="2800" dirty="0">
              <a:cs typeface="Times New Roman" panose="02020603050405020304" pitchFamily="18" charset="0"/>
            </a:endParaRPr>
          </a:p>
          <a:p>
            <a:pPr marL="0" indent="0">
              <a:lnSpc>
                <a:spcPct val="150000"/>
              </a:lnSpc>
              <a:buNone/>
            </a:pPr>
            <a:endParaRPr lang="en-US" sz="2800" dirty="0">
              <a:cs typeface="Times New Roman" panose="02020603050405020304" pitchFamily="18" charset="0"/>
            </a:endParaRPr>
          </a:p>
        </p:txBody>
      </p:sp>
      <p:sp>
        <p:nvSpPr>
          <p:cNvPr id="5" name="Rectangle 4"/>
          <p:cNvSpPr/>
          <p:nvPr/>
        </p:nvSpPr>
        <p:spPr bwMode="invGray">
          <a:xfrm>
            <a:off x="11580993" y="6288527"/>
            <a:ext cx="553857" cy="422904"/>
          </a:xfrm>
          <a:prstGeom prst="rect">
            <a:avLst/>
          </a:prstGeom>
        </p:spPr>
        <p:txBody>
          <a:bodyPr wrap="square" lIns="89629" tIns="44815" rIns="89629" bIns="44815">
            <a:spAutoFit/>
          </a:bodyPr>
          <a:lstStyle/>
          <a:p>
            <a:pPr>
              <a:lnSpc>
                <a:spcPct val="90000"/>
              </a:lnSpc>
              <a:spcBef>
                <a:spcPct val="20000"/>
              </a:spcBef>
              <a:buSzPct val="105000"/>
            </a:pPr>
            <a:r>
              <a:rPr lang="en-US" sz="2400" dirty="0" smtClean="0">
                <a:latin typeface="+mj-lt"/>
              </a:rPr>
              <a:t>4</a:t>
            </a:r>
            <a:endParaRPr lang="vi-VN" sz="2400" dirty="0">
              <a:latin typeface="+mj-lt"/>
            </a:endParaRPr>
          </a:p>
        </p:txBody>
      </p:sp>
    </p:spTree>
    <p:extLst>
      <p:ext uri="{BB962C8B-B14F-4D97-AF65-F5344CB8AC3E}">
        <p14:creationId xmlns:p14="http://schemas.microsoft.com/office/powerpoint/2010/main" val="33319550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a:t>Các dạng lỗi thường gặp</a:t>
            </a:r>
            <a:br>
              <a:rPr lang="vi-VN" dirty="0"/>
            </a:br>
            <a:endParaRPr lang="en-US" dirty="0"/>
          </a:p>
        </p:txBody>
      </p:sp>
      <p:sp>
        <p:nvSpPr>
          <p:cNvPr id="3" name="Subtitle 2"/>
          <p:cNvSpPr>
            <a:spLocks noGrp="1"/>
          </p:cNvSpPr>
          <p:nvPr>
            <p:ph type="subTitle" idx="1"/>
          </p:nvPr>
        </p:nvSpPr>
        <p:spPr/>
        <p:txBody>
          <a:bodyPr/>
          <a:lstStyle/>
          <a:p>
            <a:r>
              <a:rPr lang="vi-VN" dirty="0" smtClean="0"/>
              <a:t>Nguyen Hoang Fa Thu</a:t>
            </a:r>
            <a:endParaRPr lang="vi-VN" dirty="0"/>
          </a:p>
        </p:txBody>
      </p:sp>
      <p:sp>
        <p:nvSpPr>
          <p:cNvPr id="4" name="Text Placeholder 3"/>
          <p:cNvSpPr>
            <a:spLocks noGrp="1"/>
          </p:cNvSpPr>
          <p:nvPr>
            <p:ph type="body" sz="quarter" idx="10"/>
          </p:nvPr>
        </p:nvSpPr>
        <p:spPr/>
        <p:txBody>
          <a:bodyPr/>
          <a:lstStyle/>
          <a:p>
            <a:r>
              <a:rPr lang="en-US" dirty="0" smtClean="0"/>
              <a:t>SQL injection</a:t>
            </a:r>
            <a:endParaRPr lang="en-US" dirty="0"/>
          </a:p>
        </p:txBody>
      </p:sp>
    </p:spTree>
    <p:extLst>
      <p:ext uri="{BB962C8B-B14F-4D97-AF65-F5344CB8AC3E}">
        <p14:creationId xmlns:p14="http://schemas.microsoft.com/office/powerpoint/2010/main" val="28168734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2326</TotalTime>
  <Words>1803</Words>
  <Application>Microsoft Office PowerPoint</Application>
  <PresentationFormat>Custom</PresentationFormat>
  <Paragraphs>195</Paragraphs>
  <Slides>32</Slides>
  <Notes>19</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32</vt:i4>
      </vt:variant>
    </vt:vector>
  </HeadingPairs>
  <TitlesOfParts>
    <vt:vector size="48" baseType="lpstr">
      <vt:lpstr>Arial</vt:lpstr>
      <vt:lpstr>Calibri</vt:lpstr>
      <vt:lpstr>Consolas</vt:lpstr>
      <vt:lpstr>Segoe Light</vt:lpstr>
      <vt:lpstr>Segoe Semibold</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SQL Injection</vt:lpstr>
      <vt:lpstr>PowerPoint Presentation</vt:lpstr>
      <vt:lpstr>PowerPoint Presentation</vt:lpstr>
      <vt:lpstr>Giới thiệu SQL injection</vt:lpstr>
      <vt:lpstr>Giới thiếu SQLi(1)</vt:lpstr>
      <vt:lpstr>Giới thiệu SQLi(2)</vt:lpstr>
      <vt:lpstr>Nhận dạng điểm yếu </vt:lpstr>
      <vt:lpstr>Nhận dạng điểm yếu </vt:lpstr>
      <vt:lpstr>Các dạng lỗi thường gặp </vt:lpstr>
      <vt:lpstr>PowerPoint Presentation</vt:lpstr>
      <vt:lpstr>PowerPoint Presentation</vt:lpstr>
      <vt:lpstr>PowerPoint Presentation</vt:lpstr>
      <vt:lpstr>PowerPoint Presentation</vt:lpstr>
      <vt:lpstr>PowerPoint Presentation</vt:lpstr>
      <vt:lpstr>1. Dạng tấn công vượt qua kiểm tra lúc đăng nhập</vt:lpstr>
      <vt:lpstr>PowerPoint Presentation</vt:lpstr>
      <vt:lpstr>PowerPoint Presentation</vt:lpstr>
      <vt:lpstr>PowerPoint Presentation</vt:lpstr>
      <vt:lpstr>PowerPoint Presentation</vt:lpstr>
      <vt:lpstr>2. Dạng tấn công sử dụng câu lệnh SELECT</vt:lpstr>
      <vt:lpstr>2. Dạng tấn công sử dụng câu lệnh SELECT</vt:lpstr>
      <vt:lpstr>3. Dạng tấn công sử dụng câu lệnh INSERT</vt:lpstr>
      <vt:lpstr>4. Dạng tấn công sử dụng câu lệnh Store-procedures</vt:lpstr>
      <vt:lpstr>Một số câu lệnh</vt:lpstr>
      <vt:lpstr>Demo</vt:lpstr>
      <vt:lpstr>Bảo mật</vt:lpstr>
      <vt:lpstr>Bảo mật</vt:lpstr>
      <vt:lpstr>Bảo mật</vt:lpstr>
      <vt:lpstr>Bảo mật</vt:lpstr>
      <vt:lpstr>Bảo mật</vt:lpstr>
      <vt:lpstr>- BigFive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232</cp:revision>
  <cp:lastPrinted>2010-05-11T05:02:34Z</cp:lastPrinted>
  <dcterms:created xsi:type="dcterms:W3CDTF">2012-09-10T08:15:36Z</dcterms:created>
  <dcterms:modified xsi:type="dcterms:W3CDTF">2013-12-26T17:08:20Z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