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57" autoAdjust="0"/>
  </p:normalViewPr>
  <p:slideViewPr>
    <p:cSldViewPr>
      <p:cViewPr varScale="1">
        <p:scale>
          <a:sx n="53" d="100"/>
          <a:sy n="53" d="100"/>
        </p:scale>
        <p:origin x="-1410" y="-90"/>
      </p:cViewPr>
      <p:guideLst>
        <p:guide orient="horz" pos="2160"/>
        <p:guide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61FAD9-8BDD-4D51-94B2-7BF909392F31}" type="datetimeFigureOut">
              <a:rPr lang="en-US" smtClean="0"/>
              <a:t>12/16/2013</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246A03-BC5A-44E2-9399-49C29490DF58}" type="slidenum">
              <a:rPr lang="en-US" smtClean="0"/>
              <a:t>‹#›</a:t>
            </a:fld>
            <a:endParaRPr lang="en-US"/>
          </a:p>
        </p:txBody>
      </p:sp>
    </p:spTree>
    <p:extLst>
      <p:ext uri="{BB962C8B-B14F-4D97-AF65-F5344CB8AC3E}">
        <p14:creationId xmlns:p14="http://schemas.microsoft.com/office/powerpoint/2010/main" val="18240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685800"/>
            <a:ext cx="59436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PDPI framework is a process guide the development of a process improvement program, based on an analysis of the organization's strategic objectives and its immediate problems.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 The PDPI framework addresses five key issues: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r>
              <a:rPr lang="en-US" dirty="0" smtClean="0"/>
              <a:t>The PDPI framework helps organizations deal with the five key issues of organization improvement and maturation. </a:t>
            </a:r>
            <a:endParaRPr lang="en-US" dirty="0"/>
          </a:p>
        </p:txBody>
      </p:sp>
      <p:sp>
        <p:nvSpPr>
          <p:cNvPr id="4" name="Slide Number Placeholder 3"/>
          <p:cNvSpPr>
            <a:spLocks noGrp="1"/>
          </p:cNvSpPr>
          <p:nvPr>
            <p:ph type="sldNum" sz="quarter" idx="10"/>
          </p:nvPr>
        </p:nvSpPr>
        <p:spPr/>
        <p:txBody>
          <a:bodyPr/>
          <a:lstStyle/>
          <a:p>
            <a:fld id="{D1246A03-BC5A-44E2-9399-49C29490DF58}" type="slidenum">
              <a:rPr lang="en-US" smtClean="0"/>
              <a:t>3</a:t>
            </a:fld>
            <a:endParaRPr lang="en-US"/>
          </a:p>
        </p:txBody>
      </p:sp>
    </p:spTree>
    <p:extLst>
      <p:ext uri="{BB962C8B-B14F-4D97-AF65-F5344CB8AC3E}">
        <p14:creationId xmlns:p14="http://schemas.microsoft.com/office/powerpoint/2010/main" val="308151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CMMS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1246A03-BC5A-44E2-9399-49C29490DF58}" type="slidenum">
              <a:rPr lang="en-US" smtClean="0"/>
              <a:t>6</a:t>
            </a:fld>
            <a:endParaRPr lang="en-US"/>
          </a:p>
        </p:txBody>
      </p:sp>
    </p:spTree>
    <p:extLst>
      <p:ext uri="{BB962C8B-B14F-4D97-AF65-F5344CB8AC3E}">
        <p14:creationId xmlns:p14="http://schemas.microsoft.com/office/powerpoint/2010/main" val="163047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Con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chịu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hãi</a:t>
            </a:r>
            <a:r>
              <a:rPr lang="en-US" sz="1200" kern="1200" dirty="0" smtClean="0">
                <a:solidFill>
                  <a:schemeClr val="tx1"/>
                </a:solidFill>
                <a:effectLst/>
                <a:latin typeface="+mn-lt"/>
                <a:ea typeface="+mn-ea"/>
                <a:cs typeface="+mn-cs"/>
              </a:rPr>
              <a:t>, lo </a:t>
            </a:r>
            <a:r>
              <a:rPr lang="en-US" sz="1200" kern="1200" dirty="0" err="1" smtClean="0">
                <a:solidFill>
                  <a:schemeClr val="tx1"/>
                </a:solidFill>
                <a:effectLst/>
                <a:latin typeface="+mn-lt"/>
                <a:ea typeface="+mn-ea"/>
                <a:cs typeface="+mn-cs"/>
              </a:rPr>
              <a:t>lắng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1246A03-BC5A-44E2-9399-49C29490DF58}" type="slidenum">
              <a:rPr lang="en-US" smtClean="0"/>
              <a:t>7</a:t>
            </a:fld>
            <a:endParaRPr lang="en-US"/>
          </a:p>
        </p:txBody>
      </p:sp>
    </p:spTree>
    <p:extLst>
      <p:ext uri="{BB962C8B-B14F-4D97-AF65-F5344CB8AC3E}">
        <p14:creationId xmlns:p14="http://schemas.microsoft.com/office/powerpoint/2010/main" val="11921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cái</a:t>
            </a:r>
            <a:r>
              <a:rPr lang="en-US" sz="1200" kern="1200" dirty="0" smtClean="0">
                <a:solidFill>
                  <a:schemeClr val="tx1"/>
                </a:solidFill>
                <a:effectLst/>
                <a:latin typeface="+mn-lt"/>
                <a:ea typeface="+mn-ea"/>
                <a:cs typeface="+mn-cs"/>
              </a:rPr>
              <a:t> metrics, measures (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Goals Question Metrics)</a:t>
            </a:r>
          </a:p>
          <a:p>
            <a:r>
              <a:rPr lang="en-US" sz="1200" kern="1200" dirty="0" smtClean="0">
                <a:solidFill>
                  <a:schemeClr val="tx1"/>
                </a:solidFill>
                <a:effectLst/>
                <a:latin typeface="+mn-lt"/>
                <a:ea typeface="+mn-ea"/>
                <a:cs typeface="+mn-cs"/>
              </a:rPr>
              <a:t>Metrics (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data</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indicators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ntn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goals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chart</a:t>
            </a:r>
          </a:p>
          <a:p>
            <a:endParaRPr lang="en-US" dirty="0"/>
          </a:p>
        </p:txBody>
      </p:sp>
      <p:sp>
        <p:nvSpPr>
          <p:cNvPr id="4" name="Slide Number Placeholder 3"/>
          <p:cNvSpPr>
            <a:spLocks noGrp="1"/>
          </p:cNvSpPr>
          <p:nvPr>
            <p:ph type="sldNum" sz="quarter" idx="10"/>
          </p:nvPr>
        </p:nvSpPr>
        <p:spPr/>
        <p:txBody>
          <a:bodyPr/>
          <a:lstStyle/>
          <a:p>
            <a:fld id="{D1246A03-BC5A-44E2-9399-49C29490DF58}" type="slidenum">
              <a:rPr lang="en-US" smtClean="0"/>
              <a:t>8</a:t>
            </a:fld>
            <a:endParaRPr lang="en-US"/>
          </a:p>
        </p:txBody>
      </p:sp>
    </p:spTree>
    <p:extLst>
      <p:ext uri="{BB962C8B-B14F-4D97-AF65-F5344CB8AC3E}">
        <p14:creationId xmlns:p14="http://schemas.microsoft.com/office/powerpoint/2010/main" val="233318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Bất kỳ chương trình cải tiến quy trình cần được </a:t>
            </a:r>
            <a:r>
              <a:rPr lang="en-US" b="1" dirty="0" smtClean="0"/>
              <a:t>“</a:t>
            </a:r>
            <a:r>
              <a:rPr lang="en-US" b="1" dirty="0" err="1" smtClean="0"/>
              <a:t>trình</a:t>
            </a:r>
            <a:r>
              <a:rPr lang="en-US" b="1" baseline="0" dirty="0" smtClean="0"/>
              <a:t> </a:t>
            </a:r>
            <a:r>
              <a:rPr lang="en-US" b="1" baseline="0" dirty="0" err="1" smtClean="0"/>
              <a:t>điều</a:t>
            </a:r>
            <a:r>
              <a:rPr lang="en-US" b="1" baseline="0" dirty="0" smtClean="0"/>
              <a:t> </a:t>
            </a:r>
            <a:r>
              <a:rPr lang="en-US" b="1" baseline="0" dirty="0" err="1" smtClean="0"/>
              <a:t>khiển</a:t>
            </a:r>
            <a:r>
              <a:rPr lang="en-US" b="1" baseline="0" dirty="0" smtClean="0"/>
              <a:t>” </a:t>
            </a:r>
            <a:r>
              <a:rPr lang="vi-VN" b="1" dirty="0" smtClean="0"/>
              <a:t>và liên quan đến một số thiết lập của doanh nghiệp </a:t>
            </a:r>
            <a:r>
              <a:rPr lang="en-US" dirty="0" smtClean="0"/>
              <a:t>the </a:t>
            </a:r>
            <a:r>
              <a:rPr lang="en-US" dirty="0" err="1" smtClean="0"/>
              <a:t>những</a:t>
            </a:r>
            <a:r>
              <a:rPr lang="en-US" baseline="0" smtClean="0"/>
              <a:t> </a:t>
            </a:r>
            <a:r>
              <a:rPr lang="vi-VN" smtClean="0"/>
              <a:t>nhu </a:t>
            </a:r>
            <a:r>
              <a:rPr lang="vi-VN" dirty="0" smtClean="0"/>
              <a:t>cầu tổ chức. Trình điều khiển bằng cách xem xét sự thay đổi trong buổi hòa nhạc với các mục tiêu và đau chiến lược tổ chức có thể phát triển tầm nhìn của nhà nước mong muốn, những gì tổ chức đó như thế nào và làm thế nào nó nên cư xử sau khi thay đổi mong muốn đạt được.</a:t>
            </a:r>
            <a:endParaRPr lang="en-US" dirty="0"/>
          </a:p>
        </p:txBody>
      </p:sp>
      <p:sp>
        <p:nvSpPr>
          <p:cNvPr id="4" name="Slide Number Placeholder 3"/>
          <p:cNvSpPr>
            <a:spLocks noGrp="1"/>
          </p:cNvSpPr>
          <p:nvPr>
            <p:ph type="sldNum" sz="quarter" idx="10"/>
          </p:nvPr>
        </p:nvSpPr>
        <p:spPr/>
        <p:txBody>
          <a:bodyPr/>
          <a:lstStyle/>
          <a:p>
            <a:fld id="{D1246A03-BC5A-44E2-9399-49C29490DF58}" type="slidenum">
              <a:rPr lang="en-US" smtClean="0"/>
              <a:t>9</a:t>
            </a:fld>
            <a:endParaRPr lang="en-US"/>
          </a:p>
        </p:txBody>
      </p:sp>
    </p:spTree>
    <p:extLst>
      <p:ext uri="{BB962C8B-B14F-4D97-AF65-F5344CB8AC3E}">
        <p14:creationId xmlns:p14="http://schemas.microsoft.com/office/powerpoint/2010/main" val="402549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689080" y="3048"/>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18872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0195" y="6391657"/>
            <a:ext cx="1148303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783080" y="2819400"/>
            <a:ext cx="832104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9DD770-3971-4791-A17F-01796EDB9C3D}" type="datetimeFigureOut">
              <a:rPr lang="en-US" smtClean="0"/>
              <a:t>12/16/2013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202083" y="2420112"/>
            <a:ext cx="1148303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98120" y="152400"/>
            <a:ext cx="1148303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547360" y="2115312"/>
            <a:ext cx="79248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670195" y="2209800"/>
            <a:ext cx="546811"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646420" y="2199451"/>
            <a:ext cx="594360" cy="441325"/>
          </a:xfrm>
        </p:spPr>
        <p:txBody>
          <a:bodyPr/>
          <a:lstStyle>
            <a:lvl1pPr>
              <a:defRPr>
                <a:solidFill>
                  <a:schemeClr val="accent3">
                    <a:shade val="75000"/>
                  </a:schemeClr>
                </a:solidFill>
              </a:defRPr>
            </a:lvl1pPr>
          </a:lstStyle>
          <a:p>
            <a:fld id="{8EECA5F9-6DA0-4568-B169-25EC4C985DEA}" type="slidenum">
              <a:rPr lang="en-US" smtClean="0"/>
              <a:t>‹#›</a:t>
            </a:fld>
            <a:endParaRPr lang="en-US"/>
          </a:p>
        </p:txBody>
      </p:sp>
      <p:sp>
        <p:nvSpPr>
          <p:cNvPr id="8" name="Title 7"/>
          <p:cNvSpPr>
            <a:spLocks noGrp="1"/>
          </p:cNvSpPr>
          <p:nvPr>
            <p:ph type="ctrTitle"/>
          </p:nvPr>
        </p:nvSpPr>
        <p:spPr>
          <a:xfrm>
            <a:off x="891540" y="381000"/>
            <a:ext cx="1010412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9DD770-3971-4791-A17F-01796EDB9C3D}" type="datetimeFigureOut">
              <a:rPr lang="en-US" smtClean="0"/>
              <a:t>12/16/2013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CA5F9-6DA0-4568-B169-25EC4C985D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113520" y="0"/>
            <a:ext cx="277368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18872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0195" y="6391657"/>
            <a:ext cx="1148303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8120" y="155448"/>
            <a:ext cx="1148303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16519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8891626" y="2925763"/>
            <a:ext cx="79248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014460" y="3020251"/>
            <a:ext cx="546811"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8990686" y="3009902"/>
            <a:ext cx="594360" cy="441325"/>
          </a:xfrm>
        </p:spPr>
        <p:txBody>
          <a:bodyPr/>
          <a:lstStyle/>
          <a:p>
            <a:fld id="{8EECA5F9-6DA0-4568-B169-25EC4C985DEA}" type="slidenum">
              <a:rPr lang="en-US" smtClean="0"/>
              <a:t>‹#›</a:t>
            </a:fld>
            <a:endParaRPr lang="en-US"/>
          </a:p>
        </p:txBody>
      </p:sp>
      <p:sp>
        <p:nvSpPr>
          <p:cNvPr id="3" name="Vertical Text Placeholder 2"/>
          <p:cNvSpPr>
            <a:spLocks noGrp="1"/>
          </p:cNvSpPr>
          <p:nvPr>
            <p:ph type="body" orient="vert" idx="1"/>
          </p:nvPr>
        </p:nvSpPr>
        <p:spPr>
          <a:xfrm>
            <a:off x="396240" y="304800"/>
            <a:ext cx="851916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9DD770-3971-4791-A17F-01796EDB9C3D}" type="datetimeFigureOut">
              <a:rPr lang="en-US" smtClean="0"/>
              <a:t>12/16/2013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9608820" y="304802"/>
            <a:ext cx="188214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19DD770-3971-4791-A17F-01796EDB9C3D}" type="datetimeFigureOut">
              <a:rPr lang="en-US" smtClean="0"/>
              <a:t>12/16/2013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670194" y="1026373"/>
            <a:ext cx="594360" cy="441325"/>
          </a:xfrm>
        </p:spPr>
        <p:txBody>
          <a:bodyPr/>
          <a:lstStyle/>
          <a:p>
            <a:fld id="{8EECA5F9-6DA0-4568-B169-25EC4C985DEA}" type="slidenum">
              <a:rPr lang="en-US" smtClean="0"/>
              <a:t>‹#›</a:t>
            </a:fld>
            <a:endParaRPr lang="en-US"/>
          </a:p>
        </p:txBody>
      </p:sp>
      <p:sp>
        <p:nvSpPr>
          <p:cNvPr id="8" name="Content Placeholder 7"/>
          <p:cNvSpPr>
            <a:spLocks noGrp="1"/>
          </p:cNvSpPr>
          <p:nvPr>
            <p:ph sz="quarter" idx="1"/>
          </p:nvPr>
        </p:nvSpPr>
        <p:spPr>
          <a:xfrm>
            <a:off x="392278" y="1527048"/>
            <a:ext cx="1105509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689080" y="1905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98120" y="2286000"/>
            <a:ext cx="11483035"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2083" y="142352"/>
            <a:ext cx="11483035"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778954" y="2743200"/>
            <a:ext cx="8424226"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0195" y="6391657"/>
            <a:ext cx="1148303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98120" y="152400"/>
            <a:ext cx="1148303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19DD770-3971-4791-A17F-01796EDB9C3D}" type="datetimeFigureOut">
              <a:rPr lang="en-US" smtClean="0"/>
              <a:t>12/16/2013</a:t>
            </a:fld>
            <a:endParaRPr lang="en-US"/>
          </a:p>
        </p:txBody>
      </p:sp>
      <p:sp>
        <p:nvSpPr>
          <p:cNvPr id="8" name="Straight Connector 7"/>
          <p:cNvSpPr>
            <a:spLocks noChangeShapeType="1"/>
          </p:cNvSpPr>
          <p:nvPr/>
        </p:nvSpPr>
        <p:spPr bwMode="auto">
          <a:xfrm>
            <a:off x="198120" y="2438400"/>
            <a:ext cx="1148303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547360" y="2115312"/>
            <a:ext cx="79248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670195" y="2209800"/>
            <a:ext cx="546811"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646420" y="2199451"/>
            <a:ext cx="594360" cy="441325"/>
          </a:xfrm>
        </p:spPr>
        <p:txBody>
          <a:bodyPr/>
          <a:lstStyle>
            <a:lvl1pPr>
              <a:defRPr>
                <a:solidFill>
                  <a:schemeClr val="accent3">
                    <a:shade val="75000"/>
                  </a:schemeClr>
                </a:solidFill>
              </a:defRPr>
            </a:lvl1pPr>
          </a:lstStyle>
          <a:p>
            <a:fld id="{8EECA5F9-6DA0-4568-B169-25EC4C985DEA}" type="slidenum">
              <a:rPr lang="en-US" smtClean="0"/>
              <a:t>‹#›</a:t>
            </a:fld>
            <a:endParaRPr lang="en-US"/>
          </a:p>
        </p:txBody>
      </p:sp>
      <p:sp>
        <p:nvSpPr>
          <p:cNvPr id="2" name="Title 1"/>
          <p:cNvSpPr>
            <a:spLocks noGrp="1"/>
          </p:cNvSpPr>
          <p:nvPr>
            <p:ph type="title"/>
          </p:nvPr>
        </p:nvSpPr>
        <p:spPr>
          <a:xfrm>
            <a:off x="939007" y="533400"/>
            <a:ext cx="1010412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92278" y="228600"/>
            <a:ext cx="1109472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528560" y="6409944"/>
            <a:ext cx="3958438" cy="365760"/>
          </a:xfrm>
        </p:spPr>
        <p:txBody>
          <a:bodyPr/>
          <a:lstStyle/>
          <a:p>
            <a:fld id="{619DD770-3971-4791-A17F-01796EDB9C3D}" type="datetimeFigureOut">
              <a:rPr lang="en-US" smtClean="0"/>
              <a:t>12/16/2013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CA5F9-6DA0-4568-B169-25EC4C985DEA}" type="slidenum">
              <a:rPr lang="en-US" smtClean="0"/>
              <a:t>‹#›</a:t>
            </a:fld>
            <a:endParaRPr lang="en-US"/>
          </a:p>
        </p:txBody>
      </p:sp>
      <p:sp>
        <p:nvSpPr>
          <p:cNvPr id="8" name="Straight Connector 7"/>
          <p:cNvSpPr>
            <a:spLocks noChangeShapeType="1"/>
          </p:cNvSpPr>
          <p:nvPr/>
        </p:nvSpPr>
        <p:spPr bwMode="auto">
          <a:xfrm flipV="1">
            <a:off x="5932005" y="1575653"/>
            <a:ext cx="11597"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92278" y="1371600"/>
            <a:ext cx="525018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240780" y="1371600"/>
            <a:ext cx="525018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59436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18872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68908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98120" y="1371600"/>
            <a:ext cx="11483035"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89700" y="6391656"/>
            <a:ext cx="11483035"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92278" y="1524000"/>
            <a:ext cx="5252244"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28729" y="1524000"/>
            <a:ext cx="5254308"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19DD770-3971-4791-A17F-01796EDB9C3D}" type="datetimeFigureOut">
              <a:rPr lang="en-US" smtClean="0"/>
              <a:t>12/16/2013</a:t>
            </a:fld>
            <a:endParaRPr lang="en-US"/>
          </a:p>
        </p:txBody>
      </p:sp>
      <p:sp>
        <p:nvSpPr>
          <p:cNvPr id="8" name="Footer Placeholder 7"/>
          <p:cNvSpPr>
            <a:spLocks noGrp="1"/>
          </p:cNvSpPr>
          <p:nvPr>
            <p:ph type="ftr" sz="quarter" idx="11"/>
          </p:nvPr>
        </p:nvSpPr>
        <p:spPr>
          <a:xfrm>
            <a:off x="396240" y="6409944"/>
            <a:ext cx="4655820" cy="365760"/>
          </a:xfrm>
        </p:spPr>
        <p:txBody>
          <a:bodyPr/>
          <a:lstStyle/>
          <a:p>
            <a:endParaRPr lang="en-US"/>
          </a:p>
        </p:txBody>
      </p:sp>
      <p:sp>
        <p:nvSpPr>
          <p:cNvPr id="15" name="Straight Connector 14"/>
          <p:cNvSpPr>
            <a:spLocks noChangeShapeType="1"/>
          </p:cNvSpPr>
          <p:nvPr/>
        </p:nvSpPr>
        <p:spPr bwMode="auto">
          <a:xfrm>
            <a:off x="198120" y="1280160"/>
            <a:ext cx="1148303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98120" y="155448"/>
            <a:ext cx="1148303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92278" y="2471383"/>
            <a:ext cx="5254142"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240780" y="2471383"/>
            <a:ext cx="525018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547360" y="956036"/>
            <a:ext cx="79248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670195" y="1050524"/>
            <a:ext cx="546811"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646420" y="1042417"/>
            <a:ext cx="594360" cy="441325"/>
          </a:xfrm>
        </p:spPr>
        <p:txBody>
          <a:bodyPr/>
          <a:lstStyle>
            <a:lvl1pPr algn="ctr">
              <a:defRPr/>
            </a:lvl1pPr>
          </a:lstStyle>
          <a:p>
            <a:fld id="{8EECA5F9-6DA0-4568-B169-25EC4C985DEA}"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9DD770-3971-4791-A17F-01796EDB9C3D}" type="datetimeFigureOut">
              <a:rPr lang="en-US" smtClean="0"/>
              <a:t>12/16/2013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646420" y="1036021"/>
            <a:ext cx="594360" cy="441325"/>
          </a:xfrm>
        </p:spPr>
        <p:txBody>
          <a:bodyPr/>
          <a:lstStyle/>
          <a:p>
            <a:fld id="{8EECA5F9-6DA0-4568-B169-25EC4C985D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18872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68908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0195" y="6391657"/>
            <a:ext cx="1148303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98120" y="158496"/>
            <a:ext cx="1148303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19DD770-3971-4791-A17F-01796EDB9C3D}" type="datetimeFigureOut">
              <a:rPr lang="en-US" smtClean="0"/>
              <a:t>12/16/2013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547360" y="6324600"/>
            <a:ext cx="792480" cy="441324"/>
          </a:xfrm>
        </p:spPr>
        <p:txBody>
          <a:bodyPr/>
          <a:lstStyle>
            <a:lvl1pPr>
              <a:defRPr>
                <a:solidFill>
                  <a:srgbClr val="FFFFFF"/>
                </a:solidFill>
              </a:defRPr>
            </a:lvl1pPr>
          </a:lstStyle>
          <a:p>
            <a:fld id="{8EECA5F9-6DA0-4568-B169-25EC4C985D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98120" y="152400"/>
            <a:ext cx="11483035"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68908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18872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98120" y="609600"/>
            <a:ext cx="356616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5300" y="914400"/>
            <a:ext cx="307086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981201"/>
            <a:ext cx="307086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98120" y="152400"/>
            <a:ext cx="1148303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98120" y="533400"/>
            <a:ext cx="1148303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061460" y="685800"/>
            <a:ext cx="733044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684020" y="228600"/>
            <a:ext cx="79248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06854" y="323088"/>
            <a:ext cx="546811"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783080" y="312739"/>
            <a:ext cx="594360" cy="441325"/>
          </a:xfrm>
        </p:spPr>
        <p:txBody>
          <a:bodyPr/>
          <a:lstStyle>
            <a:lvl1pPr>
              <a:defRPr>
                <a:solidFill>
                  <a:schemeClr val="accent3">
                    <a:shade val="75000"/>
                  </a:schemeClr>
                </a:solidFill>
              </a:defRPr>
            </a:lvl1pPr>
          </a:lstStyle>
          <a:p>
            <a:fld id="{8EECA5F9-6DA0-4568-B169-25EC4C985DEA}" type="slidenum">
              <a:rPr lang="en-US" smtClean="0"/>
              <a:t>‹#›</a:t>
            </a:fld>
            <a:endParaRPr lang="en-US"/>
          </a:p>
        </p:txBody>
      </p:sp>
      <p:sp>
        <p:nvSpPr>
          <p:cNvPr id="21" name="Rectangle 20"/>
          <p:cNvSpPr>
            <a:spLocks noChangeArrowheads="1"/>
          </p:cNvSpPr>
          <p:nvPr/>
        </p:nvSpPr>
        <p:spPr bwMode="auto">
          <a:xfrm>
            <a:off x="194158" y="6388386"/>
            <a:ext cx="1148303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19DD770-3971-4791-A17F-01796EDB9C3D}" type="datetimeFigureOut">
              <a:rPr lang="en-US" smtClean="0"/>
              <a:t>12/16/2013</a:t>
            </a:fld>
            <a:endParaRPr lang="en-US"/>
          </a:p>
        </p:txBody>
      </p:sp>
      <p:sp>
        <p:nvSpPr>
          <p:cNvPr id="6" name="Footer Placeholder 5"/>
          <p:cNvSpPr>
            <a:spLocks noGrp="1"/>
          </p:cNvSpPr>
          <p:nvPr>
            <p:ph type="ftr" sz="quarter" idx="11"/>
          </p:nvPr>
        </p:nvSpPr>
        <p:spPr>
          <a:xfrm>
            <a:off x="392278" y="6410848"/>
            <a:ext cx="4398264"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98120" y="533400"/>
            <a:ext cx="11483035"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68908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98120" y="152400"/>
            <a:ext cx="11483035"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98120" y="609600"/>
            <a:ext cx="356616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98120" y="155448"/>
            <a:ext cx="1148303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684020" y="228600"/>
            <a:ext cx="79248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06854" y="323088"/>
            <a:ext cx="546811"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783080" y="312739"/>
            <a:ext cx="594360" cy="441325"/>
          </a:xfrm>
        </p:spPr>
        <p:txBody>
          <a:bodyPr/>
          <a:lstStyle/>
          <a:p>
            <a:fld id="{8EECA5F9-6DA0-4568-B169-25EC4C985DEA}" type="slidenum">
              <a:rPr lang="en-US" smtClean="0"/>
              <a:t>‹#›</a:t>
            </a:fld>
            <a:endParaRPr lang="en-US"/>
          </a:p>
        </p:txBody>
      </p:sp>
      <p:sp>
        <p:nvSpPr>
          <p:cNvPr id="2" name="Title 1"/>
          <p:cNvSpPr>
            <a:spLocks noGrp="1"/>
          </p:cNvSpPr>
          <p:nvPr>
            <p:ph type="title"/>
          </p:nvPr>
        </p:nvSpPr>
        <p:spPr>
          <a:xfrm>
            <a:off x="3900488" y="5029200"/>
            <a:ext cx="762762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900488" y="609600"/>
            <a:ext cx="762762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95300" y="990600"/>
            <a:ext cx="316992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4158" y="6388386"/>
            <a:ext cx="1148303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524597" y="6404984"/>
            <a:ext cx="3958438" cy="365760"/>
          </a:xfrm>
        </p:spPr>
        <p:txBody>
          <a:bodyPr/>
          <a:lstStyle/>
          <a:p>
            <a:fld id="{619DD770-3971-4791-A17F-01796EDB9C3D}" type="datetimeFigureOut">
              <a:rPr lang="en-US" smtClean="0"/>
              <a:t>12/16/2013</a:t>
            </a:fld>
            <a:endParaRPr lang="en-US"/>
          </a:p>
        </p:txBody>
      </p:sp>
      <p:sp>
        <p:nvSpPr>
          <p:cNvPr id="6" name="Footer Placeholder 5"/>
          <p:cNvSpPr>
            <a:spLocks noGrp="1"/>
          </p:cNvSpPr>
          <p:nvPr>
            <p:ph type="ftr" sz="quarter" idx="11"/>
          </p:nvPr>
        </p:nvSpPr>
        <p:spPr>
          <a:xfrm>
            <a:off x="392278" y="6410848"/>
            <a:ext cx="4659782"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18872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18872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689080" y="0"/>
            <a:ext cx="19812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4158" y="6388386"/>
            <a:ext cx="11483035"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528560" y="6404984"/>
            <a:ext cx="3958438" cy="365760"/>
          </a:xfrm>
          <a:prstGeom prst="rect">
            <a:avLst/>
          </a:prstGeom>
        </p:spPr>
        <p:txBody>
          <a:bodyPr vert="horz"/>
          <a:lstStyle>
            <a:lvl1pPr algn="r" eaLnBrk="1" latinLnBrk="0" hangingPunct="1">
              <a:defRPr kumimoji="0" sz="1400">
                <a:solidFill>
                  <a:srgbClr val="FFFFFF"/>
                </a:solidFill>
              </a:defRPr>
            </a:lvl1pPr>
          </a:lstStyle>
          <a:p>
            <a:fld id="{619DD770-3971-4791-A17F-01796EDB9C3D}" type="datetimeFigureOut">
              <a:rPr lang="en-US" smtClean="0"/>
              <a:t>12/16/2013</a:t>
            </a:fld>
            <a:endParaRPr lang="en-US"/>
          </a:p>
        </p:txBody>
      </p:sp>
      <p:sp>
        <p:nvSpPr>
          <p:cNvPr id="3" name="Footer Placeholder 2"/>
          <p:cNvSpPr>
            <a:spLocks noGrp="1"/>
          </p:cNvSpPr>
          <p:nvPr>
            <p:ph type="ftr" sz="quarter" idx="3"/>
          </p:nvPr>
        </p:nvSpPr>
        <p:spPr>
          <a:xfrm>
            <a:off x="396240" y="6410848"/>
            <a:ext cx="465582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98120" y="155448"/>
            <a:ext cx="11483035"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98120" y="1276743"/>
            <a:ext cx="1148303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547360" y="956036"/>
            <a:ext cx="79248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670195" y="1050524"/>
            <a:ext cx="546811"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646420" y="1040175"/>
            <a:ext cx="59436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EECA5F9-6DA0-4568-B169-25EC4C985DEA}" type="slidenum">
              <a:rPr lang="en-US" smtClean="0"/>
              <a:t>‹#›</a:t>
            </a:fld>
            <a:endParaRPr lang="en-US"/>
          </a:p>
        </p:txBody>
      </p:sp>
      <p:sp>
        <p:nvSpPr>
          <p:cNvPr id="22" name="Title Placeholder 21"/>
          <p:cNvSpPr>
            <a:spLocks noGrp="1"/>
          </p:cNvSpPr>
          <p:nvPr>
            <p:ph type="title"/>
          </p:nvPr>
        </p:nvSpPr>
        <p:spPr>
          <a:xfrm>
            <a:off x="392278" y="228600"/>
            <a:ext cx="1109472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92278" y="1524000"/>
            <a:ext cx="1109472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Research #3</a:t>
            </a:r>
            <a:endParaRPr lang="en-US" dirty="0"/>
          </a:p>
        </p:txBody>
      </p:sp>
      <p:pic>
        <p:nvPicPr>
          <p:cNvPr id="102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895601"/>
            <a:ext cx="4866323"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116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sz="quarter" idx="1"/>
          </p:nvPr>
        </p:nvSpPr>
        <p:spPr/>
        <p:txBody>
          <a:bodyPr>
            <a:normAutofit/>
          </a:bodyPr>
          <a:lstStyle/>
          <a:p>
            <a:pPr>
              <a:lnSpc>
                <a:spcPct val="150000"/>
              </a:lnSpc>
            </a:pPr>
            <a:r>
              <a:rPr lang="en-US" sz="2200" dirty="0" smtClean="0"/>
              <a:t>How do you understand about “Five critical questions to ask for Process Improvement”?</a:t>
            </a:r>
          </a:p>
          <a:p>
            <a:pPr lvl="1">
              <a:lnSpc>
                <a:spcPct val="150000"/>
              </a:lnSpc>
            </a:pPr>
            <a:r>
              <a:rPr lang="en-US" dirty="0" smtClean="0"/>
              <a:t>Motive</a:t>
            </a:r>
          </a:p>
          <a:p>
            <a:pPr lvl="1">
              <a:lnSpc>
                <a:spcPct val="150000"/>
              </a:lnSpc>
            </a:pPr>
            <a:r>
              <a:rPr lang="en-US" dirty="0" smtClean="0"/>
              <a:t>Model</a:t>
            </a:r>
          </a:p>
          <a:p>
            <a:pPr lvl="1">
              <a:lnSpc>
                <a:spcPct val="150000"/>
              </a:lnSpc>
            </a:pPr>
            <a:r>
              <a:rPr lang="en-US" dirty="0" smtClean="0"/>
              <a:t>Method</a:t>
            </a:r>
          </a:p>
          <a:p>
            <a:pPr lvl="1">
              <a:lnSpc>
                <a:spcPct val="150000"/>
              </a:lnSpc>
            </a:pPr>
            <a:r>
              <a:rPr lang="en-US" dirty="0" smtClean="0"/>
              <a:t>Managing change</a:t>
            </a:r>
          </a:p>
          <a:p>
            <a:pPr lvl="1">
              <a:lnSpc>
                <a:spcPct val="150000"/>
              </a:lnSpc>
            </a:pPr>
            <a:r>
              <a:rPr lang="en-US" dirty="0" smtClean="0"/>
              <a:t>Measures</a:t>
            </a:r>
          </a:p>
        </p:txBody>
      </p:sp>
    </p:spTree>
    <p:extLst>
      <p:ext uri="{BB962C8B-B14F-4D97-AF65-F5344CB8AC3E}">
        <p14:creationId xmlns:p14="http://schemas.microsoft.com/office/powerpoint/2010/main" val="2606393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five critical questions </a:t>
            </a:r>
            <a:endParaRPr lang="en-US" dirty="0"/>
          </a:p>
        </p:txBody>
      </p:sp>
      <p:sp>
        <p:nvSpPr>
          <p:cNvPr id="3" name="Content Placeholder 2"/>
          <p:cNvSpPr>
            <a:spLocks noGrp="1"/>
          </p:cNvSpPr>
          <p:nvPr>
            <p:ph sz="quarter" idx="1"/>
          </p:nvPr>
        </p:nvSpPr>
        <p:spPr/>
        <p:txBody>
          <a:bodyPr>
            <a:noAutofit/>
          </a:bodyPr>
          <a:lstStyle/>
          <a:p>
            <a:pPr>
              <a:lnSpc>
                <a:spcPct val="200000"/>
              </a:lnSpc>
            </a:pPr>
            <a:r>
              <a:rPr lang="en-US" sz="2200" dirty="0" smtClean="0"/>
              <a:t>Motive </a:t>
            </a:r>
            <a:r>
              <a:rPr lang="en-US" sz="2200" dirty="0"/>
              <a:t>- What are the critical business issues driving process improvement? </a:t>
            </a:r>
          </a:p>
          <a:p>
            <a:pPr>
              <a:lnSpc>
                <a:spcPct val="200000"/>
              </a:lnSpc>
            </a:pPr>
            <a:r>
              <a:rPr lang="en-US" sz="2200" dirty="0" smtClean="0"/>
              <a:t>Model </a:t>
            </a:r>
            <a:r>
              <a:rPr lang="en-US" sz="2200" dirty="0"/>
              <a:t>- Which reference model best maps to the organization practices? </a:t>
            </a:r>
          </a:p>
          <a:p>
            <a:pPr>
              <a:lnSpc>
                <a:spcPct val="200000"/>
              </a:lnSpc>
            </a:pPr>
            <a:r>
              <a:rPr lang="en-US" sz="2200" dirty="0" smtClean="0"/>
              <a:t>Method </a:t>
            </a:r>
            <a:r>
              <a:rPr lang="en-US" sz="2200" dirty="0"/>
              <a:t>- How can you quickly and effectively identify improvement opportunities? </a:t>
            </a:r>
          </a:p>
          <a:p>
            <a:pPr>
              <a:lnSpc>
                <a:spcPct val="200000"/>
              </a:lnSpc>
            </a:pPr>
            <a:r>
              <a:rPr lang="en-US" sz="2200" dirty="0" smtClean="0"/>
              <a:t>Managing </a:t>
            </a:r>
            <a:r>
              <a:rPr lang="en-US" sz="2200" dirty="0"/>
              <a:t>Change - What factors impact the effectiveness of introduced changes? </a:t>
            </a:r>
          </a:p>
          <a:p>
            <a:pPr>
              <a:lnSpc>
                <a:spcPct val="200000"/>
              </a:lnSpc>
            </a:pPr>
            <a:r>
              <a:rPr lang="en-US" sz="2200" dirty="0" smtClean="0"/>
              <a:t>Measures </a:t>
            </a:r>
            <a:r>
              <a:rPr lang="en-US" sz="2200" dirty="0"/>
              <a:t>- What are critical factors in setting up a measurement program?</a:t>
            </a:r>
          </a:p>
          <a:p>
            <a:pPr>
              <a:lnSpc>
                <a:spcPct val="200000"/>
              </a:lnSpc>
            </a:pPr>
            <a:endParaRPr lang="en-US" sz="2200" dirty="0"/>
          </a:p>
        </p:txBody>
      </p:sp>
    </p:spTree>
    <p:extLst>
      <p:ext uri="{BB962C8B-B14F-4D97-AF65-F5344CB8AC3E}">
        <p14:creationId xmlns:p14="http://schemas.microsoft.com/office/powerpoint/2010/main" val="60289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 Motive</a:t>
            </a:r>
            <a:endParaRPr lang="en-US" dirty="0"/>
          </a:p>
        </p:txBody>
      </p:sp>
      <p:sp>
        <p:nvSpPr>
          <p:cNvPr id="3" name="Content Placeholder 2"/>
          <p:cNvSpPr>
            <a:spLocks noGrp="1"/>
          </p:cNvSpPr>
          <p:nvPr>
            <p:ph sz="quarter" idx="1"/>
          </p:nvPr>
        </p:nvSpPr>
        <p:spPr>
          <a:xfrm>
            <a:off x="685800" y="1524000"/>
            <a:ext cx="11055096" cy="682752"/>
          </a:xfrm>
        </p:spPr>
        <p:txBody>
          <a:bodyPr>
            <a:normAutofit/>
          </a:bodyPr>
          <a:lstStyle/>
          <a:p>
            <a:pPr marL="0" indent="0" algn="ctr">
              <a:buNone/>
            </a:pPr>
            <a:r>
              <a:rPr lang="en-US" sz="2400" b="1" i="1" dirty="0"/>
              <a:t>What are the critical business issues driving process improvement? </a:t>
            </a:r>
            <a:endParaRPr lang="en-US" sz="2400" b="1" i="1" dirty="0"/>
          </a:p>
        </p:txBody>
      </p:sp>
      <p:sp>
        <p:nvSpPr>
          <p:cNvPr id="5" name="Rectangle 4"/>
          <p:cNvSpPr/>
          <p:nvPr/>
        </p:nvSpPr>
        <p:spPr>
          <a:xfrm>
            <a:off x="381000" y="2133600"/>
            <a:ext cx="11125200" cy="4154984"/>
          </a:xfrm>
          <a:prstGeom prst="rect">
            <a:avLst/>
          </a:prstGeom>
        </p:spPr>
        <p:txBody>
          <a:bodyPr wrap="square">
            <a:spAutoFit/>
          </a:bodyPr>
          <a:lstStyle/>
          <a:p>
            <a:pPr marL="342900" indent="-342900">
              <a:buFont typeface="Arial" pitchFamily="34" charset="0"/>
              <a:buChar char="•"/>
            </a:pPr>
            <a:r>
              <a:rPr lang="en-US" sz="2400" dirty="0"/>
              <a:t>The organization direction for process improvement should be established using both a top down and a bottom up approach.</a:t>
            </a:r>
          </a:p>
          <a:p>
            <a:pPr marL="342900" indent="-342900">
              <a:buFont typeface="Arial" pitchFamily="34" charset="0"/>
              <a:buChar char="•"/>
            </a:pPr>
            <a:r>
              <a:rPr lang="en-US" sz="2400" dirty="0"/>
              <a:t>Top Down - Setting Direction Based on Strategic Objectives</a:t>
            </a:r>
          </a:p>
          <a:p>
            <a:pPr marL="342900" indent="-342900">
              <a:buFont typeface="Arial" pitchFamily="34" charset="0"/>
              <a:buChar char="•"/>
            </a:pPr>
            <a:r>
              <a:rPr lang="en-US" sz="2400" dirty="0"/>
              <a:t>Strategic objectives are the critical "market drivers," those factors which ultimately determine organizational success or failure.</a:t>
            </a:r>
          </a:p>
          <a:p>
            <a:pPr marL="342900" indent="-342900">
              <a:buFont typeface="Arial" pitchFamily="34" charset="0"/>
              <a:buChar char="•"/>
            </a:pPr>
            <a:r>
              <a:rPr lang="en-US" sz="2400" dirty="0"/>
              <a:t>Typical strategic objectives are market share/time to market, revenue growth/profit growth, and image as a reliable, cost-effective, value-adding supplier.</a:t>
            </a:r>
          </a:p>
          <a:p>
            <a:pPr marL="342900" indent="-342900">
              <a:buFont typeface="Arial" pitchFamily="34" charset="0"/>
              <a:buChar char="•"/>
            </a:pPr>
            <a:r>
              <a:rPr lang="en-US" sz="2400" dirty="0"/>
              <a:t>Bottom Up - Setting Direction Based on Organization Pains</a:t>
            </a:r>
          </a:p>
          <a:p>
            <a:pPr marL="342900" indent="-342900">
              <a:buFont typeface="Arial" pitchFamily="34" charset="0"/>
              <a:buChar char="•"/>
            </a:pPr>
            <a:r>
              <a:rPr lang="en-US" sz="2400" dirty="0"/>
              <a:t>Pains can also be identified using one of the reduced-scope assessment methods.</a:t>
            </a:r>
          </a:p>
        </p:txBody>
      </p:sp>
    </p:spTree>
    <p:extLst>
      <p:ext uri="{BB962C8B-B14F-4D97-AF65-F5344CB8AC3E}">
        <p14:creationId xmlns:p14="http://schemas.microsoft.com/office/powerpoint/2010/main" val="1533322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 Model</a:t>
            </a:r>
            <a:endParaRPr lang="en-US" dirty="0"/>
          </a:p>
        </p:txBody>
      </p:sp>
      <p:sp>
        <p:nvSpPr>
          <p:cNvPr id="3" name="Content Placeholder 2"/>
          <p:cNvSpPr>
            <a:spLocks noGrp="1"/>
          </p:cNvSpPr>
          <p:nvPr>
            <p:ph sz="quarter" idx="1"/>
          </p:nvPr>
        </p:nvSpPr>
        <p:spPr>
          <a:xfrm>
            <a:off x="392278" y="1527048"/>
            <a:ext cx="11342522" cy="911352"/>
          </a:xfrm>
        </p:spPr>
        <p:txBody>
          <a:bodyPr>
            <a:normAutofit/>
          </a:bodyPr>
          <a:lstStyle/>
          <a:p>
            <a:pPr marL="0" indent="0" algn="ctr">
              <a:buNone/>
            </a:pPr>
            <a:r>
              <a:rPr lang="en-US" sz="2400" b="1" i="1" dirty="0" smtClean="0"/>
              <a:t>Which reference model best maps to the organization practices under consideration?</a:t>
            </a:r>
          </a:p>
          <a:p>
            <a:pPr algn="ctr"/>
            <a:endParaRPr lang="en-US" sz="2400" b="1" i="1" dirty="0"/>
          </a:p>
        </p:txBody>
      </p:sp>
      <p:sp>
        <p:nvSpPr>
          <p:cNvPr id="4" name="Rectangle 3"/>
          <p:cNvSpPr/>
          <p:nvPr/>
        </p:nvSpPr>
        <p:spPr>
          <a:xfrm>
            <a:off x="457200" y="2438400"/>
            <a:ext cx="11125200" cy="3046988"/>
          </a:xfrm>
          <a:prstGeom prst="rect">
            <a:avLst/>
          </a:prstGeom>
        </p:spPr>
        <p:txBody>
          <a:bodyPr wrap="square">
            <a:spAutoFit/>
          </a:bodyPr>
          <a:lstStyle/>
          <a:p>
            <a:pPr marL="342900" indent="-342900">
              <a:buFont typeface="Arial" pitchFamily="34" charset="0"/>
              <a:buChar char="•"/>
            </a:pPr>
            <a:r>
              <a:rPr lang="en-US" sz="2400" dirty="0"/>
              <a:t>A specific model can provide at least three things:</a:t>
            </a:r>
          </a:p>
          <a:p>
            <a:pPr marL="342900" lvl="0" indent="-342900">
              <a:buFont typeface="Arial" pitchFamily="34" charset="0"/>
              <a:buChar char="•"/>
            </a:pPr>
            <a:r>
              <a:rPr lang="en-US" sz="2400" dirty="0"/>
              <a:t>A language and constructs with which to communicate</a:t>
            </a:r>
          </a:p>
          <a:p>
            <a:pPr marL="342900" lvl="0" indent="-342900">
              <a:buFont typeface="Arial" pitchFamily="34" charset="0"/>
              <a:buChar char="•"/>
            </a:pPr>
            <a:r>
              <a:rPr lang="en-US" sz="2400" dirty="0"/>
              <a:t>A standard of comparison and benchmark to evaluate process effectiveness</a:t>
            </a:r>
          </a:p>
          <a:p>
            <a:pPr marL="342900" lvl="0" indent="-342900">
              <a:buFont typeface="Arial" pitchFamily="34" charset="0"/>
              <a:buChar char="•"/>
            </a:pPr>
            <a:r>
              <a:rPr lang="en-US" sz="2400" dirty="0"/>
              <a:t>Process Improvement Investment Guidance</a:t>
            </a:r>
          </a:p>
          <a:p>
            <a:pPr marL="342900" indent="-342900">
              <a:buFont typeface="Arial" pitchFamily="34" charset="0"/>
              <a:buChar char="•"/>
            </a:pPr>
            <a:r>
              <a:rPr lang="en-US" sz="2400" dirty="0"/>
              <a:t>The models used in process improvement typically have a structure, which includes process areas, goals, practices and explanatory material.</a:t>
            </a:r>
          </a:p>
          <a:p>
            <a:pPr marL="342900" indent="-342900">
              <a:buFont typeface="Arial" pitchFamily="34" charset="0"/>
              <a:buChar char="•"/>
            </a:pPr>
            <a:r>
              <a:rPr lang="en-US" sz="2400" dirty="0"/>
              <a:t>two important issues in understanding and selecting a model are its domain and its architecture.</a:t>
            </a:r>
          </a:p>
        </p:txBody>
      </p:sp>
    </p:spTree>
    <p:extLst>
      <p:ext uri="{BB962C8B-B14F-4D97-AF65-F5344CB8AC3E}">
        <p14:creationId xmlns:p14="http://schemas.microsoft.com/office/powerpoint/2010/main" val="3623104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 Method</a:t>
            </a:r>
            <a:endParaRPr lang="en-US" dirty="0"/>
          </a:p>
        </p:txBody>
      </p:sp>
      <p:sp>
        <p:nvSpPr>
          <p:cNvPr id="3" name="Content Placeholder 2"/>
          <p:cNvSpPr>
            <a:spLocks noGrp="1"/>
          </p:cNvSpPr>
          <p:nvPr>
            <p:ph sz="quarter" idx="1"/>
          </p:nvPr>
        </p:nvSpPr>
        <p:spPr>
          <a:xfrm>
            <a:off x="392278" y="1527048"/>
            <a:ext cx="11055096" cy="1139952"/>
          </a:xfrm>
        </p:spPr>
        <p:txBody>
          <a:bodyPr>
            <a:normAutofit/>
          </a:bodyPr>
          <a:lstStyle/>
          <a:p>
            <a:pPr marL="0" indent="0" algn="ctr">
              <a:buNone/>
            </a:pPr>
            <a:r>
              <a:rPr lang="en-US" sz="2400" b="1" dirty="0"/>
              <a:t>How can you quickly and effectively identify improvement opportunities? </a:t>
            </a:r>
          </a:p>
          <a:p>
            <a:pPr algn="ctr"/>
            <a:endParaRPr lang="en-US" sz="2400" b="1" dirty="0"/>
          </a:p>
        </p:txBody>
      </p:sp>
      <p:sp>
        <p:nvSpPr>
          <p:cNvPr id="4" name="Rectangle 3"/>
          <p:cNvSpPr/>
          <p:nvPr/>
        </p:nvSpPr>
        <p:spPr>
          <a:xfrm>
            <a:off x="228600" y="2514600"/>
            <a:ext cx="11506200" cy="3416320"/>
          </a:xfrm>
          <a:prstGeom prst="rect">
            <a:avLst/>
          </a:prstGeom>
        </p:spPr>
        <p:txBody>
          <a:bodyPr wrap="square">
            <a:spAutoFit/>
          </a:bodyPr>
          <a:lstStyle/>
          <a:p>
            <a:r>
              <a:rPr lang="en-US" sz="2400" dirty="0"/>
              <a:t>Assessment methods are chosen and used which effectively and efficiently determine the degree of conformance of organization processes to the selected model components.</a:t>
            </a:r>
          </a:p>
          <a:p>
            <a:r>
              <a:rPr lang="en-US" sz="2400" dirty="0"/>
              <a:t> </a:t>
            </a:r>
          </a:p>
          <a:p>
            <a:r>
              <a:rPr lang="en-US" sz="2400" dirty="0"/>
              <a:t>After selecting a model it’s necessary to decide how the organization will assess its conformance to the model parameters. There are three basic reasons for performing an assessment: identification of improvement opportunities, evaluation of the performance risk of an organization, and "certification" of a maturity level</a:t>
            </a:r>
          </a:p>
          <a:p>
            <a:r>
              <a:rPr lang="en-US" sz="2400" dirty="0"/>
              <a:t> </a:t>
            </a:r>
          </a:p>
        </p:txBody>
      </p:sp>
    </p:spTree>
    <p:extLst>
      <p:ext uri="{BB962C8B-B14F-4D97-AF65-F5344CB8AC3E}">
        <p14:creationId xmlns:p14="http://schemas.microsoft.com/office/powerpoint/2010/main" val="3623104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 Manage change</a:t>
            </a:r>
            <a:endParaRPr lang="en-US" dirty="0"/>
          </a:p>
        </p:txBody>
      </p:sp>
      <p:sp>
        <p:nvSpPr>
          <p:cNvPr id="3" name="Content Placeholder 2"/>
          <p:cNvSpPr>
            <a:spLocks noGrp="1"/>
          </p:cNvSpPr>
          <p:nvPr>
            <p:ph sz="quarter" idx="1"/>
          </p:nvPr>
        </p:nvSpPr>
        <p:spPr>
          <a:xfrm>
            <a:off x="304800" y="1600200"/>
            <a:ext cx="11055096" cy="609600"/>
          </a:xfrm>
        </p:spPr>
        <p:txBody>
          <a:bodyPr>
            <a:normAutofit/>
          </a:bodyPr>
          <a:lstStyle/>
          <a:p>
            <a:pPr marL="0" indent="0" algn="ctr">
              <a:buNone/>
            </a:pPr>
            <a:r>
              <a:rPr lang="en-US" sz="2400" b="1" dirty="0"/>
              <a:t>What factors impact the effectiveness of introduced changes? </a:t>
            </a:r>
          </a:p>
          <a:p>
            <a:pPr algn="ctr"/>
            <a:endParaRPr lang="en-US" sz="2400" b="1" dirty="0"/>
          </a:p>
        </p:txBody>
      </p:sp>
      <p:sp>
        <p:nvSpPr>
          <p:cNvPr id="4" name="Rectangle 3"/>
          <p:cNvSpPr/>
          <p:nvPr/>
        </p:nvSpPr>
        <p:spPr>
          <a:xfrm>
            <a:off x="304800" y="2057400"/>
            <a:ext cx="11277600" cy="4154984"/>
          </a:xfrm>
          <a:prstGeom prst="rect">
            <a:avLst/>
          </a:prstGeom>
        </p:spPr>
        <p:txBody>
          <a:bodyPr wrap="square">
            <a:spAutoFit/>
          </a:bodyPr>
          <a:lstStyle/>
          <a:p>
            <a:r>
              <a:rPr lang="en-US" sz="2400" dirty="0"/>
              <a:t>Action plans are developed and implemented which address identified weaknesses and improvement opportunities, including organizational and cultural change issues</a:t>
            </a:r>
          </a:p>
          <a:p>
            <a:endParaRPr lang="en-US" sz="2400" dirty="0"/>
          </a:p>
          <a:p>
            <a:r>
              <a:rPr lang="en-US" sz="2400" dirty="0"/>
              <a:t>Human beings are typically resistant to change. I’ve observed that in my own life in little things like having to move my office. This resistance often comes from uncertainty, which can generate fear, anxiety, a sense of loss, and skepticism ("here we go again"). If an organization has had previous change initiatives, which were unsuccessful, this creates a climate of doubt and resistance. Management needs to be aware of the change climate in an organization prior to beginning a major change initiative such as a process improvement program.</a:t>
            </a:r>
          </a:p>
        </p:txBody>
      </p:sp>
    </p:spTree>
    <p:extLst>
      <p:ext uri="{BB962C8B-B14F-4D97-AF65-F5344CB8AC3E}">
        <p14:creationId xmlns:p14="http://schemas.microsoft.com/office/powerpoint/2010/main" val="3623104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 Measures</a:t>
            </a:r>
            <a:endParaRPr lang="en-US" dirty="0"/>
          </a:p>
        </p:txBody>
      </p:sp>
      <p:sp>
        <p:nvSpPr>
          <p:cNvPr id="3" name="Content Placeholder 2"/>
          <p:cNvSpPr>
            <a:spLocks noGrp="1"/>
          </p:cNvSpPr>
          <p:nvPr>
            <p:ph sz="quarter" idx="1"/>
          </p:nvPr>
        </p:nvSpPr>
        <p:spPr>
          <a:xfrm>
            <a:off x="392278" y="1527048"/>
            <a:ext cx="11055096" cy="606552"/>
          </a:xfrm>
        </p:spPr>
        <p:txBody>
          <a:bodyPr>
            <a:normAutofit/>
          </a:bodyPr>
          <a:lstStyle/>
          <a:p>
            <a:pPr marL="0" indent="0">
              <a:buNone/>
            </a:pPr>
            <a:r>
              <a:rPr lang="en-US" sz="2400" i="1" dirty="0"/>
              <a:t>What are critical factors in setting up a measurement program?</a:t>
            </a:r>
          </a:p>
          <a:p>
            <a:endParaRPr lang="en-US" sz="2400" i="1" dirty="0"/>
          </a:p>
        </p:txBody>
      </p:sp>
      <p:sp>
        <p:nvSpPr>
          <p:cNvPr id="4" name="Rectangle 3"/>
          <p:cNvSpPr/>
          <p:nvPr/>
        </p:nvSpPr>
        <p:spPr>
          <a:xfrm>
            <a:off x="381000" y="2209799"/>
            <a:ext cx="10972800" cy="1200329"/>
          </a:xfrm>
          <a:prstGeom prst="rect">
            <a:avLst/>
          </a:prstGeom>
        </p:spPr>
        <p:txBody>
          <a:bodyPr wrap="square">
            <a:spAutoFit/>
          </a:bodyPr>
          <a:lstStyle/>
          <a:p>
            <a:r>
              <a:rPr lang="en-US" sz="2400" dirty="0" smtClean="0">
                <a:sym typeface="Wingdings" pitchFamily="2" charset="2"/>
              </a:rPr>
              <a:t> </a:t>
            </a:r>
            <a:r>
              <a:rPr lang="en-US" sz="2400" dirty="0" smtClean="0"/>
              <a:t>Measures </a:t>
            </a:r>
            <a:r>
              <a:rPr lang="en-US" sz="2400" dirty="0"/>
              <a:t>are reported and analyzed which can be used to evaluate operational results and relate them to business purposes and strategic objectives.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3455275"/>
            <a:ext cx="4038600" cy="2695575"/>
          </a:xfrm>
          <a:prstGeom prst="rect">
            <a:avLst/>
          </a:prstGeom>
        </p:spPr>
      </p:pic>
    </p:spTree>
    <p:extLst>
      <p:ext uri="{BB962C8B-B14F-4D97-AF65-F5344CB8AC3E}">
        <p14:creationId xmlns:p14="http://schemas.microsoft.com/office/powerpoint/2010/main" val="1186496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392278" y="1527048"/>
            <a:ext cx="11055096" cy="2282952"/>
          </a:xfrm>
        </p:spPr>
        <p:txBody>
          <a:bodyPr>
            <a:normAutofit fontScale="92500" lnSpcReduction="20000"/>
          </a:bodyPr>
          <a:lstStyle/>
          <a:p>
            <a:pPr marL="0" indent="0">
              <a:lnSpc>
                <a:spcPct val="150000"/>
              </a:lnSpc>
              <a:buNone/>
            </a:pPr>
            <a:r>
              <a:rPr lang="en-US" sz="2400" dirty="0" smtClean="0">
                <a:solidFill>
                  <a:srgbClr val="FF0000"/>
                </a:solidFill>
                <a:sym typeface="Wingdings" pitchFamily="2" charset="2"/>
              </a:rPr>
              <a:t></a:t>
            </a:r>
            <a:r>
              <a:rPr lang="en-US" sz="2400" dirty="0" smtClean="0">
                <a:sym typeface="Wingdings" pitchFamily="2" charset="2"/>
              </a:rPr>
              <a:t> </a:t>
            </a:r>
            <a:r>
              <a:rPr lang="en-US" sz="2400" dirty="0" smtClean="0"/>
              <a:t>Any </a:t>
            </a:r>
            <a:r>
              <a:rPr lang="en-US" sz="2400" dirty="0"/>
              <a:t>process improvement program should be driven by and related to some set of business or over-arching organizational needs. By considering change drivers in concert with the organization strategic objectives and pains one can develop a vision of the desired state, what the organization should look like and how it should behave after the desired changes are achieved.</a:t>
            </a:r>
          </a:p>
          <a:p>
            <a:pPr>
              <a:lnSpc>
                <a:spcPct val="150000"/>
              </a:lnSpc>
            </a:pPr>
            <a:endParaRPr lang="en-US" sz="2400" dirty="0"/>
          </a:p>
        </p:txBody>
      </p:sp>
      <p:sp>
        <p:nvSpPr>
          <p:cNvPr id="4" name="Rectangle 3"/>
          <p:cNvSpPr/>
          <p:nvPr/>
        </p:nvSpPr>
        <p:spPr>
          <a:xfrm>
            <a:off x="9448800" y="3852041"/>
            <a:ext cx="1766522" cy="369332"/>
          </a:xfrm>
          <a:prstGeom prst="rect">
            <a:avLst/>
          </a:prstGeom>
        </p:spPr>
        <p:txBody>
          <a:bodyPr wrap="square">
            <a:spAutoFit/>
          </a:bodyPr>
          <a:lstStyle/>
          <a:p>
            <a:r>
              <a:rPr lang="vi-VN" b="1" i="1" dirty="0" smtClean="0">
                <a:solidFill>
                  <a:schemeClr val="bg1"/>
                </a:solidFill>
              </a:rPr>
              <a:t>Big</a:t>
            </a:r>
            <a:r>
              <a:rPr lang="en-US" b="1" i="1" dirty="0" smtClean="0">
                <a:solidFill>
                  <a:schemeClr val="bg1"/>
                </a:solidFill>
              </a:rPr>
              <a:t>Three</a:t>
            </a:r>
            <a:r>
              <a:rPr lang="vi-VN" b="1" i="1" dirty="0" smtClean="0">
                <a:solidFill>
                  <a:schemeClr val="bg1"/>
                </a:solidFill>
              </a:rPr>
              <a:t>Team</a:t>
            </a:r>
            <a:endParaRPr lang="vi-VN" b="1" i="1" dirty="0">
              <a:solidFill>
                <a:schemeClr val="bg1"/>
              </a:solidFill>
            </a:endParaRPr>
          </a:p>
        </p:txBody>
      </p:sp>
    </p:spTree>
    <p:extLst>
      <p:ext uri="{BB962C8B-B14F-4D97-AF65-F5344CB8AC3E}">
        <p14:creationId xmlns:p14="http://schemas.microsoft.com/office/powerpoint/2010/main" val="4216364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38</TotalTime>
  <Words>847</Words>
  <Application>Microsoft Office PowerPoint</Application>
  <PresentationFormat>Custom</PresentationFormat>
  <Paragraphs>65</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Team Research #3</vt:lpstr>
      <vt:lpstr>Discussion questions</vt:lpstr>
      <vt:lpstr>The five critical questions </vt:lpstr>
      <vt:lpstr>I - Motive</vt:lpstr>
      <vt:lpstr>II - Model</vt:lpstr>
      <vt:lpstr>III - Method</vt:lpstr>
      <vt:lpstr>IV – Manage change</vt:lpstr>
      <vt:lpstr>V – Measures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Research #3</dc:title>
  <dc:creator>Khang</dc:creator>
  <cp:lastModifiedBy>Khang</cp:lastModifiedBy>
  <cp:revision>3</cp:revision>
  <dcterms:created xsi:type="dcterms:W3CDTF">2013-12-16T03:45:52Z</dcterms:created>
  <dcterms:modified xsi:type="dcterms:W3CDTF">2013-12-16T04:24:52Z</dcterms:modified>
</cp:coreProperties>
</file>