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12"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12"/>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9/27/2013 1:06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485713"/>
            <a:ext cx="10298883" cy="1477328"/>
          </a:xfrm>
          <a:prstGeom prst="rect">
            <a:avLst/>
          </a:prstGeom>
        </p:spPr>
        <p:txBody>
          <a:bodyPr wrap="square">
            <a:spAutoFit/>
          </a:bodyPr>
          <a:lstStyle/>
          <a:p>
            <a:r>
              <a:rPr lang="en-US" dirty="0" smtClean="0"/>
              <a:t>E5: </a:t>
            </a:r>
            <a:r>
              <a:rPr lang="vi-VN" dirty="0" smtClean="0"/>
              <a:t>Fisher </a:t>
            </a:r>
            <a:r>
              <a:rPr lang="vi-VN" dirty="0"/>
              <a:t>and Arroyo-Lopez also met with the two co-chairs of the Information Technology and Telecommunications Committee of the American Chamber of Commerce in Moscow. </a:t>
            </a:r>
            <a:endParaRPr lang="en-US" dirty="0"/>
          </a:p>
          <a:p>
            <a:r>
              <a:rPr lang="vi-VN" dirty="0"/>
              <a:t>Russoft Founded originally by Russ Laughlin, a Canadian residing in Toronto, Russoft Technologies Cooperation was a small software development house that specialized in custom development for the local North American market with a small established clientele in Canada and the United States.</a:t>
            </a:r>
            <a:endParaRPr lang="en-US" dirty="0"/>
          </a:p>
        </p:txBody>
      </p:sp>
      <p:sp>
        <p:nvSpPr>
          <p:cNvPr id="26" name="Rectangle 25"/>
          <p:cNvSpPr/>
          <p:nvPr/>
        </p:nvSpPr>
        <p:spPr>
          <a:xfrm>
            <a:off x="371867" y="4437993"/>
            <a:ext cx="10017609" cy="923330"/>
          </a:xfrm>
          <a:prstGeom prst="rect">
            <a:avLst/>
          </a:prstGeom>
        </p:spPr>
        <p:txBody>
          <a:bodyPr wrap="square">
            <a:spAutoFit/>
          </a:bodyPr>
          <a:lstStyle/>
          <a:p>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r>
              <a:rPr lang="vi-VN" b="1" dirty="0"/>
              <a:t>Toward the end of their visit</a:t>
            </a:r>
            <a:endParaRPr lang="en-US" b="1" dirty="0"/>
          </a:p>
        </p:txBody>
      </p:sp>
      <p:sp>
        <p:nvSpPr>
          <p:cNvPr id="29" name="Rectangle 28"/>
          <p:cNvSpPr/>
          <p:nvPr/>
        </p:nvSpPr>
        <p:spPr>
          <a:xfrm>
            <a:off x="419407" y="4068661"/>
            <a:ext cx="4382225" cy="369332"/>
          </a:xfrm>
          <a:prstGeom prst="rect">
            <a:avLst/>
          </a:prstGeom>
        </p:spPr>
        <p:txBody>
          <a:bodyPr wrap="none">
            <a:spAutoFit/>
          </a:bodyPr>
          <a:lstStyle/>
          <a:p>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1200329"/>
          </a:xfrm>
          <a:prstGeom prst="rect">
            <a:avLst/>
          </a:prstGeom>
        </p:spPr>
        <p:txBody>
          <a:bodyPr wrap="square">
            <a:spAutoFit/>
          </a:bodyPr>
          <a:lstStyle/>
          <a:p>
            <a:r>
              <a:rPr lang="en-US" dirty="0" smtClean="0"/>
              <a:t>E8: </a:t>
            </a:r>
            <a:r>
              <a:rPr lang="vi-VN" dirty="0" smtClean="0"/>
              <a:t>Levin </a:t>
            </a:r>
            <a:r>
              <a:rPr lang="vi-VN" dirty="0"/>
              <a:t>adamantly did not like having the site page in a three-column template in the center with equal margins on both sides. Fisher 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388360"/>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38054"/>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407386"/>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76718"/>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32462"/>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1754326"/>
          </a:xfrm>
          <a:prstGeom prst="rect">
            <a:avLst/>
          </a:prstGeom>
        </p:spPr>
        <p:txBody>
          <a:bodyPr wrap="square">
            <a:spAutoFit/>
          </a:bodyPr>
          <a:lstStyle/>
          <a:p>
            <a:r>
              <a:rPr lang="en-US" dirty="0"/>
              <a:t>E</a:t>
            </a:r>
            <a:r>
              <a:rPr lang="en-US" dirty="0" smtClean="0"/>
              <a:t>14: </a:t>
            </a:r>
            <a:r>
              <a:rPr lang="vi-VN" dirty="0" smtClean="0"/>
              <a:t>With </a:t>
            </a:r>
            <a:r>
              <a:rPr lang="vi-VN" dirty="0"/>
              <a:t>the project already two months past its estimated completion date (originally planned for August) with no end in sight, Fisher was notiﬁed that Bramer was leaving the project and Russoft. For various occupational and personal reasons, Bramer, who by now was friendly and on a ﬁrst-name basis with Fisher, decided to move on with his life. Laughlin called from Moscow to reassure Fisher that he would be keeping a close eye on the project while Russoft were busy searching for a replacement in the United States</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1477328"/>
          </a:xfrm>
          <a:prstGeom prst="rect">
            <a:avLst/>
          </a:prstGeom>
        </p:spPr>
        <p:txBody>
          <a:bodyPr wrap="square">
            <a:spAutoFit/>
          </a:bodyPr>
          <a:lstStyle/>
          <a:p>
            <a:r>
              <a:rPr lang="en-US" dirty="0" smtClean="0"/>
              <a:t>E16: </a:t>
            </a:r>
            <a:r>
              <a:rPr lang="vi-VN" dirty="0" smtClean="0"/>
              <a:t>Fisher </a:t>
            </a:r>
            <a:r>
              <a:rPr lang="vi-VN" dirty="0"/>
              <a:t>heard from Alex Rau that there was yet another snag in the project. This time the issue concerned the database implementation. While 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5303043"/>
            <a:ext cx="9652570" cy="923330"/>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I thought that he might have gotten the price he wanted but that we were left with “no fat on the bones” from a profit perspective.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375674"/>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2208393"/>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3050242"/>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921115"/>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31606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402878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4737658"/>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4845332"/>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a:t>
            </a:r>
            <a:endParaRPr lang="en-US" sz="2400" dirty="0"/>
          </a:p>
        </p:txBody>
      </p:sp>
      <p:sp>
        <p:nvSpPr>
          <p:cNvPr id="16" name="Rectangle 15"/>
          <p:cNvSpPr/>
          <p:nvPr/>
        </p:nvSpPr>
        <p:spPr>
          <a:xfrm>
            <a:off x="553570" y="3181405"/>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Tree>
    <p:extLst>
      <p:ext uri="{BB962C8B-B14F-4D97-AF65-F5344CB8AC3E}">
        <p14:creationId xmlns:p14="http://schemas.microsoft.com/office/powerpoint/2010/main" val="12028760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Seweb 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1906830"/>
            <a:ext cx="9555026" cy="1477328"/>
          </a:xfrm>
          <a:prstGeom prst="rect">
            <a:avLst/>
          </a:prstGeom>
        </p:spPr>
        <p:txBody>
          <a:bodyPr wrap="square">
            <a:spAutoFit/>
          </a:bodyPr>
          <a:lstStyle/>
          <a:p>
            <a:r>
              <a:rPr lang="en-US" dirty="0" smtClean="0"/>
              <a:t>E1: </a:t>
            </a:r>
            <a:r>
              <a:rPr lang="vi-VN" dirty="0" smtClean="0"/>
              <a:t>Peter </a:t>
            </a:r>
            <a:r>
              <a:rPr lang="vi-VN" dirty="0"/>
              <a:t>Johnson, the new director of the Master of  Software Engineering Program at the University of Madison (UV Madison), he gave the project to Fisher, who had joined the department only a few months before, because of Fisher’s previous experience at successfully designing and implementing such a system for a different department on campus and because of his willingness to take on the project</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3554049"/>
            <a:ext cx="9218694" cy="923330"/>
          </a:xfrm>
          <a:prstGeom prst="rect">
            <a:avLst/>
          </a:prstGeom>
        </p:spPr>
        <p:txBody>
          <a:bodyPr wrap="square">
            <a:spAutoFit/>
          </a:bodyPr>
          <a:lstStyle/>
          <a:p>
            <a:r>
              <a:rPr lang="en-US" dirty="0" smtClean="0"/>
              <a:t>E2: </a:t>
            </a:r>
            <a:r>
              <a:rPr lang="vi-VN" dirty="0" smtClean="0"/>
              <a:t>The </a:t>
            </a:r>
            <a:r>
              <a:rPr lang="vi-VN" dirty="0"/>
              <a:t>budget was small ($5000) so Fisher decided to look for an offshore development team instead of one in the United States due to hourly rates in the United States for Web development were expensive</a:t>
            </a:r>
            <a:endParaRPr lang="en-US" dirty="0"/>
          </a:p>
        </p:txBody>
      </p:sp>
      <p:sp>
        <p:nvSpPr>
          <p:cNvPr id="72" name="Rectangle 71"/>
          <p:cNvSpPr/>
          <p:nvPr/>
        </p:nvSpPr>
        <p:spPr>
          <a:xfrm>
            <a:off x="371867" y="4591184"/>
            <a:ext cx="9528878" cy="646331"/>
          </a:xfrm>
          <a:prstGeom prst="rect">
            <a:avLst/>
          </a:prstGeom>
        </p:spPr>
        <p:txBody>
          <a:bodyPr wrap="square">
            <a:spAutoFit/>
          </a:bodyPr>
          <a:lstStyle/>
          <a:p>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5424513"/>
            <a:ext cx="9528878" cy="646331"/>
          </a:xfrm>
          <a:prstGeom prst="rect">
            <a:avLst/>
          </a:prstGeom>
        </p:spPr>
        <p:txBody>
          <a:bodyPr wrap="square">
            <a:spAutoFit/>
          </a:bodyPr>
          <a:lstStyle/>
          <a:p>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414</TotalTime>
  <Words>4308</Words>
  <Application>Microsoft Office PowerPoint</Application>
  <PresentationFormat>Custom</PresentationFormat>
  <Paragraphs>366</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thunguyen70@vanlanguni.vn</cp:lastModifiedBy>
  <cp:revision>47</cp:revision>
  <cp:lastPrinted>2010-05-11T05:02:34Z</cp:lastPrinted>
  <dcterms:created xsi:type="dcterms:W3CDTF">2012-09-10T08:15:36Z</dcterms:created>
  <dcterms:modified xsi:type="dcterms:W3CDTF">2013-09-27T06:13:58Z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