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82" r:id="rId3"/>
    <p:sldId id="268" r:id="rId4"/>
    <p:sldId id="289" r:id="rId5"/>
    <p:sldId id="284" r:id="rId6"/>
    <p:sldId id="290" r:id="rId7"/>
    <p:sldId id="321" r:id="rId8"/>
    <p:sldId id="301" r:id="rId9"/>
    <p:sldId id="302" r:id="rId10"/>
    <p:sldId id="303" r:id="rId11"/>
    <p:sldId id="304" r:id="rId12"/>
    <p:sldId id="305" r:id="rId13"/>
    <p:sldId id="307" r:id="rId14"/>
    <p:sldId id="308" r:id="rId15"/>
    <p:sldId id="309" r:id="rId16"/>
    <p:sldId id="310" r:id="rId17"/>
    <p:sldId id="311" r:id="rId18"/>
    <p:sldId id="312" r:id="rId19"/>
    <p:sldId id="326" r:id="rId20"/>
    <p:sldId id="314" r:id="rId21"/>
    <p:sldId id="315" r:id="rId22"/>
    <p:sldId id="316" r:id="rId23"/>
    <p:sldId id="317" r:id="rId24"/>
    <p:sldId id="318" r:id="rId25"/>
    <p:sldId id="319" r:id="rId26"/>
    <p:sldId id="320" r:id="rId27"/>
    <p:sldId id="296" r:id="rId28"/>
    <p:sldId id="325" r:id="rId29"/>
    <p:sldId id="322" r:id="rId30"/>
    <p:sldId id="323" r:id="rId31"/>
    <p:sldId id="334" r:id="rId32"/>
    <p:sldId id="327" r:id="rId33"/>
    <p:sldId id="333" r:id="rId34"/>
    <p:sldId id="329" r:id="rId35"/>
    <p:sldId id="330" r:id="rId36"/>
    <p:sldId id="331" r:id="rId37"/>
    <p:sldId id="332" r:id="rId38"/>
    <p:sldId id="288" r:id="rId39"/>
    <p:sldId id="298" r:id="rId40"/>
    <p:sldId id="299" r:id="rId41"/>
    <p:sldId id="300" r:id="rId42"/>
    <p:sldId id="276" r:id="rId43"/>
  </p:sldIdLst>
  <p:sldSz cx="762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0" userDrawn="1">
          <p15:clr>
            <a:srgbClr val="A4A3A4"/>
          </p15:clr>
        </p15:guide>
        <p15:guide id="2" orient="horz" pos="666" userDrawn="1">
          <p15:clr>
            <a:srgbClr val="A4A3A4"/>
          </p15:clr>
        </p15:guide>
        <p15:guide id="3" orient="horz" pos="1135" userDrawn="1">
          <p15:clr>
            <a:srgbClr val="A4A3A4"/>
          </p15:clr>
        </p15:guide>
        <p15:guide id="4" pos="2400" userDrawn="1">
          <p15:clr>
            <a:srgbClr val="A4A3A4"/>
          </p15:clr>
        </p15:guide>
        <p15:guide id="5" pos="2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C255"/>
    <a:srgbClr val="FFFFFF"/>
    <a:srgbClr val="34312E"/>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73357" autoAdjust="0"/>
  </p:normalViewPr>
  <p:slideViewPr>
    <p:cSldViewPr snapToGrid="0">
      <p:cViewPr>
        <p:scale>
          <a:sx n="75" d="100"/>
          <a:sy n="75" d="100"/>
        </p:scale>
        <p:origin x="-1590" y="150"/>
      </p:cViewPr>
      <p:guideLst>
        <p:guide orient="horz" pos="1800"/>
        <p:guide orient="horz" pos="666"/>
        <p:guide orient="horz" pos="1135"/>
        <p:guide pos="2400"/>
        <p:guide pos="299"/>
      </p:guideLst>
    </p:cSldViewPr>
  </p:slideViewPr>
  <p:outlineViewPr>
    <p:cViewPr>
      <p:scale>
        <a:sx n="33" d="100"/>
        <a:sy n="33" d="100"/>
      </p:scale>
      <p:origin x="18" y="665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11/10/2013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kern="1200" dirty="0" smtClean="0">
                <a:solidFill>
                  <a:schemeClr val="tx1"/>
                </a:solidFill>
                <a:effectLst/>
                <a:latin typeface="+mn-lt"/>
                <a:ea typeface="+mn-ea"/>
                <a:cs typeface="+mn-cs"/>
              </a:rPr>
              <a:t>Mật khẩu người dùng được chuyển đổi thành tất cả các ký tự in hoa.</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Mật khẩu được bổ sung thêm các ký tự 0 vào cho tới khi có đủ 14 ký tự.</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Mật khẩu mới được chia thành hai hash có 7 ký tự.</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Các giá trị này được sử dụng để tạo hai khóa mã hóa DES, mỗi nửa đều được thêm vào một bit chẵn lẻ để tạo các khóa 64 bit.</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Mỗi khóa DES sẽ được sử dụng để mã hóa một chuỗi ASCII định sẵn (KGS!@#$%), cho kết quả ra trong hai chuỗi văn bản mật 8-byte.</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Hai chuỗi văn bản mật 8-byte này sẽ được kết hợp để tạo thành một giá trị 16-byte, giá trị này chính là một hash LM hoàn chỉnh.</a:t>
            </a:r>
            <a:endParaRPr lang="en-US" sz="1200" kern="1200" dirty="0" smtClean="0">
              <a:solidFill>
                <a:schemeClr val="tx1"/>
              </a:solidFill>
              <a:effectLst/>
              <a:latin typeface="+mn-lt"/>
              <a:ea typeface="+mn-ea"/>
              <a:cs typeface="+mn-cs"/>
            </a:endParaRPr>
          </a:p>
          <a:p>
            <a:r>
              <a:rPr lang="en-US" dirty="0" smtClean="0"/>
              <a:t>-------------------</a:t>
            </a:r>
          </a:p>
          <a:p>
            <a:r>
              <a:rPr lang="vi-VN" dirty="0" smtClean="0"/>
              <a:t>Nhược điểm đầu tiên cần kể đến là sự mã hóa ở đây dựa vào Data Encyrption Standard (DES)</a:t>
            </a:r>
          </a:p>
          <a:p>
            <a:r>
              <a:rPr lang="vi-VN" dirty="0" smtClean="0"/>
              <a:t>những năm 70</a:t>
            </a:r>
          </a:p>
          <a:p>
            <a:r>
              <a:rPr lang="vi-VN" dirty="0" smtClean="0"/>
              <a:t>kích thước key 56-bit</a:t>
            </a:r>
          </a:p>
          <a:p>
            <a:r>
              <a:rPr lang="vi-VN" dirty="0" smtClean="0"/>
              <a:t>1998 crack trong 23h</a:t>
            </a:r>
          </a:p>
          <a:p>
            <a:r>
              <a:rPr lang="vi-VN" dirty="0" smtClean="0"/>
              <a:t>MD4 được coi là mạnh hơn đáng kể so với DES vì nó cho phép mật khẩu có chiều dài dài hơn, có sự phân biệt giữa các ký tự in thường và in hoa, không chia mật khẩu thành các phần nhỏ hơn (điều tạo sự dễ dàng trong việc crack).</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37</a:t>
            </a:fld>
            <a:endParaRPr lang="en-US"/>
          </a:p>
        </p:txBody>
      </p:sp>
    </p:spTree>
    <p:extLst>
      <p:ext uri="{BB962C8B-B14F-4D97-AF65-F5344CB8AC3E}">
        <p14:creationId xmlns:p14="http://schemas.microsoft.com/office/powerpoint/2010/main" val="223219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cs typeface="Times New Roman" panose="02020603050405020304" pitchFamily="18" charset="0"/>
              </a:rPr>
              <a:t>S</a:t>
            </a:r>
            <a:r>
              <a:rPr lang="vi-VN" sz="1200" dirty="0" smtClean="0">
                <a:cs typeface="Times New Roman" panose="02020603050405020304" pitchFamily="18" charset="0"/>
              </a:rPr>
              <a:t>ử dụng các giao thức mã hóa chuẩn cho dữ liệu trên đường truyền. Khi bạn mã hóa dữ liệu, những kẻ tấn công có thể sniffer được dữ liệu của bạn, nhưng chúng lại không thể đọc được n</a:t>
            </a:r>
            <a:r>
              <a:rPr lang="en-US" sz="1200" dirty="0" smtClean="0">
                <a:cs typeface="Times New Roman" panose="02020603050405020304" pitchFamily="18" charset="0"/>
              </a:rPr>
              <a:t>ó.</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a:t>
            </a:r>
            <a:r>
              <a:rPr lang="vi-VN" sz="1200" kern="1200" dirty="0" smtClean="0">
                <a:solidFill>
                  <a:schemeClr val="tx1"/>
                </a:solidFill>
                <a:effectLst/>
                <a:latin typeface="+mn-lt"/>
                <a:ea typeface="+mn-ea"/>
                <a:cs typeface="+mn-cs"/>
              </a:rPr>
              <a:t>SSL (Secure Socket Layer): Một giao thức mã hóa được phát triển cho hầu hết các Webserver, cũng như các Web Browser thông dụng. SSL được sử dụng </a:t>
            </a: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để mã hóa những thông tin nhạy cảm để gửi qua đường truyền như: số thẻ tín dụng của khách hàng, các password và thông tin quan trọng.</a:t>
            </a:r>
            <a:endParaRPr lang="en-US" sz="1200" kern="1200" dirty="0" smtClean="0">
              <a:solidFill>
                <a:schemeClr val="tx1"/>
              </a:solidFill>
              <a:effectLst/>
              <a:latin typeface="+mn-lt"/>
              <a:ea typeface="+mn-ea"/>
              <a:cs typeface="+mn-cs"/>
            </a:endParaRPr>
          </a:p>
          <a:p>
            <a:endParaRPr lang="en-US" sz="1200" dirty="0" smtClean="0">
              <a:cs typeface="Times New Roman" panose="02020603050405020304" pitchFamily="18" charset="0"/>
            </a:endParaRPr>
          </a:p>
          <a:p>
            <a:r>
              <a:rPr lang="en-US" sz="1200" dirty="0" smtClean="0">
                <a:cs typeface="Times New Roman" panose="02020603050405020304" pitchFamily="18" charset="0"/>
              </a:rPr>
              <a:t>2/</a:t>
            </a:r>
            <a:r>
              <a:rPr lang="en-US" sz="1200" baseline="0" dirty="0" smtClean="0">
                <a:cs typeface="Times New Roman" panose="02020603050405020304" pitchFamily="18" charset="0"/>
              </a:rPr>
              <a:t> </a:t>
            </a:r>
            <a:r>
              <a:rPr lang="vi-VN" sz="1200" dirty="0" smtClean="0">
                <a:cs typeface="Times New Roman" panose="02020603050405020304" pitchFamily="18" charset="0"/>
              </a:rPr>
              <a:t>PGP và S/MIME</a:t>
            </a:r>
            <a:r>
              <a:rPr lang="vi-VN" sz="1200" kern="1200" dirty="0" smtClean="0">
                <a:solidFill>
                  <a:schemeClr val="tx1"/>
                </a:solidFill>
                <a:effectLst/>
                <a:latin typeface="+mn-lt"/>
                <a:ea typeface="+mn-ea"/>
                <a:cs typeface="+mn-cs"/>
              </a:rPr>
              <a:t> cũng là 1 giao thức được sử dụng để mã hóa email.</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OpenSSH: Khi bạn sử dụng Telnet, FTP… 2 giao thức chuẩn này không cung cấp khả năng mã hóa dữ liệu trên đường truyền. Đặc biệt nguy hiểm là không mã hóa Pasword, chúng chỉ gửi password qua đường truyền dưới dạng Clear Text. Điều gì sẽ xảy ra nếu những dữ liệu nhạy cảm này bị sniffer. OpenSSH là 1 bộ giao thức được ra đời để khắc phục nhược điểm này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VPNs (Virtual Private Networks): </a:t>
            </a:r>
            <a:r>
              <a:rPr lang="en-US" sz="1200" kern="1200" dirty="0" err="1" smtClean="0">
                <a:solidFill>
                  <a:schemeClr val="tx1"/>
                </a:solidFill>
                <a:effectLst/>
                <a:latin typeface="+mn-lt"/>
                <a:ea typeface="+mn-ea"/>
                <a:cs typeface="+mn-cs"/>
              </a:rPr>
              <a:t>sử</a:t>
            </a:r>
            <a:r>
              <a:rPr lang="vi-VN" sz="1200" kern="1200" dirty="0" smtClean="0">
                <a:solidFill>
                  <a:schemeClr val="tx1"/>
                </a:solidFill>
                <a:effectLst/>
                <a:latin typeface="+mn-lt"/>
                <a:ea typeface="+mn-ea"/>
                <a:cs typeface="+mn-cs"/>
              </a:rPr>
              <a:t> dụng </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a:t>
            </a:r>
            <a:r>
              <a:rPr lang="en-US" sz="1200" kern="1200" baseline="0" dirty="0" err="1" smtClean="0">
                <a:solidFill>
                  <a:schemeClr val="tx1"/>
                </a:solidFill>
                <a:effectLst/>
                <a:latin typeface="+mn-lt"/>
                <a:ea typeface="+mn-ea"/>
                <a:cs typeface="+mn-cs"/>
              </a:rPr>
              <a:t>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riêng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ảo</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để mã hóa dữ liệu khi truyền thông tin trên Internet. </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38</a:t>
            </a:fld>
            <a:endParaRPr lang="en-US"/>
          </a:p>
        </p:txBody>
      </p:sp>
    </p:spTree>
    <p:extLst>
      <p:ext uri="{BB962C8B-B14F-4D97-AF65-F5344CB8AC3E}">
        <p14:creationId xmlns:p14="http://schemas.microsoft.com/office/powerpoint/2010/main" val="405019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Để ngăn chặn những kẻ tấn công muốn sniffer password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thì</a:t>
            </a:r>
            <a:r>
              <a:rPr lang="vi-VN" sz="1200" kern="1200" dirty="0" smtClean="0">
                <a:solidFill>
                  <a:schemeClr val="tx1"/>
                </a:solidFill>
                <a:effectLst/>
                <a:latin typeface="+mn-lt"/>
                <a:ea typeface="+mn-ea"/>
                <a:cs typeface="+mn-cs"/>
              </a:rPr>
              <a:t> sử dụng các giao thức, phương pháp để mã hóa password cũng như sử dụng một giải pháp chứng thực an toàn (authentication).</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SMB/CIFS: Trong môi trường window/ SAMBA bạn cần kích hoạt tính năng LANmanager Authencation.</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Keberos: Một giải pháp chứng thức dữ liệu an toàn được sử dụng trên Unix cũng như Windows.</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Stanford SRP (Secure Remote Password): Khắc phục được nhược điểm không mã hóa password khi truyền thông của 2 giao thức FTP và Telnet trên Unix.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39</a:t>
            </a:fld>
            <a:endParaRPr lang="en-US"/>
          </a:p>
        </p:txBody>
      </p:sp>
    </p:spTree>
    <p:extLst>
      <p:ext uri="{BB962C8B-B14F-4D97-AF65-F5344CB8AC3E}">
        <p14:creationId xmlns:p14="http://schemas.microsoft.com/office/powerpoint/2010/main" val="2751979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Việc thay thế Hub của bạn bằng những switch, nó có thể cung cấp một sự phòng chống hiệu quả hơn. Switch sẽ tạo ra một “Broadcast Domain” nó có tác dụng gửi đến những kẻ tấn công những gói ARP không hợp lệ (Spoof ARP Packet).</a:t>
            </a:r>
            <a:endParaRPr lang="en-US" sz="1200" kern="1200" dirty="0" smtClean="0">
              <a:solidFill>
                <a:schemeClr val="tx1"/>
              </a:solidFill>
              <a:effectLst/>
              <a:latin typeface="+mn-lt"/>
              <a:ea typeface="+mn-ea"/>
              <a:cs typeface="+mn-cs"/>
            </a:endParaRPr>
          </a:p>
          <a:p>
            <a:endParaRPr lang="vi-VN"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noProof="0" dirty="0" smtClean="0">
                <a:solidFill>
                  <a:schemeClr val="tx1"/>
                </a:solidFill>
                <a:effectLst/>
                <a:latin typeface="+mn-lt"/>
                <a:ea typeface="+mn-ea"/>
                <a:cs typeface="+mn-cs"/>
              </a:rPr>
              <a:t>Ngoài</a:t>
            </a:r>
            <a:r>
              <a:rPr lang="vi-VN" sz="1200" kern="1200" baseline="0" noProof="0" dirty="0" smtClean="0">
                <a:solidFill>
                  <a:schemeClr val="tx1"/>
                </a:solidFill>
                <a:effectLst/>
                <a:latin typeface="+mn-lt"/>
                <a:ea typeface="+mn-ea"/>
                <a:cs typeface="+mn-cs"/>
              </a:rPr>
              <a:t> ra, </a:t>
            </a:r>
            <a:r>
              <a:rPr lang="vi-VN" sz="1200" kern="1200" dirty="0" smtClean="0">
                <a:solidFill>
                  <a:schemeClr val="tx1"/>
                </a:solidFill>
                <a:effectLst/>
                <a:latin typeface="+mn-lt"/>
                <a:ea typeface="+mn-ea"/>
                <a:cs typeface="+mn-cs"/>
              </a:rPr>
              <a:t>Để phòng chống lại các cuộc tấn công dạng này, bạn chỉ cần sử dụng các công cụ IDS (Intrusion Detecte Service)</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Các IDS như BlackICE IDS, Snort sẽ tự động phát hiện và cảnh báo về các cuộc tấn công dạng này</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40</a:t>
            </a:fld>
            <a:endParaRPr lang="en-US"/>
          </a:p>
        </p:txBody>
      </p:sp>
    </p:spTree>
    <p:extLst>
      <p:ext uri="{BB962C8B-B14F-4D97-AF65-F5344CB8AC3E}">
        <p14:creationId xmlns:p14="http://schemas.microsoft.com/office/powerpoint/2010/main" val="60304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Phát hiện và phòng chống Sniffing rất khó khăn</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Bởi chúng chỉ </a:t>
            </a:r>
            <a:r>
              <a:rPr lang="vi-VN" sz="1200" kern="1200" noProof="0" dirty="0" smtClean="0">
                <a:solidFill>
                  <a:schemeClr val="tx1"/>
                </a:solidFill>
                <a:effectLst/>
                <a:latin typeface="+mn-lt"/>
                <a:ea typeface="+mn-ea"/>
                <a:cs typeface="+mn-cs"/>
              </a:rPr>
              <a:t>cố</a:t>
            </a:r>
            <a:r>
              <a:rPr lang="vi-VN" sz="1200" kern="1200" baseline="0" noProof="0" dirty="0" smtClean="0">
                <a:solidFill>
                  <a:schemeClr val="tx1"/>
                </a:solidFill>
                <a:effectLst/>
                <a:latin typeface="+mn-lt"/>
                <a:ea typeface="+mn-ea"/>
                <a:cs typeface="+mn-cs"/>
              </a:rPr>
              <a:t> gắng bắt và </a:t>
            </a:r>
            <a:r>
              <a:rPr lang="vi-VN" sz="1200" kern="1200" dirty="0" smtClean="0">
                <a:solidFill>
                  <a:schemeClr val="tx1"/>
                </a:solidFill>
                <a:effectLst/>
                <a:latin typeface="+mn-lt"/>
                <a:ea typeface="+mn-ea"/>
                <a:cs typeface="+mn-cs"/>
              </a:rPr>
              <a:t>đọc các gói tin, chúng không gây ra sự xáo trộn hay mất mát Packet nghiêm trọng nào trên đường truyền cả. Tuy nhiên thực tế lại có nhiều cách để phát hiện ra sự hiện diện của các sniffer.</a:t>
            </a:r>
            <a:endParaRPr lang="en-US" sz="1200" kern="1200" dirty="0" smtClean="0">
              <a:solidFill>
                <a:schemeClr val="tx1"/>
              </a:solidFill>
              <a:effectLst/>
              <a:latin typeface="+mn-lt"/>
              <a:ea typeface="+mn-ea"/>
              <a:cs typeface="+mn-cs"/>
            </a:endParaRPr>
          </a:p>
          <a:p>
            <a:endParaRPr lang="en-US" dirty="0" smtClean="0"/>
          </a:p>
          <a:p>
            <a:r>
              <a:rPr lang="vi-VN" sz="1200" b="0" i="0" kern="1200" dirty="0" smtClean="0">
                <a:solidFill>
                  <a:schemeClr val="tx1"/>
                </a:solidFill>
                <a:effectLst/>
                <a:latin typeface="+mn-lt"/>
                <a:ea typeface="+mn-ea"/>
                <a:cs typeface="+mn-cs"/>
              </a:rPr>
              <a:t>Cơ chế để phát hiện chủ yếu dựa vào kiểm tra xem có máy tính nào trong hệ thống đang hoạt động ở chế độ promicous mode và kiểm tra sự thay đổi địa chỉ MAC của thiết bị trong hệ thống (ví dụ router).</a:t>
            </a:r>
            <a:endParaRPr lang="en-US" sz="1200" b="0" i="0" kern="1200" dirty="0" smtClean="0">
              <a:solidFill>
                <a:schemeClr val="tx1"/>
              </a:solidFill>
              <a:effectLst/>
              <a:latin typeface="+mn-lt"/>
              <a:ea typeface="+mn-ea"/>
              <a:cs typeface="+mn-cs"/>
            </a:endParaRPr>
          </a:p>
          <a:p>
            <a:endParaRPr lang="en-US" dirty="0" smtClean="0"/>
          </a:p>
          <a:p>
            <a:r>
              <a:rPr lang="vi-VN" sz="1200" b="0" i="0" kern="1200" dirty="0" smtClean="0">
                <a:solidFill>
                  <a:schemeClr val="tx1"/>
                </a:solidFill>
                <a:effectLst/>
                <a:latin typeface="+mn-lt"/>
                <a:ea typeface="+mn-ea"/>
                <a:cs typeface="+mn-cs"/>
              </a:rPr>
              <a:t>Cách thức chủ yếu là dùng các phần mềm phát hiện sự hoạt động của các chương trình nghe lén trên mạng như AntiSniff, PromiScan, Promqry and PromqryUI, ARPwatch, Ettercap, v.v…</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Riêng với Ettercap (ettercap), chương trình này vừa dùng để nghe trộm, nhưng cũng vừa có khả năng phát hiện nghe trộm nhờ được hỗ trợ các plugin như arp_cop (phát hiện trạng thái ARP posioning);find_ettercap (phát hiện các trình ettercap khác đang chạy);scan_poisoner (phát hiện máy đang thực hiện posioning);</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41</a:t>
            </a:fld>
            <a:endParaRPr lang="en-US"/>
          </a:p>
        </p:txBody>
      </p:sp>
    </p:spTree>
    <p:extLst>
      <p:ext uri="{BB962C8B-B14F-4D97-AF65-F5344CB8AC3E}">
        <p14:creationId xmlns:p14="http://schemas.microsoft.com/office/powerpoint/2010/main" val="272041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2</a:t>
            </a:fld>
            <a:endParaRPr lang="en-US"/>
          </a:p>
        </p:txBody>
      </p:sp>
    </p:spTree>
    <p:extLst>
      <p:ext uri="{BB962C8B-B14F-4D97-AF65-F5344CB8AC3E}">
        <p14:creationId xmlns:p14="http://schemas.microsoft.com/office/powerpoint/2010/main" val="220034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7</a:t>
            </a:fld>
            <a:endParaRPr lang="en-US"/>
          </a:p>
        </p:txBody>
      </p:sp>
    </p:spTree>
    <p:extLst>
      <p:ext uri="{BB962C8B-B14F-4D97-AF65-F5344CB8AC3E}">
        <p14:creationId xmlns:p14="http://schemas.microsoft.com/office/powerpoint/2010/main" val="172794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a:t>
            </a:r>
            <a:r>
              <a:rPr lang="vi-VN" dirty="0" smtClean="0"/>
              <a:t>ố gắng </a:t>
            </a:r>
            <a:r>
              <a:rPr lang="en-US" dirty="0" err="1" smtClean="0"/>
              <a:t>thử</a:t>
            </a:r>
            <a:r>
              <a:rPr lang="vi-VN" dirty="0" smtClean="0"/>
              <a:t> mỗi từ trong từ điển như một chìa khóa có thể cho một mật khẩu mã hóa. </a:t>
            </a:r>
            <a:endParaRPr lang="en-US" dirty="0" smtClean="0"/>
          </a:p>
          <a:p>
            <a:pPr marL="0" indent="0">
              <a:buFontTx/>
              <a:buNone/>
            </a:pPr>
            <a:r>
              <a:rPr lang="en-US" dirty="0" smtClean="0"/>
              <a:t>-   </a:t>
            </a:r>
            <a:r>
              <a:rPr lang="en-US" dirty="0" err="1" smtClean="0"/>
              <a:t>Dùng</a:t>
            </a:r>
            <a:r>
              <a:rPr lang="en-US" baseline="0" dirty="0" smtClean="0"/>
              <a:t> m</a:t>
            </a:r>
            <a:r>
              <a:rPr lang="vi-VN" dirty="0" smtClean="0"/>
              <a:t>ột từ điển các mật khẩu . </a:t>
            </a:r>
            <a:endParaRPr lang="en-US" dirty="0" smtClean="0"/>
          </a:p>
          <a:p>
            <a:pPr marL="171450" indent="-171450">
              <a:buFontTx/>
              <a:buChar char="-"/>
            </a:pPr>
            <a:r>
              <a:rPr lang="en-US" dirty="0" smtClean="0"/>
              <a:t>L</a:t>
            </a:r>
            <a:r>
              <a:rPr lang="vi-VN" dirty="0" smtClean="0"/>
              <a:t>oại tấn công này nói chung là hiệu quả hơn so với một cuộc tấn công brute-force , bởi vì người dùng thường chọn các mật khẩu kém .</a:t>
            </a:r>
            <a:endParaRPr lang="en-US" dirty="0" smtClean="0"/>
          </a:p>
          <a:p>
            <a:pPr marL="171450" indent="-171450">
              <a:buFontTx/>
              <a:buChar char="-"/>
            </a:pPr>
            <a:r>
              <a:rPr lang="vi-VN" dirty="0" smtClean="0"/>
              <a:t>Có hai phương pháp để cải thiện sự thành công của một cuộc tấn công: phương pháp đầu tiên là sử dụng một từ điển lớn hơn, hoặc nhiều từ </a:t>
            </a:r>
            <a:r>
              <a:rPr lang="en-US" dirty="0" err="1" smtClean="0"/>
              <a:t>hơn</a:t>
            </a:r>
            <a:r>
              <a:rPr lang="en-US" dirty="0" smtClean="0"/>
              <a:t>,</a:t>
            </a:r>
            <a:r>
              <a:rPr lang="vi-VN" dirty="0" smtClean="0"/>
              <a:t>phương pháp thứ hai là thực hiện chuỗi thao tác trên từ điển.</a:t>
            </a:r>
            <a:endParaRPr lang="en-US" dirty="0" smtClean="0"/>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14</a:t>
            </a:fld>
            <a:endParaRPr lang="en-US"/>
          </a:p>
        </p:txBody>
      </p:sp>
    </p:spTree>
    <p:extLst>
      <p:ext uri="{BB962C8B-B14F-4D97-AF65-F5344CB8AC3E}">
        <p14:creationId xmlns:p14="http://schemas.microsoft.com/office/powerpoint/2010/main" val="207359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RSA </a:t>
            </a:r>
            <a:r>
              <a:rPr lang="vi-VN" b="1" dirty="0" smtClean="0"/>
              <a:t>SecurID</a:t>
            </a:r>
            <a:r>
              <a:rPr lang="en-US" b="1" dirty="0" smtClean="0"/>
              <a:t> Token Calculator</a:t>
            </a:r>
            <a:r>
              <a:rPr lang="en-US" dirty="0" smtClean="0"/>
              <a:t> </a:t>
            </a:r>
          </a:p>
          <a:p>
            <a:pPr>
              <a:buFont typeface="Wingdings" pitchFamily="2" charset="2"/>
              <a:buNone/>
            </a:pPr>
            <a:r>
              <a:rPr lang="en-US" dirty="0" smtClean="0"/>
              <a:t>	</a:t>
            </a:r>
            <a:r>
              <a:rPr lang="vi-VN" dirty="0" smtClean="0"/>
              <a:t>Các SecurID Key Fob sẽ hiển thị một mã truy cập ngẫu nhiên tạo ra, mà thay đổi mỗi 60 giây. Các SecurID Key Fob cung cấp hai yếu tố xác thực: người sử dụng các bản ghi trong bằng cách nhập một số nhận dạng cá nhân bí mật (PIN) theo sau là mã hiện hành hiển thị trên thẻ SecurID. </a:t>
            </a:r>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18</a:t>
            </a:fld>
            <a:endParaRPr lang="en-US"/>
          </a:p>
        </p:txBody>
      </p:sp>
    </p:spTree>
    <p:extLst>
      <p:ext uri="{BB962C8B-B14F-4D97-AF65-F5344CB8AC3E}">
        <p14:creationId xmlns:p14="http://schemas.microsoft.com/office/powerpoint/2010/main" val="72887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Giống</a:t>
            </a:r>
            <a:r>
              <a:rPr lang="en-US" b="1" baseline="0" dirty="0" smtClean="0"/>
              <a:t> </a:t>
            </a:r>
            <a:r>
              <a:rPr lang="en-US" b="1" baseline="0" dirty="0" err="1" smtClean="0"/>
              <a:t>chương</a:t>
            </a:r>
            <a:r>
              <a:rPr lang="en-US" b="1" baseline="0" dirty="0" smtClean="0"/>
              <a:t> </a:t>
            </a:r>
            <a:r>
              <a:rPr lang="en-US" b="1" baseline="0" dirty="0" err="1" smtClean="0"/>
              <a:t>trình</a:t>
            </a:r>
            <a:r>
              <a:rPr lang="en-US" b="1" baseline="0" dirty="0" smtClean="0"/>
              <a:t> </a:t>
            </a:r>
            <a:r>
              <a:rPr lang="en-US" b="1" baseline="0" dirty="0" err="1" smtClean="0"/>
              <a:t>aircrack</a:t>
            </a:r>
            <a:r>
              <a:rPr lang="en-US" b="1" baseline="0" dirty="0" smtClean="0"/>
              <a:t>! </a:t>
            </a:r>
            <a:r>
              <a:rPr lang="en-US" b="1" baseline="0" dirty="0" err="1" smtClean="0"/>
              <a:t>Nhóm</a:t>
            </a:r>
            <a:r>
              <a:rPr lang="en-US" b="1" baseline="0" dirty="0" smtClean="0"/>
              <a:t> </a:t>
            </a:r>
            <a:r>
              <a:rPr lang="en-US" b="1" baseline="0" dirty="0" err="1" smtClean="0"/>
              <a:t>Tùng</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19</a:t>
            </a:fld>
            <a:endParaRPr lang="en-US"/>
          </a:p>
        </p:txBody>
      </p:sp>
    </p:spTree>
    <p:extLst>
      <p:ext uri="{BB962C8B-B14F-4D97-AF65-F5344CB8AC3E}">
        <p14:creationId xmlns:p14="http://schemas.microsoft.com/office/powerpoint/2010/main" val="72887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20</a:t>
            </a:fld>
            <a:endParaRPr lang="en-US"/>
          </a:p>
        </p:txBody>
      </p:sp>
    </p:spTree>
    <p:extLst>
      <p:ext uri="{BB962C8B-B14F-4D97-AF65-F5344CB8AC3E}">
        <p14:creationId xmlns:p14="http://schemas.microsoft.com/office/powerpoint/2010/main" val="75303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28</a:t>
            </a:fld>
            <a:endParaRPr lang="en-US"/>
          </a:p>
        </p:txBody>
      </p:sp>
    </p:spTree>
    <p:extLst>
      <p:ext uri="{BB962C8B-B14F-4D97-AF65-F5344CB8AC3E}">
        <p14:creationId xmlns:p14="http://schemas.microsoft.com/office/powerpoint/2010/main" val="172794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31</a:t>
            </a:fld>
            <a:endParaRPr lang="en-US"/>
          </a:p>
        </p:txBody>
      </p:sp>
    </p:spTree>
    <p:extLst>
      <p:ext uri="{BB962C8B-B14F-4D97-AF65-F5344CB8AC3E}">
        <p14:creationId xmlns:p14="http://schemas.microsoft.com/office/powerpoint/2010/main" val="113902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804" y="-15893"/>
            <a:ext cx="6453098"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4" name="Rectangle 13"/>
          <p:cNvSpPr/>
          <p:nvPr userDrawn="1"/>
        </p:nvSpPr>
        <p:spPr>
          <a:xfrm>
            <a:off x="6484928" y="3420001"/>
            <a:ext cx="1135072"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Rectangle 15"/>
          <p:cNvSpPr/>
          <p:nvPr userDrawn="1"/>
        </p:nvSpPr>
        <p:spPr>
          <a:xfrm>
            <a:off x="0" y="3440442"/>
            <a:ext cx="6484928"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Rectangle 16"/>
          <p:cNvSpPr/>
          <p:nvPr userDrawn="1"/>
        </p:nvSpPr>
        <p:spPr>
          <a:xfrm>
            <a:off x="6484928" y="0"/>
            <a:ext cx="1135072"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3649588"/>
            <a:ext cx="53340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3440491"/>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BAB58F7D-F748-4B5F-8DEB-FE7F1EB71B6F}" type="datetime1">
              <a:rPr lang="en-GB" smtClean="0"/>
              <a:t>11/10/2013</a:t>
            </a:fld>
            <a:endParaRPr lang="en-GB" dirty="0"/>
          </a:p>
        </p:txBody>
      </p:sp>
      <p:sp>
        <p:nvSpPr>
          <p:cNvPr id="5" name="Picture Placeholder 4"/>
          <p:cNvSpPr>
            <a:spLocks noGrp="1"/>
          </p:cNvSpPr>
          <p:nvPr>
            <p:ph type="pic" sz="quarter" idx="15"/>
          </p:nvPr>
        </p:nvSpPr>
        <p:spPr>
          <a:xfrm>
            <a:off x="488394" y="1777381"/>
            <a:ext cx="2759666"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A80C796F-3894-4FA5-B7D0-70049125D88F}" type="datetime1">
              <a:rPr lang="en-GB" smtClean="0"/>
              <a:t>11/10/2013</a:t>
            </a:fld>
            <a:endParaRPr lang="en-GB" dirty="0"/>
          </a:p>
        </p:txBody>
      </p:sp>
      <p:sp>
        <p:nvSpPr>
          <p:cNvPr id="6" name="Media Placeholder 5"/>
          <p:cNvSpPr>
            <a:spLocks noGrp="1"/>
          </p:cNvSpPr>
          <p:nvPr>
            <p:ph type="media" sz="quarter" idx="15"/>
          </p:nvPr>
        </p:nvSpPr>
        <p:spPr>
          <a:xfrm>
            <a:off x="390261" y="1814357"/>
            <a:ext cx="3059906"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622894" y="5422081"/>
            <a:ext cx="1778000" cy="304271"/>
          </a:xfrm>
        </p:spPr>
        <p:txBody>
          <a:bodyPr/>
          <a:lstStyle>
            <a:lvl1pPr algn="ctr">
              <a:defRPr sz="1000" b="1" i="1">
                <a:solidFill>
                  <a:srgbClr val="FFFFFF"/>
                </a:solidFill>
                <a:latin typeface="Georgia" pitchFamily="18" charset="0"/>
              </a:defRPr>
            </a:lvl1pPr>
          </a:lstStyle>
          <a:p>
            <a:fld id="{55757E8D-AAF0-43FB-AB61-3883DFA8BB84}" type="datetime1">
              <a:rPr lang="en-GB" smtClean="0"/>
              <a:t>11/10/2013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189820" y="1978015"/>
            <a:ext cx="5049180"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F5097DAF-B2D1-4CF8-B4DB-505A04727F2F}" type="datetime1">
              <a:rPr lang="en-GB" smtClean="0"/>
              <a:t>11/10/2013</a:t>
            </a:fld>
            <a:endParaRPr lang="en-GB" dirty="0"/>
          </a:p>
        </p:txBody>
      </p:sp>
      <p:sp>
        <p:nvSpPr>
          <p:cNvPr id="5" name="Text Placeholder 4"/>
          <p:cNvSpPr>
            <a:spLocks noGrp="1"/>
          </p:cNvSpPr>
          <p:nvPr>
            <p:ph type="body" sz="quarter" idx="15" hasCustomPrompt="1"/>
          </p:nvPr>
        </p:nvSpPr>
        <p:spPr>
          <a:xfrm>
            <a:off x="2282263" y="1401928"/>
            <a:ext cx="5042759"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DBF02399-B3B5-4463-ABF5-855C845B37FE}" type="datetime1">
              <a:rPr lang="en-GB" smtClean="0"/>
              <a:t>11/10/2013</a:t>
            </a:fld>
            <a:endParaRPr lang="en-GB" dirty="0"/>
          </a:p>
        </p:txBody>
      </p:sp>
      <p:sp>
        <p:nvSpPr>
          <p:cNvPr id="5" name="Text Placeholder 4"/>
          <p:cNvSpPr>
            <a:spLocks noGrp="1"/>
          </p:cNvSpPr>
          <p:nvPr>
            <p:ph type="body" sz="quarter" idx="15" hasCustomPrompt="1"/>
          </p:nvPr>
        </p:nvSpPr>
        <p:spPr>
          <a:xfrm>
            <a:off x="-2804" y="1705372"/>
            <a:ext cx="5012938"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7337" y="830564"/>
            <a:ext cx="7620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3248980"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1" y="1689400"/>
            <a:ext cx="3239719"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3860911" y="2181100"/>
            <a:ext cx="3368993"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870172" y="1688780"/>
            <a:ext cx="336020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4"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1889787" y="5422081"/>
            <a:ext cx="1778000" cy="304271"/>
          </a:xfrm>
        </p:spPr>
        <p:txBody>
          <a:bodyPr/>
          <a:lstStyle>
            <a:lvl1pPr>
              <a:defRPr sz="1000" b="1" i="1">
                <a:solidFill>
                  <a:srgbClr val="FFFFFF"/>
                </a:solidFill>
                <a:latin typeface="Georgia" pitchFamily="18" charset="0"/>
              </a:defRPr>
            </a:lvl1pPr>
          </a:lstStyle>
          <a:p>
            <a:fld id="{E4FD292C-4D8F-4B5D-8F0B-9DE15A54BF2B}" type="datetime1">
              <a:rPr lang="en-GB" smtClean="0"/>
              <a:t>11/10/2013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20488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2" y="1689400"/>
            <a:ext cx="204009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2704508" y="2181100"/>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2704508" y="1688780"/>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5122092" y="2188027"/>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5122092" y="1695707"/>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 Placeholder 12"/>
          <p:cNvSpPr>
            <a:spLocks noGrp="1"/>
          </p:cNvSpPr>
          <p:nvPr>
            <p:ph type="body" sz="quarter" idx="16"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1889787" y="5422081"/>
            <a:ext cx="1778000" cy="304271"/>
          </a:xfrm>
        </p:spPr>
        <p:txBody>
          <a:bodyPr/>
          <a:lstStyle>
            <a:lvl1pPr>
              <a:defRPr sz="1000" b="1" i="1">
                <a:solidFill>
                  <a:srgbClr val="FFFFFF"/>
                </a:solidFill>
                <a:latin typeface="Georgia" pitchFamily="18" charset="0"/>
              </a:defRPr>
            </a:lvl1pPr>
          </a:lstStyle>
          <a:p>
            <a:fld id="{1E8AB0C9-C681-4F39-9A49-2D466F6E3FAB}" type="datetime1">
              <a:rPr lang="en-GB" smtClean="0"/>
              <a:t>11/10/2013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42E648A-3E1C-4EC6-BDD8-7805C55FEBD3}"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D73BD20C-CE19-415F-BB25-0BAC227AC3E2}" type="datetime1">
              <a:rPr lang="en-GB" smtClean="0"/>
              <a:t>11/10/2013</a:t>
            </a:fld>
            <a:endParaRPr lang="en-US"/>
          </a:p>
        </p:txBody>
      </p:sp>
    </p:spTree>
    <p:extLst>
      <p:ext uri="{BB962C8B-B14F-4D97-AF65-F5344CB8AC3E}">
        <p14:creationId xmlns:p14="http://schemas.microsoft.com/office/powerpoint/2010/main" val="88211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2804" y="-2040"/>
            <a:ext cx="6453098"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Rectangle 8"/>
          <p:cNvSpPr/>
          <p:nvPr userDrawn="1"/>
        </p:nvSpPr>
        <p:spPr>
          <a:xfrm>
            <a:off x="6484928" y="4369667"/>
            <a:ext cx="1135072"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441677"/>
            <a:ext cx="6484928"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1" name="Rectangle 10"/>
          <p:cNvSpPr/>
          <p:nvPr userDrawn="1"/>
        </p:nvSpPr>
        <p:spPr>
          <a:xfrm>
            <a:off x="6484928" y="-1"/>
            <a:ext cx="1135072"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4687968"/>
            <a:ext cx="53340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390449"/>
            <a:ext cx="6487733"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6510299" y="-1"/>
            <a:ext cx="1140128"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2804" y="-15894"/>
            <a:ext cx="7622804"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4729708"/>
          </a:xfrm>
        </p:spPr>
        <p:txBody>
          <a:bodyPr/>
          <a:lstStyle/>
          <a:p>
            <a:endParaRPr lang="en-GB"/>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434975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2789887" y="3001516"/>
            <a:ext cx="4829803"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a:p>
        </p:txBody>
      </p:sp>
      <p:sp>
        <p:nvSpPr>
          <p:cNvPr id="5" name="Text Placeholder 4"/>
          <p:cNvSpPr>
            <a:spLocks noGrp="1"/>
          </p:cNvSpPr>
          <p:nvPr>
            <p:ph type="body" sz="quarter" idx="11" hasCustomPrompt="1"/>
          </p:nvPr>
        </p:nvSpPr>
        <p:spPr>
          <a:xfrm>
            <a:off x="0" y="1202060"/>
            <a:ext cx="434975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29613" y="359028"/>
            <a:ext cx="5940660"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048627"/>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cxnSp>
        <p:nvCxnSpPr>
          <p:cNvPr id="13" name="Straight Connector 12"/>
          <p:cNvCxnSpPr/>
          <p:nvPr userDrawn="1"/>
        </p:nvCxnSpPr>
        <p:spPr>
          <a:xfrm>
            <a:off x="-2804" y="868628"/>
            <a:ext cx="7622804"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83362176-8BB2-4414-8B44-BC4719D988A7}" type="datetime1">
              <a:rPr lang="en-GB" smtClean="0"/>
              <a:t>11/10/2013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6"/>
            <a:ext cx="68580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81000" y="1333501"/>
            <a:ext cx="68580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381000" y="5296960"/>
            <a:ext cx="17780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85D69B-4DF7-42D8-A3C6-368C9BC09851}" type="datetime1">
              <a:rPr lang="en-GB" smtClean="0"/>
              <a:t>11/10/2013</a:t>
            </a:fld>
            <a:endParaRPr lang="en-GB"/>
          </a:p>
        </p:txBody>
      </p:sp>
      <p:sp>
        <p:nvSpPr>
          <p:cNvPr id="5" name="Footer Placeholder 4"/>
          <p:cNvSpPr>
            <a:spLocks noGrp="1"/>
          </p:cNvSpPr>
          <p:nvPr>
            <p:ph type="ftr" sz="quarter" idx="3"/>
          </p:nvPr>
        </p:nvSpPr>
        <p:spPr>
          <a:xfrm>
            <a:off x="2603500" y="5296960"/>
            <a:ext cx="24130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61000" y="5296960"/>
            <a:ext cx="17780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029044" y="5455264"/>
            <a:ext cx="421108" cy="178809"/>
          </a:xfrm>
          <a:prstGeom prst="rect">
            <a:avLst/>
          </a:prstGeom>
        </p:spPr>
      </p:pic>
      <p:pic>
        <p:nvPicPr>
          <p:cNvPr id="8" name="Picture 7">
            <a:hlinkClick r:id="" action="ppaction://hlinkshowjump?jump=previousslide"/>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350619" y="5455263"/>
            <a:ext cx="557158"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 id="2147483674" r:id="rId17"/>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4.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80472" y="4035552"/>
            <a:ext cx="7131208" cy="1584960"/>
          </a:xfrm>
        </p:spPr>
        <p:txBody>
          <a:bodyPr>
            <a:normAutofit/>
          </a:bodyPr>
          <a:lstStyle/>
          <a:p>
            <a:pPr algn="ctr"/>
            <a:endParaRPr lang="en-US" sz="4000" dirty="0">
              <a:latin typeface="+mn-lt"/>
              <a:cs typeface="Times New Roman" panose="02020603050405020304" pitchFamily="18" charset="0"/>
            </a:endParaRPr>
          </a:p>
          <a:p>
            <a:pPr algn="ctr"/>
            <a:r>
              <a:rPr lang="vi-VN" sz="6000" dirty="0">
                <a:latin typeface="+mn-lt"/>
                <a:cs typeface="Times New Roman" panose="02020603050405020304" pitchFamily="18" charset="0"/>
              </a:rPr>
              <a:t>Cain and Abel</a:t>
            </a:r>
            <a:endParaRPr lang="en-US" sz="6000" dirty="0">
              <a:latin typeface="+mn-lt"/>
              <a:cs typeface="Times New Roman" panose="02020603050405020304" pitchFamily="18" charset="0"/>
            </a:endParaRPr>
          </a:p>
        </p:txBody>
      </p:sp>
      <p:sp>
        <p:nvSpPr>
          <p:cNvPr id="4" name="Title 3"/>
          <p:cNvSpPr>
            <a:spLocks noGrp="1"/>
          </p:cNvSpPr>
          <p:nvPr>
            <p:ph type="title"/>
          </p:nvPr>
        </p:nvSpPr>
        <p:spPr>
          <a:xfrm>
            <a:off x="0" y="0"/>
            <a:ext cx="7620000" cy="3413760"/>
          </a:xfrm>
        </p:spPr>
        <p:txBody>
          <a:bodyPr/>
          <a:lstStyle/>
          <a:p>
            <a:r>
              <a:rPr lang="ve-ZA" dirty="0" smtClean="0">
                <a:solidFill>
                  <a:srgbClr val="94C255"/>
                </a:solidFill>
                <a:latin typeface="+mn-lt"/>
                <a:cs typeface="Times New Roman" panose="02020603050405020304" pitchFamily="18" charset="0"/>
              </a:rPr>
              <a:t>Chuyên Đề </a:t>
            </a:r>
            <a:br>
              <a:rPr lang="ve-ZA" dirty="0" smtClean="0">
                <a:solidFill>
                  <a:srgbClr val="94C255"/>
                </a:solidFill>
                <a:latin typeface="+mn-lt"/>
                <a:cs typeface="Times New Roman" panose="02020603050405020304" pitchFamily="18" charset="0"/>
              </a:rPr>
            </a:br>
            <a:r>
              <a:rPr lang="ve-ZA" dirty="0" smtClean="0">
                <a:solidFill>
                  <a:srgbClr val="94C255"/>
                </a:solidFill>
                <a:latin typeface="+mn-lt"/>
                <a:cs typeface="Times New Roman" panose="02020603050405020304" pitchFamily="18" charset="0"/>
              </a:rPr>
              <a:t>Bảo Mật</a:t>
            </a:r>
            <a:endParaRPr lang="ve-ZA" dirty="0">
              <a:solidFill>
                <a:srgbClr val="94C255"/>
              </a:solidFill>
              <a:latin typeface="+mn-lt"/>
              <a:cs typeface="Times New Roman" panose="02020603050405020304" pitchFamily="18" charset="0"/>
            </a:endParaRPr>
          </a:p>
        </p:txBody>
      </p:sp>
    </p:spTree>
    <p:extLst>
      <p:ext uri="{BB962C8B-B14F-4D97-AF65-F5344CB8AC3E}">
        <p14:creationId xmlns:p14="http://schemas.microsoft.com/office/powerpoint/2010/main" val="52364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4294967295"/>
          </p:nvPr>
        </p:nvSpPr>
        <p:spPr>
          <a:xfrm>
            <a:off x="0" y="1590358"/>
            <a:ext cx="7189470" cy="1511300"/>
          </a:xfrm>
        </p:spPr>
        <p:txBody>
          <a:bodyPr>
            <a:noAutofit/>
          </a:bodyPr>
          <a:lstStyle/>
          <a:p>
            <a:pPr>
              <a:buFont typeface="Courier New" pitchFamily="49" charset="0"/>
              <a:buChar char="o"/>
            </a:pPr>
            <a:r>
              <a:rPr lang="vi-VN" dirty="0" smtClean="0"/>
              <a:t>Thao tác với hầu hết  hàm băm thông thường và một vài phương thức mã hóa cơ sở.</a:t>
            </a:r>
            <a:endParaRPr lang="en-US" dirty="0" smtClean="0"/>
          </a:p>
          <a:p>
            <a:pPr marL="0" indent="0">
              <a:buNone/>
            </a:pPr>
            <a:endParaRPr lang="vi-VN" b="1" dirty="0" smtClean="0"/>
          </a:p>
          <a:p>
            <a:pPr>
              <a:buFont typeface="Courier New" pitchFamily="49" charset="0"/>
              <a:buChar char="o"/>
            </a:pPr>
            <a:r>
              <a:rPr lang="vi-VN" b="1" dirty="0" smtClean="0"/>
              <a:t>Hash Types: </a:t>
            </a:r>
            <a:r>
              <a:rPr lang="vi-VN" dirty="0" smtClean="0"/>
              <a:t>MD2, MD4, MD5, SHA1, SHA2 (256 bit), SHA2 (384 bit), SHA2 (512 bit), RIPEMD160. </a:t>
            </a:r>
            <a:endParaRPr lang="vi-VN" dirty="0"/>
          </a:p>
        </p:txBody>
      </p:sp>
      <p:sp>
        <p:nvSpPr>
          <p:cNvPr id="9" name="Rectangle 8"/>
          <p:cNvSpPr/>
          <p:nvPr/>
        </p:nvSpPr>
        <p:spPr>
          <a:xfrm>
            <a:off x="11430" y="194310"/>
            <a:ext cx="6652260" cy="769441"/>
          </a:xfrm>
          <a:prstGeom prst="rect">
            <a:avLst/>
          </a:prstGeom>
        </p:spPr>
        <p:txBody>
          <a:bodyPr wrap="square">
            <a:spAutoFit/>
          </a:bodyPr>
          <a:lstStyle/>
          <a:p>
            <a:r>
              <a:rPr lang="en-US" sz="4400" b="1" dirty="0"/>
              <a:t>Password cracker </a:t>
            </a:r>
          </a:p>
        </p:txBody>
      </p:sp>
    </p:spTree>
    <p:extLst>
      <p:ext uri="{BB962C8B-B14F-4D97-AF65-F5344CB8AC3E}">
        <p14:creationId xmlns:p14="http://schemas.microsoft.com/office/powerpoint/2010/main" val="2234799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28650" y="629015"/>
            <a:ext cx="6240780" cy="4720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11</a:t>
            </a:fld>
            <a:endParaRPr lang="en-US"/>
          </a:p>
        </p:txBody>
      </p:sp>
    </p:spTree>
    <p:extLst>
      <p:ext uri="{BB962C8B-B14F-4D97-AF65-F5344CB8AC3E}">
        <p14:creationId xmlns:p14="http://schemas.microsoft.com/office/powerpoint/2010/main" val="2238063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51510" y="595272"/>
            <a:ext cx="6240780" cy="46777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12</a:t>
            </a:fld>
            <a:endParaRPr lang="en-US"/>
          </a:p>
        </p:txBody>
      </p:sp>
    </p:spTree>
    <p:extLst>
      <p:ext uri="{BB962C8B-B14F-4D97-AF65-F5344CB8AC3E}">
        <p14:creationId xmlns:p14="http://schemas.microsoft.com/office/powerpoint/2010/main" val="3597601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14730" y="930910"/>
            <a:ext cx="5271769" cy="37624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13</a:t>
            </a:fld>
            <a:endParaRPr lang="en-US"/>
          </a:p>
        </p:txBody>
      </p:sp>
    </p:spTree>
    <p:extLst>
      <p:ext uri="{BB962C8B-B14F-4D97-AF65-F5344CB8AC3E}">
        <p14:creationId xmlns:p14="http://schemas.microsoft.com/office/powerpoint/2010/main" val="766382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 y="91440"/>
            <a:ext cx="6858000" cy="952500"/>
          </a:xfrm>
        </p:spPr>
        <p:txBody>
          <a:bodyPr>
            <a:noAutofit/>
          </a:bodyPr>
          <a:lstStyle/>
          <a:p>
            <a:pPr marL="698472" indent="-698472" algn="ctr"/>
            <a:r>
              <a:rPr lang="en-US" b="1" dirty="0">
                <a:latin typeface="+mn-lt"/>
              </a:rPr>
              <a:t>Dictionary Password Cracker</a:t>
            </a:r>
          </a:p>
        </p:txBody>
      </p:sp>
      <p:pic>
        <p:nvPicPr>
          <p:cNvPr id="34821"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1179512" y="1332865"/>
            <a:ext cx="4625975" cy="3981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2" name="Line 6"/>
          <p:cNvSpPr>
            <a:spLocks noChangeShapeType="1"/>
          </p:cNvSpPr>
          <p:nvPr/>
        </p:nvSpPr>
        <p:spPr bwMode="auto">
          <a:xfrm>
            <a:off x="2730500" y="2222500"/>
            <a:ext cx="762000" cy="2476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197" tIns="38098" rIns="76197" bIns="38098"/>
          <a:lstStyle/>
          <a:p>
            <a:endParaRPr lang="en-US"/>
          </a:p>
        </p:txBody>
      </p:sp>
      <p:sp>
        <p:nvSpPr>
          <p:cNvPr id="34823" name="Rectangle 7"/>
          <p:cNvSpPr>
            <a:spLocks noChangeArrowheads="1"/>
          </p:cNvSpPr>
          <p:nvPr/>
        </p:nvSpPr>
        <p:spPr bwMode="auto">
          <a:xfrm>
            <a:off x="3048000" y="4762500"/>
            <a:ext cx="1397000" cy="317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7" tIns="38098" rIns="76197" bIns="38098" anchor="ctr"/>
          <a:lstStyle/>
          <a:p>
            <a:pPr algn="ctr"/>
            <a:r>
              <a:rPr lang="en-US" sz="2000"/>
              <a:t>File từ điển </a:t>
            </a:r>
          </a:p>
        </p:txBody>
      </p:sp>
    </p:spTree>
    <p:extLst>
      <p:ext uri="{BB962C8B-B14F-4D97-AF65-F5344CB8AC3E}">
        <p14:creationId xmlns:p14="http://schemas.microsoft.com/office/powerpoint/2010/main" val="115078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62990" y="91440"/>
            <a:ext cx="6858000" cy="952500"/>
          </a:xfrm>
        </p:spPr>
        <p:txBody>
          <a:bodyPr/>
          <a:lstStyle/>
          <a:p>
            <a:pPr algn="ctr"/>
            <a:r>
              <a:rPr lang="en-US" b="1" dirty="0" smtClean="0">
                <a:latin typeface="+mn-lt"/>
              </a:rPr>
              <a:t>Password </a:t>
            </a:r>
            <a:r>
              <a:rPr lang="en-US" b="1" dirty="0">
                <a:latin typeface="+mn-lt"/>
              </a:rPr>
              <a:t>Decoders </a:t>
            </a:r>
          </a:p>
        </p:txBody>
      </p:sp>
      <p:sp>
        <p:nvSpPr>
          <p:cNvPr id="35843" name="Rectangle 3"/>
          <p:cNvSpPr>
            <a:spLocks noGrp="1" noChangeArrowheads="1"/>
          </p:cNvSpPr>
          <p:nvPr>
            <p:ph type="body" idx="4294967295"/>
          </p:nvPr>
        </p:nvSpPr>
        <p:spPr>
          <a:xfrm>
            <a:off x="45720" y="1310640"/>
            <a:ext cx="7372350" cy="3771900"/>
          </a:xfrm>
        </p:spPr>
        <p:txBody>
          <a:bodyPr/>
          <a:lstStyle/>
          <a:p>
            <a:pPr marL="0" indent="0">
              <a:buNone/>
            </a:pPr>
            <a:r>
              <a:rPr lang="vi-VN" sz="2300" dirty="0" smtClean="0"/>
              <a:t>Password Decoder có thể được sử dụng để ngay lập tức giải mã các mật khẩu được mã hóa từ nhiều nguồn, ví dụ như Windows bảo vệ Store, Quản lý Credential, tiêu chuẩn chỉnh Boxes, LSA bí mật, mật khẩu từ SQL Enterprise Manager, Windows Mail, DIALUP, Remote Desktop profile và Windows không dây cấu hình dịch vụ. </a:t>
            </a:r>
            <a:br>
              <a:rPr lang="vi-VN" sz="2300" dirty="0" smtClean="0"/>
            </a:br>
            <a:r>
              <a:rPr lang="vi-VN" sz="2300" dirty="0" smtClean="0"/>
              <a:t/>
            </a:r>
            <a:br>
              <a:rPr lang="vi-VN" sz="2300" dirty="0" smtClean="0"/>
            </a:br>
            <a:endParaRPr lang="vi-VN" sz="2300" dirty="0"/>
          </a:p>
        </p:txBody>
      </p:sp>
    </p:spTree>
    <p:extLst>
      <p:ext uri="{BB962C8B-B14F-4D97-AF65-F5344CB8AC3E}">
        <p14:creationId xmlns:p14="http://schemas.microsoft.com/office/powerpoint/2010/main" val="924711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7150" y="114300"/>
            <a:ext cx="7745730" cy="952500"/>
          </a:xfrm>
        </p:spPr>
        <p:txBody>
          <a:bodyPr>
            <a:noAutofit/>
          </a:bodyPr>
          <a:lstStyle/>
          <a:p>
            <a:pPr algn="ctr"/>
            <a:r>
              <a:rPr lang="en-US" sz="4000" b="1" dirty="0">
                <a:latin typeface="+mn-lt"/>
              </a:rPr>
              <a:t>Access Database Password Decoder </a:t>
            </a:r>
          </a:p>
        </p:txBody>
      </p:sp>
      <p:pic>
        <p:nvPicPr>
          <p:cNvPr id="38916"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742950" y="1559560"/>
            <a:ext cx="5995988" cy="2967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6202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97180" y="114300"/>
            <a:ext cx="6858000" cy="952500"/>
          </a:xfrm>
        </p:spPr>
        <p:txBody>
          <a:bodyPr>
            <a:noAutofit/>
          </a:bodyPr>
          <a:lstStyle/>
          <a:p>
            <a:pPr algn="ctr"/>
            <a:r>
              <a:rPr lang="en-US" b="1" dirty="0">
                <a:latin typeface="+mn-lt"/>
              </a:rPr>
              <a:t>Base64 Password Decoder</a:t>
            </a:r>
          </a:p>
        </p:txBody>
      </p:sp>
      <p:pic>
        <p:nvPicPr>
          <p:cNvPr id="39940"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51510" y="1545590"/>
            <a:ext cx="5893590" cy="31292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94630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86690"/>
            <a:ext cx="6858000" cy="762000"/>
          </a:xfrm>
        </p:spPr>
        <p:txBody>
          <a:bodyPr>
            <a:noAutofit/>
          </a:bodyPr>
          <a:lstStyle/>
          <a:p>
            <a:r>
              <a:rPr lang="vi-VN" b="1" dirty="0" smtClean="0">
                <a:latin typeface="+mn-lt"/>
              </a:rPr>
              <a:t>Hassword</a:t>
            </a:r>
            <a:r>
              <a:rPr lang="en-US" b="1" dirty="0" smtClean="0">
                <a:latin typeface="+mn-lt"/>
              </a:rPr>
              <a:t>/Hash </a:t>
            </a:r>
            <a:r>
              <a:rPr lang="en-US" b="1" dirty="0">
                <a:latin typeface="+mn-lt"/>
              </a:rPr>
              <a:t>Calculator</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78" y="1200148"/>
            <a:ext cx="4945381" cy="424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79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86690"/>
            <a:ext cx="6858000" cy="762000"/>
          </a:xfrm>
        </p:spPr>
        <p:txBody>
          <a:bodyPr>
            <a:noAutofit/>
          </a:bodyPr>
          <a:lstStyle/>
          <a:p>
            <a:r>
              <a:rPr lang="en-US" b="1" dirty="0" smtClean="0">
                <a:latin typeface="+mn-lt"/>
              </a:rPr>
              <a:t>WEP Cracker</a:t>
            </a:r>
            <a:endParaRPr lang="en-US" b="1"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875" y="1247070"/>
            <a:ext cx="4818126" cy="4049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2056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mn-lt"/>
                <a:ea typeface="+mn-ea"/>
                <a:cs typeface="Times New Roman" panose="02020603050405020304" pitchFamily="18" charset="0"/>
              </a:rPr>
              <a:t>Giới</a:t>
            </a:r>
            <a:r>
              <a:rPr lang="en-US" b="1" dirty="0" smtClean="0">
                <a:latin typeface="+mn-lt"/>
                <a:ea typeface="+mn-ea"/>
                <a:cs typeface="Times New Roman" panose="02020603050405020304" pitchFamily="18" charset="0"/>
              </a:rPr>
              <a:t> </a:t>
            </a:r>
            <a:r>
              <a:rPr lang="vi-VN" b="1" dirty="0" smtClean="0">
                <a:latin typeface="+mn-lt"/>
                <a:ea typeface="+mn-ea"/>
                <a:cs typeface="Times New Roman" panose="02020603050405020304" pitchFamily="18" charset="0"/>
              </a:rPr>
              <a:t>thiệu</a:t>
            </a:r>
            <a:endParaRPr lang="vi-VN" b="1" dirty="0">
              <a:latin typeface="+mn-lt"/>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a:cs typeface="Times New Roman" panose="02020603050405020304" pitchFamily="18" charset="0"/>
              </a:rPr>
              <a:t>1. </a:t>
            </a:r>
            <a:r>
              <a:rPr lang="vi-VN" sz="2600" dirty="0" smtClean="0">
                <a:cs typeface="Times New Roman" panose="02020603050405020304" pitchFamily="18" charset="0"/>
              </a:rPr>
              <a:t>Trịnh Thái Anh</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2</a:t>
            </a:r>
            <a:r>
              <a:rPr lang="en-US" sz="2600" dirty="0">
                <a:cs typeface="Times New Roman" panose="02020603050405020304" pitchFamily="18" charset="0"/>
              </a:rPr>
              <a:t>. </a:t>
            </a:r>
            <a:r>
              <a:rPr lang="vi-VN" sz="2600" dirty="0" smtClean="0">
                <a:cs typeface="Times New Roman" panose="02020603050405020304" pitchFamily="18" charset="0"/>
              </a:rPr>
              <a:t>Lê Ngọc Châu</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3</a:t>
            </a:r>
            <a:r>
              <a:rPr lang="en-US" sz="2600" dirty="0">
                <a:cs typeface="Times New Roman" panose="02020603050405020304" pitchFamily="18" charset="0"/>
              </a:rPr>
              <a:t>. </a:t>
            </a:r>
            <a:r>
              <a:rPr lang="vi-VN" sz="2600" dirty="0" smtClean="0">
                <a:cs typeface="Times New Roman" panose="02020603050405020304" pitchFamily="18" charset="0"/>
              </a:rPr>
              <a:t>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4</a:t>
            </a:r>
            <a:r>
              <a:rPr lang="en-US" sz="2600" dirty="0">
                <a:cs typeface="Times New Roman" panose="02020603050405020304" pitchFamily="18" charset="0"/>
              </a:rPr>
              <a:t>. </a:t>
            </a:r>
            <a:r>
              <a:rPr lang="vi-VN" sz="2600" dirty="0" smtClean="0">
                <a:cs typeface="Times New Roman" panose="02020603050405020304" pitchFamily="18" charset="0"/>
              </a:rPr>
              <a:t>Huỳnh Trọng Khang</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5</a:t>
            </a:r>
            <a:r>
              <a:rPr lang="en-US" sz="2600" dirty="0">
                <a:cs typeface="Times New Roman" panose="02020603050405020304" pitchFamily="18" charset="0"/>
              </a:rPr>
              <a:t>. </a:t>
            </a:r>
            <a:r>
              <a:rPr lang="vi-VN" sz="2600" dirty="0" smtClean="0">
                <a:cs typeface="Times New Roman" panose="02020603050405020304" pitchFamily="18" charset="0"/>
              </a:rPr>
              <a:t>Tạ Ngọc Thiên Phú</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6</a:t>
            </a:r>
            <a:r>
              <a:rPr lang="en-US" sz="2600" dirty="0">
                <a:cs typeface="Times New Roman" panose="02020603050405020304" pitchFamily="18" charset="0"/>
              </a:rPr>
              <a:t>. </a:t>
            </a:r>
            <a:r>
              <a:rPr lang="vi-VN" sz="2600" dirty="0">
                <a:cs typeface="Times New Roman" panose="02020603050405020304" pitchFamily="18" charset="0"/>
              </a:rPr>
              <a:t>Nguy</a:t>
            </a:r>
            <a:r>
              <a:rPr lang="en-US" sz="2600" dirty="0">
                <a:cs typeface="Times New Roman" panose="02020603050405020304" pitchFamily="18" charset="0"/>
              </a:rPr>
              <a:t>ễ</a:t>
            </a:r>
            <a:r>
              <a:rPr lang="vi-VN" sz="2600" dirty="0">
                <a:cs typeface="Times New Roman" panose="02020603050405020304" pitchFamily="18" charset="0"/>
              </a:rPr>
              <a:t>n Ho</a:t>
            </a:r>
            <a:r>
              <a:rPr lang="en-US" sz="2600" dirty="0">
                <a:cs typeface="Times New Roman" panose="02020603050405020304" pitchFamily="18" charset="0"/>
              </a:rPr>
              <a:t>à</a:t>
            </a:r>
            <a:r>
              <a:rPr lang="vi-VN" sz="2600" dirty="0">
                <a:cs typeface="Times New Roman" panose="02020603050405020304" pitchFamily="18" charset="0"/>
              </a:rPr>
              <a:t>ng Fa Th</a:t>
            </a:r>
            <a:r>
              <a:rPr lang="en-US" sz="2600" dirty="0">
                <a:cs typeface="Times New Roman" panose="02020603050405020304" pitchFamily="18" charset="0"/>
              </a:rPr>
              <a:t>ứ</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endParaRPr lang="vi-VN" sz="2600" dirty="0">
              <a:cs typeface="Times New Roman" panose="02020603050405020304" pitchFamily="18" charset="0"/>
            </a:endParaRPr>
          </a:p>
        </p:txBody>
      </p:sp>
      <p:sp>
        <p:nvSpPr>
          <p:cNvPr id="5" name="Text Placeholder 4"/>
          <p:cNvSpPr>
            <a:spLocks noGrp="1"/>
          </p:cNvSpPr>
          <p:nvPr>
            <p:ph type="body" sz="quarter" idx="11"/>
          </p:nvPr>
        </p:nvSpPr>
        <p:spPr/>
        <p:txBody>
          <a:bodyPr/>
          <a:lstStyle/>
          <a:p>
            <a:endParaRPr lang="en-US" dirty="0"/>
          </a:p>
        </p:txBody>
      </p:sp>
      <p:sp>
        <p:nvSpPr>
          <p:cNvPr id="6" name="Text Placeholder 5"/>
          <p:cNvSpPr>
            <a:spLocks noGrp="1"/>
          </p:cNvSpPr>
          <p:nvPr>
            <p:ph type="body" sz="quarter" idx="15"/>
          </p:nvPr>
        </p:nvSpPr>
        <p:spPr/>
        <p:txBody>
          <a:bodyPr>
            <a:noAutofit/>
          </a:bodyPr>
          <a:lstStyle/>
          <a:p>
            <a:r>
              <a:rPr lang="vi-VN" sz="2800" b="1" dirty="0" smtClean="0">
                <a:latin typeface="+mn-lt"/>
              </a:rPr>
              <a:t>Thành viên Team 5</a:t>
            </a:r>
            <a:endParaRPr lang="vi-VN" sz="2800" b="1" dirty="0">
              <a:latin typeface="+mn-lt"/>
            </a:endParaRPr>
          </a:p>
        </p:txBody>
      </p:sp>
    </p:spTree>
    <p:extLst>
      <p:ext uri="{BB962C8B-B14F-4D97-AF65-F5344CB8AC3E}">
        <p14:creationId xmlns:p14="http://schemas.microsoft.com/office/powerpoint/2010/main" val="2914690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quarter" idx="11"/>
          </p:nvPr>
        </p:nvSpPr>
        <p:spPr>
          <a:xfrm>
            <a:off x="182880" y="1350650"/>
            <a:ext cx="4888230" cy="1895470"/>
          </a:xfrm>
        </p:spPr>
        <p:txBody>
          <a:bodyPr/>
          <a:lstStyle/>
          <a:p>
            <a:pPr algn="l"/>
            <a:r>
              <a:rPr lang="en-US" sz="2400" dirty="0"/>
              <a:t>APR</a:t>
            </a:r>
          </a:p>
          <a:p>
            <a:pPr algn="l"/>
            <a:r>
              <a:rPr lang="en-US" sz="2400" dirty="0"/>
              <a:t>APR DNS</a:t>
            </a:r>
          </a:p>
          <a:p>
            <a:pPr algn="l"/>
            <a:r>
              <a:rPr lang="en-US" sz="2400" dirty="0"/>
              <a:t>Certificates Collector </a:t>
            </a:r>
          </a:p>
        </p:txBody>
      </p:sp>
      <p:sp>
        <p:nvSpPr>
          <p:cNvPr id="3" name="Text Placeholder 2"/>
          <p:cNvSpPr>
            <a:spLocks noGrp="1"/>
          </p:cNvSpPr>
          <p:nvPr>
            <p:ph type="body" sz="quarter" idx="12"/>
          </p:nvPr>
        </p:nvSpPr>
        <p:spPr>
          <a:xfrm>
            <a:off x="0" y="521206"/>
            <a:ext cx="4829803" cy="864096"/>
          </a:xfrm>
        </p:spPr>
        <p:txBody>
          <a:bodyPr/>
          <a:lstStyle/>
          <a:p>
            <a:r>
              <a:rPr lang="en-US" dirty="0" smtClean="0"/>
              <a:t>  Sniffer</a:t>
            </a:r>
            <a:endParaRPr lang="en-US" dirty="0"/>
          </a:p>
        </p:txBody>
      </p:sp>
    </p:spTree>
    <p:extLst>
      <p:ext uri="{BB962C8B-B14F-4D97-AF65-F5344CB8AC3E}">
        <p14:creationId xmlns:p14="http://schemas.microsoft.com/office/powerpoint/2010/main" val="1532998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APR</a:t>
            </a:r>
          </a:p>
        </p:txBody>
      </p:sp>
      <p:sp>
        <p:nvSpPr>
          <p:cNvPr id="43011" name="Rectangle 3"/>
          <p:cNvSpPr>
            <a:spLocks noGrp="1" noChangeArrowheads="1"/>
          </p:cNvSpPr>
          <p:nvPr>
            <p:ph type="body" idx="1"/>
          </p:nvPr>
        </p:nvSpPr>
        <p:spPr/>
        <p:txBody>
          <a:bodyPr/>
          <a:lstStyle/>
          <a:p>
            <a:pPr marL="0" indent="0">
              <a:buNone/>
            </a:pPr>
            <a:r>
              <a:rPr lang="vi-VN" dirty="0" smtClean="0"/>
              <a:t>Nó cho phép lắng nghe về các mạng chuyển mạch và sự tấn công lưu thông IP giữa các host. “APR poinsion routing” thực hiện: tấn công và định tuyến chính xác địa chỉ đích.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21</a:t>
            </a:fld>
            <a:endParaRPr lang="en-US"/>
          </a:p>
        </p:txBody>
      </p:sp>
    </p:spTree>
    <p:extLst>
      <p:ext uri="{BB962C8B-B14F-4D97-AF65-F5344CB8AC3E}">
        <p14:creationId xmlns:p14="http://schemas.microsoft.com/office/powerpoint/2010/main" val="539924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en-US"/>
          </a:p>
        </p:txBody>
      </p:sp>
      <p:sp>
        <p:nvSpPr>
          <p:cNvPr id="44035" name="Rectangle 3"/>
          <p:cNvSpPr>
            <a:spLocks noGrp="1" noChangeArrowheads="1"/>
          </p:cNvSpPr>
          <p:nvPr>
            <p:ph type="body" idx="1"/>
          </p:nvPr>
        </p:nvSpPr>
        <p:spPr/>
        <p:txBody>
          <a:bodyPr/>
          <a:lstStyle/>
          <a:p>
            <a:endParaRPr lang="en-US"/>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70" y="444500"/>
            <a:ext cx="5994400" cy="508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22</a:t>
            </a:fld>
            <a:endParaRPr lang="en-US"/>
          </a:p>
        </p:txBody>
      </p:sp>
    </p:spTree>
    <p:extLst>
      <p:ext uri="{BB962C8B-B14F-4D97-AF65-F5344CB8AC3E}">
        <p14:creationId xmlns:p14="http://schemas.microsoft.com/office/powerpoint/2010/main" val="219531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a:p>
        </p:txBody>
      </p:sp>
      <p:sp>
        <p:nvSpPr>
          <p:cNvPr id="45059" name="Rectangle 3"/>
          <p:cNvSpPr>
            <a:spLocks noGrp="1" noChangeArrowheads="1"/>
          </p:cNvSpPr>
          <p:nvPr>
            <p:ph type="body" idx="1"/>
          </p:nvPr>
        </p:nvSpPr>
        <p:spPr/>
        <p:txBody>
          <a:bodyPr/>
          <a:lstStyle/>
          <a:p>
            <a:endParaRPr lang="en-US"/>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825500"/>
            <a:ext cx="6769365" cy="439800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23</a:t>
            </a:fld>
            <a:endParaRPr lang="en-US"/>
          </a:p>
        </p:txBody>
      </p:sp>
    </p:spTree>
    <p:extLst>
      <p:ext uri="{BB962C8B-B14F-4D97-AF65-F5344CB8AC3E}">
        <p14:creationId xmlns:p14="http://schemas.microsoft.com/office/powerpoint/2010/main" val="3054321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ARP-HTTPS </a:t>
            </a:r>
          </a:p>
        </p:txBody>
      </p:sp>
      <p:sp>
        <p:nvSpPr>
          <p:cNvPr id="46083" name="Rectangle 3"/>
          <p:cNvSpPr>
            <a:spLocks noGrp="1" noChangeArrowheads="1"/>
          </p:cNvSpPr>
          <p:nvPr>
            <p:ph type="body" idx="1"/>
          </p:nvPr>
        </p:nvSpPr>
        <p:spPr/>
        <p:txBody>
          <a:bodyPr/>
          <a:lstStyle/>
          <a:p>
            <a:pPr marL="0" indent="0">
              <a:buNone/>
            </a:pPr>
            <a:r>
              <a:rPr lang="vi-VN" dirty="0" smtClean="0"/>
              <a:t>Cho phép việc bắt gói và giải mã trong sự lưu thông của HTTPS giữa các host. Đây là công việc kết hợp với công cụ Certificate Collector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24</a:t>
            </a:fld>
            <a:endParaRPr lang="en-US"/>
          </a:p>
        </p:txBody>
      </p:sp>
    </p:spTree>
    <p:extLst>
      <p:ext uri="{BB962C8B-B14F-4D97-AF65-F5344CB8AC3E}">
        <p14:creationId xmlns:p14="http://schemas.microsoft.com/office/powerpoint/2010/main" val="1412838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p:txBody>
          <a:bodyPr/>
          <a:lstStyle/>
          <a:p>
            <a:endParaRPr lang="en-US"/>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670" y="586740"/>
            <a:ext cx="3729237" cy="45110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25</a:t>
            </a:fld>
            <a:endParaRPr lang="en-US"/>
          </a:p>
        </p:txBody>
      </p:sp>
    </p:spTree>
    <p:extLst>
      <p:ext uri="{BB962C8B-B14F-4D97-AF65-F5344CB8AC3E}">
        <p14:creationId xmlns:p14="http://schemas.microsoft.com/office/powerpoint/2010/main" val="2728954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endParaRPr lang="en-US"/>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38" y="777240"/>
            <a:ext cx="5866698" cy="441785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26</a:t>
            </a:fld>
            <a:endParaRPr lang="en-US"/>
          </a:p>
        </p:txBody>
      </p:sp>
    </p:spTree>
    <p:extLst>
      <p:ext uri="{BB962C8B-B14F-4D97-AF65-F5344CB8AC3E}">
        <p14:creationId xmlns:p14="http://schemas.microsoft.com/office/powerpoint/2010/main" val="2465654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09728" y="950977"/>
            <a:ext cx="7315200" cy="4105392"/>
          </a:xfrm>
        </p:spPr>
        <p:txBody>
          <a:bodyPr>
            <a:noAutofit/>
          </a:bodyPr>
          <a:lstStyle/>
          <a:p>
            <a:pPr marL="457200" lvl="1" indent="0">
              <a:buNone/>
            </a:pPr>
            <a:r>
              <a:rPr lang="vi-VN" sz="2400" dirty="0" smtClean="0">
                <a:cs typeface="Times New Roman" panose="02020603050405020304" pitchFamily="18" charset="0"/>
              </a:rPr>
              <a:t>Abel</a:t>
            </a:r>
            <a:r>
              <a:rPr lang="vi-VN" sz="2400" dirty="0">
                <a:cs typeface="Times New Roman" panose="02020603050405020304" pitchFamily="18" charset="0"/>
              </a:rPr>
              <a:t>: là phần thứ hai của phần mềm, được thiết kế như một dịch vụ dành cho Windows NT.</a:t>
            </a:r>
            <a:r>
              <a:rPr lang="en-US" sz="2400" dirty="0">
                <a:cs typeface="Times New Roman" panose="02020603050405020304" pitchFamily="18" charset="0"/>
              </a:rPr>
              <a:t> T</a:t>
            </a:r>
            <a:r>
              <a:rPr lang="vi-VN" sz="2400" dirty="0">
                <a:cs typeface="Times New Roman" panose="02020603050405020304" pitchFamily="18" charset="0"/>
              </a:rPr>
              <a:t>ất cả dữ liệu truyền qua đường dẫn này đều được mã hóa bằng thuật toán mã hóa đối xứng RC4 với khóa là “Cain&amp;Abel</a:t>
            </a:r>
            <a:r>
              <a:rPr lang="vi-VN"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Abel</a:t>
            </a:r>
            <a:endParaRPr lang="vi-VN" sz="7200" dirty="0">
              <a:latin typeface="+mn-lt"/>
            </a:endParaRPr>
          </a:p>
        </p:txBody>
      </p:sp>
    </p:spTree>
    <p:extLst>
      <p:ext uri="{BB962C8B-B14F-4D97-AF65-F5344CB8AC3E}">
        <p14:creationId xmlns:p14="http://schemas.microsoft.com/office/powerpoint/2010/main" val="2169219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469735"/>
            <a:ext cx="6604000" cy="29360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710" y="181094"/>
            <a:ext cx="4756238" cy="769441"/>
          </a:xfrm>
          <a:prstGeom prst="rect">
            <a:avLst/>
          </a:prstGeom>
        </p:spPr>
        <p:txBody>
          <a:bodyPr wrap="none">
            <a:spAutoFit/>
          </a:bodyPr>
          <a:lstStyle/>
          <a:p>
            <a:r>
              <a:rPr lang="en-US" sz="4400" b="1" dirty="0"/>
              <a:t>Remote installation</a:t>
            </a:r>
          </a:p>
        </p:txBody>
      </p:sp>
    </p:spTree>
    <p:extLst>
      <p:ext uri="{BB962C8B-B14F-4D97-AF65-F5344CB8AC3E}">
        <p14:creationId xmlns:p14="http://schemas.microsoft.com/office/powerpoint/2010/main" val="4281019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e-ZA" b="1" dirty="0" smtClean="0">
                <a:latin typeface="+mn-lt"/>
                <a:ea typeface="+mn-ea"/>
                <a:cs typeface="Times New Roman" panose="02020603050405020304" pitchFamily="18" charset="0"/>
              </a:rPr>
              <a:t>Nội Dung</a:t>
            </a:r>
            <a:endParaRPr lang="ve-ZA" b="1" dirty="0">
              <a:latin typeface="+mn-lt"/>
              <a:ea typeface="+mn-ea"/>
              <a:cs typeface="Times New Roman" panose="02020603050405020304" pitchFamily="18" charset="0"/>
            </a:endParaRPr>
          </a:p>
        </p:txBody>
      </p:sp>
      <p:sp>
        <p:nvSpPr>
          <p:cNvPr id="9" name="Content Placeholder 8"/>
          <p:cNvSpPr>
            <a:spLocks noGrp="1"/>
          </p:cNvSpPr>
          <p:nvPr>
            <p:ph idx="1"/>
          </p:nvPr>
        </p:nvSpPr>
        <p:spPr>
          <a:xfrm>
            <a:off x="219456" y="999745"/>
            <a:ext cx="7705344"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Giới thiệu </a:t>
            </a:r>
            <a:r>
              <a:rPr lang="en-US" sz="2400" dirty="0" smtClean="0">
                <a:cs typeface="Times New Roman" panose="02020603050405020304" pitchFamily="18" charset="0"/>
              </a:rPr>
              <a:t>c</a:t>
            </a:r>
            <a:r>
              <a:rPr lang="vi-VN" sz="2400" dirty="0">
                <a:cs typeface="Times New Roman" panose="02020603050405020304" pitchFamily="18" charset="0"/>
              </a:rPr>
              <a:t>ơ bản về Cain and Abel</a:t>
            </a:r>
            <a:endParaRPr lang="en-US" sz="2400" dirty="0">
              <a:cs typeface="Times New Roman" panose="02020603050405020304" pitchFamily="18" charset="0"/>
            </a:endParaRPr>
          </a:p>
          <a:p>
            <a:pPr>
              <a:buFont typeface="Wingdings" panose="05000000000000000000" pitchFamily="2" charset="2"/>
              <a:buChar char="Ø"/>
            </a:pPr>
            <a:r>
              <a:rPr lang="vi-VN" sz="2400" dirty="0">
                <a:cs typeface="Times New Roman" panose="02020603050405020304" pitchFamily="18" charset="0"/>
              </a:rPr>
              <a:t>Cách phòng chống</a:t>
            </a:r>
            <a:r>
              <a:rPr lang="en-US" sz="2400" dirty="0">
                <a:cs typeface="Times New Roman" panose="02020603050405020304" pitchFamily="18" charset="0"/>
              </a:rPr>
              <a:t>.</a:t>
            </a:r>
          </a:p>
          <a:p>
            <a:pPr>
              <a:buFont typeface="Wingdings" panose="05000000000000000000" pitchFamily="2" charset="2"/>
              <a:buChar char="Ø"/>
            </a:pPr>
            <a:r>
              <a:rPr lang="vi-VN" sz="2400" dirty="0">
                <a:cs typeface="Times New Roman" panose="02020603050405020304" pitchFamily="18" charset="0"/>
              </a:rPr>
              <a:t>Demo</a:t>
            </a:r>
            <a:r>
              <a:rPr lang="en-US" sz="2400" dirty="0">
                <a:cs typeface="Times New Roman" panose="02020603050405020304" pitchFamily="18" charset="0"/>
              </a:rPr>
              <a:t>.</a:t>
            </a:r>
            <a:endParaRPr lang="en-GB" sz="2400" dirty="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30" y="1748789"/>
            <a:ext cx="3899154" cy="3545323"/>
          </a:xfrm>
          <a:prstGeom prst="rect">
            <a:avLst/>
          </a:prstGeom>
        </p:spPr>
      </p:pic>
    </p:spTree>
    <p:extLst>
      <p:ext uri="{BB962C8B-B14F-4D97-AF65-F5344CB8AC3E}">
        <p14:creationId xmlns:p14="http://schemas.microsoft.com/office/powerpoint/2010/main" val="351935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17" y="1195878"/>
            <a:ext cx="6985000" cy="400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150" y="184725"/>
            <a:ext cx="3992696" cy="769441"/>
          </a:xfrm>
          <a:prstGeom prst="rect">
            <a:avLst/>
          </a:prstGeom>
        </p:spPr>
        <p:txBody>
          <a:bodyPr wrap="none">
            <a:spAutoFit/>
          </a:bodyPr>
          <a:lstStyle/>
          <a:p>
            <a:r>
              <a:rPr lang="en-US" sz="4400" b="1" dirty="0"/>
              <a:t>Remote Console</a:t>
            </a:r>
          </a:p>
        </p:txBody>
      </p:sp>
    </p:spTree>
    <p:extLst>
      <p:ext uri="{BB962C8B-B14F-4D97-AF65-F5344CB8AC3E}">
        <p14:creationId xmlns:p14="http://schemas.microsoft.com/office/powerpoint/2010/main" val="37069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1206500"/>
            <a:ext cx="6731000" cy="3862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37219"/>
            <a:ext cx="6947608" cy="769441"/>
          </a:xfrm>
          <a:prstGeom prst="rect">
            <a:avLst/>
          </a:prstGeom>
        </p:spPr>
        <p:txBody>
          <a:bodyPr wrap="none">
            <a:spAutoFit/>
          </a:bodyPr>
          <a:lstStyle/>
          <a:p>
            <a:r>
              <a:rPr lang="en-US" sz="4400" b="1" dirty="0"/>
              <a:t>Remote LSA Secrets Dumper </a:t>
            </a:r>
          </a:p>
        </p:txBody>
      </p:sp>
    </p:spTree>
    <p:extLst>
      <p:ext uri="{BB962C8B-B14F-4D97-AF65-F5344CB8AC3E}">
        <p14:creationId xmlns:p14="http://schemas.microsoft.com/office/powerpoint/2010/main" val="63208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r>
              <a:rPr lang="en-US" dirty="0" smtClean="0"/>
              <a:t>Demo</a:t>
            </a:r>
            <a:endParaRPr lang="en-US" dirty="0"/>
          </a:p>
        </p:txBody>
      </p:sp>
      <p:sp>
        <p:nvSpPr>
          <p:cNvPr id="4" name="Text Placeholder 3"/>
          <p:cNvSpPr>
            <a:spLocks noGrp="1"/>
          </p:cNvSpPr>
          <p:nvPr>
            <p:ph type="body" sz="quarter" idx="12"/>
          </p:nvPr>
        </p:nvSpPr>
        <p:spPr/>
        <p:txBody>
          <a:bodyPr/>
          <a:lstStyle/>
          <a:p>
            <a:r>
              <a:rPr lang="vi-VN" sz="3600" dirty="0" smtClean="0"/>
              <a:t>Nguyên lý hoạt động</a:t>
            </a:r>
            <a:endParaRPr lang="vi-VN" sz="3600" dirty="0"/>
          </a:p>
        </p:txBody>
      </p:sp>
    </p:spTree>
    <p:extLst>
      <p:ext uri="{BB962C8B-B14F-4D97-AF65-F5344CB8AC3E}">
        <p14:creationId xmlns:p14="http://schemas.microsoft.com/office/powerpoint/2010/main" val="7735588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22860" y="89852"/>
            <a:ext cx="7726680" cy="95250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698472" indent="-698472"/>
            <a:r>
              <a:rPr lang="en-US" b="1" dirty="0" smtClean="0">
                <a:latin typeface="+mn-lt"/>
              </a:rPr>
              <a:t>Sniffer </a:t>
            </a:r>
            <a:r>
              <a:rPr lang="en-US" b="1" dirty="0" err="1" smtClean="0">
                <a:latin typeface="+mn-lt"/>
              </a:rPr>
              <a:t>với</a:t>
            </a:r>
            <a:r>
              <a:rPr lang="en-US" b="1" dirty="0" smtClean="0">
                <a:latin typeface="+mn-lt"/>
              </a:rPr>
              <a:t> ARP Poisoning</a:t>
            </a:r>
            <a:endParaRPr lang="en-US" b="1" dirty="0">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388" y="1961388"/>
            <a:ext cx="4958184" cy="2915412"/>
          </a:xfrm>
          <a:prstGeom prst="rect">
            <a:avLst/>
          </a:prstGeom>
        </p:spPr>
      </p:pic>
    </p:spTree>
    <p:extLst>
      <p:ext uri="{BB962C8B-B14F-4D97-AF65-F5344CB8AC3E}">
        <p14:creationId xmlns:p14="http://schemas.microsoft.com/office/powerpoint/2010/main" val="2909938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860" y="89852"/>
            <a:ext cx="7726680" cy="952501"/>
          </a:xfrm>
        </p:spPr>
        <p:txBody>
          <a:bodyPr>
            <a:noAutofit/>
          </a:bodyPr>
          <a:lstStyle/>
          <a:p>
            <a:pPr marL="698472" indent="-698472"/>
            <a:r>
              <a:rPr lang="en-US" b="1" dirty="0">
                <a:latin typeface="+mn-lt"/>
              </a:rPr>
              <a:t>Brute-Force Password Cracker</a:t>
            </a:r>
          </a:p>
        </p:txBody>
      </p:sp>
      <p:sp>
        <p:nvSpPr>
          <p:cNvPr id="32771" name="Rectangle 3"/>
          <p:cNvSpPr>
            <a:spLocks noGrp="1" noChangeArrowheads="1"/>
          </p:cNvSpPr>
          <p:nvPr>
            <p:ph type="body" sz="quarter" idx="4294967295"/>
          </p:nvPr>
        </p:nvSpPr>
        <p:spPr>
          <a:xfrm>
            <a:off x="160020" y="1157288"/>
            <a:ext cx="7303770" cy="3998912"/>
          </a:xfrm>
        </p:spPr>
        <p:txBody>
          <a:bodyPr>
            <a:noAutofit/>
          </a:bodyPr>
          <a:lstStyle/>
          <a:p>
            <a:pPr marL="0" lvl="0" indent="0" fontAlgn="t">
              <a:buNone/>
            </a:pPr>
            <a:r>
              <a:rPr lang="vi-VN" dirty="0" smtClean="0"/>
              <a:t>Brute-Force </a:t>
            </a:r>
            <a:r>
              <a:rPr lang="vi-VN" dirty="0"/>
              <a:t>attack: là phương pháp phá vỡ thuật toán mã hóa bằng cách thử mỗi từ khóa. Tính khả thi phụ thuộc vào độ dài của mật khẩu. Số lượng từ khóa dùng để dò được tính bằng công thức </a:t>
            </a:r>
            <a:endParaRPr lang="en-US" dirty="0"/>
          </a:p>
          <a:p>
            <a:pPr marL="0" indent="0" fontAlgn="base">
              <a:buNone/>
            </a:pPr>
            <a:r>
              <a:rPr lang="vi-VN" b="1" dirty="0"/>
              <a:t>KS = L^(m) + L^(m+1) + L^(m+2) + ........ + L^(M)</a:t>
            </a:r>
            <a:endParaRPr lang="en-US" dirty="0"/>
          </a:p>
          <a:p>
            <a:pPr marL="0" indent="0" fontAlgn="base">
              <a:buNone/>
            </a:pPr>
            <a:r>
              <a:rPr lang="vi-VN" dirty="0"/>
              <a:t>Trong đó: </a:t>
            </a:r>
            <a:endParaRPr lang="en-US" dirty="0"/>
          </a:p>
          <a:p>
            <a:pPr marL="400050" lvl="1" indent="0" fontAlgn="base">
              <a:buNone/>
            </a:pPr>
            <a:r>
              <a:rPr lang="vi-VN" dirty="0" smtClean="0"/>
              <a:t>L </a:t>
            </a:r>
            <a:r>
              <a:rPr lang="vi-VN" dirty="0"/>
              <a:t>= character set length</a:t>
            </a:r>
            <a:endParaRPr lang="en-US" dirty="0"/>
          </a:p>
          <a:p>
            <a:pPr marL="400050" lvl="1" indent="0" fontAlgn="base">
              <a:buNone/>
            </a:pPr>
            <a:r>
              <a:rPr lang="vi-VN" dirty="0"/>
              <a:t>m = min length of the key</a:t>
            </a:r>
            <a:endParaRPr lang="en-US" dirty="0"/>
          </a:p>
          <a:p>
            <a:pPr marL="400050" lvl="1" indent="0" fontAlgn="base">
              <a:buNone/>
            </a:pPr>
            <a:r>
              <a:rPr lang="vi-VN" dirty="0"/>
              <a:t>M = max length of the key</a:t>
            </a:r>
            <a:endParaRPr lang="en-US" dirty="0"/>
          </a:p>
        </p:txBody>
      </p:sp>
    </p:spTree>
    <p:extLst>
      <p:ext uri="{BB962C8B-B14F-4D97-AF65-F5344CB8AC3E}">
        <p14:creationId xmlns:p14="http://schemas.microsoft.com/office/powerpoint/2010/main" val="72900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860" y="89852"/>
            <a:ext cx="7726680" cy="952501"/>
          </a:xfrm>
        </p:spPr>
        <p:txBody>
          <a:bodyPr>
            <a:noAutofit/>
          </a:bodyPr>
          <a:lstStyle/>
          <a:p>
            <a:pPr marL="698472" indent="-698472"/>
            <a:r>
              <a:rPr lang="en-US" b="1" dirty="0" smtClean="0">
                <a:latin typeface="+mn-lt"/>
              </a:rPr>
              <a:t>Dictionary Attack</a:t>
            </a:r>
            <a:endParaRPr lang="en-US" b="1" dirty="0">
              <a:latin typeface="+mn-lt"/>
            </a:endParaRPr>
          </a:p>
        </p:txBody>
      </p:sp>
      <p:sp>
        <p:nvSpPr>
          <p:cNvPr id="32771" name="Rectangle 3"/>
          <p:cNvSpPr>
            <a:spLocks noGrp="1" noChangeArrowheads="1"/>
          </p:cNvSpPr>
          <p:nvPr>
            <p:ph type="body" sz="quarter" idx="4294967295"/>
          </p:nvPr>
        </p:nvSpPr>
        <p:spPr>
          <a:xfrm>
            <a:off x="160020" y="1157288"/>
            <a:ext cx="7303770" cy="3163252"/>
          </a:xfrm>
        </p:spPr>
        <p:txBody>
          <a:bodyPr>
            <a:noAutofit/>
          </a:bodyPr>
          <a:lstStyle/>
          <a:p>
            <a:pPr marL="0" indent="0" fontAlgn="base">
              <a:buNone/>
            </a:pPr>
            <a:r>
              <a:rPr lang="vi-VN" dirty="0"/>
              <a:t>Dictionary là phương pháp tấn công dùng những từ khóa có sẵn trong một list cho trước</a:t>
            </a:r>
            <a:r>
              <a:rPr lang="vi-VN" dirty="0" smtClean="0"/>
              <a:t>.</a:t>
            </a:r>
            <a:endParaRPr lang="en-US" dirty="0" smtClean="0"/>
          </a:p>
          <a:p>
            <a:pPr marL="0" indent="0" fontAlgn="base">
              <a:buNone/>
            </a:pPr>
            <a:endParaRPr lang="en-US" dirty="0"/>
          </a:p>
          <a:p>
            <a:pPr marL="0" indent="0" fontAlgn="base">
              <a:buNone/>
            </a:pPr>
            <a:r>
              <a:rPr lang="vi-VN" dirty="0"/>
              <a:t>Trong từ điển có thể có từ “password “. Kiểu tấn công này tự động dò tìm và phụ thêm các ký tự đảo ví dụ như “drowssap” hoặc tự động thêm các con số ví dụ như password00, password99.. hoặc là tự viết hoa các ký tự  ví dụ Password, pAssword ,… , password</a:t>
            </a:r>
            <a:endParaRPr lang="en-US" dirty="0"/>
          </a:p>
          <a:p>
            <a:pPr marL="0" indent="0">
              <a:buNone/>
            </a:pPr>
            <a:endParaRPr lang="vi-VN" dirty="0"/>
          </a:p>
        </p:txBody>
      </p:sp>
    </p:spTree>
    <p:extLst>
      <p:ext uri="{BB962C8B-B14F-4D97-AF65-F5344CB8AC3E}">
        <p14:creationId xmlns:p14="http://schemas.microsoft.com/office/powerpoint/2010/main" val="324268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11480" y="1511300"/>
            <a:ext cx="6858000" cy="3492500"/>
          </a:xfrm>
        </p:spPr>
      </p:pic>
      <p:sp>
        <p:nvSpPr>
          <p:cNvPr id="5" name="Rectangle 2"/>
          <p:cNvSpPr txBox="1">
            <a:spLocks noChangeArrowheads="1"/>
          </p:cNvSpPr>
          <p:nvPr/>
        </p:nvSpPr>
        <p:spPr>
          <a:xfrm>
            <a:off x="-22860" y="89852"/>
            <a:ext cx="7726680" cy="95250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698472" indent="-698472"/>
            <a:r>
              <a:rPr lang="vi-VN" b="1" dirty="0" smtClean="0">
                <a:latin typeface="+mn-lt"/>
              </a:rPr>
              <a:t>LM và NTLM</a:t>
            </a:r>
            <a:r>
              <a:rPr lang="en-US" b="1" dirty="0" smtClean="0">
                <a:latin typeface="+mn-lt"/>
              </a:rPr>
              <a:t>v2</a:t>
            </a:r>
            <a:endParaRPr lang="vi-VN" b="1" dirty="0">
              <a:latin typeface="+mn-lt"/>
            </a:endParaRPr>
          </a:p>
        </p:txBody>
      </p:sp>
    </p:spTree>
    <p:extLst>
      <p:ext uri="{BB962C8B-B14F-4D97-AF65-F5344CB8AC3E}">
        <p14:creationId xmlns:p14="http://schemas.microsoft.com/office/powerpoint/2010/main" val="3722426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quantrimang.com.vn/photos/Image/042010/02/pass1.jpg"/>
          <p:cNvPicPr/>
          <p:nvPr/>
        </p:nvPicPr>
        <p:blipFill>
          <a:blip r:embed="rId3">
            <a:extLst>
              <a:ext uri="{28A0092B-C50C-407E-A947-70E740481C1C}">
                <a14:useLocalDpi xmlns:a14="http://schemas.microsoft.com/office/drawing/2010/main" val="0"/>
              </a:ext>
            </a:extLst>
          </a:blip>
          <a:srcRect/>
          <a:stretch>
            <a:fillRect/>
          </a:stretch>
        </p:blipFill>
        <p:spPr bwMode="auto">
          <a:xfrm>
            <a:off x="1230313" y="41589"/>
            <a:ext cx="2194324" cy="5417185"/>
          </a:xfrm>
          <a:prstGeom prst="rect">
            <a:avLst/>
          </a:prstGeom>
          <a:noFill/>
          <a:ln>
            <a:noFill/>
          </a:ln>
        </p:spPr>
      </p:pic>
      <p:pic>
        <p:nvPicPr>
          <p:cNvPr id="3" name="Picture 2" descr="http://www.quantrimang.com.vn/photos/Image/042010/02/pass2.jpg"/>
          <p:cNvPicPr/>
          <p:nvPr/>
        </p:nvPicPr>
        <p:blipFill>
          <a:blip r:embed="rId4">
            <a:extLst>
              <a:ext uri="{28A0092B-C50C-407E-A947-70E740481C1C}">
                <a14:useLocalDpi xmlns:a14="http://schemas.microsoft.com/office/drawing/2010/main" val="0"/>
              </a:ext>
            </a:extLst>
          </a:blip>
          <a:srcRect/>
          <a:stretch>
            <a:fillRect/>
          </a:stretch>
        </p:blipFill>
        <p:spPr bwMode="auto">
          <a:xfrm>
            <a:off x="4913313" y="834386"/>
            <a:ext cx="2501900" cy="4002405"/>
          </a:xfrm>
          <a:prstGeom prst="rect">
            <a:avLst/>
          </a:prstGeom>
          <a:noFill/>
          <a:ln>
            <a:noFill/>
          </a:ln>
        </p:spPr>
      </p:pic>
      <p:sp>
        <p:nvSpPr>
          <p:cNvPr id="5" name="Content Placeholder 4"/>
          <p:cNvSpPr>
            <a:spLocks noGrp="1"/>
          </p:cNvSpPr>
          <p:nvPr>
            <p:ph idx="1"/>
          </p:nvPr>
        </p:nvSpPr>
        <p:spPr>
          <a:xfrm>
            <a:off x="0" y="599437"/>
            <a:ext cx="1230313" cy="469899"/>
          </a:xfrm>
        </p:spPr>
        <p:txBody>
          <a:bodyPr>
            <a:normAutofit fontScale="92500"/>
          </a:bodyPr>
          <a:lstStyle/>
          <a:p>
            <a:pPr marL="0" indent="0">
              <a:buNone/>
            </a:pPr>
            <a:r>
              <a:rPr lang="en-US" dirty="0" smtClean="0"/>
              <a:t>LM Hash</a:t>
            </a:r>
            <a:endParaRPr lang="en-US" dirty="0"/>
          </a:p>
        </p:txBody>
      </p:sp>
      <p:sp>
        <p:nvSpPr>
          <p:cNvPr id="6" name="Content Placeholder 4"/>
          <p:cNvSpPr txBox="1">
            <a:spLocks/>
          </p:cNvSpPr>
          <p:nvPr/>
        </p:nvSpPr>
        <p:spPr>
          <a:xfrm>
            <a:off x="3594100" y="599437"/>
            <a:ext cx="1230313" cy="4698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alibri" pitchFamily="34" charset="0"/>
              <a:buNone/>
            </a:pPr>
            <a:r>
              <a:rPr lang="en-US" dirty="0" smtClean="0"/>
              <a:t>NTLMv2</a:t>
            </a:r>
            <a:endParaRPr lang="en-US" dirty="0"/>
          </a:p>
        </p:txBody>
      </p:sp>
    </p:spTree>
    <p:extLst>
      <p:ext uri="{BB962C8B-B14F-4D97-AF65-F5344CB8AC3E}">
        <p14:creationId xmlns:p14="http://schemas.microsoft.com/office/powerpoint/2010/main" val="1604870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96257" y="1035841"/>
            <a:ext cx="7173224" cy="4105392"/>
          </a:xfrm>
        </p:spPr>
        <p:txBody>
          <a:bodyPr>
            <a:noAutofit/>
          </a:bodyPr>
          <a:lstStyle/>
          <a:p>
            <a:pPr marL="0" indent="0">
              <a:buNone/>
            </a:pPr>
            <a:r>
              <a:rPr lang="en-US" sz="2400" dirty="0">
                <a:cs typeface="Times New Roman" panose="02020603050405020304" pitchFamily="18" charset="0"/>
              </a:rPr>
              <a:t>S</a:t>
            </a:r>
            <a:r>
              <a:rPr lang="vi-VN" sz="2400" dirty="0">
                <a:cs typeface="Times New Roman" panose="02020603050405020304" pitchFamily="18" charset="0"/>
              </a:rPr>
              <a:t>ử dụng các giao thức mã hóa chuẩn cho dữ liệu trên đường truyền. </a:t>
            </a:r>
            <a:r>
              <a:rPr lang="en-US" sz="2400" dirty="0" smtClean="0">
                <a:cs typeface="Times New Roman" panose="02020603050405020304" pitchFamily="18" charset="0"/>
              </a:rPr>
              <a:t>:</a:t>
            </a:r>
          </a:p>
          <a:p>
            <a:pPr lvl="2" indent="-342900">
              <a:buFont typeface="Arial" panose="020B0604020202020204" pitchFamily="34" charset="0"/>
              <a:buChar char="•"/>
            </a:pPr>
            <a:r>
              <a:rPr lang="vi-VN" sz="2400" dirty="0" smtClean="0">
                <a:cs typeface="Times New Roman" panose="02020603050405020304" pitchFamily="18" charset="0"/>
              </a:rPr>
              <a:t>SSL </a:t>
            </a:r>
            <a:r>
              <a:rPr lang="vi-VN" sz="2400" dirty="0">
                <a:cs typeface="Times New Roman" panose="02020603050405020304" pitchFamily="18" charset="0"/>
              </a:rPr>
              <a:t>(Secure Socket Layer</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PGP và </a:t>
            </a:r>
            <a:r>
              <a:rPr lang="vi-VN" sz="2400" dirty="0" smtClean="0">
                <a:cs typeface="Times New Roman" panose="02020603050405020304" pitchFamily="18" charset="0"/>
              </a:rPr>
              <a:t>S/MIME</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smtClean="0">
                <a:cs typeface="Times New Roman" panose="02020603050405020304" pitchFamily="18" charset="0"/>
              </a:rPr>
              <a:t>OpenSSH</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VPNs (Virtual Private Networks</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a:buFont typeface="Wingdings" panose="05000000000000000000" pitchFamily="2" charset="2"/>
              <a:buChar char="Ø"/>
            </a:pP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04541" y="1120065"/>
            <a:ext cx="7142748" cy="4105392"/>
          </a:xfrm>
        </p:spPr>
        <p:txBody>
          <a:bodyPr>
            <a:normAutofit/>
          </a:bodyPr>
          <a:lstStyle/>
          <a:p>
            <a:pPr>
              <a:buFont typeface="Wingdings" panose="05000000000000000000" pitchFamily="2" charset="2"/>
              <a:buChar char="Ø"/>
            </a:pPr>
            <a:r>
              <a:rPr lang="en-US" sz="2400" dirty="0">
                <a:cs typeface="Times New Roman" panose="02020603050405020304" pitchFamily="18" charset="0"/>
              </a:rPr>
              <a:t>N</a:t>
            </a:r>
            <a:r>
              <a:rPr lang="vi-VN" sz="2400" dirty="0" smtClean="0">
                <a:cs typeface="Times New Roman" panose="02020603050405020304" pitchFamily="18" charset="0"/>
              </a:rPr>
              <a:t>găn </a:t>
            </a:r>
            <a:r>
              <a:rPr lang="vi-VN" sz="2400" dirty="0">
                <a:cs typeface="Times New Roman" panose="02020603050405020304" pitchFamily="18" charset="0"/>
              </a:rPr>
              <a:t>chặn những kẻ muốn sniffer </a:t>
            </a:r>
            <a:r>
              <a:rPr lang="vi-VN" sz="2400" dirty="0" smtClean="0">
                <a:cs typeface="Times New Roman" panose="02020603050405020304" pitchFamily="18" charset="0"/>
              </a:rPr>
              <a:t>password</a:t>
            </a:r>
            <a:r>
              <a:rPr lang="en-US" sz="2400" dirty="0" smtClean="0">
                <a:cs typeface="Times New Roman" panose="02020603050405020304" pitchFamily="18" charset="0"/>
              </a:rPr>
              <a:t>:</a:t>
            </a:r>
            <a:endParaRPr lang="en-US" sz="2400" dirty="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a:t>
            </a:r>
            <a:r>
              <a:rPr lang="vi-VN" sz="2400" dirty="0">
                <a:cs typeface="Times New Roman" panose="02020603050405020304" pitchFamily="18" charset="0"/>
              </a:rPr>
              <a:t>dụng đồng thời </a:t>
            </a:r>
            <a:r>
              <a:rPr lang="vi-VN" sz="2400" dirty="0" smtClean="0">
                <a:cs typeface="Times New Roman" panose="02020603050405020304" pitchFamily="18" charset="0"/>
              </a:rPr>
              <a:t>các </a:t>
            </a:r>
            <a:r>
              <a:rPr lang="vi-VN" sz="2400" dirty="0">
                <a:cs typeface="Times New Roman" panose="02020603050405020304" pitchFamily="18" charset="0"/>
              </a:rPr>
              <a:t>giao thức, phương pháp để mã hóa password cũng như sử dụng một giải pháp chứng thực an </a:t>
            </a:r>
            <a:r>
              <a:rPr lang="vi-VN" sz="2400" dirty="0" smtClean="0">
                <a:cs typeface="Times New Roman" panose="02020603050405020304" pitchFamily="18" charset="0"/>
              </a:rPr>
              <a:t>toàn</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SMB/CIFS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Keberos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Stanford </a:t>
            </a:r>
            <a:r>
              <a:rPr lang="vi-VN" sz="2400" dirty="0">
                <a:cs typeface="Times New Roman" panose="02020603050405020304" pitchFamily="18" charset="0"/>
              </a:rPr>
              <a:t>SRP (Secure Remote Password</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indent="-457200">
              <a:buFont typeface="+mj-lt"/>
              <a:buAutoNum type="arabicPeriod"/>
            </a:pPr>
            <a:r>
              <a:rPr lang="ve-ZA" sz="2400" dirty="0" smtClean="0">
                <a:cs typeface="Times New Roman" panose="02020603050405020304" pitchFamily="18" charset="0"/>
              </a:rPr>
              <a:t>Giới thiệu tổng quát về</a:t>
            </a:r>
            <a:r>
              <a:rPr lang="en-GB" sz="2400" dirty="0" smtClean="0">
                <a:cs typeface="Times New Roman" panose="02020603050405020304" pitchFamily="18" charset="0"/>
              </a:rPr>
              <a:t> </a:t>
            </a:r>
            <a:r>
              <a:rPr lang="vi-VN" sz="2400" dirty="0">
                <a:cs typeface="Times New Roman" panose="02020603050405020304" pitchFamily="18" charset="0"/>
              </a:rPr>
              <a:t>Cain </a:t>
            </a:r>
            <a:r>
              <a:rPr lang="en-US" sz="2400" dirty="0">
                <a:cs typeface="Times New Roman" panose="02020603050405020304" pitchFamily="18" charset="0"/>
              </a:rPr>
              <a:t>&amp;</a:t>
            </a:r>
            <a:r>
              <a:rPr lang="vi-VN" sz="2400" dirty="0">
                <a:cs typeface="Times New Roman" panose="02020603050405020304" pitchFamily="18" charset="0"/>
              </a:rPr>
              <a:t> Abel </a:t>
            </a:r>
            <a:r>
              <a:rPr lang="en-GB"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T</a:t>
            </a:r>
            <a:r>
              <a:rPr lang="vi-VN" sz="2400" dirty="0">
                <a:cs typeface="Times New Roman" panose="02020603050405020304" pitchFamily="18" charset="0"/>
              </a:rPr>
              <a:t>ác gi</a:t>
            </a:r>
            <a:r>
              <a:rPr lang="en-US" sz="2400" dirty="0">
                <a:cs typeface="Times New Roman" panose="02020603050405020304" pitchFamily="18" charset="0"/>
              </a:rPr>
              <a:t>ả</a:t>
            </a:r>
            <a:r>
              <a:rPr lang="vi-VN" sz="2400" dirty="0">
                <a:cs typeface="Times New Roman" panose="02020603050405020304" pitchFamily="18" charset="0"/>
              </a:rPr>
              <a:t> của công cụ phá mã này </a:t>
            </a:r>
            <a:r>
              <a:rPr lang="en-US" sz="2400" dirty="0" smtClean="0">
                <a:cs typeface="Times New Roman" panose="02020603050405020304" pitchFamily="18" charset="0"/>
              </a:rPr>
              <a:t>l</a:t>
            </a:r>
            <a:r>
              <a:rPr lang="vi-VN" sz="2400" dirty="0" smtClean="0">
                <a:cs typeface="Times New Roman" panose="02020603050405020304" pitchFamily="18" charset="0"/>
              </a:rPr>
              <a:t>à</a:t>
            </a:r>
            <a:r>
              <a:rPr lang="vi-VN" sz="2400" dirty="0">
                <a:cs typeface="Times New Roman" panose="02020603050405020304" pitchFamily="18" charset="0"/>
              </a:rPr>
              <a:t>  Massimiliano Montoro</a:t>
            </a:r>
            <a:r>
              <a:rPr lang="en-US" sz="2400" dirty="0">
                <a:cs typeface="Times New Roman" panose="02020603050405020304" pitchFamily="18" charset="0"/>
              </a:rPr>
              <a:t>.</a:t>
            </a:r>
            <a:endParaRPr lang="en-GB"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L</a:t>
            </a:r>
            <a:r>
              <a:rPr lang="vi-VN" sz="2400" dirty="0">
                <a:cs typeface="Times New Roman" panose="02020603050405020304" pitchFamily="18" charset="0"/>
              </a:rPr>
              <a:t>à chương trình tìm mật khẩu chạy trên hệ điều hành </a:t>
            </a:r>
            <a:r>
              <a:rPr lang="en-US" sz="2400" dirty="0">
                <a:cs typeface="Times New Roman" panose="02020603050405020304" pitchFamily="18" charset="0"/>
              </a:rPr>
              <a:t>M</a:t>
            </a:r>
            <a:r>
              <a:rPr lang="vi-VN" sz="2400" dirty="0">
                <a:cs typeface="Times New Roman" panose="02020603050405020304" pitchFamily="18" charset="0"/>
              </a:rPr>
              <a:t>icrosoft</a:t>
            </a:r>
            <a:r>
              <a:rPr lang="en-US" sz="2400" dirty="0">
                <a:cs typeface="Times New Roman" panose="02020603050405020304" pitchFamily="18" charset="0"/>
              </a:rPr>
              <a:t>.</a:t>
            </a:r>
          </a:p>
          <a:p>
            <a:pPr marL="857250" lvl="1" indent="-457200">
              <a:buFont typeface="Wingdings" panose="05000000000000000000" pitchFamily="2" charset="2"/>
              <a:buChar char="Ø"/>
            </a:pPr>
            <a:r>
              <a:rPr lang="vi-VN" sz="2400" dirty="0" smtClean="0">
                <a:cs typeface="Times New Roman" panose="02020603050405020304" pitchFamily="18" charset="0"/>
              </a:rPr>
              <a:t>Tìm ra nhiều loại mật khẩu bằng cách dò tìm trên mạng</a:t>
            </a:r>
            <a:r>
              <a:rPr lang="en-US" sz="2400" dirty="0" smtClean="0">
                <a:cs typeface="Times New Roman" panose="02020603050405020304" pitchFamily="18" charset="0"/>
              </a:rPr>
              <a:t>.</a:t>
            </a:r>
            <a:endParaRPr lang="en-US"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P</a:t>
            </a:r>
            <a:r>
              <a:rPr lang="vi-VN" sz="2400" dirty="0">
                <a:cs typeface="Times New Roman" panose="02020603050405020304" pitchFamily="18" charset="0"/>
              </a:rPr>
              <a:t>há các mật khẩu đã mã hóa bằng các phương pháp Dictionary, Brute-Force and Cryptanalysis</a:t>
            </a:r>
            <a:r>
              <a:rPr lang="en-US"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32346" y="999745"/>
            <a:ext cx="7487653" cy="4105392"/>
          </a:xfrm>
        </p:spPr>
        <p:txBody>
          <a:bodyPr>
            <a:normAutofit/>
          </a:bodyPr>
          <a:lstStyle/>
          <a:p>
            <a:pPr marL="0" indent="0">
              <a:buNone/>
            </a:pPr>
            <a:r>
              <a:rPr lang="en-US" sz="2400" dirty="0" smtClean="0">
                <a:cs typeface="Times New Roman" panose="02020603050405020304" pitchFamily="18" charset="0"/>
              </a:rPr>
              <a:t>N</a:t>
            </a:r>
            <a:r>
              <a:rPr lang="vi-VN" sz="2400" dirty="0" smtClean="0">
                <a:cs typeface="Times New Roman" panose="02020603050405020304" pitchFamily="18" charset="0"/>
              </a:rPr>
              <a:t>găn chặn hành động sniffer trên những thiết bị phần cứng </a:t>
            </a:r>
            <a:r>
              <a:rPr lang="en-US" sz="2400" dirty="0" smtClean="0">
                <a:cs typeface="Times New Roman" panose="02020603050405020304" pitchFamily="18" charset="0"/>
              </a:rPr>
              <a:t>:</a:t>
            </a:r>
          </a:p>
          <a:p>
            <a:pPr lvl="1">
              <a:buFont typeface="Wingdings" panose="05000000000000000000" pitchFamily="2" charset="2"/>
              <a:buChar char="§"/>
            </a:pPr>
            <a:r>
              <a:rPr lang="en-US" sz="2400" dirty="0" smtClean="0">
                <a:cs typeface="Times New Roman" panose="02020603050405020304" pitchFamily="18" charset="0"/>
              </a:rPr>
              <a:t>T</a:t>
            </a:r>
            <a:r>
              <a:rPr lang="vi-VN" sz="2400" dirty="0" smtClean="0">
                <a:cs typeface="Times New Roman" panose="02020603050405020304" pitchFamily="18" charset="0"/>
              </a:rPr>
              <a:t>hay thế Hub của bạn bằng những switch</a:t>
            </a:r>
            <a:endParaRPr lang="en-US" sz="2400" dirty="0" smtClean="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dụng các công cụ IDS (Intrusion Detecte Service)</a:t>
            </a:r>
            <a:endParaRPr lang="en-US" sz="2400" dirty="0" smtClean="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88758" y="1023809"/>
            <a:ext cx="7134727"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Cách</a:t>
            </a:r>
            <a:r>
              <a:rPr lang="en-US" sz="2400" dirty="0" smtClean="0">
                <a:cs typeface="Times New Roman" panose="02020603050405020304" pitchFamily="18" charset="0"/>
              </a:rPr>
              <a:t> </a:t>
            </a:r>
            <a:r>
              <a:rPr lang="vi-VN" sz="2400" dirty="0">
                <a:cs typeface="Times New Roman" panose="02020603050405020304" pitchFamily="18" charset="0"/>
              </a:rPr>
              <a:t>phát hiện được sniffer trên hệ thống mạng của </a:t>
            </a:r>
            <a:r>
              <a:rPr lang="vi-VN" sz="2400" dirty="0" smtClean="0">
                <a:cs typeface="Times New Roman" panose="02020603050405020304" pitchFamily="18" charset="0"/>
              </a:rPr>
              <a:t>mình</a:t>
            </a:r>
            <a:r>
              <a:rPr lang="en-US" sz="2400" dirty="0" smtClean="0">
                <a:cs typeface="Times New Roman" panose="02020603050405020304" pitchFamily="18" charset="0"/>
              </a:rPr>
              <a:t>:</a:t>
            </a:r>
            <a:endParaRPr lang="en-US" sz="2400" dirty="0">
              <a:cs typeface="Times New Roman" panose="02020603050405020304" pitchFamily="18" charset="0"/>
            </a:endParaRPr>
          </a:p>
          <a:p>
            <a:pPr marL="457200" lvl="1" indent="0">
              <a:buNone/>
            </a:pPr>
            <a:r>
              <a:rPr lang="vi-VN" sz="2400" dirty="0"/>
              <a:t>Cách thức chủ yếu là dùng các phần mềm phát hiện sự hoạt động của các chương trình nghe lén trên mạng như AntiSniff, PromiScan, Promqry and PromqryUI, ARPwatch, Ettercap, v.v…</a:t>
            </a:r>
            <a:endParaRPr lang="en-US" sz="2400" dirty="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20" y="431036"/>
            <a:ext cx="6190850" cy="4060954"/>
          </a:xfrm>
        </p:spPr>
        <p:txBody>
          <a:bodyPr/>
          <a:lstStyle/>
          <a:p>
            <a:r>
              <a:rPr lang="en-GB" dirty="0" smtClean="0">
                <a:latin typeface="+mn-lt"/>
                <a:cs typeface="Times New Roman" panose="02020603050405020304" pitchFamily="18" charset="0"/>
              </a:rPr>
              <a:t>Thank you</a:t>
            </a:r>
            <a:br>
              <a:rPr lang="en-GB" dirty="0" smtClean="0">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that’s it</a:t>
            </a:r>
            <a:br>
              <a:rPr lang="en-GB" sz="6600" dirty="0" smtClean="0">
                <a:solidFill>
                  <a:srgbClr val="34312E"/>
                </a:solidFill>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for now for demo</a:t>
            </a:r>
            <a:endParaRPr lang="en-GB" sz="6600" dirty="0">
              <a:solidFill>
                <a:srgbClr val="34312E"/>
              </a:solidFill>
              <a:latin typeface="+mn-lt"/>
              <a:cs typeface="Times New Roman" panose="02020603050405020304" pitchFamily="18"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0208" y="1133857"/>
            <a:ext cx="7354824" cy="4105392"/>
          </a:xfrm>
        </p:spPr>
        <p:txBody>
          <a:bodyPr>
            <a:noAutofit/>
          </a:bodyPr>
          <a:lstStyle/>
          <a:p>
            <a:pPr marL="857250" lvl="1" indent="-457200">
              <a:buFont typeface="Wingdings" panose="05000000000000000000" pitchFamily="2" charset="2"/>
              <a:buChar char="Ø"/>
            </a:pPr>
            <a:r>
              <a:rPr lang="en-US" sz="2400" dirty="0">
                <a:cs typeface="Times New Roman" panose="02020603050405020304" pitchFamily="18" charset="0"/>
              </a:rPr>
              <a:t>G</a:t>
            </a:r>
            <a:r>
              <a:rPr lang="vi-VN" sz="2400" dirty="0">
                <a:cs typeface="Times New Roman" panose="02020603050405020304" pitchFamily="18" charset="0"/>
              </a:rPr>
              <a:t>hi âm các cuộc đàm thoại qua đường VoIP</a:t>
            </a:r>
            <a:r>
              <a:rPr lang="en-US" sz="2400" dirty="0" smtClean="0">
                <a:cs typeface="Times New Roman" panose="02020603050405020304" pitchFamily="18" charset="0"/>
              </a:rPr>
              <a:t>.</a:t>
            </a:r>
          </a:p>
          <a:p>
            <a:pPr marL="857250" lvl="1" indent="-457200">
              <a:buFont typeface="Wingdings" panose="05000000000000000000" pitchFamily="2" charset="2"/>
              <a:buChar char="Ø"/>
            </a:pPr>
            <a:r>
              <a:rPr lang="en-US" sz="2400" dirty="0" smtClean="0">
                <a:cs typeface="Times New Roman" panose="02020603050405020304" pitchFamily="18" charset="0"/>
              </a:rPr>
              <a:t>T</a:t>
            </a:r>
            <a:r>
              <a:rPr lang="vi-VN" sz="2400" dirty="0">
                <a:cs typeface="Times New Roman" panose="02020603050405020304" pitchFamily="18" charset="0"/>
              </a:rPr>
              <a:t>ìm ra file nơi chứa mật khẩu, phát hiện mật khẩu có trong bộ đệm</a:t>
            </a:r>
            <a:r>
              <a:rPr lang="en-US"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Đ</a:t>
            </a:r>
            <a:r>
              <a:rPr lang="vi-VN" sz="2400" dirty="0">
                <a:cs typeface="Times New Roman" panose="02020603050405020304" pitchFamily="18" charset="0"/>
              </a:rPr>
              <a:t>ược phát triển với hy vọng là công cụ đắc lực cho các quản trị mạng, các nhân viên điều tra có thể truy cập dễ dàng vào các hệ thống máy tính bị mã khóa do hacker tấn công</a:t>
            </a:r>
            <a:r>
              <a:rPr lang="en-US" sz="2400" dirty="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vi-VN" b="1" dirty="0" smtClean="0">
                <a:latin typeface="+mn-lt"/>
                <a:cs typeface="Times New Roman" pitchFamily="18" charset="0"/>
              </a:rPr>
              <a:t>Giới thiệu về Cain</a:t>
            </a:r>
            <a:endParaRPr lang="vi-VN" b="1" dirty="0">
              <a:latin typeface="+mn-lt"/>
              <a:cs typeface="Times New Roman" panose="02020603050405020304" pitchFamily="18" charset="0"/>
            </a:endParaRPr>
          </a:p>
        </p:txBody>
      </p:sp>
      <p:sp>
        <p:nvSpPr>
          <p:cNvPr id="9" name="Content Placeholder 8"/>
          <p:cNvSpPr>
            <a:spLocks noGrp="1"/>
          </p:cNvSpPr>
          <p:nvPr>
            <p:ph idx="1"/>
          </p:nvPr>
        </p:nvSpPr>
        <p:spPr>
          <a:xfrm>
            <a:off x="0" y="999745"/>
            <a:ext cx="7473696" cy="4105392"/>
          </a:xfrm>
        </p:spPr>
        <p:txBody>
          <a:bodyPr>
            <a:noAutofit/>
          </a:bodyPr>
          <a:lstStyle/>
          <a:p>
            <a:pPr marL="457200" lvl="1" indent="0">
              <a:buNone/>
            </a:pPr>
            <a:r>
              <a:rPr lang="en-US" sz="2400" dirty="0" smtClean="0">
                <a:cs typeface="Times New Roman" panose="02020603050405020304" pitchFamily="18" charset="0"/>
              </a:rPr>
              <a:t>L</a:t>
            </a:r>
            <a:r>
              <a:rPr lang="vi-VN" sz="2400" dirty="0">
                <a:cs typeface="Times New Roman" panose="02020603050405020304" pitchFamily="18" charset="0"/>
              </a:rPr>
              <a:t>à phần đầu tiên của phần mềm, với một giao diện người dùng đơn giản, mục đích là tập trung vào một số kỹ thuật xâm nhập và những công cụ giúp phục hồi mật khẩu </a:t>
            </a:r>
            <a:r>
              <a:rPr lang="en-US" sz="2400" dirty="0">
                <a:cs typeface="Times New Roman" panose="02020603050405020304" pitchFamily="18" charset="0"/>
              </a:rPr>
              <a:t>n</a:t>
            </a:r>
            <a:r>
              <a:rPr lang="vi-VN" sz="2400" dirty="0">
                <a:cs typeface="Times New Roman" panose="02020603050405020304" pitchFamily="18" charset="0"/>
              </a:rPr>
              <a:t>hiều nguồn khác nhau</a:t>
            </a:r>
            <a:r>
              <a:rPr lang="en-US" sz="2400" dirty="0">
                <a:cs typeface="Times New Roman" panose="02020603050405020304" pitchFamily="18" charset="0"/>
              </a:rPr>
              <a:t>.</a:t>
            </a:r>
          </a:p>
          <a:p>
            <a:pPr marL="457200" indent="-457200">
              <a:buFont typeface="+mj-lt"/>
              <a:buAutoNum type="arabicPeriod" startAt="2"/>
            </a:pPr>
            <a:endParaRPr lang="en-GB" sz="2400" dirty="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Cain</a:t>
            </a:r>
            <a:endParaRPr lang="vi-VN" sz="7200" dirty="0">
              <a:latin typeface="+mn-lt"/>
            </a:endParaRPr>
          </a:p>
        </p:txBody>
      </p:sp>
    </p:spTree>
    <p:extLst>
      <p:ext uri="{BB962C8B-B14F-4D97-AF65-F5344CB8AC3E}">
        <p14:creationId xmlns:p14="http://schemas.microsoft.com/office/powerpoint/2010/main" val="3149138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smtClean="0">
                <a:latin typeface="+mn-lt"/>
              </a:rPr>
              <a:t>Mac </a:t>
            </a:r>
            <a:r>
              <a:rPr lang="en-US" sz="4400" b="1" dirty="0">
                <a:latin typeface="+mn-lt"/>
              </a:rPr>
              <a:t>Scanner</a:t>
            </a:r>
            <a:endParaRPr lang="en-US" sz="4400" dirty="0">
              <a:latin typeface="+mn-lt"/>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15" y="840777"/>
            <a:ext cx="6240780" cy="468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88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17" y="1006299"/>
            <a:ext cx="6016043" cy="4278220"/>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94860" y="-136207"/>
            <a:ext cx="6858000" cy="952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23"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a:latin typeface="+mn-lt"/>
              </a:rPr>
              <a:t>Remote Registry</a:t>
            </a:r>
            <a:endParaRPr lang="en-US" sz="4400" dirty="0">
              <a:latin typeface="+mn-lt"/>
            </a:endParaRPr>
          </a:p>
        </p:txBody>
      </p:sp>
    </p:spTree>
    <p:extLst>
      <p:ext uri="{BB962C8B-B14F-4D97-AF65-F5344CB8AC3E}">
        <p14:creationId xmlns:p14="http://schemas.microsoft.com/office/powerpoint/2010/main" val="103121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1905</Words>
  <Application>Microsoft Office PowerPoint</Application>
  <PresentationFormat>Custom</PresentationFormat>
  <Paragraphs>161</Paragraphs>
  <Slides>42</Slides>
  <Notes>14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Chuyên Đề  Bảo Mật</vt:lpstr>
      <vt:lpstr>Giới thiệu</vt:lpstr>
      <vt:lpstr>Nội Dung</vt:lpstr>
      <vt:lpstr>Giới thiệu về Cain and Abel</vt:lpstr>
      <vt:lpstr>Giới thiệu về Cain and Abel</vt:lpstr>
      <vt:lpstr>Giới thiệu về Cain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Dictionary Password Cracker</vt:lpstr>
      <vt:lpstr>Password Decoders </vt:lpstr>
      <vt:lpstr>Access Database Password Decoder </vt:lpstr>
      <vt:lpstr>Base64 Password Decoder</vt:lpstr>
      <vt:lpstr>Hassword/Hash Calculator</vt:lpstr>
      <vt:lpstr>WEP Cracker</vt:lpstr>
      <vt:lpstr>PowerPoint Presentation</vt:lpstr>
      <vt:lpstr>APR</vt:lpstr>
      <vt:lpstr>PowerPoint Presentation</vt:lpstr>
      <vt:lpstr>PowerPoint Presentation</vt:lpstr>
      <vt:lpstr>ARP-HTTPS </vt:lpstr>
      <vt:lpstr>PowerPoint Presentation</vt:lpstr>
      <vt:lpstr>PowerPoint Presentation</vt:lpstr>
      <vt:lpstr>Giới thiệu về Abel</vt:lpstr>
      <vt:lpstr>PowerPoint Presentation</vt:lpstr>
      <vt:lpstr>PowerPoint Presentation</vt:lpstr>
      <vt:lpstr>PowerPoint Presentation</vt:lpstr>
      <vt:lpstr>PowerPoint Presentation</vt:lpstr>
      <vt:lpstr>PowerPoint Presentation</vt:lpstr>
      <vt:lpstr>PowerPoint Presentation</vt:lpstr>
      <vt:lpstr>Brute-Force Password Cracker</vt:lpstr>
      <vt:lpstr>Dictionary Attack</vt:lpstr>
      <vt:lpstr>PowerPoint Presentation</vt:lpstr>
      <vt:lpstr>PowerPoint Presentation</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K</cp:lastModifiedBy>
  <cp:revision>329</cp:revision>
  <dcterms:created xsi:type="dcterms:W3CDTF">2011-04-07T19:22:19Z</dcterms:created>
  <dcterms:modified xsi:type="dcterms:W3CDTF">2013-10-11T01:40:21Z</dcterms:modified>
</cp:coreProperties>
</file>