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3"/>
  </p:notesMasterIdLst>
  <p:sldIdLst>
    <p:sldId id="256" r:id="rId2"/>
    <p:sldId id="257" r:id="rId3"/>
    <p:sldId id="258" r:id="rId4"/>
    <p:sldId id="259" r:id="rId5"/>
    <p:sldId id="260" r:id="rId6"/>
    <p:sldId id="262" r:id="rId7"/>
    <p:sldId id="264" r:id="rId8"/>
    <p:sldId id="263" r:id="rId9"/>
    <p:sldId id="274" r:id="rId10"/>
    <p:sldId id="265" r:id="rId11"/>
    <p:sldId id="275" r:id="rId12"/>
    <p:sldId id="266" r:id="rId13"/>
    <p:sldId id="267" r:id="rId14"/>
    <p:sldId id="276" r:id="rId15"/>
    <p:sldId id="268" r:id="rId16"/>
    <p:sldId id="278" r:id="rId17"/>
    <p:sldId id="277" r:id="rId18"/>
    <p:sldId id="270" r:id="rId19"/>
    <p:sldId id="271" r:id="rId20"/>
    <p:sldId id="272" r:id="rId21"/>
    <p:sldId id="273" r:id="rId22"/>
  </p:sldIdLst>
  <p:sldSz cx="18288000" cy="10287000"/>
  <p:notesSz cx="6858000" cy="9144000"/>
  <p:embeddedFontLst>
    <p:embeddedFont>
      <p:font typeface="Montserrat" panose="020B0604020202020204" charset="0"/>
      <p:regular r:id="rId24"/>
      <p:bold r:id="rId25"/>
      <p:italic r:id="rId26"/>
      <p:boldItalic r:id="rId27"/>
    </p:embeddedFont>
    <p:embeddedFont>
      <p:font typeface="Montserrat Medium" panose="020B0604020202020204" charset="0"/>
      <p:regular r:id="rId28"/>
    </p:embeddedFont>
    <p:embeddedFont>
      <p:font typeface="Montserrat Semi-Bold" panose="020B0604020202020204" charset="0"/>
      <p:regular r:id="rId29"/>
    </p:embeddedFont>
    <p:embeddedFont>
      <p:font typeface="Calibri" panose="020F0502020204030204" pitchFamily="34" charset="0"/>
      <p:regular r:id="rId30"/>
      <p:bold r:id="rId31"/>
      <p:italic r:id="rId32"/>
      <p:boldItalic r:id="rId33"/>
    </p:embeddedFont>
    <p:embeddedFont>
      <p:font typeface="Montserrat Bold" panose="020B0604020202020204" charset="0"/>
      <p:regular r:id="rId34"/>
    </p:embeddedFont>
    <p:embeddedFont>
      <p:font typeface="Yeseva One" panose="020B0604020202020204" charset="0"/>
      <p:regular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0172" autoAdjust="0"/>
  </p:normalViewPr>
  <p:slideViewPr>
    <p:cSldViewPr>
      <p:cViewPr>
        <p:scale>
          <a:sx n="66" d="100"/>
          <a:sy n="66" d="100"/>
        </p:scale>
        <p:origin x="34" y="-39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43AC08-264C-439B-9B4C-8502AA1BDBD3}" type="datetimeFigureOut">
              <a:rPr lang="en-US" smtClean="0"/>
              <a:t>5/28/2025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1FC88A-0DB5-4863-B869-AF3108E12124}" type="slidenum">
              <a:rPr lang="en-US" smtClean="0"/>
              <a:t>‹#›</a:t>
            </a:fld>
            <a:endParaRPr lang="en-US"/>
          </a:p>
        </p:txBody>
      </p:sp>
    </p:spTree>
    <p:extLst>
      <p:ext uri="{BB962C8B-B14F-4D97-AF65-F5344CB8AC3E}">
        <p14:creationId xmlns:p14="http://schemas.microsoft.com/office/powerpoint/2010/main" val="2990094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Theo báo</a:t>
            </a:r>
            <a:r>
              <a:rPr lang="en-US" baseline="0" smtClean="0"/>
              <a:t> Lao Động h</a:t>
            </a:r>
            <a:r>
              <a:rPr lang="en-US" smtClean="0"/>
              <a:t>iện</a:t>
            </a:r>
            <a:r>
              <a:rPr lang="en-US" baseline="0" smtClean="0"/>
              <a:t> </a:t>
            </a:r>
            <a:r>
              <a:rPr lang="en-US" baseline="0" smtClean="0"/>
              <a:t>nay khoảng trên 90% dân số nước ta có bảo hiểm y </a:t>
            </a:r>
            <a:r>
              <a:rPr lang="en-US" baseline="0" smtClean="0"/>
              <a:t>tế điều này giảm bớt gánh nặng kinh tế khi đi khám bệnh. </a:t>
            </a:r>
            <a:r>
              <a:rPr lang="en-US" baseline="0" smtClean="0"/>
              <a:t>Các bệnh viện lớn như bạch mai, ung bướu trung ương đã áp dụng công nghệ chụp ảnh CT cắt lớp MRI giúp cho bác sỹ có thể chuẩn đoán dễ dàng. U não là 1 căn bệnh nguy hiểm phát triển các khối u ở trong não nó chiếm 2% tổng số các ca ung thư từ mọi nhóm tuổi. Việc dự đoán khối u trên ảnh MRI hiện tại vẫn dựa chủ yếu vào bác sỹ điều này có thể gây sai sót và tốn thời gian. Chính vì vậy với đề tài này e áp dụng mô hình </a:t>
            </a:r>
            <a:r>
              <a:rPr lang="en-US" sz="1200" smtClean="0">
                <a:solidFill>
                  <a:schemeClr val="tx2"/>
                </a:solidFill>
                <a:latin typeface="Montserrat" panose="020B0604020202020204" charset="0"/>
              </a:rPr>
              <a:t>DenseNet để</a:t>
            </a:r>
            <a:r>
              <a:rPr lang="en-US" sz="1200" baseline="0" smtClean="0">
                <a:solidFill>
                  <a:schemeClr val="tx2"/>
                </a:solidFill>
                <a:latin typeface="Montserrat" panose="020B0604020202020204" charset="0"/>
              </a:rPr>
              <a:t> phân loại khối u não. Với 4 nhãn là </a:t>
            </a:r>
            <a:r>
              <a:rPr lang="vi-VN" smtClean="0"/>
              <a:t>U thần kinh đệm, U màng não, U tuyến yên</a:t>
            </a:r>
            <a:r>
              <a:rPr lang="en-US" smtClean="0"/>
              <a:t>, Không</a:t>
            </a:r>
            <a:r>
              <a:rPr lang="en-US" baseline="0" smtClean="0"/>
              <a:t> có khối u. Góp phần tăng khả năng dự đoán chính xác cho bác sỹ.</a:t>
            </a:r>
            <a:endParaRPr lang="en-US" smtClean="0"/>
          </a:p>
          <a:p>
            <a:endParaRPr lang="en-US"/>
          </a:p>
        </p:txBody>
      </p:sp>
      <p:sp>
        <p:nvSpPr>
          <p:cNvPr id="4" name="Slide Number Placeholder 3"/>
          <p:cNvSpPr>
            <a:spLocks noGrp="1"/>
          </p:cNvSpPr>
          <p:nvPr>
            <p:ph type="sldNum" sz="quarter" idx="10"/>
          </p:nvPr>
        </p:nvSpPr>
        <p:spPr/>
        <p:txBody>
          <a:bodyPr/>
          <a:lstStyle/>
          <a:p>
            <a:fld id="{141FC88A-0DB5-4863-B869-AF3108E12124}" type="slidenum">
              <a:rPr lang="en-US" smtClean="0"/>
              <a:t>4</a:t>
            </a:fld>
            <a:endParaRPr lang="en-US"/>
          </a:p>
        </p:txBody>
      </p:sp>
    </p:spTree>
    <p:extLst>
      <p:ext uri="{BB962C8B-B14F-4D97-AF65-F5344CB8AC3E}">
        <p14:creationId xmlns:p14="http://schemas.microsoft.com/office/powerpoint/2010/main" val="29013451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3999" smtClean="0">
                <a:solidFill>
                  <a:srgbClr val="0D0F68"/>
                </a:solidFill>
                <a:latin typeface="Montserrat"/>
                <a:ea typeface="Montserrat"/>
                <a:cs typeface="Montserrat"/>
                <a:sym typeface="Montserrat"/>
              </a:rPr>
              <a:t>K-means là</a:t>
            </a:r>
            <a:r>
              <a:rPr lang="en-US" sz="3999" baseline="0" smtClean="0">
                <a:solidFill>
                  <a:srgbClr val="0D0F68"/>
                </a:solidFill>
                <a:latin typeface="Montserrat"/>
                <a:ea typeface="Montserrat"/>
                <a:cs typeface="Montserrat"/>
                <a:sym typeface="Montserrat"/>
              </a:rPr>
              <a:t> thuật toán gom cụm, nơi mà dữ liệu được gom thành các cụm </a:t>
            </a:r>
            <a:r>
              <a:rPr lang="en-US" sz="3999" baseline="0" smtClean="0">
                <a:solidFill>
                  <a:srgbClr val="0D0F68"/>
                </a:solidFill>
                <a:latin typeface="Montserrat"/>
                <a:ea typeface="Montserrat"/>
                <a:cs typeface="Montserrat"/>
                <a:sym typeface="Montserrat"/>
              </a:rPr>
              <a:t>clustering. Với đề tài này không phù hợp vì hiệu suất không cao</a:t>
            </a:r>
            <a:r>
              <a:rPr lang="en-US" smtClean="0"/>
              <a:t/>
            </a:r>
            <a:br>
              <a:rPr lang="en-US" smtClean="0"/>
            </a:br>
            <a:r>
              <a:rPr lang="vi-VN" smtClean="0"/>
              <a:t>Convolutional Neural Network (CNN) là một mô hình mạng nơ-ron tích chập, nổi bật với khả năng tự động học các đặc trưng từ ảnh thông qua các kernel. Ở các lớp đầu, CNN thường học được những đặc trưng cơ bản như cạnh, góc; và ở các lớp sâu hơn, mô hình học được những đặc trưng phức tạp hơn như hình dạng, kết cấu.</a:t>
            </a:r>
          </a:p>
          <a:p>
            <a:r>
              <a:rPr lang="vi-VN" smtClean="0"/>
              <a:t>Tuy nhiên, để mô hình học được đặc trưng ngày càng sâu và trừu tượng, ta thường phải </a:t>
            </a:r>
            <a:r>
              <a:rPr lang="vi-VN" b="1" smtClean="0"/>
              <a:t>tăng số lượng kernel ở các lớp sau</a:t>
            </a:r>
            <a:r>
              <a:rPr lang="vi-VN" smtClean="0"/>
              <a:t>. Điều này dẫn đến một bất cập:</a:t>
            </a:r>
          </a:p>
          <a:p>
            <a:r>
              <a:rPr lang="vi-VN" b="1" smtClean="0"/>
              <a:t>Mỗi lớp sâu lại phải học lại những đặc trưng mà các lớp trước đã học</a:t>
            </a:r>
            <a:r>
              <a:rPr lang="vi-VN" smtClean="0"/>
              <a:t>, gây ra lãng phí tài nguyên và làm chậm quá trình huấn luyện.</a:t>
            </a:r>
          </a:p>
          <a:p>
            <a:r>
              <a:rPr lang="en-US" b="1" smtClean="0"/>
              <a:t>✅ </a:t>
            </a:r>
            <a:r>
              <a:rPr lang="vi-VN" b="1" smtClean="0"/>
              <a:t>Giải pháp đầu tiên: ResNet</a:t>
            </a:r>
          </a:p>
          <a:p>
            <a:r>
              <a:rPr lang="vi-VN" smtClean="0"/>
              <a:t>ResNet khắc phục vấn đề này bằng cách đưa ra cơ chế </a:t>
            </a:r>
            <a:r>
              <a:rPr lang="vi-VN" b="1" smtClean="0"/>
              <a:t>skip connection</a:t>
            </a:r>
            <a:r>
              <a:rPr lang="vi-VN" smtClean="0"/>
              <a:t> – tức là giữ lại đầu vào của lớp trước và cộng nó với đầu ra, rồi đưa vào lớp tiếp theo.</a:t>
            </a:r>
            <a:br>
              <a:rPr lang="vi-VN" smtClean="0"/>
            </a:br>
            <a:r>
              <a:rPr lang="vi-VN" smtClean="0"/>
              <a:t>Điều này giúp thông tin được truyền trực tiếp, giảm thiểu việc "quên" đặc trưng đã học.</a:t>
            </a:r>
          </a:p>
          <a:p>
            <a:r>
              <a:rPr lang="vi-VN" smtClean="0"/>
              <a:t>Tuy nhiên, ResNet vẫn có hạn chế:</a:t>
            </a:r>
          </a:p>
          <a:p>
            <a:r>
              <a:rPr lang="vi-VN" smtClean="0"/>
              <a:t>Do chỉ truyền thông tin từ một vài lớp trước, mô hình vẫn </a:t>
            </a:r>
            <a:r>
              <a:rPr lang="vi-VN" b="1" smtClean="0"/>
              <a:t>có nguy cơ học lại</a:t>
            </a:r>
            <a:r>
              <a:rPr lang="vi-VN" smtClean="0"/>
              <a:t> một số đặc trưng từ đầu.</a:t>
            </a:r>
          </a:p>
          <a:p>
            <a:r>
              <a:rPr lang="en-US" b="1" smtClean="0"/>
              <a:t>✅ </a:t>
            </a:r>
            <a:r>
              <a:rPr lang="vi-VN" b="1" smtClean="0"/>
              <a:t>Giải pháp cải tiến: DenseNet</a:t>
            </a:r>
          </a:p>
          <a:p>
            <a:r>
              <a:rPr lang="vi-VN" smtClean="0"/>
              <a:t>DenseNet đi xa hơn một bước bằng cách kết nối </a:t>
            </a:r>
            <a:r>
              <a:rPr lang="vi-VN" b="1" smtClean="0"/>
              <a:t>tất cả các lớp với nhau</a:t>
            </a:r>
            <a:r>
              <a:rPr lang="vi-VN" smtClean="0"/>
              <a:t>.</a:t>
            </a:r>
            <a:br>
              <a:rPr lang="vi-VN" smtClean="0"/>
            </a:br>
            <a:r>
              <a:rPr lang="vi-VN" smtClean="0"/>
              <a:t>Mỗi lớp sẽ </a:t>
            </a:r>
            <a:r>
              <a:rPr lang="vi-VN" b="1" smtClean="0"/>
              <a:t>nhận đầu vào là output của tất cả các lớp trước đó</a:t>
            </a:r>
            <a:r>
              <a:rPr lang="vi-VN" smtClean="0"/>
              <a:t> – tạo nên cấu trúc gọi là </a:t>
            </a:r>
            <a:r>
              <a:rPr lang="en-US" b="1" smtClean="0"/>
              <a:t>kết</a:t>
            </a:r>
            <a:r>
              <a:rPr lang="en-US" b="1" baseline="0" smtClean="0"/>
              <a:t> nối dày đặc</a:t>
            </a:r>
            <a:r>
              <a:rPr lang="vi-VN" smtClean="0"/>
              <a:t>.</a:t>
            </a:r>
          </a:p>
          <a:p>
            <a:r>
              <a:rPr lang="vi-VN" smtClean="0"/>
              <a:t>Lợi ích của DenseNet:</a:t>
            </a:r>
          </a:p>
          <a:p>
            <a:r>
              <a:rPr lang="vi-VN" smtClean="0"/>
              <a:t>Tránh việc học lại đặc trưng cũ.</a:t>
            </a:r>
          </a:p>
          <a:p>
            <a:r>
              <a:rPr lang="vi-VN" smtClean="0"/>
              <a:t>Tăng khả năng tái sử dụng đặc trưng.</a:t>
            </a:r>
          </a:p>
          <a:p>
            <a:r>
              <a:rPr lang="vi-VN" smtClean="0"/>
              <a:t>Tăng hiệu quả lan truyền gradient → mô hình dễ hội tụ hơn.</a:t>
            </a:r>
          </a:p>
          <a:p>
            <a:r>
              <a:rPr lang="vi-VN" smtClean="0"/>
              <a:t>Số lượng tham số được </a:t>
            </a:r>
            <a:r>
              <a:rPr lang="vi-VN" b="1" smtClean="0"/>
              <a:t>giảm đáng kể</a:t>
            </a:r>
            <a:r>
              <a:rPr lang="vi-VN" smtClean="0"/>
              <a:t> nhờ </a:t>
            </a:r>
            <a:r>
              <a:rPr lang="en-US" smtClean="0"/>
              <a:t>học</a:t>
            </a:r>
            <a:r>
              <a:rPr lang="en-US" baseline="0" smtClean="0"/>
              <a:t> them 1 số lượng growrate ở mỗi lớp</a:t>
            </a:r>
            <a:r>
              <a:rPr lang="vi-VN" smtClean="0"/>
              <a:t>.</a:t>
            </a:r>
          </a:p>
          <a:p>
            <a:endParaRPr lang="en-US"/>
          </a:p>
        </p:txBody>
      </p:sp>
      <p:sp>
        <p:nvSpPr>
          <p:cNvPr id="4" name="Slide Number Placeholder 3"/>
          <p:cNvSpPr>
            <a:spLocks noGrp="1"/>
          </p:cNvSpPr>
          <p:nvPr>
            <p:ph type="sldNum" sz="quarter" idx="10"/>
          </p:nvPr>
        </p:nvSpPr>
        <p:spPr/>
        <p:txBody>
          <a:bodyPr/>
          <a:lstStyle/>
          <a:p>
            <a:fld id="{141FC88A-0DB5-4863-B869-AF3108E12124}" type="slidenum">
              <a:rPr lang="en-US" smtClean="0"/>
              <a:t>7</a:t>
            </a:fld>
            <a:endParaRPr lang="en-US"/>
          </a:p>
        </p:txBody>
      </p:sp>
    </p:spTree>
    <p:extLst>
      <p:ext uri="{BB962C8B-B14F-4D97-AF65-F5344CB8AC3E}">
        <p14:creationId xmlns:p14="http://schemas.microsoft.com/office/powerpoint/2010/main" val="8433883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41FC88A-0DB5-4863-B869-AF3108E12124}" type="slidenum">
              <a:rPr lang="en-US" smtClean="0"/>
              <a:t>9</a:t>
            </a:fld>
            <a:endParaRPr lang="en-US"/>
          </a:p>
        </p:txBody>
      </p:sp>
    </p:spTree>
    <p:extLst>
      <p:ext uri="{BB962C8B-B14F-4D97-AF65-F5344CB8AC3E}">
        <p14:creationId xmlns:p14="http://schemas.microsoft.com/office/powerpoint/2010/main" val="2526193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Do độ</a:t>
            </a:r>
            <a:r>
              <a:rPr lang="en-US" baseline="0" smtClean="0"/>
              <a:t> chính xác trên tập validation không cải thiện sau 5 epoch liên tiếp nên mô hình dừng</a:t>
            </a:r>
            <a:endParaRPr lang="en-US" smtClean="0"/>
          </a:p>
          <a:p>
            <a:r>
              <a:rPr lang="en-US" smtClean="0"/>
              <a:t>DenseNet121</a:t>
            </a:r>
            <a:r>
              <a:rPr lang="en-US" baseline="0" smtClean="0"/>
              <a:t> vượt trội hơn so với ResNet50 trên cả 2 phương diện độ chính xác và khả năng tổng quát hóa mô hình cho thấy ưu điểm của lớp kết nối dày đặc</a:t>
            </a:r>
            <a:endParaRPr lang="en-US"/>
          </a:p>
        </p:txBody>
      </p:sp>
      <p:sp>
        <p:nvSpPr>
          <p:cNvPr id="4" name="Slide Number Placeholder 3"/>
          <p:cNvSpPr>
            <a:spLocks noGrp="1"/>
          </p:cNvSpPr>
          <p:nvPr>
            <p:ph type="sldNum" sz="quarter" idx="10"/>
          </p:nvPr>
        </p:nvSpPr>
        <p:spPr/>
        <p:txBody>
          <a:bodyPr/>
          <a:lstStyle/>
          <a:p>
            <a:fld id="{141FC88A-0DB5-4863-B869-AF3108E12124}" type="slidenum">
              <a:rPr lang="en-US" smtClean="0"/>
              <a:t>14</a:t>
            </a:fld>
            <a:endParaRPr lang="en-US"/>
          </a:p>
        </p:txBody>
      </p:sp>
    </p:spTree>
    <p:extLst>
      <p:ext uri="{BB962C8B-B14F-4D97-AF65-F5344CB8AC3E}">
        <p14:creationId xmlns:p14="http://schemas.microsoft.com/office/powerpoint/2010/main" val="3763434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Nhà</a:t>
            </a:r>
            <a:r>
              <a:rPr lang="en-US" baseline="0" smtClean="0"/>
              <a:t> văn Nam Cao đã từng nói :”</a:t>
            </a:r>
            <a:r>
              <a:rPr lang="vi-VN" sz="1200" b="0" i="0" kern="1200" smtClean="0">
                <a:solidFill>
                  <a:schemeClr val="tx1"/>
                </a:solidFill>
                <a:effectLst/>
                <a:latin typeface="+mn-lt"/>
                <a:ea typeface="+mn-ea"/>
                <a:cs typeface="+mn-cs"/>
              </a:rPr>
              <a:t> Một người đau chân có lúc nào quên được cái chân đau của mình để nghĩ đến một cái gì khác đâu?</a:t>
            </a:r>
            <a:r>
              <a:rPr lang="en-US" sz="1200" b="0" i="0" kern="1200" smtClean="0">
                <a:solidFill>
                  <a:schemeClr val="tx1"/>
                </a:solidFill>
                <a:effectLst/>
                <a:latin typeface="+mn-lt"/>
                <a:ea typeface="+mn-ea"/>
                <a:cs typeface="+mn-cs"/>
              </a:rPr>
              <a:t>” E hy vọng</a:t>
            </a:r>
            <a:r>
              <a:rPr lang="en-US" sz="1200" b="0" i="0" kern="1200" baseline="0" smtClean="0">
                <a:solidFill>
                  <a:schemeClr val="tx1"/>
                </a:solidFill>
                <a:effectLst/>
                <a:latin typeface="+mn-lt"/>
                <a:ea typeface="+mn-ea"/>
                <a:cs typeface="+mn-cs"/>
              </a:rPr>
              <a:t> với đóng góp của em với đề tài này có thể khiến cho rút ngắn quá trình chữa trị cho bệnh nhân. Để mỗi sáng thức dậy thứ họ nghĩ đến đầu tiên là cơ hội sống sót được tăng lên chứ không phải là những cơn đau khủng khiếp. E xin cảm ơn thầy và cô đã lắng nghe</a:t>
            </a:r>
            <a:endParaRPr lang="en-US"/>
          </a:p>
        </p:txBody>
      </p:sp>
      <p:sp>
        <p:nvSpPr>
          <p:cNvPr id="4" name="Slide Number Placeholder 3"/>
          <p:cNvSpPr>
            <a:spLocks noGrp="1"/>
          </p:cNvSpPr>
          <p:nvPr>
            <p:ph type="sldNum" sz="quarter" idx="10"/>
          </p:nvPr>
        </p:nvSpPr>
        <p:spPr/>
        <p:txBody>
          <a:bodyPr/>
          <a:lstStyle/>
          <a:p>
            <a:fld id="{141FC88A-0DB5-4863-B869-AF3108E12124}" type="slidenum">
              <a:rPr lang="en-US" smtClean="0"/>
              <a:t>21</a:t>
            </a:fld>
            <a:endParaRPr lang="en-US"/>
          </a:p>
        </p:txBody>
      </p:sp>
    </p:spTree>
    <p:extLst>
      <p:ext uri="{BB962C8B-B14F-4D97-AF65-F5344CB8AC3E}">
        <p14:creationId xmlns:p14="http://schemas.microsoft.com/office/powerpoint/2010/main" val="897511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4.sv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4.svg"/></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5.png"/><Relationship Id="rId4" Type="http://schemas.openxmlformats.org/officeDocument/2006/relationships/image" Target="../media/image4.svg"/></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jpeg"/><Relationship Id="rId7" Type="http://schemas.openxmlformats.org/officeDocument/2006/relationships/image" Target="../media/image8.sv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5.png"/><Relationship Id="rId4" Type="http://schemas.openxmlformats.org/officeDocument/2006/relationships/image" Target="../media/image4.sv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5.png"/><Relationship Id="rId4" Type="http://schemas.openxmlformats.org/officeDocument/2006/relationships/image" Target="../media/image4.sv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5.png"/><Relationship Id="rId4" Type="http://schemas.openxmlformats.org/officeDocument/2006/relationships/image" Target="../media/image4.svg"/></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5.png"/><Relationship Id="rId4" Type="http://schemas.openxmlformats.org/officeDocument/2006/relationships/image" Target="../media/image4.sv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4.png"/><Relationship Id="rId4" Type="http://schemas.openxmlformats.org/officeDocument/2006/relationships/image" Target="../media/image4.sv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5.png"/><Relationship Id="rId4" Type="http://schemas.openxmlformats.org/officeDocument/2006/relationships/image" Target="../media/image4.sv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8.sv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5.png"/><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8.sv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5.png"/><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2"/>
              <a:stretch>
                <a:fillRect t="-13" b="-13"/>
              </a:stretch>
            </a:blipFill>
          </p:spPr>
        </p:sp>
      </p:grpSp>
      <p:sp>
        <p:nvSpPr>
          <p:cNvPr id="4" name="Freeform 4"/>
          <p:cNvSpPr/>
          <p:nvPr/>
        </p:nvSpPr>
        <p:spPr>
          <a:xfrm>
            <a:off x="1028700" y="1028700"/>
            <a:ext cx="8115300" cy="879686"/>
          </a:xfrm>
          <a:custGeom>
            <a:avLst/>
            <a:gdLst/>
            <a:ahLst/>
            <a:cxnLst/>
            <a:rect l="l" t="t" r="r" b="b"/>
            <a:pathLst>
              <a:path w="8115300" h="879686">
                <a:moveTo>
                  <a:pt x="0" y="0"/>
                </a:moveTo>
                <a:lnTo>
                  <a:pt x="8115300" y="0"/>
                </a:lnTo>
                <a:lnTo>
                  <a:pt x="8115300" y="879686"/>
                </a:lnTo>
                <a:lnTo>
                  <a:pt x="0" y="879686"/>
                </a:lnTo>
                <a:lnTo>
                  <a:pt x="0" y="0"/>
                </a:lnTo>
                <a:close/>
              </a:path>
            </a:pathLst>
          </a:custGeom>
          <a:blipFill>
            <a:blip r:embed="rId3"/>
            <a:stretch>
              <a:fillRect/>
            </a:stretch>
          </a:blipFill>
        </p:spPr>
      </p:sp>
      <p:sp>
        <p:nvSpPr>
          <p:cNvPr id="5" name="TextBox 5"/>
          <p:cNvSpPr txBox="1"/>
          <p:nvPr/>
        </p:nvSpPr>
        <p:spPr>
          <a:xfrm>
            <a:off x="1028700" y="3861040"/>
            <a:ext cx="16230600" cy="2637966"/>
          </a:xfrm>
          <a:prstGeom prst="rect">
            <a:avLst/>
          </a:prstGeom>
        </p:spPr>
        <p:txBody>
          <a:bodyPr lIns="0" tIns="0" rIns="0" bIns="0" rtlCol="0" anchor="t">
            <a:spAutoFit/>
          </a:bodyPr>
          <a:lstStyle/>
          <a:p>
            <a:pPr algn="ctr">
              <a:lnSpc>
                <a:spcPts val="7000"/>
              </a:lnSpc>
            </a:pPr>
            <a:r>
              <a:rPr lang="en-US" sz="5400" b="1">
                <a:solidFill>
                  <a:schemeClr val="tx2"/>
                </a:solidFill>
                <a:latin typeface="Times New Roman" panose="02020603050405020304" pitchFamily="18" charset="0"/>
                <a:cs typeface="Times New Roman" panose="02020603050405020304" pitchFamily="18" charset="0"/>
              </a:rPr>
              <a:t>NGHIÊN CỨU VÀ PHÁT TRIỂN ỨNG DỤNG NHẬN DẠNG U NÃO TỪ ẢNH MRI BẰNG MẠNG DENSENET</a:t>
            </a:r>
            <a:endParaRPr lang="en-US" sz="4999" b="1">
              <a:solidFill>
                <a:schemeClr val="tx2"/>
              </a:solidFill>
              <a:latin typeface="Montserrat Bold"/>
              <a:ea typeface="Montserrat Bold"/>
              <a:cs typeface="Montserrat Bold"/>
              <a:sym typeface="Montserrat Bold"/>
            </a:endParaRPr>
          </a:p>
        </p:txBody>
      </p:sp>
      <p:sp>
        <p:nvSpPr>
          <p:cNvPr id="6" name="TextBox 6"/>
          <p:cNvSpPr txBox="1"/>
          <p:nvPr/>
        </p:nvSpPr>
        <p:spPr>
          <a:xfrm>
            <a:off x="3810000" y="6819900"/>
            <a:ext cx="10878964" cy="2462213"/>
          </a:xfrm>
          <a:prstGeom prst="rect">
            <a:avLst/>
          </a:prstGeom>
        </p:spPr>
        <p:txBody>
          <a:bodyPr lIns="0" tIns="0" rIns="0" bIns="0" rtlCol="0" anchor="t">
            <a:spAutoFit/>
          </a:bodyPr>
          <a:lstStyle/>
          <a:p>
            <a:pPr marL="0" lvl="0" indent="0" algn="just">
              <a:lnSpc>
                <a:spcPts val="4759"/>
              </a:lnSpc>
              <a:spcBef>
                <a:spcPct val="0"/>
              </a:spcBef>
            </a:pPr>
            <a:r>
              <a:rPr lang="en-US" sz="3399" b="1">
                <a:solidFill>
                  <a:srgbClr val="153C89"/>
                </a:solidFill>
                <a:latin typeface="Montserrat Medium"/>
                <a:ea typeface="Montserrat Medium"/>
                <a:cs typeface="Montserrat Medium"/>
                <a:sym typeface="Montserrat Medium"/>
              </a:rPr>
              <a:t>Giảng viên hướng dẫn   : TS. Nguyễn Mạnh Cường</a:t>
            </a:r>
          </a:p>
          <a:p>
            <a:pPr marL="0" lvl="0" indent="0" algn="just">
              <a:lnSpc>
                <a:spcPts val="4759"/>
              </a:lnSpc>
              <a:spcBef>
                <a:spcPct val="0"/>
              </a:spcBef>
            </a:pPr>
            <a:r>
              <a:rPr lang="en-US" sz="3399" b="1" u="none" strike="noStrike">
                <a:solidFill>
                  <a:srgbClr val="153C89"/>
                </a:solidFill>
                <a:latin typeface="Montserrat Medium"/>
                <a:ea typeface="Montserrat Medium"/>
                <a:cs typeface="Montserrat Medium"/>
                <a:sym typeface="Montserrat Medium"/>
              </a:rPr>
              <a:t>Sinh viên thực hiện         : </a:t>
            </a:r>
            <a:r>
              <a:rPr lang="en-US" sz="3399" b="1" smtClean="0">
                <a:solidFill>
                  <a:srgbClr val="153C89"/>
                </a:solidFill>
                <a:latin typeface="Montserrat Medium"/>
                <a:ea typeface="Montserrat Medium"/>
                <a:cs typeface="Montserrat Medium"/>
                <a:sym typeface="Montserrat Medium"/>
              </a:rPr>
              <a:t>Đào Trọng Hoàn</a:t>
            </a:r>
            <a:endParaRPr lang="en-US" sz="3399" b="1" u="none" strike="noStrike">
              <a:solidFill>
                <a:srgbClr val="153C89"/>
              </a:solidFill>
              <a:latin typeface="Montserrat Medium"/>
              <a:ea typeface="Montserrat Medium"/>
              <a:cs typeface="Montserrat Medium"/>
              <a:sym typeface="Montserrat Medium"/>
            </a:endParaRPr>
          </a:p>
          <a:p>
            <a:pPr marL="0" lvl="0" indent="0" algn="just">
              <a:lnSpc>
                <a:spcPts val="4759"/>
              </a:lnSpc>
              <a:spcBef>
                <a:spcPct val="0"/>
              </a:spcBef>
            </a:pPr>
            <a:r>
              <a:rPr lang="en-US" sz="3399" b="1" u="none" strike="noStrike">
                <a:solidFill>
                  <a:srgbClr val="153C89"/>
                </a:solidFill>
                <a:latin typeface="Montserrat Medium"/>
                <a:ea typeface="Montserrat Medium"/>
                <a:cs typeface="Montserrat Medium"/>
                <a:sym typeface="Montserrat Medium"/>
              </a:rPr>
              <a:t>Lớp                                      : 2021DHKHMT01</a:t>
            </a:r>
          </a:p>
          <a:p>
            <a:pPr marL="0" lvl="0" indent="0" algn="just">
              <a:lnSpc>
                <a:spcPts val="4759"/>
              </a:lnSpc>
              <a:spcBef>
                <a:spcPct val="0"/>
              </a:spcBef>
            </a:pPr>
            <a:r>
              <a:rPr lang="en-US" sz="3399" b="1" smtClean="0">
                <a:solidFill>
                  <a:srgbClr val="153C89"/>
                </a:solidFill>
                <a:latin typeface="Montserrat Medium"/>
                <a:ea typeface="Montserrat Medium"/>
                <a:cs typeface="Montserrat Medium"/>
                <a:sym typeface="Montserrat Medium"/>
              </a:rPr>
              <a:t>MãSV</a:t>
            </a:r>
            <a:r>
              <a:rPr lang="en-US" sz="3399" b="1" u="none" strike="noStrike" smtClean="0">
                <a:solidFill>
                  <a:srgbClr val="153C89"/>
                </a:solidFill>
                <a:latin typeface="Montserrat Medium"/>
                <a:ea typeface="Montserrat Medium"/>
                <a:cs typeface="Montserrat Medium"/>
                <a:sym typeface="Montserrat Medium"/>
              </a:rPr>
              <a:t>                                   : 2021606290</a:t>
            </a:r>
            <a:endParaRPr lang="en-US" sz="3399" b="1" u="none" strike="noStrike">
              <a:solidFill>
                <a:srgbClr val="153C89"/>
              </a:solidFill>
              <a:latin typeface="Montserrat Medium"/>
              <a:ea typeface="Montserrat Medium"/>
              <a:cs typeface="Montserrat Medium"/>
              <a:sym typeface="Montserrat Medium"/>
            </a:endParaRPr>
          </a:p>
        </p:txBody>
      </p:sp>
      <p:sp>
        <p:nvSpPr>
          <p:cNvPr id="7" name="TextBox 7"/>
          <p:cNvSpPr txBox="1"/>
          <p:nvPr/>
        </p:nvSpPr>
        <p:spPr>
          <a:xfrm>
            <a:off x="5222453" y="2562465"/>
            <a:ext cx="7843093" cy="669925"/>
          </a:xfrm>
          <a:prstGeom prst="rect">
            <a:avLst/>
          </a:prstGeom>
        </p:spPr>
        <p:txBody>
          <a:bodyPr lIns="0" tIns="0" rIns="0" bIns="0" rtlCol="0" anchor="t">
            <a:spAutoFit/>
          </a:bodyPr>
          <a:lstStyle/>
          <a:p>
            <a:pPr marL="0" lvl="0" indent="0" algn="ctr">
              <a:lnSpc>
                <a:spcPts val="5599"/>
              </a:lnSpc>
              <a:spcBef>
                <a:spcPct val="0"/>
              </a:spcBef>
            </a:pPr>
            <a:r>
              <a:rPr lang="en-US" sz="3999" b="1">
                <a:solidFill>
                  <a:srgbClr val="153C89"/>
                </a:solidFill>
                <a:latin typeface="Montserrat Semi-Bold"/>
                <a:ea typeface="Montserrat Semi-Bold"/>
                <a:cs typeface="Montserrat Semi-Bold"/>
                <a:sym typeface="Montserrat Semi-Bold"/>
              </a:rPr>
              <a:t>BÁO CÁO ĐỒ ÁN TỐT NGHIỆP</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2"/>
              <a:stretch>
                <a:fillRect t="-13" b="-13"/>
              </a:stretch>
            </a:blipFill>
          </p:spPr>
        </p:sp>
      </p:grpSp>
      <p:sp>
        <p:nvSpPr>
          <p:cNvPr id="4" name="Freeform 4"/>
          <p:cNvSpPr/>
          <p:nvPr/>
        </p:nvSpPr>
        <p:spPr>
          <a:xfrm>
            <a:off x="1028699" y="711043"/>
            <a:ext cx="16230600" cy="8374261"/>
          </a:xfrm>
          <a:custGeom>
            <a:avLst/>
            <a:gdLst/>
            <a:ahLst/>
            <a:cxnLst/>
            <a:rect l="l" t="t" r="r" b="b"/>
            <a:pathLst>
              <a:path w="16230600" h="8374261">
                <a:moveTo>
                  <a:pt x="0" y="0"/>
                </a:moveTo>
                <a:lnTo>
                  <a:pt x="16230600" y="0"/>
                </a:lnTo>
                <a:lnTo>
                  <a:pt x="16230600" y="8374261"/>
                </a:lnTo>
                <a:lnTo>
                  <a:pt x="0" y="8374261"/>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6" name="TextBox 6"/>
          <p:cNvSpPr txBox="1"/>
          <p:nvPr/>
        </p:nvSpPr>
        <p:spPr>
          <a:xfrm>
            <a:off x="11605811" y="692215"/>
            <a:ext cx="6200722" cy="495384"/>
          </a:xfrm>
          <a:prstGeom prst="rect">
            <a:avLst/>
          </a:prstGeom>
        </p:spPr>
        <p:txBody>
          <a:bodyPr lIns="0" tIns="0" rIns="0" bIns="0" rtlCol="0" anchor="t">
            <a:spAutoFit/>
          </a:bodyPr>
          <a:lstStyle/>
          <a:p>
            <a:pPr algn="ctr">
              <a:lnSpc>
                <a:spcPts val="4199"/>
              </a:lnSpc>
            </a:pPr>
            <a:r>
              <a:rPr lang="en-US" sz="3000" b="1">
                <a:solidFill>
                  <a:srgbClr val="FFFFFF"/>
                </a:solidFill>
                <a:latin typeface="Montserrat Bold"/>
                <a:ea typeface="Montserrat Bold"/>
                <a:cs typeface="Montserrat Bold"/>
                <a:sym typeface="Montserrat Bold"/>
              </a:rPr>
              <a:t>Công nghệ sử dụng</a:t>
            </a:r>
          </a:p>
        </p:txBody>
      </p:sp>
      <p:sp>
        <p:nvSpPr>
          <p:cNvPr id="7" name="TextBox 7"/>
          <p:cNvSpPr txBox="1"/>
          <p:nvPr/>
        </p:nvSpPr>
        <p:spPr>
          <a:xfrm>
            <a:off x="4124891" y="1107119"/>
            <a:ext cx="10038214" cy="999761"/>
          </a:xfrm>
          <a:prstGeom prst="rect">
            <a:avLst/>
          </a:prstGeom>
        </p:spPr>
        <p:txBody>
          <a:bodyPr lIns="0" tIns="0" rIns="0" bIns="0" rtlCol="0" anchor="t">
            <a:spAutoFit/>
          </a:bodyPr>
          <a:lstStyle/>
          <a:p>
            <a:pPr algn="ctr">
              <a:lnSpc>
                <a:spcPts val="8400"/>
              </a:lnSpc>
            </a:pPr>
            <a:r>
              <a:rPr lang="en-US" sz="6000" smtClean="0">
                <a:solidFill>
                  <a:srgbClr val="0D0F68"/>
                </a:solidFill>
                <a:latin typeface="Yeseva One"/>
                <a:ea typeface="Yeseva One"/>
                <a:cs typeface="Yeseva One"/>
                <a:sym typeface="Yeseva One"/>
              </a:rPr>
              <a:t>Mô hình DenseNet 121</a:t>
            </a:r>
            <a:endParaRPr lang="en-US" sz="6000">
              <a:solidFill>
                <a:srgbClr val="0D0F68"/>
              </a:solidFill>
              <a:latin typeface="Yeseva One"/>
              <a:ea typeface="Yeseva One"/>
              <a:cs typeface="Yeseva One"/>
              <a:sym typeface="Yeseva One"/>
            </a:endParaRPr>
          </a:p>
        </p:txBody>
      </p:sp>
      <p:sp>
        <p:nvSpPr>
          <p:cNvPr id="8" name="TextBox 8"/>
          <p:cNvSpPr txBox="1"/>
          <p:nvPr/>
        </p:nvSpPr>
        <p:spPr>
          <a:xfrm>
            <a:off x="2123692" y="2239966"/>
            <a:ext cx="14040611" cy="6668492"/>
          </a:xfrm>
          <a:prstGeom prst="rect">
            <a:avLst/>
          </a:prstGeom>
        </p:spPr>
        <p:txBody>
          <a:bodyPr lIns="0" tIns="0" rIns="0" bIns="0" rtlCol="0" anchor="t">
            <a:spAutoFit/>
          </a:bodyPr>
          <a:lstStyle/>
          <a:p>
            <a:pPr marL="399308" lvl="1" algn="just">
              <a:lnSpc>
                <a:spcPts val="5178"/>
              </a:lnSpc>
            </a:pPr>
            <a:r>
              <a:rPr lang="en-US" sz="3699" smtClean="0">
                <a:solidFill>
                  <a:srgbClr val="0D0F68"/>
                </a:solidFill>
                <a:latin typeface="Montserrat"/>
                <a:ea typeface="Montserrat"/>
                <a:cs typeface="Montserrat"/>
                <a:sym typeface="Montserrat"/>
              </a:rPr>
              <a:t>Gồm 121 layer bao gồm:</a:t>
            </a:r>
          </a:p>
          <a:p>
            <a:pPr marL="970808" lvl="1" indent="-571500" algn="just">
              <a:lnSpc>
                <a:spcPts val="5178"/>
              </a:lnSpc>
              <a:buFont typeface="Wingdings" panose="05000000000000000000" pitchFamily="2" charset="2"/>
              <a:buChar char="§"/>
            </a:pPr>
            <a:r>
              <a:rPr lang="en-US" sz="3699" smtClean="0">
                <a:solidFill>
                  <a:srgbClr val="0D0F68"/>
                </a:solidFill>
                <a:latin typeface="Montserrat"/>
                <a:ea typeface="Montserrat"/>
                <a:cs typeface="Montserrat"/>
                <a:sym typeface="Montserrat"/>
              </a:rPr>
              <a:t>Convolutional layers</a:t>
            </a:r>
          </a:p>
          <a:p>
            <a:pPr marL="970808" lvl="1" indent="-571500" algn="just">
              <a:lnSpc>
                <a:spcPts val="5178"/>
              </a:lnSpc>
              <a:buFont typeface="Wingdings" panose="05000000000000000000" pitchFamily="2" charset="2"/>
              <a:buChar char="§"/>
            </a:pPr>
            <a:r>
              <a:rPr lang="en-US" sz="3699" smtClean="0">
                <a:solidFill>
                  <a:srgbClr val="0D0F68"/>
                </a:solidFill>
                <a:latin typeface="Montserrat"/>
                <a:ea typeface="Montserrat"/>
                <a:cs typeface="Montserrat"/>
                <a:sym typeface="Montserrat"/>
              </a:rPr>
              <a:t>Fully connected layers</a:t>
            </a:r>
          </a:p>
          <a:p>
            <a:pPr marL="970808" lvl="1" indent="-571500" algn="just">
              <a:lnSpc>
                <a:spcPts val="5178"/>
              </a:lnSpc>
              <a:buFont typeface="Wingdings" panose="05000000000000000000" pitchFamily="2" charset="2"/>
              <a:buChar char="§"/>
            </a:pPr>
            <a:r>
              <a:rPr lang="en-US" sz="3699" smtClean="0">
                <a:solidFill>
                  <a:srgbClr val="0D0F68"/>
                </a:solidFill>
                <a:latin typeface="Montserrat"/>
                <a:ea typeface="Montserrat"/>
                <a:cs typeface="Montserrat"/>
                <a:sym typeface="Montserrat"/>
              </a:rPr>
              <a:t>BatchNormalization layers</a:t>
            </a:r>
          </a:p>
          <a:p>
            <a:pPr marL="970808" lvl="1" indent="-571500" algn="just">
              <a:lnSpc>
                <a:spcPts val="5178"/>
              </a:lnSpc>
              <a:buFont typeface="Wingdings" panose="05000000000000000000" pitchFamily="2" charset="2"/>
              <a:buChar char="§"/>
            </a:pPr>
            <a:r>
              <a:rPr lang="en-US" sz="3699" smtClean="0">
                <a:solidFill>
                  <a:srgbClr val="0D0F68"/>
                </a:solidFill>
                <a:latin typeface="Montserrat"/>
                <a:ea typeface="Montserrat"/>
                <a:cs typeface="Montserrat"/>
                <a:sym typeface="Montserrat"/>
              </a:rPr>
              <a:t>Activation functions</a:t>
            </a:r>
          </a:p>
          <a:p>
            <a:pPr marL="399308" lvl="1" algn="just">
              <a:lnSpc>
                <a:spcPts val="5178"/>
              </a:lnSpc>
            </a:pPr>
            <a:r>
              <a:rPr lang="en-US" sz="3699" smtClean="0">
                <a:solidFill>
                  <a:srgbClr val="0D0F68"/>
                </a:solidFill>
                <a:latin typeface="Montserrat"/>
                <a:ea typeface="Montserrat"/>
                <a:cs typeface="Montserrat"/>
                <a:sym typeface="Montserrat"/>
              </a:rPr>
              <a:t>Thêm những layer ở phần cuối:</a:t>
            </a:r>
          </a:p>
          <a:p>
            <a:pPr marL="970808" lvl="1" indent="-571500" algn="just">
              <a:lnSpc>
                <a:spcPts val="5178"/>
              </a:lnSpc>
              <a:buFont typeface="Wingdings" panose="05000000000000000000" pitchFamily="2" charset="2"/>
              <a:buChar char="§"/>
            </a:pPr>
            <a:r>
              <a:rPr lang="en-US" sz="3699" smtClean="0">
                <a:solidFill>
                  <a:srgbClr val="0D0F68"/>
                </a:solidFill>
                <a:latin typeface="Montserrat"/>
                <a:ea typeface="Montserrat"/>
                <a:cs typeface="Montserrat"/>
                <a:sym typeface="Montserrat"/>
              </a:rPr>
              <a:t>GlobalAveragePooling2D</a:t>
            </a:r>
          </a:p>
          <a:p>
            <a:pPr marL="970808" lvl="1" indent="-571500" algn="just">
              <a:lnSpc>
                <a:spcPts val="5178"/>
              </a:lnSpc>
              <a:buFont typeface="Wingdings" panose="05000000000000000000" pitchFamily="2" charset="2"/>
              <a:buChar char="§"/>
            </a:pPr>
            <a:r>
              <a:rPr lang="en-US" sz="3699" smtClean="0">
                <a:solidFill>
                  <a:srgbClr val="0D0F68"/>
                </a:solidFill>
                <a:latin typeface="Montserrat"/>
                <a:ea typeface="Montserrat"/>
                <a:cs typeface="Montserrat"/>
                <a:sym typeface="Montserrat"/>
              </a:rPr>
              <a:t>Dense(512, activation=“relu”</a:t>
            </a:r>
          </a:p>
          <a:p>
            <a:pPr marL="970808" lvl="1" indent="-571500" algn="just">
              <a:lnSpc>
                <a:spcPts val="5178"/>
              </a:lnSpc>
              <a:buFont typeface="Wingdings" panose="05000000000000000000" pitchFamily="2" charset="2"/>
              <a:buChar char="§"/>
            </a:pPr>
            <a:r>
              <a:rPr lang="en-US" sz="3699" smtClean="0">
                <a:solidFill>
                  <a:srgbClr val="0D0F68"/>
                </a:solidFill>
                <a:latin typeface="Montserrat"/>
                <a:ea typeface="Montserrat"/>
                <a:cs typeface="Montserrat"/>
                <a:sym typeface="Montserrat"/>
              </a:rPr>
              <a:t>Dropout(0.3)</a:t>
            </a:r>
          </a:p>
          <a:p>
            <a:pPr marL="970808" lvl="1" indent="-571500" algn="just">
              <a:lnSpc>
                <a:spcPts val="5178"/>
              </a:lnSpc>
              <a:buFont typeface="Wingdings" panose="05000000000000000000" pitchFamily="2" charset="2"/>
              <a:buChar char="§"/>
            </a:pPr>
            <a:r>
              <a:rPr lang="en-US" sz="3699" smtClean="0">
                <a:solidFill>
                  <a:srgbClr val="0D0F68"/>
                </a:solidFill>
                <a:latin typeface="Montserrat"/>
                <a:ea typeface="Montserrat"/>
                <a:cs typeface="Montserrat"/>
                <a:sym typeface="Montserrat"/>
              </a:rPr>
              <a:t>Dense(4, activation=“softmax”</a:t>
            </a:r>
            <a:endParaRPr lang="en-US" sz="3699">
              <a:solidFill>
                <a:srgbClr val="0D0F68"/>
              </a:solidFill>
              <a:latin typeface="Montserrat"/>
              <a:ea typeface="Montserrat"/>
              <a:cs typeface="Montserrat"/>
              <a:sym typeface="Montserrat"/>
            </a:endParaRPr>
          </a:p>
        </p:txBody>
      </p:sp>
      <p:pic>
        <p:nvPicPr>
          <p:cNvPr id="9" name="Picture 8"/>
          <p:cNvPicPr>
            <a:picLocks noChangeAspect="1"/>
          </p:cNvPicPr>
          <p:nvPr/>
        </p:nvPicPr>
        <p:blipFill>
          <a:blip r:embed="rId5"/>
          <a:stretch>
            <a:fillRect/>
          </a:stretch>
        </p:blipFill>
        <p:spPr>
          <a:xfrm>
            <a:off x="9982200" y="2122230"/>
            <a:ext cx="8139995" cy="5974989"/>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2"/>
              <a:stretch>
                <a:fillRect t="-13" b="-13"/>
              </a:stretch>
            </a:blipFill>
          </p:spPr>
        </p:sp>
      </p:grpSp>
      <p:sp>
        <p:nvSpPr>
          <p:cNvPr id="4" name="Freeform 4"/>
          <p:cNvSpPr/>
          <p:nvPr/>
        </p:nvSpPr>
        <p:spPr>
          <a:xfrm>
            <a:off x="1028699" y="711043"/>
            <a:ext cx="16230600" cy="8374261"/>
          </a:xfrm>
          <a:custGeom>
            <a:avLst/>
            <a:gdLst/>
            <a:ahLst/>
            <a:cxnLst/>
            <a:rect l="l" t="t" r="r" b="b"/>
            <a:pathLst>
              <a:path w="16230600" h="8374261">
                <a:moveTo>
                  <a:pt x="0" y="0"/>
                </a:moveTo>
                <a:lnTo>
                  <a:pt x="16230600" y="0"/>
                </a:lnTo>
                <a:lnTo>
                  <a:pt x="16230600" y="8374261"/>
                </a:lnTo>
                <a:lnTo>
                  <a:pt x="0" y="8374261"/>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6" name="TextBox 6"/>
          <p:cNvSpPr txBox="1"/>
          <p:nvPr/>
        </p:nvSpPr>
        <p:spPr>
          <a:xfrm>
            <a:off x="11605811" y="692215"/>
            <a:ext cx="6200722" cy="495384"/>
          </a:xfrm>
          <a:prstGeom prst="rect">
            <a:avLst/>
          </a:prstGeom>
        </p:spPr>
        <p:txBody>
          <a:bodyPr lIns="0" tIns="0" rIns="0" bIns="0" rtlCol="0" anchor="t">
            <a:spAutoFit/>
          </a:bodyPr>
          <a:lstStyle/>
          <a:p>
            <a:pPr algn="ctr">
              <a:lnSpc>
                <a:spcPts val="4199"/>
              </a:lnSpc>
            </a:pPr>
            <a:r>
              <a:rPr lang="en-US" sz="3000" b="1">
                <a:solidFill>
                  <a:srgbClr val="FFFFFF"/>
                </a:solidFill>
                <a:latin typeface="Montserrat Bold"/>
                <a:ea typeface="Montserrat Bold"/>
                <a:cs typeface="Montserrat Bold"/>
                <a:sym typeface="Montserrat Bold"/>
              </a:rPr>
              <a:t>Công nghệ sử dụng</a:t>
            </a:r>
          </a:p>
        </p:txBody>
      </p:sp>
      <p:sp>
        <p:nvSpPr>
          <p:cNvPr id="7" name="TextBox 7"/>
          <p:cNvSpPr txBox="1"/>
          <p:nvPr/>
        </p:nvSpPr>
        <p:spPr>
          <a:xfrm>
            <a:off x="4124891" y="1107119"/>
            <a:ext cx="10038214" cy="999761"/>
          </a:xfrm>
          <a:prstGeom prst="rect">
            <a:avLst/>
          </a:prstGeom>
        </p:spPr>
        <p:txBody>
          <a:bodyPr lIns="0" tIns="0" rIns="0" bIns="0" rtlCol="0" anchor="t">
            <a:spAutoFit/>
          </a:bodyPr>
          <a:lstStyle/>
          <a:p>
            <a:pPr algn="ctr">
              <a:lnSpc>
                <a:spcPts val="8400"/>
              </a:lnSpc>
            </a:pPr>
            <a:r>
              <a:rPr lang="en-US" sz="6000" smtClean="0">
                <a:solidFill>
                  <a:srgbClr val="0D0F68"/>
                </a:solidFill>
                <a:latin typeface="Yeseva One"/>
                <a:ea typeface="Yeseva One"/>
                <a:cs typeface="Yeseva One"/>
                <a:sym typeface="Yeseva One"/>
              </a:rPr>
              <a:t>Mô hình DenseNet 121</a:t>
            </a:r>
            <a:endParaRPr lang="en-US" sz="6000">
              <a:solidFill>
                <a:srgbClr val="0D0F68"/>
              </a:solidFill>
              <a:latin typeface="Yeseva One"/>
              <a:ea typeface="Yeseva One"/>
              <a:cs typeface="Yeseva One"/>
              <a:sym typeface="Yeseva One"/>
            </a:endParaRPr>
          </a:p>
        </p:txBody>
      </p:sp>
      <p:pic>
        <p:nvPicPr>
          <p:cNvPr id="10" name="Picture 9" descr="Implementing DenseNet-121 in PyTorch: A Step-by-Step Guide | by Shuvam Das  | deepkapha notes | Medium"/>
          <p:cNvPicPr/>
          <p:nvPr/>
        </p:nvPicPr>
        <p:blipFill>
          <a:blip r:embed="rId5">
            <a:extLst>
              <a:ext uri="{28A0092B-C50C-407E-A947-70E740481C1C}">
                <a14:useLocalDpi xmlns:a14="http://schemas.microsoft.com/office/drawing/2010/main" val="0"/>
              </a:ext>
            </a:extLst>
          </a:blip>
          <a:srcRect/>
          <a:stretch>
            <a:fillRect/>
          </a:stretch>
        </p:blipFill>
        <p:spPr bwMode="auto">
          <a:xfrm>
            <a:off x="4534542" y="2502956"/>
            <a:ext cx="9514905" cy="5532163"/>
          </a:xfrm>
          <a:prstGeom prst="rect">
            <a:avLst/>
          </a:prstGeom>
          <a:noFill/>
          <a:ln>
            <a:noFill/>
          </a:ln>
        </p:spPr>
      </p:pic>
    </p:spTree>
    <p:extLst>
      <p:ext uri="{BB962C8B-B14F-4D97-AF65-F5344CB8AC3E}">
        <p14:creationId xmlns:p14="http://schemas.microsoft.com/office/powerpoint/2010/main" val="9066739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2"/>
              <a:stretch>
                <a:fillRect t="-13" b="-13"/>
              </a:stretch>
            </a:blipFill>
          </p:spPr>
        </p:sp>
      </p:grpSp>
      <p:sp>
        <p:nvSpPr>
          <p:cNvPr id="4" name="TextBox 4"/>
          <p:cNvSpPr txBox="1"/>
          <p:nvPr/>
        </p:nvSpPr>
        <p:spPr>
          <a:xfrm>
            <a:off x="577960" y="4383088"/>
            <a:ext cx="17132081" cy="2872581"/>
          </a:xfrm>
          <a:prstGeom prst="rect">
            <a:avLst/>
          </a:prstGeom>
        </p:spPr>
        <p:txBody>
          <a:bodyPr lIns="0" tIns="0" rIns="0" bIns="0" rtlCol="0" anchor="t">
            <a:spAutoFit/>
          </a:bodyPr>
          <a:lstStyle/>
          <a:p>
            <a:pPr algn="ctr">
              <a:lnSpc>
                <a:spcPts val="11200"/>
              </a:lnSpc>
            </a:pPr>
            <a:r>
              <a:rPr lang="en-US" sz="8000" b="1">
                <a:solidFill>
                  <a:srgbClr val="0D0F68"/>
                </a:solidFill>
                <a:latin typeface="Montserrat Semi-Bold"/>
                <a:ea typeface="Montserrat Semi-Bold"/>
                <a:cs typeface="Montserrat Semi-Bold"/>
                <a:sym typeface="Montserrat Semi-Bold"/>
              </a:rPr>
              <a:t>III. Kết quả thực nghiệm &amp; </a:t>
            </a:r>
            <a:r>
              <a:rPr lang="en-US" sz="8000" b="1" smtClean="0">
                <a:solidFill>
                  <a:srgbClr val="0D0F68"/>
                </a:solidFill>
                <a:latin typeface="Montserrat Semi-Bold"/>
                <a:ea typeface="Montserrat Semi-Bold"/>
                <a:cs typeface="Montserrat Semi-Bold"/>
                <a:sym typeface="Montserrat Semi-Bold"/>
              </a:rPr>
              <a:t>Demo</a:t>
            </a:r>
            <a:endParaRPr lang="en-US" sz="8000" b="1">
              <a:solidFill>
                <a:srgbClr val="0D0F68"/>
              </a:solidFill>
              <a:latin typeface="Montserrat Semi-Bold"/>
              <a:ea typeface="Montserrat Semi-Bold"/>
              <a:cs typeface="Montserrat Semi-Bold"/>
              <a:sym typeface="Montserrat Semi-Bold"/>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2"/>
              <a:stretch>
                <a:fillRect t="-13" b="-13"/>
              </a:stretch>
            </a:blipFill>
          </p:spPr>
        </p:sp>
      </p:grpSp>
      <p:sp>
        <p:nvSpPr>
          <p:cNvPr id="4" name="Freeform 4"/>
          <p:cNvSpPr/>
          <p:nvPr/>
        </p:nvSpPr>
        <p:spPr>
          <a:xfrm>
            <a:off x="1028700" y="884039"/>
            <a:ext cx="16230600" cy="8374261"/>
          </a:xfrm>
          <a:custGeom>
            <a:avLst/>
            <a:gdLst/>
            <a:ahLst/>
            <a:cxnLst/>
            <a:rect l="l" t="t" r="r" b="b"/>
            <a:pathLst>
              <a:path w="16230600" h="8374261">
                <a:moveTo>
                  <a:pt x="0" y="0"/>
                </a:moveTo>
                <a:lnTo>
                  <a:pt x="16230600" y="0"/>
                </a:lnTo>
                <a:lnTo>
                  <a:pt x="16230600" y="8374261"/>
                </a:lnTo>
                <a:lnTo>
                  <a:pt x="0" y="8374261"/>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5" name="Freeform 5"/>
          <p:cNvSpPr/>
          <p:nvPr/>
        </p:nvSpPr>
        <p:spPr>
          <a:xfrm>
            <a:off x="11124345" y="202797"/>
            <a:ext cx="7163655" cy="1362484"/>
          </a:xfrm>
          <a:custGeom>
            <a:avLst/>
            <a:gdLst/>
            <a:ahLst/>
            <a:cxnLst/>
            <a:rect l="l" t="t" r="r" b="b"/>
            <a:pathLst>
              <a:path w="7163655" h="1362484">
                <a:moveTo>
                  <a:pt x="0" y="0"/>
                </a:moveTo>
                <a:lnTo>
                  <a:pt x="7163655" y="0"/>
                </a:lnTo>
                <a:lnTo>
                  <a:pt x="7163655" y="1362484"/>
                </a:lnTo>
                <a:lnTo>
                  <a:pt x="0" y="1362484"/>
                </a:lnTo>
                <a:lnTo>
                  <a:pt x="0" y="0"/>
                </a:lnTo>
                <a:close/>
              </a:path>
            </a:pathLst>
          </a:custGeom>
          <a:blipFill>
            <a:blip r:embed="rId5">
              <a:extLst>
                <a:ext uri="{96DAC541-7B7A-43D3-8B79-37D633B846F1}">
                  <asvg:svgBlip xmlns="" xmlns:asvg="http://schemas.microsoft.com/office/drawing/2016/SVG/main" r:embed="rId6"/>
                </a:ext>
              </a:extLst>
            </a:blip>
            <a:stretch>
              <a:fillRect/>
            </a:stretch>
          </a:blipFill>
        </p:spPr>
      </p:sp>
      <p:sp>
        <p:nvSpPr>
          <p:cNvPr id="8" name="TextBox 8"/>
          <p:cNvSpPr txBox="1"/>
          <p:nvPr/>
        </p:nvSpPr>
        <p:spPr>
          <a:xfrm>
            <a:off x="11605811" y="692215"/>
            <a:ext cx="6200722" cy="495384"/>
          </a:xfrm>
          <a:prstGeom prst="rect">
            <a:avLst/>
          </a:prstGeom>
        </p:spPr>
        <p:txBody>
          <a:bodyPr lIns="0" tIns="0" rIns="0" bIns="0" rtlCol="0" anchor="t">
            <a:spAutoFit/>
          </a:bodyPr>
          <a:lstStyle/>
          <a:p>
            <a:pPr algn="ctr">
              <a:lnSpc>
                <a:spcPts val="4199"/>
              </a:lnSpc>
            </a:pPr>
            <a:r>
              <a:rPr lang="en-US" sz="3000" b="1">
                <a:solidFill>
                  <a:srgbClr val="FFFFFF"/>
                </a:solidFill>
                <a:latin typeface="Montserrat Bold"/>
                <a:ea typeface="Montserrat Bold"/>
                <a:cs typeface="Montserrat Bold"/>
                <a:sym typeface="Montserrat Bold"/>
              </a:rPr>
              <a:t>Kết quả thực nghiệm</a:t>
            </a:r>
          </a:p>
        </p:txBody>
      </p:sp>
      <p:sp>
        <p:nvSpPr>
          <p:cNvPr id="9" name="TextBox 9"/>
          <p:cNvSpPr txBox="1"/>
          <p:nvPr/>
        </p:nvSpPr>
        <p:spPr>
          <a:xfrm>
            <a:off x="4124893" y="1431931"/>
            <a:ext cx="10038214" cy="1047750"/>
          </a:xfrm>
          <a:prstGeom prst="rect">
            <a:avLst/>
          </a:prstGeom>
        </p:spPr>
        <p:txBody>
          <a:bodyPr lIns="0" tIns="0" rIns="0" bIns="0" rtlCol="0" anchor="t">
            <a:spAutoFit/>
          </a:bodyPr>
          <a:lstStyle/>
          <a:p>
            <a:pPr algn="ctr">
              <a:lnSpc>
                <a:spcPts val="8400"/>
              </a:lnSpc>
            </a:pPr>
            <a:r>
              <a:rPr lang="en-US" sz="6000">
                <a:solidFill>
                  <a:srgbClr val="0D0F68"/>
                </a:solidFill>
                <a:latin typeface="Yeseva One"/>
                <a:ea typeface="Yeseva One"/>
                <a:cs typeface="Yeseva One"/>
                <a:sym typeface="Yeseva One"/>
              </a:rPr>
              <a:t>Kết quả thực nghiệm</a:t>
            </a:r>
          </a:p>
        </p:txBody>
      </p:sp>
      <p:sp>
        <p:nvSpPr>
          <p:cNvPr id="10" name="TextBox 10"/>
          <p:cNvSpPr txBox="1"/>
          <p:nvPr/>
        </p:nvSpPr>
        <p:spPr>
          <a:xfrm>
            <a:off x="1895044" y="3213789"/>
            <a:ext cx="7467889" cy="4348691"/>
          </a:xfrm>
          <a:prstGeom prst="rect">
            <a:avLst/>
          </a:prstGeom>
        </p:spPr>
        <p:txBody>
          <a:bodyPr lIns="0" tIns="0" rIns="0" bIns="0" rtlCol="0" anchor="t">
            <a:spAutoFit/>
          </a:bodyPr>
          <a:lstStyle/>
          <a:p>
            <a:pPr algn="just">
              <a:lnSpc>
                <a:spcPct val="150000"/>
              </a:lnSpc>
            </a:pPr>
            <a:r>
              <a:rPr lang="en-US" sz="3200">
                <a:solidFill>
                  <a:srgbClr val="0D0F68"/>
                </a:solidFill>
                <a:latin typeface="Montserrat"/>
                <a:ea typeface="Montserrat"/>
                <a:cs typeface="Montserrat"/>
                <a:sym typeface="Montserrat"/>
              </a:rPr>
              <a:t>Nghiên cứu đã được  thử nghiệm  trên các mô </a:t>
            </a:r>
            <a:r>
              <a:rPr lang="en-US" sz="3200" smtClean="0">
                <a:solidFill>
                  <a:srgbClr val="0D0F68"/>
                </a:solidFill>
                <a:latin typeface="Montserrat"/>
                <a:ea typeface="Montserrat"/>
                <a:cs typeface="Montserrat"/>
                <a:sym typeface="Montserrat"/>
              </a:rPr>
              <a:t>hình: ResNet 50 và DenseNet121.</a:t>
            </a:r>
          </a:p>
          <a:p>
            <a:pPr algn="just">
              <a:lnSpc>
                <a:spcPct val="150000"/>
              </a:lnSpc>
            </a:pPr>
            <a:r>
              <a:rPr lang="en-US" sz="3200" smtClean="0">
                <a:solidFill>
                  <a:srgbClr val="0D0F68"/>
                </a:solidFill>
                <a:latin typeface="Montserrat"/>
                <a:ea typeface="Montserrat"/>
                <a:cs typeface="Montserrat"/>
                <a:sym typeface="Montserrat"/>
              </a:rPr>
              <a:t>Kết quả đạt được 93,4% với DenseNet121</a:t>
            </a:r>
            <a:r>
              <a:rPr lang="en-US" sz="3200">
                <a:solidFill>
                  <a:srgbClr val="0D0F68"/>
                </a:solidFill>
                <a:latin typeface="Montserrat"/>
                <a:ea typeface="Montserrat"/>
                <a:cs typeface="Montserrat"/>
                <a:sym typeface="Montserrat"/>
              </a:rPr>
              <a:t> </a:t>
            </a:r>
            <a:r>
              <a:rPr lang="en-US" sz="3200" smtClean="0">
                <a:solidFill>
                  <a:srgbClr val="0D0F68"/>
                </a:solidFill>
                <a:latin typeface="Montserrat"/>
                <a:ea typeface="Montserrat"/>
                <a:cs typeface="Montserrat"/>
                <a:sym typeface="Montserrat"/>
              </a:rPr>
              <a:t>và 70,63% với </a:t>
            </a:r>
            <a:r>
              <a:rPr lang="en-US" sz="3200">
                <a:solidFill>
                  <a:srgbClr val="0D0F68"/>
                </a:solidFill>
                <a:latin typeface="Montserrat"/>
                <a:ea typeface="Montserrat"/>
                <a:cs typeface="Montserrat"/>
                <a:sym typeface="Montserrat"/>
              </a:rPr>
              <a:t>ResNet 50</a:t>
            </a:r>
          </a:p>
        </p:txBody>
      </p:sp>
      <p:pic>
        <p:nvPicPr>
          <p:cNvPr id="11" name="Picture 10"/>
          <p:cNvPicPr/>
          <p:nvPr/>
        </p:nvPicPr>
        <p:blipFill>
          <a:blip r:embed="rId7"/>
          <a:stretch>
            <a:fillRect/>
          </a:stretch>
        </p:blipFill>
        <p:spPr>
          <a:xfrm>
            <a:off x="10363200" y="2803531"/>
            <a:ext cx="7086600" cy="6084352"/>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3"/>
              <a:stretch>
                <a:fillRect t="-13" b="-13"/>
              </a:stretch>
            </a:blipFill>
          </p:spPr>
        </p:sp>
      </p:grpSp>
      <p:sp>
        <p:nvSpPr>
          <p:cNvPr id="4" name="Freeform 4"/>
          <p:cNvSpPr/>
          <p:nvPr/>
        </p:nvSpPr>
        <p:spPr>
          <a:xfrm>
            <a:off x="1028700" y="884039"/>
            <a:ext cx="16230600" cy="8374261"/>
          </a:xfrm>
          <a:custGeom>
            <a:avLst/>
            <a:gdLst/>
            <a:ahLst/>
            <a:cxnLst/>
            <a:rect l="l" t="t" r="r" b="b"/>
            <a:pathLst>
              <a:path w="16230600" h="8374261">
                <a:moveTo>
                  <a:pt x="0" y="0"/>
                </a:moveTo>
                <a:lnTo>
                  <a:pt x="16230600" y="0"/>
                </a:lnTo>
                <a:lnTo>
                  <a:pt x="16230600" y="8374261"/>
                </a:lnTo>
                <a:lnTo>
                  <a:pt x="0" y="8374261"/>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5" name="Freeform 5"/>
          <p:cNvSpPr/>
          <p:nvPr/>
        </p:nvSpPr>
        <p:spPr>
          <a:xfrm>
            <a:off x="11124345" y="202797"/>
            <a:ext cx="7163655" cy="1362484"/>
          </a:xfrm>
          <a:custGeom>
            <a:avLst/>
            <a:gdLst/>
            <a:ahLst/>
            <a:cxnLst/>
            <a:rect l="l" t="t" r="r" b="b"/>
            <a:pathLst>
              <a:path w="7163655" h="1362484">
                <a:moveTo>
                  <a:pt x="0" y="0"/>
                </a:moveTo>
                <a:lnTo>
                  <a:pt x="7163655" y="0"/>
                </a:lnTo>
                <a:lnTo>
                  <a:pt x="7163655" y="1362484"/>
                </a:lnTo>
                <a:lnTo>
                  <a:pt x="0" y="1362484"/>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8" name="TextBox 8"/>
          <p:cNvSpPr txBox="1"/>
          <p:nvPr/>
        </p:nvSpPr>
        <p:spPr>
          <a:xfrm>
            <a:off x="11605811" y="692215"/>
            <a:ext cx="6200722" cy="495384"/>
          </a:xfrm>
          <a:prstGeom prst="rect">
            <a:avLst/>
          </a:prstGeom>
        </p:spPr>
        <p:txBody>
          <a:bodyPr lIns="0" tIns="0" rIns="0" bIns="0" rtlCol="0" anchor="t">
            <a:spAutoFit/>
          </a:bodyPr>
          <a:lstStyle/>
          <a:p>
            <a:pPr algn="ctr">
              <a:lnSpc>
                <a:spcPts val="4199"/>
              </a:lnSpc>
            </a:pPr>
            <a:r>
              <a:rPr lang="en-US" sz="3000" b="1">
                <a:solidFill>
                  <a:srgbClr val="FFFFFF"/>
                </a:solidFill>
                <a:latin typeface="Montserrat Bold"/>
                <a:ea typeface="Montserrat Bold"/>
                <a:cs typeface="Montserrat Bold"/>
                <a:sym typeface="Montserrat Bold"/>
              </a:rPr>
              <a:t>Kết quả thực nghiệm</a:t>
            </a:r>
          </a:p>
        </p:txBody>
      </p:sp>
      <p:sp>
        <p:nvSpPr>
          <p:cNvPr id="9" name="TextBox 9"/>
          <p:cNvSpPr txBox="1"/>
          <p:nvPr/>
        </p:nvSpPr>
        <p:spPr>
          <a:xfrm>
            <a:off x="4124893" y="1431931"/>
            <a:ext cx="10038214" cy="999761"/>
          </a:xfrm>
          <a:prstGeom prst="rect">
            <a:avLst/>
          </a:prstGeom>
        </p:spPr>
        <p:txBody>
          <a:bodyPr lIns="0" tIns="0" rIns="0" bIns="0" rtlCol="0" anchor="t">
            <a:spAutoFit/>
          </a:bodyPr>
          <a:lstStyle/>
          <a:p>
            <a:pPr algn="ctr">
              <a:lnSpc>
                <a:spcPts val="8400"/>
              </a:lnSpc>
            </a:pPr>
            <a:r>
              <a:rPr lang="en-US" sz="6000" smtClean="0">
                <a:solidFill>
                  <a:srgbClr val="0D0F68"/>
                </a:solidFill>
                <a:latin typeface="Yeseva One"/>
                <a:ea typeface="Yeseva One"/>
                <a:cs typeface="Yeseva One"/>
                <a:sym typeface="Yeseva One"/>
              </a:rPr>
              <a:t>Bảng so sánh kết quả </a:t>
            </a:r>
            <a:endParaRPr lang="en-US" sz="6000">
              <a:solidFill>
                <a:srgbClr val="0D0F68"/>
              </a:solidFill>
              <a:latin typeface="Yeseva One"/>
              <a:ea typeface="Yeseva One"/>
              <a:cs typeface="Yeseva One"/>
              <a:sym typeface="Yeseva One"/>
            </a:endParaRPr>
          </a:p>
        </p:txBody>
      </p:sp>
      <p:pic>
        <p:nvPicPr>
          <p:cNvPr id="6" name="Picture 5"/>
          <p:cNvPicPr>
            <a:picLocks noChangeAspect="1"/>
          </p:cNvPicPr>
          <p:nvPr/>
        </p:nvPicPr>
        <p:blipFill>
          <a:blip r:embed="rId8"/>
          <a:stretch>
            <a:fillRect/>
          </a:stretch>
        </p:blipFill>
        <p:spPr>
          <a:xfrm>
            <a:off x="4876800" y="2623516"/>
            <a:ext cx="8869013" cy="6354062"/>
          </a:xfrm>
          <a:prstGeom prst="rect">
            <a:avLst/>
          </a:prstGeom>
        </p:spPr>
      </p:pic>
    </p:spTree>
    <p:extLst>
      <p:ext uri="{BB962C8B-B14F-4D97-AF65-F5344CB8AC3E}">
        <p14:creationId xmlns:p14="http://schemas.microsoft.com/office/powerpoint/2010/main" val="17368326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2"/>
              <a:stretch>
                <a:fillRect t="-13" b="-13"/>
              </a:stretch>
            </a:blipFill>
          </p:spPr>
        </p:sp>
      </p:grpSp>
      <p:sp>
        <p:nvSpPr>
          <p:cNvPr id="4" name="Freeform 4"/>
          <p:cNvSpPr/>
          <p:nvPr/>
        </p:nvSpPr>
        <p:spPr>
          <a:xfrm>
            <a:off x="1028700" y="884039"/>
            <a:ext cx="16230600" cy="8374261"/>
          </a:xfrm>
          <a:custGeom>
            <a:avLst/>
            <a:gdLst/>
            <a:ahLst/>
            <a:cxnLst/>
            <a:rect l="l" t="t" r="r" b="b"/>
            <a:pathLst>
              <a:path w="16230600" h="8374261">
                <a:moveTo>
                  <a:pt x="0" y="0"/>
                </a:moveTo>
                <a:lnTo>
                  <a:pt x="16230600" y="0"/>
                </a:lnTo>
                <a:lnTo>
                  <a:pt x="16230600" y="8374261"/>
                </a:lnTo>
                <a:lnTo>
                  <a:pt x="0" y="8374261"/>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5" name="Freeform 5"/>
          <p:cNvSpPr/>
          <p:nvPr/>
        </p:nvSpPr>
        <p:spPr>
          <a:xfrm>
            <a:off x="11124345" y="202797"/>
            <a:ext cx="7163655" cy="1362484"/>
          </a:xfrm>
          <a:custGeom>
            <a:avLst/>
            <a:gdLst/>
            <a:ahLst/>
            <a:cxnLst/>
            <a:rect l="l" t="t" r="r" b="b"/>
            <a:pathLst>
              <a:path w="7163655" h="1362484">
                <a:moveTo>
                  <a:pt x="0" y="0"/>
                </a:moveTo>
                <a:lnTo>
                  <a:pt x="7163655" y="0"/>
                </a:lnTo>
                <a:lnTo>
                  <a:pt x="7163655" y="1362484"/>
                </a:lnTo>
                <a:lnTo>
                  <a:pt x="0" y="1362484"/>
                </a:lnTo>
                <a:lnTo>
                  <a:pt x="0" y="0"/>
                </a:lnTo>
                <a:close/>
              </a:path>
            </a:pathLst>
          </a:custGeom>
          <a:blipFill>
            <a:blip r:embed="rId5">
              <a:extLst>
                <a:ext uri="{96DAC541-7B7A-43D3-8B79-37D633B846F1}">
                  <asvg:svgBlip xmlns="" xmlns:asvg="http://schemas.microsoft.com/office/drawing/2016/SVG/main" r:embed="rId6"/>
                </a:ext>
              </a:extLst>
            </a:blip>
            <a:stretch>
              <a:fillRect/>
            </a:stretch>
          </a:blipFill>
        </p:spPr>
      </p:sp>
      <p:sp>
        <p:nvSpPr>
          <p:cNvPr id="7" name="TextBox 7"/>
          <p:cNvSpPr txBox="1"/>
          <p:nvPr/>
        </p:nvSpPr>
        <p:spPr>
          <a:xfrm>
            <a:off x="11605811" y="692215"/>
            <a:ext cx="6200722" cy="495384"/>
          </a:xfrm>
          <a:prstGeom prst="rect">
            <a:avLst/>
          </a:prstGeom>
        </p:spPr>
        <p:txBody>
          <a:bodyPr lIns="0" tIns="0" rIns="0" bIns="0" rtlCol="0" anchor="t">
            <a:spAutoFit/>
          </a:bodyPr>
          <a:lstStyle/>
          <a:p>
            <a:pPr algn="ctr">
              <a:lnSpc>
                <a:spcPts val="4199"/>
              </a:lnSpc>
            </a:pPr>
            <a:r>
              <a:rPr lang="en-US" sz="3000" b="1">
                <a:solidFill>
                  <a:srgbClr val="FFFFFF"/>
                </a:solidFill>
                <a:latin typeface="Montserrat Bold"/>
                <a:ea typeface="Montserrat Bold"/>
                <a:cs typeface="Montserrat Bold"/>
                <a:sym typeface="Montserrat Bold"/>
              </a:rPr>
              <a:t>Demo</a:t>
            </a:r>
          </a:p>
        </p:txBody>
      </p:sp>
      <p:sp>
        <p:nvSpPr>
          <p:cNvPr id="8" name="TextBox 8"/>
          <p:cNvSpPr txBox="1"/>
          <p:nvPr/>
        </p:nvSpPr>
        <p:spPr>
          <a:xfrm>
            <a:off x="4124893" y="1431931"/>
            <a:ext cx="10038214" cy="999761"/>
          </a:xfrm>
          <a:prstGeom prst="rect">
            <a:avLst/>
          </a:prstGeom>
        </p:spPr>
        <p:txBody>
          <a:bodyPr lIns="0" tIns="0" rIns="0" bIns="0" rtlCol="0" anchor="t">
            <a:spAutoFit/>
          </a:bodyPr>
          <a:lstStyle/>
          <a:p>
            <a:pPr lvl="1" algn="ctr">
              <a:lnSpc>
                <a:spcPts val="8400"/>
              </a:lnSpc>
            </a:pPr>
            <a:r>
              <a:rPr lang="en-US" sz="6000" smtClean="0">
                <a:solidFill>
                  <a:srgbClr val="0D0F68"/>
                </a:solidFill>
                <a:latin typeface="Yeseva One"/>
                <a:ea typeface="Yeseva One"/>
                <a:cs typeface="Yeseva One"/>
                <a:sym typeface="Yeseva One"/>
              </a:rPr>
              <a:t>Giao diện </a:t>
            </a:r>
            <a:r>
              <a:rPr lang="en-US" sz="6000">
                <a:solidFill>
                  <a:srgbClr val="0D0F68"/>
                </a:solidFill>
                <a:latin typeface="Yeseva One"/>
                <a:ea typeface="Yeseva One"/>
                <a:cs typeface="Yeseva One"/>
                <a:sym typeface="Yeseva One"/>
              </a:rPr>
              <a:t>hệ thống</a:t>
            </a:r>
          </a:p>
        </p:txBody>
      </p:sp>
      <p:sp>
        <p:nvSpPr>
          <p:cNvPr id="9" name="TextBox 10"/>
          <p:cNvSpPr txBox="1"/>
          <p:nvPr/>
        </p:nvSpPr>
        <p:spPr>
          <a:xfrm>
            <a:off x="1895044" y="3213789"/>
            <a:ext cx="7467889" cy="2954655"/>
          </a:xfrm>
          <a:prstGeom prst="rect">
            <a:avLst/>
          </a:prstGeom>
        </p:spPr>
        <p:txBody>
          <a:bodyPr lIns="0" tIns="0" rIns="0" bIns="0" rtlCol="0" anchor="t">
            <a:spAutoFit/>
          </a:bodyPr>
          <a:lstStyle/>
          <a:p>
            <a:pPr algn="just">
              <a:lnSpc>
                <a:spcPct val="150000"/>
              </a:lnSpc>
            </a:pPr>
            <a:r>
              <a:rPr lang="en-US" sz="3200" smtClean="0">
                <a:solidFill>
                  <a:srgbClr val="0D0F68"/>
                </a:solidFill>
                <a:latin typeface="Montserrat"/>
                <a:ea typeface="Montserrat"/>
                <a:cs typeface="Montserrat"/>
                <a:sym typeface="Montserrat"/>
              </a:rPr>
              <a:t>Công nghệ sử dụng</a:t>
            </a:r>
            <a:endParaRPr lang="en-US" sz="3200" smtClean="0">
              <a:solidFill>
                <a:srgbClr val="0D0F68"/>
              </a:solidFill>
              <a:latin typeface="Montserrat"/>
              <a:ea typeface="Montserrat"/>
              <a:cs typeface="Montserrat"/>
              <a:sym typeface="Montserrat"/>
            </a:endParaRPr>
          </a:p>
          <a:p>
            <a:pPr marL="457200" indent="-457200" algn="just">
              <a:lnSpc>
                <a:spcPct val="150000"/>
              </a:lnSpc>
              <a:buFont typeface="Arial" panose="020B0604020202020204" pitchFamily="34" charset="0"/>
              <a:buChar char="•"/>
            </a:pPr>
            <a:r>
              <a:rPr lang="en-US" sz="3200" smtClean="0">
                <a:solidFill>
                  <a:srgbClr val="0D0F68"/>
                </a:solidFill>
                <a:latin typeface="Montserrat"/>
                <a:ea typeface="Montserrat"/>
                <a:cs typeface="Montserrat"/>
                <a:sym typeface="Montserrat"/>
              </a:rPr>
              <a:t>Flask làm backend</a:t>
            </a:r>
          </a:p>
          <a:p>
            <a:pPr marL="457200" indent="-457200" algn="just">
              <a:lnSpc>
                <a:spcPct val="150000"/>
              </a:lnSpc>
              <a:buFont typeface="Arial" panose="020B0604020202020204" pitchFamily="34" charset="0"/>
              <a:buChar char="•"/>
            </a:pPr>
            <a:r>
              <a:rPr lang="en-US" sz="3200" smtClean="0">
                <a:solidFill>
                  <a:srgbClr val="0D0F68"/>
                </a:solidFill>
                <a:latin typeface="Montserrat"/>
                <a:ea typeface="Montserrat"/>
                <a:cs typeface="Montserrat"/>
                <a:sym typeface="Montserrat"/>
              </a:rPr>
              <a:t>Bootstrap là frontend</a:t>
            </a:r>
            <a:endParaRPr lang="en-US" sz="3200" smtClean="0">
              <a:solidFill>
                <a:srgbClr val="0D0F68"/>
              </a:solidFill>
              <a:latin typeface="Montserrat"/>
              <a:ea typeface="Montserrat"/>
              <a:cs typeface="Montserrat"/>
              <a:sym typeface="Montserrat"/>
            </a:endParaRPr>
          </a:p>
          <a:p>
            <a:pPr algn="just">
              <a:lnSpc>
                <a:spcPct val="150000"/>
              </a:lnSpc>
            </a:pPr>
            <a:r>
              <a:rPr lang="en-US" sz="3200" smtClean="0">
                <a:solidFill>
                  <a:srgbClr val="0D0F68"/>
                </a:solidFill>
                <a:latin typeface="Montserrat"/>
                <a:ea typeface="Montserrat"/>
                <a:cs typeface="Montserrat"/>
                <a:sym typeface="Montserrat"/>
              </a:rPr>
              <a:t> </a:t>
            </a:r>
            <a:endParaRPr lang="en-US" sz="3200">
              <a:solidFill>
                <a:srgbClr val="0D0F68"/>
              </a:solidFill>
              <a:latin typeface="Montserrat"/>
              <a:ea typeface="Montserrat"/>
              <a:cs typeface="Montserrat"/>
              <a:sym typeface="Montserrat"/>
            </a:endParaRPr>
          </a:p>
        </p:txBody>
      </p:sp>
      <p:pic>
        <p:nvPicPr>
          <p:cNvPr id="11" name="Picture 10" descr="Xây dựng website với Python | FUNiX"/>
          <p:cNvPicPr/>
          <p:nvPr/>
        </p:nvPicPr>
        <p:blipFill>
          <a:blip r:embed="rId7">
            <a:extLst>
              <a:ext uri="{28A0092B-C50C-407E-A947-70E740481C1C}">
                <a14:useLocalDpi xmlns:a14="http://schemas.microsoft.com/office/drawing/2010/main" val="0"/>
              </a:ext>
            </a:extLst>
          </a:blip>
          <a:srcRect/>
          <a:stretch>
            <a:fillRect/>
          </a:stretch>
        </p:blipFill>
        <p:spPr bwMode="auto">
          <a:xfrm>
            <a:off x="7426818" y="3432979"/>
            <a:ext cx="4900930" cy="3063240"/>
          </a:xfrm>
          <a:prstGeom prst="rect">
            <a:avLst/>
          </a:prstGeom>
          <a:noFill/>
          <a:ln>
            <a:noFill/>
          </a:ln>
        </p:spPr>
      </p:pic>
      <p:pic>
        <p:nvPicPr>
          <p:cNvPr id="12" name="Picture 11" descr="File tĩnh và thiết kế web bằng Bootstrap trong Python Django | How Kteam"/>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2265807" y="3432979"/>
            <a:ext cx="4802993" cy="2624921"/>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2"/>
              <a:stretch>
                <a:fillRect t="-13" b="-13"/>
              </a:stretch>
            </a:blipFill>
          </p:spPr>
        </p:sp>
      </p:grpSp>
      <p:sp>
        <p:nvSpPr>
          <p:cNvPr id="4" name="Freeform 4"/>
          <p:cNvSpPr/>
          <p:nvPr/>
        </p:nvSpPr>
        <p:spPr>
          <a:xfrm>
            <a:off x="1028700" y="884039"/>
            <a:ext cx="16230600" cy="8374261"/>
          </a:xfrm>
          <a:custGeom>
            <a:avLst/>
            <a:gdLst/>
            <a:ahLst/>
            <a:cxnLst/>
            <a:rect l="l" t="t" r="r" b="b"/>
            <a:pathLst>
              <a:path w="16230600" h="8374261">
                <a:moveTo>
                  <a:pt x="0" y="0"/>
                </a:moveTo>
                <a:lnTo>
                  <a:pt x="16230600" y="0"/>
                </a:lnTo>
                <a:lnTo>
                  <a:pt x="16230600" y="8374261"/>
                </a:lnTo>
                <a:lnTo>
                  <a:pt x="0" y="8374261"/>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5" name="Freeform 5"/>
          <p:cNvSpPr/>
          <p:nvPr/>
        </p:nvSpPr>
        <p:spPr>
          <a:xfrm>
            <a:off x="11124345" y="202797"/>
            <a:ext cx="7163655" cy="1362484"/>
          </a:xfrm>
          <a:custGeom>
            <a:avLst/>
            <a:gdLst/>
            <a:ahLst/>
            <a:cxnLst/>
            <a:rect l="l" t="t" r="r" b="b"/>
            <a:pathLst>
              <a:path w="7163655" h="1362484">
                <a:moveTo>
                  <a:pt x="0" y="0"/>
                </a:moveTo>
                <a:lnTo>
                  <a:pt x="7163655" y="0"/>
                </a:lnTo>
                <a:lnTo>
                  <a:pt x="7163655" y="1362484"/>
                </a:lnTo>
                <a:lnTo>
                  <a:pt x="0" y="1362484"/>
                </a:lnTo>
                <a:lnTo>
                  <a:pt x="0" y="0"/>
                </a:lnTo>
                <a:close/>
              </a:path>
            </a:pathLst>
          </a:custGeom>
          <a:blipFill>
            <a:blip r:embed="rId5">
              <a:extLst>
                <a:ext uri="{96DAC541-7B7A-43D3-8B79-37D633B846F1}">
                  <asvg:svgBlip xmlns="" xmlns:asvg="http://schemas.microsoft.com/office/drawing/2016/SVG/main" r:embed="rId6"/>
                </a:ext>
              </a:extLst>
            </a:blip>
            <a:stretch>
              <a:fillRect/>
            </a:stretch>
          </a:blipFill>
        </p:spPr>
      </p:sp>
      <p:sp>
        <p:nvSpPr>
          <p:cNvPr id="7" name="TextBox 7"/>
          <p:cNvSpPr txBox="1"/>
          <p:nvPr/>
        </p:nvSpPr>
        <p:spPr>
          <a:xfrm>
            <a:off x="11605811" y="692215"/>
            <a:ext cx="6200722" cy="495384"/>
          </a:xfrm>
          <a:prstGeom prst="rect">
            <a:avLst/>
          </a:prstGeom>
        </p:spPr>
        <p:txBody>
          <a:bodyPr lIns="0" tIns="0" rIns="0" bIns="0" rtlCol="0" anchor="t">
            <a:spAutoFit/>
          </a:bodyPr>
          <a:lstStyle/>
          <a:p>
            <a:pPr algn="ctr">
              <a:lnSpc>
                <a:spcPts val="4199"/>
              </a:lnSpc>
            </a:pPr>
            <a:r>
              <a:rPr lang="en-US" sz="3000" b="1">
                <a:solidFill>
                  <a:srgbClr val="FFFFFF"/>
                </a:solidFill>
                <a:latin typeface="Montserrat Bold"/>
                <a:ea typeface="Montserrat Bold"/>
                <a:cs typeface="Montserrat Bold"/>
                <a:sym typeface="Montserrat Bold"/>
              </a:rPr>
              <a:t>Demo</a:t>
            </a:r>
          </a:p>
        </p:txBody>
      </p:sp>
      <p:sp>
        <p:nvSpPr>
          <p:cNvPr id="8" name="TextBox 8"/>
          <p:cNvSpPr txBox="1"/>
          <p:nvPr/>
        </p:nvSpPr>
        <p:spPr>
          <a:xfrm>
            <a:off x="4124893" y="1431931"/>
            <a:ext cx="10038214" cy="999761"/>
          </a:xfrm>
          <a:prstGeom prst="rect">
            <a:avLst/>
          </a:prstGeom>
        </p:spPr>
        <p:txBody>
          <a:bodyPr lIns="0" tIns="0" rIns="0" bIns="0" rtlCol="0" anchor="t">
            <a:spAutoFit/>
          </a:bodyPr>
          <a:lstStyle/>
          <a:p>
            <a:pPr lvl="1" algn="ctr">
              <a:lnSpc>
                <a:spcPts val="8400"/>
              </a:lnSpc>
            </a:pPr>
            <a:r>
              <a:rPr lang="en-US" sz="6000" smtClean="0">
                <a:solidFill>
                  <a:srgbClr val="0D0F68"/>
                </a:solidFill>
                <a:latin typeface="Yeseva One"/>
                <a:ea typeface="Yeseva One"/>
                <a:cs typeface="Yeseva One"/>
                <a:sym typeface="Yeseva One"/>
              </a:rPr>
              <a:t>Giao diện </a:t>
            </a:r>
            <a:r>
              <a:rPr lang="en-US" sz="6000">
                <a:solidFill>
                  <a:srgbClr val="0D0F68"/>
                </a:solidFill>
                <a:latin typeface="Yeseva One"/>
                <a:ea typeface="Yeseva One"/>
                <a:cs typeface="Yeseva One"/>
                <a:sym typeface="Yeseva One"/>
              </a:rPr>
              <a:t>hệ thống</a:t>
            </a:r>
          </a:p>
        </p:txBody>
      </p:sp>
      <p:sp>
        <p:nvSpPr>
          <p:cNvPr id="9" name="TextBox 10"/>
          <p:cNvSpPr txBox="1"/>
          <p:nvPr/>
        </p:nvSpPr>
        <p:spPr>
          <a:xfrm>
            <a:off x="1895044" y="3213789"/>
            <a:ext cx="7467889" cy="2215991"/>
          </a:xfrm>
          <a:prstGeom prst="rect">
            <a:avLst/>
          </a:prstGeom>
        </p:spPr>
        <p:txBody>
          <a:bodyPr lIns="0" tIns="0" rIns="0" bIns="0" rtlCol="0" anchor="t">
            <a:spAutoFit/>
          </a:bodyPr>
          <a:lstStyle/>
          <a:p>
            <a:pPr algn="just">
              <a:lnSpc>
                <a:spcPct val="150000"/>
              </a:lnSpc>
            </a:pPr>
            <a:r>
              <a:rPr lang="en-US" sz="3200" smtClean="0">
                <a:solidFill>
                  <a:srgbClr val="0D0F68"/>
                </a:solidFill>
                <a:latin typeface="Montserrat"/>
                <a:ea typeface="Montserrat"/>
                <a:cs typeface="Montserrat"/>
                <a:sym typeface="Montserrat"/>
              </a:rPr>
              <a:t>Gồm 2 giao diện chính</a:t>
            </a:r>
          </a:p>
          <a:p>
            <a:pPr marL="457200" indent="-457200" algn="just">
              <a:lnSpc>
                <a:spcPct val="150000"/>
              </a:lnSpc>
              <a:buFont typeface="Arial" panose="020B0604020202020204" pitchFamily="34" charset="0"/>
              <a:buChar char="•"/>
            </a:pPr>
            <a:r>
              <a:rPr lang="en-US" sz="3200" smtClean="0">
                <a:solidFill>
                  <a:srgbClr val="0D0F68"/>
                </a:solidFill>
                <a:latin typeface="Montserrat"/>
                <a:ea typeface="Montserrat"/>
                <a:cs typeface="Montserrat"/>
                <a:sym typeface="Montserrat"/>
              </a:rPr>
              <a:t>Giao diện đăng nhập</a:t>
            </a:r>
          </a:p>
          <a:p>
            <a:pPr algn="just">
              <a:lnSpc>
                <a:spcPct val="150000"/>
              </a:lnSpc>
            </a:pPr>
            <a:r>
              <a:rPr lang="en-US" sz="3200" smtClean="0">
                <a:solidFill>
                  <a:srgbClr val="0D0F68"/>
                </a:solidFill>
                <a:latin typeface="Montserrat"/>
                <a:ea typeface="Montserrat"/>
                <a:cs typeface="Montserrat"/>
                <a:sym typeface="Montserrat"/>
              </a:rPr>
              <a:t> </a:t>
            </a:r>
            <a:endParaRPr lang="en-US" sz="3200">
              <a:solidFill>
                <a:srgbClr val="0D0F68"/>
              </a:solidFill>
              <a:latin typeface="Montserrat"/>
              <a:ea typeface="Montserrat"/>
              <a:cs typeface="Montserrat"/>
              <a:sym typeface="Montserrat"/>
            </a:endParaRPr>
          </a:p>
        </p:txBody>
      </p:sp>
      <p:pic>
        <p:nvPicPr>
          <p:cNvPr id="10" name="Picture 9"/>
          <p:cNvPicPr/>
          <p:nvPr/>
        </p:nvPicPr>
        <p:blipFill>
          <a:blip r:embed="rId7"/>
          <a:stretch>
            <a:fillRect/>
          </a:stretch>
        </p:blipFill>
        <p:spPr>
          <a:xfrm>
            <a:off x="8534400" y="2915716"/>
            <a:ext cx="8229600" cy="5504383"/>
          </a:xfrm>
          <a:prstGeom prst="rect">
            <a:avLst/>
          </a:prstGeom>
        </p:spPr>
      </p:pic>
    </p:spTree>
    <p:extLst>
      <p:ext uri="{BB962C8B-B14F-4D97-AF65-F5344CB8AC3E}">
        <p14:creationId xmlns:p14="http://schemas.microsoft.com/office/powerpoint/2010/main" val="42536387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2"/>
              <a:stretch>
                <a:fillRect t="-13" b="-13"/>
              </a:stretch>
            </a:blipFill>
          </p:spPr>
        </p:sp>
      </p:grpSp>
      <p:sp>
        <p:nvSpPr>
          <p:cNvPr id="4" name="Freeform 4"/>
          <p:cNvSpPr/>
          <p:nvPr/>
        </p:nvSpPr>
        <p:spPr>
          <a:xfrm>
            <a:off x="1028700" y="884039"/>
            <a:ext cx="16230600" cy="8374261"/>
          </a:xfrm>
          <a:custGeom>
            <a:avLst/>
            <a:gdLst/>
            <a:ahLst/>
            <a:cxnLst/>
            <a:rect l="l" t="t" r="r" b="b"/>
            <a:pathLst>
              <a:path w="16230600" h="8374261">
                <a:moveTo>
                  <a:pt x="0" y="0"/>
                </a:moveTo>
                <a:lnTo>
                  <a:pt x="16230600" y="0"/>
                </a:lnTo>
                <a:lnTo>
                  <a:pt x="16230600" y="8374261"/>
                </a:lnTo>
                <a:lnTo>
                  <a:pt x="0" y="8374261"/>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5" name="Freeform 5"/>
          <p:cNvSpPr/>
          <p:nvPr/>
        </p:nvSpPr>
        <p:spPr>
          <a:xfrm>
            <a:off x="11124345" y="202797"/>
            <a:ext cx="7163655" cy="1362484"/>
          </a:xfrm>
          <a:custGeom>
            <a:avLst/>
            <a:gdLst/>
            <a:ahLst/>
            <a:cxnLst/>
            <a:rect l="l" t="t" r="r" b="b"/>
            <a:pathLst>
              <a:path w="7163655" h="1362484">
                <a:moveTo>
                  <a:pt x="0" y="0"/>
                </a:moveTo>
                <a:lnTo>
                  <a:pt x="7163655" y="0"/>
                </a:lnTo>
                <a:lnTo>
                  <a:pt x="7163655" y="1362484"/>
                </a:lnTo>
                <a:lnTo>
                  <a:pt x="0" y="1362484"/>
                </a:lnTo>
                <a:lnTo>
                  <a:pt x="0" y="0"/>
                </a:lnTo>
                <a:close/>
              </a:path>
            </a:pathLst>
          </a:custGeom>
          <a:blipFill>
            <a:blip r:embed="rId5">
              <a:extLst>
                <a:ext uri="{96DAC541-7B7A-43D3-8B79-37D633B846F1}">
                  <asvg:svgBlip xmlns="" xmlns:asvg="http://schemas.microsoft.com/office/drawing/2016/SVG/main" r:embed="rId6"/>
                </a:ext>
              </a:extLst>
            </a:blip>
            <a:stretch>
              <a:fillRect/>
            </a:stretch>
          </a:blipFill>
        </p:spPr>
      </p:sp>
      <p:sp>
        <p:nvSpPr>
          <p:cNvPr id="7" name="TextBox 7"/>
          <p:cNvSpPr txBox="1"/>
          <p:nvPr/>
        </p:nvSpPr>
        <p:spPr>
          <a:xfrm>
            <a:off x="11605811" y="692215"/>
            <a:ext cx="6200722" cy="495384"/>
          </a:xfrm>
          <a:prstGeom prst="rect">
            <a:avLst/>
          </a:prstGeom>
        </p:spPr>
        <p:txBody>
          <a:bodyPr lIns="0" tIns="0" rIns="0" bIns="0" rtlCol="0" anchor="t">
            <a:spAutoFit/>
          </a:bodyPr>
          <a:lstStyle/>
          <a:p>
            <a:pPr algn="ctr">
              <a:lnSpc>
                <a:spcPts val="4199"/>
              </a:lnSpc>
            </a:pPr>
            <a:r>
              <a:rPr lang="en-US" sz="3000" b="1">
                <a:solidFill>
                  <a:srgbClr val="FFFFFF"/>
                </a:solidFill>
                <a:latin typeface="Montserrat Bold"/>
                <a:ea typeface="Montserrat Bold"/>
                <a:cs typeface="Montserrat Bold"/>
                <a:sym typeface="Montserrat Bold"/>
              </a:rPr>
              <a:t>Demo</a:t>
            </a:r>
          </a:p>
        </p:txBody>
      </p:sp>
      <p:sp>
        <p:nvSpPr>
          <p:cNvPr id="8" name="TextBox 8"/>
          <p:cNvSpPr txBox="1"/>
          <p:nvPr/>
        </p:nvSpPr>
        <p:spPr>
          <a:xfrm>
            <a:off x="4124893" y="1431931"/>
            <a:ext cx="10038214" cy="999761"/>
          </a:xfrm>
          <a:prstGeom prst="rect">
            <a:avLst/>
          </a:prstGeom>
        </p:spPr>
        <p:txBody>
          <a:bodyPr lIns="0" tIns="0" rIns="0" bIns="0" rtlCol="0" anchor="t">
            <a:spAutoFit/>
          </a:bodyPr>
          <a:lstStyle/>
          <a:p>
            <a:pPr lvl="1" algn="ctr">
              <a:lnSpc>
                <a:spcPts val="8400"/>
              </a:lnSpc>
            </a:pPr>
            <a:r>
              <a:rPr lang="en-US" sz="6000" smtClean="0">
                <a:solidFill>
                  <a:srgbClr val="0D0F68"/>
                </a:solidFill>
                <a:latin typeface="Yeseva One"/>
                <a:ea typeface="Yeseva One"/>
                <a:cs typeface="Yeseva One"/>
                <a:sym typeface="Yeseva One"/>
              </a:rPr>
              <a:t>Giao diện </a:t>
            </a:r>
            <a:r>
              <a:rPr lang="en-US" sz="6000">
                <a:solidFill>
                  <a:srgbClr val="0D0F68"/>
                </a:solidFill>
                <a:latin typeface="Yeseva One"/>
                <a:ea typeface="Yeseva One"/>
                <a:cs typeface="Yeseva One"/>
                <a:sym typeface="Yeseva One"/>
              </a:rPr>
              <a:t>hệ thống</a:t>
            </a:r>
          </a:p>
        </p:txBody>
      </p:sp>
      <p:sp>
        <p:nvSpPr>
          <p:cNvPr id="9" name="TextBox 10"/>
          <p:cNvSpPr txBox="1"/>
          <p:nvPr/>
        </p:nvSpPr>
        <p:spPr>
          <a:xfrm>
            <a:off x="1895045" y="3213789"/>
            <a:ext cx="6486956" cy="2954655"/>
          </a:xfrm>
          <a:prstGeom prst="rect">
            <a:avLst/>
          </a:prstGeom>
        </p:spPr>
        <p:txBody>
          <a:bodyPr wrap="square" lIns="0" tIns="0" rIns="0" bIns="0" rtlCol="0" anchor="t">
            <a:spAutoFit/>
          </a:bodyPr>
          <a:lstStyle/>
          <a:p>
            <a:pPr algn="just">
              <a:lnSpc>
                <a:spcPct val="150000"/>
              </a:lnSpc>
            </a:pPr>
            <a:r>
              <a:rPr lang="en-US" sz="3200" smtClean="0">
                <a:solidFill>
                  <a:srgbClr val="0D0F68"/>
                </a:solidFill>
                <a:latin typeface="Montserrat"/>
                <a:ea typeface="Montserrat"/>
                <a:cs typeface="Montserrat"/>
                <a:sym typeface="Montserrat"/>
              </a:rPr>
              <a:t>Gồm 2 giao diện chính</a:t>
            </a:r>
          </a:p>
          <a:p>
            <a:pPr marL="457200" indent="-457200">
              <a:lnSpc>
                <a:spcPct val="150000"/>
              </a:lnSpc>
              <a:buFont typeface="Arial" panose="020B0604020202020204" pitchFamily="34" charset="0"/>
              <a:buChar char="•"/>
            </a:pPr>
            <a:r>
              <a:rPr lang="en-US" sz="3200" smtClean="0">
                <a:solidFill>
                  <a:srgbClr val="0D0F68"/>
                </a:solidFill>
                <a:latin typeface="Montserrat"/>
                <a:ea typeface="Montserrat"/>
                <a:cs typeface="Montserrat"/>
                <a:sym typeface="Montserrat"/>
              </a:rPr>
              <a:t>Giao diện dự đoán hình ảnh u não</a:t>
            </a:r>
          </a:p>
          <a:p>
            <a:pPr algn="just">
              <a:lnSpc>
                <a:spcPct val="150000"/>
              </a:lnSpc>
            </a:pPr>
            <a:r>
              <a:rPr lang="en-US" sz="3200" smtClean="0">
                <a:solidFill>
                  <a:srgbClr val="0D0F68"/>
                </a:solidFill>
                <a:latin typeface="Montserrat"/>
                <a:ea typeface="Montserrat"/>
                <a:cs typeface="Montserrat"/>
                <a:sym typeface="Montserrat"/>
              </a:rPr>
              <a:t> </a:t>
            </a:r>
            <a:endParaRPr lang="en-US" sz="3200">
              <a:solidFill>
                <a:srgbClr val="0D0F68"/>
              </a:solidFill>
              <a:latin typeface="Montserrat"/>
              <a:ea typeface="Montserrat"/>
              <a:cs typeface="Montserrat"/>
              <a:sym typeface="Montserrat"/>
            </a:endParaRPr>
          </a:p>
        </p:txBody>
      </p:sp>
      <p:pic>
        <p:nvPicPr>
          <p:cNvPr id="11" name="Picture 10"/>
          <p:cNvPicPr/>
          <p:nvPr/>
        </p:nvPicPr>
        <p:blipFill>
          <a:blip r:embed="rId7"/>
          <a:stretch>
            <a:fillRect/>
          </a:stretch>
        </p:blipFill>
        <p:spPr>
          <a:xfrm>
            <a:off x="10744200" y="2504631"/>
            <a:ext cx="5760720" cy="6609080"/>
          </a:xfrm>
          <a:prstGeom prst="rect">
            <a:avLst/>
          </a:prstGeom>
        </p:spPr>
      </p:pic>
    </p:spTree>
    <p:extLst>
      <p:ext uri="{BB962C8B-B14F-4D97-AF65-F5344CB8AC3E}">
        <p14:creationId xmlns:p14="http://schemas.microsoft.com/office/powerpoint/2010/main" val="21506745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2"/>
              <a:stretch>
                <a:fillRect t="-13" b="-13"/>
              </a:stretch>
            </a:blipFill>
          </p:spPr>
        </p:sp>
      </p:grpSp>
      <p:sp>
        <p:nvSpPr>
          <p:cNvPr id="4" name="TextBox 4"/>
          <p:cNvSpPr txBox="1"/>
          <p:nvPr/>
        </p:nvSpPr>
        <p:spPr>
          <a:xfrm>
            <a:off x="577960" y="4383088"/>
            <a:ext cx="17132081" cy="1368425"/>
          </a:xfrm>
          <a:prstGeom prst="rect">
            <a:avLst/>
          </a:prstGeom>
        </p:spPr>
        <p:txBody>
          <a:bodyPr lIns="0" tIns="0" rIns="0" bIns="0" rtlCol="0" anchor="t">
            <a:spAutoFit/>
          </a:bodyPr>
          <a:lstStyle/>
          <a:p>
            <a:pPr algn="ctr">
              <a:lnSpc>
                <a:spcPts val="11200"/>
              </a:lnSpc>
            </a:pPr>
            <a:r>
              <a:rPr lang="en-US" sz="8000" b="1">
                <a:solidFill>
                  <a:srgbClr val="0D0F68"/>
                </a:solidFill>
                <a:latin typeface="Montserrat Semi-Bold"/>
                <a:ea typeface="Montserrat Semi-Bold"/>
                <a:cs typeface="Montserrat Semi-Bold"/>
                <a:sym typeface="Montserrat Semi-Bold"/>
              </a:rPr>
              <a:t>VI. Kết luận và hướng phát triển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2"/>
              <a:stretch>
                <a:fillRect t="-13" b="-13"/>
              </a:stretch>
            </a:blipFill>
          </p:spPr>
        </p:sp>
      </p:grpSp>
      <p:sp>
        <p:nvSpPr>
          <p:cNvPr id="4" name="Freeform 4"/>
          <p:cNvSpPr/>
          <p:nvPr/>
        </p:nvSpPr>
        <p:spPr>
          <a:xfrm>
            <a:off x="1028700" y="884039"/>
            <a:ext cx="16230600" cy="8374261"/>
          </a:xfrm>
          <a:custGeom>
            <a:avLst/>
            <a:gdLst/>
            <a:ahLst/>
            <a:cxnLst/>
            <a:rect l="l" t="t" r="r" b="b"/>
            <a:pathLst>
              <a:path w="16230600" h="8374261">
                <a:moveTo>
                  <a:pt x="0" y="0"/>
                </a:moveTo>
                <a:lnTo>
                  <a:pt x="16230600" y="0"/>
                </a:lnTo>
                <a:lnTo>
                  <a:pt x="16230600" y="8374261"/>
                </a:lnTo>
                <a:lnTo>
                  <a:pt x="0" y="8374261"/>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5" name="Freeform 5"/>
          <p:cNvSpPr/>
          <p:nvPr/>
        </p:nvSpPr>
        <p:spPr>
          <a:xfrm>
            <a:off x="11124345" y="202797"/>
            <a:ext cx="7163655" cy="1362484"/>
          </a:xfrm>
          <a:custGeom>
            <a:avLst/>
            <a:gdLst/>
            <a:ahLst/>
            <a:cxnLst/>
            <a:rect l="l" t="t" r="r" b="b"/>
            <a:pathLst>
              <a:path w="7163655" h="1362484">
                <a:moveTo>
                  <a:pt x="0" y="0"/>
                </a:moveTo>
                <a:lnTo>
                  <a:pt x="7163655" y="0"/>
                </a:lnTo>
                <a:lnTo>
                  <a:pt x="7163655" y="1362484"/>
                </a:lnTo>
                <a:lnTo>
                  <a:pt x="0" y="1362484"/>
                </a:lnTo>
                <a:lnTo>
                  <a:pt x="0" y="0"/>
                </a:lnTo>
                <a:close/>
              </a:path>
            </a:pathLst>
          </a:custGeom>
          <a:blipFill>
            <a:blip r:embed="rId5">
              <a:extLst>
                <a:ext uri="{96DAC541-7B7A-43D3-8B79-37D633B846F1}">
                  <asvg:svgBlip xmlns="" xmlns:asvg="http://schemas.microsoft.com/office/drawing/2016/SVG/main" r:embed="rId6"/>
                </a:ext>
              </a:extLst>
            </a:blip>
            <a:stretch>
              <a:fillRect/>
            </a:stretch>
          </a:blipFill>
        </p:spPr>
      </p:sp>
      <p:sp>
        <p:nvSpPr>
          <p:cNvPr id="6" name="TextBox 6"/>
          <p:cNvSpPr txBox="1"/>
          <p:nvPr/>
        </p:nvSpPr>
        <p:spPr>
          <a:xfrm>
            <a:off x="11605811" y="692215"/>
            <a:ext cx="6200722" cy="495384"/>
          </a:xfrm>
          <a:prstGeom prst="rect">
            <a:avLst/>
          </a:prstGeom>
        </p:spPr>
        <p:txBody>
          <a:bodyPr lIns="0" tIns="0" rIns="0" bIns="0" rtlCol="0" anchor="t">
            <a:spAutoFit/>
          </a:bodyPr>
          <a:lstStyle/>
          <a:p>
            <a:pPr algn="ctr">
              <a:lnSpc>
                <a:spcPts val="4199"/>
              </a:lnSpc>
            </a:pPr>
            <a:r>
              <a:rPr lang="en-US" sz="3000" b="1">
                <a:solidFill>
                  <a:srgbClr val="FFFFFF"/>
                </a:solidFill>
                <a:latin typeface="Montserrat Bold"/>
                <a:ea typeface="Montserrat Bold"/>
                <a:cs typeface="Montserrat Bold"/>
                <a:sym typeface="Montserrat Bold"/>
              </a:rPr>
              <a:t>Kết luận</a:t>
            </a:r>
          </a:p>
        </p:txBody>
      </p:sp>
      <p:sp>
        <p:nvSpPr>
          <p:cNvPr id="7" name="TextBox 7"/>
          <p:cNvSpPr txBox="1"/>
          <p:nvPr/>
        </p:nvSpPr>
        <p:spPr>
          <a:xfrm>
            <a:off x="4124893" y="1431931"/>
            <a:ext cx="10038214" cy="1047750"/>
          </a:xfrm>
          <a:prstGeom prst="rect">
            <a:avLst/>
          </a:prstGeom>
        </p:spPr>
        <p:txBody>
          <a:bodyPr lIns="0" tIns="0" rIns="0" bIns="0" rtlCol="0" anchor="t">
            <a:spAutoFit/>
          </a:bodyPr>
          <a:lstStyle/>
          <a:p>
            <a:pPr algn="ctr">
              <a:lnSpc>
                <a:spcPts val="8400"/>
              </a:lnSpc>
            </a:pPr>
            <a:r>
              <a:rPr lang="en-US" sz="6000">
                <a:solidFill>
                  <a:srgbClr val="0D0F68"/>
                </a:solidFill>
                <a:latin typeface="Yeseva One"/>
                <a:ea typeface="Yeseva One"/>
                <a:cs typeface="Yeseva One"/>
                <a:sym typeface="Yeseva One"/>
              </a:rPr>
              <a:t>Kết luận</a:t>
            </a:r>
          </a:p>
        </p:txBody>
      </p:sp>
      <p:sp>
        <p:nvSpPr>
          <p:cNvPr id="8" name="TextBox 8"/>
          <p:cNvSpPr txBox="1"/>
          <p:nvPr/>
        </p:nvSpPr>
        <p:spPr>
          <a:xfrm>
            <a:off x="2123694" y="3928170"/>
            <a:ext cx="14040611" cy="3230884"/>
          </a:xfrm>
          <a:prstGeom prst="rect">
            <a:avLst/>
          </a:prstGeom>
        </p:spPr>
        <p:txBody>
          <a:bodyPr lIns="0" tIns="0" rIns="0" bIns="0" rtlCol="0" anchor="ctr">
            <a:spAutoFit/>
          </a:bodyPr>
          <a:lstStyle/>
          <a:p>
            <a:pPr marL="755437" lvl="1" indent="-377718" algn="just">
              <a:lnSpc>
                <a:spcPct val="150000"/>
              </a:lnSpc>
              <a:buFont typeface="Arial"/>
              <a:buChar char="•"/>
            </a:pPr>
            <a:r>
              <a:rPr lang="en-US" sz="3499">
                <a:solidFill>
                  <a:srgbClr val="0D0F68"/>
                </a:solidFill>
                <a:latin typeface="Montserrat"/>
                <a:ea typeface="Montserrat"/>
                <a:cs typeface="Montserrat"/>
                <a:sym typeface="Montserrat"/>
              </a:rPr>
              <a:t>Nghiên cứu đã chứng minh rằng việc phân loại </a:t>
            </a:r>
            <a:r>
              <a:rPr lang="en-US" sz="3499" smtClean="0">
                <a:solidFill>
                  <a:srgbClr val="0D0F68"/>
                </a:solidFill>
                <a:latin typeface="Montserrat"/>
                <a:ea typeface="Montserrat"/>
                <a:cs typeface="Montserrat"/>
                <a:sym typeface="Montserrat"/>
              </a:rPr>
              <a:t>u não bằng mạng DenseNet121 đạt được kết quả tốt trên bộ dữ liệu</a:t>
            </a:r>
            <a:endParaRPr lang="en-US" sz="3499">
              <a:solidFill>
                <a:srgbClr val="0D0F68"/>
              </a:solidFill>
              <a:latin typeface="Montserrat"/>
              <a:ea typeface="Montserrat"/>
              <a:cs typeface="Montserrat"/>
              <a:sym typeface="Montserrat"/>
            </a:endParaRPr>
          </a:p>
          <a:p>
            <a:pPr marL="755437" lvl="1" indent="-377718" algn="just">
              <a:lnSpc>
                <a:spcPct val="150000"/>
              </a:lnSpc>
              <a:buFont typeface="Arial"/>
              <a:buChar char="•"/>
            </a:pPr>
            <a:r>
              <a:rPr lang="en-US" sz="3499">
                <a:solidFill>
                  <a:srgbClr val="0D0F68"/>
                </a:solidFill>
                <a:latin typeface="Montserrat"/>
                <a:ea typeface="Montserrat"/>
                <a:cs typeface="Montserrat"/>
                <a:sym typeface="Montserrat"/>
              </a:rPr>
              <a:t>Hệ thống xây dựng </a:t>
            </a:r>
            <a:r>
              <a:rPr lang="en-US" sz="3499" smtClean="0">
                <a:solidFill>
                  <a:srgbClr val="0D0F68"/>
                </a:solidFill>
                <a:latin typeface="Montserrat"/>
                <a:ea typeface="Montserrat"/>
                <a:cs typeface="Montserrat"/>
                <a:sym typeface="Montserrat"/>
              </a:rPr>
              <a:t>cho </a:t>
            </a:r>
            <a:r>
              <a:rPr lang="en-US" sz="3499">
                <a:solidFill>
                  <a:srgbClr val="0D0F68"/>
                </a:solidFill>
                <a:latin typeface="Montserrat"/>
                <a:ea typeface="Montserrat"/>
                <a:cs typeface="Montserrat"/>
                <a:sym typeface="Montserrat"/>
              </a:rPr>
              <a:t>thấy tính khả thi trong môi trường thực </a:t>
            </a:r>
            <a:r>
              <a:rPr lang="en-US" sz="3499" smtClean="0">
                <a:solidFill>
                  <a:srgbClr val="0D0F68"/>
                </a:solidFill>
                <a:latin typeface="Montserrat"/>
                <a:ea typeface="Montserrat"/>
                <a:cs typeface="Montserrat"/>
                <a:sym typeface="Montserrat"/>
              </a:rPr>
              <a:t>tế.</a:t>
            </a:r>
            <a:endParaRPr lang="en-US" sz="3499">
              <a:solidFill>
                <a:srgbClr val="0D0F68"/>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2"/>
              <a:stretch>
                <a:fillRect t="-13" b="-13"/>
              </a:stretch>
            </a:blipFill>
          </p:spPr>
        </p:sp>
      </p:grpSp>
      <p:sp>
        <p:nvSpPr>
          <p:cNvPr id="4" name="Freeform 4"/>
          <p:cNvSpPr/>
          <p:nvPr/>
        </p:nvSpPr>
        <p:spPr>
          <a:xfrm>
            <a:off x="1028700" y="884039"/>
            <a:ext cx="16230600" cy="8374261"/>
          </a:xfrm>
          <a:custGeom>
            <a:avLst/>
            <a:gdLst/>
            <a:ahLst/>
            <a:cxnLst/>
            <a:rect l="l" t="t" r="r" b="b"/>
            <a:pathLst>
              <a:path w="16230600" h="8374261">
                <a:moveTo>
                  <a:pt x="0" y="0"/>
                </a:moveTo>
                <a:lnTo>
                  <a:pt x="16230600" y="0"/>
                </a:lnTo>
                <a:lnTo>
                  <a:pt x="16230600" y="8374261"/>
                </a:lnTo>
                <a:lnTo>
                  <a:pt x="0" y="8374261"/>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5" name="TextBox 5"/>
          <p:cNvSpPr txBox="1"/>
          <p:nvPr/>
        </p:nvSpPr>
        <p:spPr>
          <a:xfrm>
            <a:off x="1462973" y="4383087"/>
            <a:ext cx="5254587" cy="1368425"/>
          </a:xfrm>
          <a:prstGeom prst="rect">
            <a:avLst/>
          </a:prstGeom>
        </p:spPr>
        <p:txBody>
          <a:bodyPr lIns="0" tIns="0" rIns="0" bIns="0" rtlCol="0" anchor="t">
            <a:spAutoFit/>
          </a:bodyPr>
          <a:lstStyle/>
          <a:p>
            <a:pPr algn="ctr">
              <a:lnSpc>
                <a:spcPts val="11200"/>
              </a:lnSpc>
            </a:pPr>
            <a:r>
              <a:rPr lang="en-US" sz="8000" b="1">
                <a:solidFill>
                  <a:srgbClr val="0D0F68"/>
                </a:solidFill>
                <a:latin typeface="Montserrat Semi-Bold"/>
                <a:ea typeface="Montserrat Semi-Bold"/>
                <a:cs typeface="Montserrat Semi-Bold"/>
                <a:sym typeface="Montserrat Semi-Bold"/>
              </a:rPr>
              <a:t>Nội dung</a:t>
            </a:r>
          </a:p>
        </p:txBody>
      </p:sp>
      <p:sp>
        <p:nvSpPr>
          <p:cNvPr id="6" name="Freeform 6"/>
          <p:cNvSpPr/>
          <p:nvPr/>
        </p:nvSpPr>
        <p:spPr>
          <a:xfrm>
            <a:off x="7155812" y="3108832"/>
            <a:ext cx="9137349" cy="1917450"/>
          </a:xfrm>
          <a:custGeom>
            <a:avLst/>
            <a:gdLst/>
            <a:ahLst/>
            <a:cxnLst/>
            <a:rect l="l" t="t" r="r" b="b"/>
            <a:pathLst>
              <a:path w="9137349" h="1917450">
                <a:moveTo>
                  <a:pt x="0" y="0"/>
                </a:moveTo>
                <a:lnTo>
                  <a:pt x="9137350" y="0"/>
                </a:lnTo>
                <a:lnTo>
                  <a:pt x="9137350" y="1917450"/>
                </a:lnTo>
                <a:lnTo>
                  <a:pt x="0" y="1917450"/>
                </a:lnTo>
                <a:lnTo>
                  <a:pt x="0" y="0"/>
                </a:lnTo>
                <a:close/>
              </a:path>
            </a:pathLst>
          </a:custGeom>
          <a:blipFill>
            <a:blip r:embed="rId5">
              <a:extLst>
                <a:ext uri="{96DAC541-7B7A-43D3-8B79-37D633B846F1}">
                  <asvg:svgBlip xmlns="" xmlns:asvg="http://schemas.microsoft.com/office/drawing/2016/SVG/main" r:embed="rId6"/>
                </a:ext>
              </a:extLst>
            </a:blip>
            <a:stretch>
              <a:fillRect/>
            </a:stretch>
          </a:blipFill>
        </p:spPr>
      </p:sp>
      <p:sp>
        <p:nvSpPr>
          <p:cNvPr id="7" name="TextBox 7"/>
          <p:cNvSpPr txBox="1"/>
          <p:nvPr/>
        </p:nvSpPr>
        <p:spPr>
          <a:xfrm>
            <a:off x="7175550" y="3751009"/>
            <a:ext cx="884008" cy="752602"/>
          </a:xfrm>
          <a:prstGeom prst="rect">
            <a:avLst/>
          </a:prstGeom>
        </p:spPr>
        <p:txBody>
          <a:bodyPr lIns="0" tIns="0" rIns="0" bIns="0" rtlCol="0" anchor="t">
            <a:spAutoFit/>
          </a:bodyPr>
          <a:lstStyle/>
          <a:p>
            <a:pPr algn="ctr">
              <a:lnSpc>
                <a:spcPts val="6298"/>
              </a:lnSpc>
            </a:pPr>
            <a:r>
              <a:rPr lang="en-US" sz="4500" b="1">
                <a:solidFill>
                  <a:srgbClr val="FFFFFF"/>
                </a:solidFill>
                <a:latin typeface="Montserrat Bold"/>
                <a:ea typeface="Montserrat Bold"/>
                <a:cs typeface="Montserrat Bold"/>
                <a:sym typeface="Montserrat Bold"/>
              </a:rPr>
              <a:t>02</a:t>
            </a:r>
          </a:p>
        </p:txBody>
      </p:sp>
      <p:sp>
        <p:nvSpPr>
          <p:cNvPr id="8" name="TextBox 8"/>
          <p:cNvSpPr txBox="1"/>
          <p:nvPr/>
        </p:nvSpPr>
        <p:spPr>
          <a:xfrm>
            <a:off x="8059558" y="3833622"/>
            <a:ext cx="8105316" cy="596900"/>
          </a:xfrm>
          <a:prstGeom prst="rect">
            <a:avLst/>
          </a:prstGeom>
        </p:spPr>
        <p:txBody>
          <a:bodyPr lIns="0" tIns="0" rIns="0" bIns="0" rtlCol="0" anchor="t">
            <a:spAutoFit/>
          </a:bodyPr>
          <a:lstStyle/>
          <a:p>
            <a:pPr algn="l">
              <a:lnSpc>
                <a:spcPts val="4899"/>
              </a:lnSpc>
            </a:pPr>
            <a:r>
              <a:rPr lang="en-US" sz="3499">
                <a:solidFill>
                  <a:srgbClr val="FFFFFF"/>
                </a:solidFill>
                <a:latin typeface="Montserrat"/>
                <a:ea typeface="Montserrat"/>
                <a:cs typeface="Montserrat"/>
                <a:sym typeface="Montserrat"/>
              </a:rPr>
              <a:t>Phương pháp &amp; Công nghệ sử dụng</a:t>
            </a:r>
          </a:p>
        </p:txBody>
      </p:sp>
      <p:sp>
        <p:nvSpPr>
          <p:cNvPr id="9" name="Freeform 9"/>
          <p:cNvSpPr/>
          <p:nvPr/>
        </p:nvSpPr>
        <p:spPr>
          <a:xfrm>
            <a:off x="7158908" y="5188207"/>
            <a:ext cx="9153991" cy="1920942"/>
          </a:xfrm>
          <a:custGeom>
            <a:avLst/>
            <a:gdLst/>
            <a:ahLst/>
            <a:cxnLst/>
            <a:rect l="l" t="t" r="r" b="b"/>
            <a:pathLst>
              <a:path w="9153991" h="1920942">
                <a:moveTo>
                  <a:pt x="0" y="0"/>
                </a:moveTo>
                <a:lnTo>
                  <a:pt x="9153991" y="0"/>
                </a:lnTo>
                <a:lnTo>
                  <a:pt x="9153991" y="1920942"/>
                </a:lnTo>
                <a:lnTo>
                  <a:pt x="0" y="1920942"/>
                </a:lnTo>
                <a:lnTo>
                  <a:pt x="0" y="0"/>
                </a:lnTo>
                <a:close/>
              </a:path>
            </a:pathLst>
          </a:custGeom>
          <a:blipFill>
            <a:blip r:embed="rId5">
              <a:extLst>
                <a:ext uri="{96DAC541-7B7A-43D3-8B79-37D633B846F1}">
                  <asvg:svgBlip xmlns="" xmlns:asvg="http://schemas.microsoft.com/office/drawing/2016/SVG/main" r:embed="rId6"/>
                </a:ext>
              </a:extLst>
            </a:blip>
            <a:stretch>
              <a:fillRect/>
            </a:stretch>
          </a:blipFill>
        </p:spPr>
      </p:sp>
      <p:sp>
        <p:nvSpPr>
          <p:cNvPr id="10" name="TextBox 10"/>
          <p:cNvSpPr txBox="1"/>
          <p:nvPr/>
        </p:nvSpPr>
        <p:spPr>
          <a:xfrm>
            <a:off x="7175550" y="5864338"/>
            <a:ext cx="884008" cy="752602"/>
          </a:xfrm>
          <a:prstGeom prst="rect">
            <a:avLst/>
          </a:prstGeom>
        </p:spPr>
        <p:txBody>
          <a:bodyPr lIns="0" tIns="0" rIns="0" bIns="0" rtlCol="0" anchor="t">
            <a:spAutoFit/>
          </a:bodyPr>
          <a:lstStyle/>
          <a:p>
            <a:pPr algn="ctr">
              <a:lnSpc>
                <a:spcPts val="6298"/>
              </a:lnSpc>
            </a:pPr>
            <a:r>
              <a:rPr lang="en-US" sz="4500" b="1">
                <a:solidFill>
                  <a:srgbClr val="FFFFFF"/>
                </a:solidFill>
                <a:latin typeface="Montserrat Bold"/>
                <a:ea typeface="Montserrat Bold"/>
                <a:cs typeface="Montserrat Bold"/>
                <a:sym typeface="Montserrat Bold"/>
              </a:rPr>
              <a:t>03</a:t>
            </a:r>
          </a:p>
        </p:txBody>
      </p:sp>
      <p:sp>
        <p:nvSpPr>
          <p:cNvPr id="11" name="TextBox 11"/>
          <p:cNvSpPr txBox="1"/>
          <p:nvPr/>
        </p:nvSpPr>
        <p:spPr>
          <a:xfrm>
            <a:off x="8193607" y="5937427"/>
            <a:ext cx="6883339" cy="628377"/>
          </a:xfrm>
          <a:prstGeom prst="rect">
            <a:avLst/>
          </a:prstGeom>
        </p:spPr>
        <p:txBody>
          <a:bodyPr lIns="0" tIns="0" rIns="0" bIns="0" rtlCol="0" anchor="t">
            <a:spAutoFit/>
          </a:bodyPr>
          <a:lstStyle/>
          <a:p>
            <a:pPr algn="l">
              <a:lnSpc>
                <a:spcPts val="4900"/>
              </a:lnSpc>
            </a:pPr>
            <a:r>
              <a:rPr lang="en-US" sz="3500">
                <a:solidFill>
                  <a:srgbClr val="FFFFFF"/>
                </a:solidFill>
                <a:latin typeface="Montserrat"/>
                <a:ea typeface="Montserrat"/>
                <a:cs typeface="Montserrat"/>
                <a:sym typeface="Montserrat"/>
              </a:rPr>
              <a:t>Kết quả thực nghiệm &amp; </a:t>
            </a:r>
            <a:r>
              <a:rPr lang="en-US" sz="3500" smtClean="0">
                <a:solidFill>
                  <a:srgbClr val="FFFFFF"/>
                </a:solidFill>
                <a:latin typeface="Montserrat"/>
                <a:ea typeface="Montserrat"/>
                <a:cs typeface="Montserrat"/>
                <a:sym typeface="Montserrat"/>
              </a:rPr>
              <a:t>Demo</a:t>
            </a:r>
            <a:endParaRPr lang="en-US" sz="3500">
              <a:solidFill>
                <a:srgbClr val="FFFFFF"/>
              </a:solidFill>
              <a:latin typeface="Montserrat"/>
              <a:ea typeface="Montserrat"/>
              <a:cs typeface="Montserrat"/>
              <a:sym typeface="Montserrat"/>
            </a:endParaRPr>
          </a:p>
        </p:txBody>
      </p:sp>
      <p:sp>
        <p:nvSpPr>
          <p:cNvPr id="12" name="Freeform 12"/>
          <p:cNvSpPr/>
          <p:nvPr/>
        </p:nvSpPr>
        <p:spPr>
          <a:xfrm>
            <a:off x="7155812" y="1028700"/>
            <a:ext cx="9153991" cy="1920942"/>
          </a:xfrm>
          <a:custGeom>
            <a:avLst/>
            <a:gdLst/>
            <a:ahLst/>
            <a:cxnLst/>
            <a:rect l="l" t="t" r="r" b="b"/>
            <a:pathLst>
              <a:path w="9153991" h="1920942">
                <a:moveTo>
                  <a:pt x="0" y="0"/>
                </a:moveTo>
                <a:lnTo>
                  <a:pt x="9153992" y="0"/>
                </a:lnTo>
                <a:lnTo>
                  <a:pt x="9153992" y="1920942"/>
                </a:lnTo>
                <a:lnTo>
                  <a:pt x="0" y="1920942"/>
                </a:lnTo>
                <a:lnTo>
                  <a:pt x="0" y="0"/>
                </a:lnTo>
                <a:close/>
              </a:path>
            </a:pathLst>
          </a:custGeom>
          <a:blipFill>
            <a:blip r:embed="rId5">
              <a:extLst>
                <a:ext uri="{96DAC541-7B7A-43D3-8B79-37D633B846F1}">
                  <asvg:svgBlip xmlns="" xmlns:asvg="http://schemas.microsoft.com/office/drawing/2016/SVG/main" r:embed="rId6"/>
                </a:ext>
              </a:extLst>
            </a:blip>
            <a:stretch>
              <a:fillRect/>
            </a:stretch>
          </a:blipFill>
        </p:spPr>
      </p:sp>
      <p:sp>
        <p:nvSpPr>
          <p:cNvPr id="13" name="TextBox 13"/>
          <p:cNvSpPr txBox="1"/>
          <p:nvPr/>
        </p:nvSpPr>
        <p:spPr>
          <a:xfrm>
            <a:off x="8059558" y="1753565"/>
            <a:ext cx="6985895" cy="606425"/>
          </a:xfrm>
          <a:prstGeom prst="rect">
            <a:avLst/>
          </a:prstGeom>
        </p:spPr>
        <p:txBody>
          <a:bodyPr lIns="0" tIns="0" rIns="0" bIns="0" rtlCol="0" anchor="t">
            <a:spAutoFit/>
          </a:bodyPr>
          <a:lstStyle/>
          <a:p>
            <a:pPr algn="l">
              <a:lnSpc>
                <a:spcPts val="4900"/>
              </a:lnSpc>
            </a:pPr>
            <a:r>
              <a:rPr lang="en-US" sz="3500">
                <a:solidFill>
                  <a:srgbClr val="FFFFFF"/>
                </a:solidFill>
                <a:latin typeface="Montserrat"/>
                <a:ea typeface="Montserrat"/>
                <a:cs typeface="Montserrat"/>
                <a:sym typeface="Montserrat"/>
              </a:rPr>
              <a:t>Giới thiệu &amp; Phát biểu bài toán</a:t>
            </a:r>
          </a:p>
        </p:txBody>
      </p:sp>
      <p:sp>
        <p:nvSpPr>
          <p:cNvPr id="14" name="TextBox 14"/>
          <p:cNvSpPr txBox="1"/>
          <p:nvPr/>
        </p:nvSpPr>
        <p:spPr>
          <a:xfrm>
            <a:off x="7175550" y="1680476"/>
            <a:ext cx="884008" cy="752602"/>
          </a:xfrm>
          <a:prstGeom prst="rect">
            <a:avLst/>
          </a:prstGeom>
        </p:spPr>
        <p:txBody>
          <a:bodyPr lIns="0" tIns="0" rIns="0" bIns="0" rtlCol="0" anchor="t">
            <a:spAutoFit/>
          </a:bodyPr>
          <a:lstStyle/>
          <a:p>
            <a:pPr algn="ctr">
              <a:lnSpc>
                <a:spcPts val="6298"/>
              </a:lnSpc>
            </a:pPr>
            <a:r>
              <a:rPr lang="en-US" sz="4500" b="1">
                <a:solidFill>
                  <a:srgbClr val="FFFFFF"/>
                </a:solidFill>
                <a:latin typeface="Montserrat Bold"/>
                <a:ea typeface="Montserrat Bold"/>
                <a:cs typeface="Montserrat Bold"/>
                <a:sym typeface="Montserrat Bold"/>
              </a:rPr>
              <a:t>01</a:t>
            </a:r>
          </a:p>
        </p:txBody>
      </p:sp>
      <p:sp>
        <p:nvSpPr>
          <p:cNvPr id="15" name="Freeform 15"/>
          <p:cNvSpPr/>
          <p:nvPr/>
        </p:nvSpPr>
        <p:spPr>
          <a:xfrm>
            <a:off x="7175550" y="7271074"/>
            <a:ext cx="9137349" cy="1917450"/>
          </a:xfrm>
          <a:custGeom>
            <a:avLst/>
            <a:gdLst/>
            <a:ahLst/>
            <a:cxnLst/>
            <a:rect l="l" t="t" r="r" b="b"/>
            <a:pathLst>
              <a:path w="9137349" h="1917450">
                <a:moveTo>
                  <a:pt x="0" y="0"/>
                </a:moveTo>
                <a:lnTo>
                  <a:pt x="9137349" y="0"/>
                </a:lnTo>
                <a:lnTo>
                  <a:pt x="9137349" y="1917450"/>
                </a:lnTo>
                <a:lnTo>
                  <a:pt x="0" y="1917450"/>
                </a:lnTo>
                <a:lnTo>
                  <a:pt x="0" y="0"/>
                </a:lnTo>
                <a:close/>
              </a:path>
            </a:pathLst>
          </a:custGeom>
          <a:blipFill>
            <a:blip r:embed="rId5">
              <a:extLst>
                <a:ext uri="{96DAC541-7B7A-43D3-8B79-37D633B846F1}">
                  <asvg:svgBlip xmlns="" xmlns:asvg="http://schemas.microsoft.com/office/drawing/2016/SVG/main" r:embed="rId6"/>
                </a:ext>
              </a:extLst>
            </a:blip>
            <a:stretch>
              <a:fillRect/>
            </a:stretch>
          </a:blipFill>
        </p:spPr>
      </p:sp>
      <p:sp>
        <p:nvSpPr>
          <p:cNvPr id="16" name="TextBox 16"/>
          <p:cNvSpPr txBox="1"/>
          <p:nvPr/>
        </p:nvSpPr>
        <p:spPr>
          <a:xfrm>
            <a:off x="7196340" y="7909249"/>
            <a:ext cx="884008" cy="752602"/>
          </a:xfrm>
          <a:prstGeom prst="rect">
            <a:avLst/>
          </a:prstGeom>
        </p:spPr>
        <p:txBody>
          <a:bodyPr lIns="0" tIns="0" rIns="0" bIns="0" rtlCol="0" anchor="t">
            <a:spAutoFit/>
          </a:bodyPr>
          <a:lstStyle/>
          <a:p>
            <a:pPr algn="ctr">
              <a:lnSpc>
                <a:spcPts val="6298"/>
              </a:lnSpc>
            </a:pPr>
            <a:r>
              <a:rPr lang="en-US" sz="4500" b="1">
                <a:solidFill>
                  <a:srgbClr val="FFFFFF"/>
                </a:solidFill>
                <a:latin typeface="Montserrat Bold"/>
                <a:ea typeface="Montserrat Bold"/>
                <a:cs typeface="Montserrat Bold"/>
                <a:sym typeface="Montserrat Bold"/>
              </a:rPr>
              <a:t>04</a:t>
            </a:r>
          </a:p>
        </p:txBody>
      </p:sp>
      <p:sp>
        <p:nvSpPr>
          <p:cNvPr id="17" name="TextBox 17"/>
          <p:cNvSpPr txBox="1"/>
          <p:nvPr/>
        </p:nvSpPr>
        <p:spPr>
          <a:xfrm>
            <a:off x="8193607" y="7982338"/>
            <a:ext cx="6993695" cy="628377"/>
          </a:xfrm>
          <a:prstGeom prst="rect">
            <a:avLst/>
          </a:prstGeom>
        </p:spPr>
        <p:txBody>
          <a:bodyPr lIns="0" tIns="0" rIns="0" bIns="0" rtlCol="0" anchor="t">
            <a:spAutoFit/>
          </a:bodyPr>
          <a:lstStyle/>
          <a:p>
            <a:pPr algn="l">
              <a:lnSpc>
                <a:spcPts val="4900"/>
              </a:lnSpc>
            </a:pPr>
            <a:r>
              <a:rPr lang="en-US" sz="3500">
                <a:solidFill>
                  <a:srgbClr val="FFFFFF"/>
                </a:solidFill>
                <a:latin typeface="Montserrat"/>
                <a:ea typeface="Montserrat"/>
                <a:cs typeface="Montserrat"/>
                <a:sym typeface="Montserrat"/>
              </a:rPr>
              <a:t>Kết luận &amp; </a:t>
            </a:r>
            <a:r>
              <a:rPr lang="en-US" sz="3500" smtClean="0">
                <a:solidFill>
                  <a:srgbClr val="FFFFFF"/>
                </a:solidFill>
                <a:latin typeface="Montserrat"/>
                <a:ea typeface="Montserrat"/>
                <a:cs typeface="Montserrat"/>
                <a:sym typeface="Montserrat"/>
              </a:rPr>
              <a:t>Hướng </a:t>
            </a:r>
            <a:r>
              <a:rPr lang="en-US" sz="3500">
                <a:solidFill>
                  <a:srgbClr val="FFFFFF"/>
                </a:solidFill>
                <a:latin typeface="Montserrat"/>
                <a:ea typeface="Montserrat"/>
                <a:cs typeface="Montserrat"/>
                <a:sym typeface="Montserrat"/>
              </a:rPr>
              <a:t>phát triển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2"/>
              <a:stretch>
                <a:fillRect t="-13" b="-13"/>
              </a:stretch>
            </a:blipFill>
          </p:spPr>
        </p:sp>
      </p:grpSp>
      <p:sp>
        <p:nvSpPr>
          <p:cNvPr id="4" name="Freeform 4"/>
          <p:cNvSpPr/>
          <p:nvPr/>
        </p:nvSpPr>
        <p:spPr>
          <a:xfrm>
            <a:off x="1028700" y="884039"/>
            <a:ext cx="16230600" cy="8374261"/>
          </a:xfrm>
          <a:custGeom>
            <a:avLst/>
            <a:gdLst/>
            <a:ahLst/>
            <a:cxnLst/>
            <a:rect l="l" t="t" r="r" b="b"/>
            <a:pathLst>
              <a:path w="16230600" h="8374261">
                <a:moveTo>
                  <a:pt x="0" y="0"/>
                </a:moveTo>
                <a:lnTo>
                  <a:pt x="16230600" y="0"/>
                </a:lnTo>
                <a:lnTo>
                  <a:pt x="16230600" y="8374261"/>
                </a:lnTo>
                <a:lnTo>
                  <a:pt x="0" y="8374261"/>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5" name="Freeform 5"/>
          <p:cNvSpPr/>
          <p:nvPr/>
        </p:nvSpPr>
        <p:spPr>
          <a:xfrm>
            <a:off x="11124345" y="202797"/>
            <a:ext cx="7163655" cy="1362484"/>
          </a:xfrm>
          <a:custGeom>
            <a:avLst/>
            <a:gdLst/>
            <a:ahLst/>
            <a:cxnLst/>
            <a:rect l="l" t="t" r="r" b="b"/>
            <a:pathLst>
              <a:path w="7163655" h="1362484">
                <a:moveTo>
                  <a:pt x="0" y="0"/>
                </a:moveTo>
                <a:lnTo>
                  <a:pt x="7163655" y="0"/>
                </a:lnTo>
                <a:lnTo>
                  <a:pt x="7163655" y="1362484"/>
                </a:lnTo>
                <a:lnTo>
                  <a:pt x="0" y="1362484"/>
                </a:lnTo>
                <a:lnTo>
                  <a:pt x="0" y="0"/>
                </a:lnTo>
                <a:close/>
              </a:path>
            </a:pathLst>
          </a:custGeom>
          <a:blipFill>
            <a:blip r:embed="rId5">
              <a:extLst>
                <a:ext uri="{96DAC541-7B7A-43D3-8B79-37D633B846F1}">
                  <asvg:svgBlip xmlns="" xmlns:asvg="http://schemas.microsoft.com/office/drawing/2016/SVG/main" r:embed="rId6"/>
                </a:ext>
              </a:extLst>
            </a:blip>
            <a:stretch>
              <a:fillRect/>
            </a:stretch>
          </a:blipFill>
        </p:spPr>
      </p:sp>
      <p:sp>
        <p:nvSpPr>
          <p:cNvPr id="6" name="TextBox 6"/>
          <p:cNvSpPr txBox="1"/>
          <p:nvPr/>
        </p:nvSpPr>
        <p:spPr>
          <a:xfrm>
            <a:off x="11605811" y="692215"/>
            <a:ext cx="6200722" cy="495384"/>
          </a:xfrm>
          <a:prstGeom prst="rect">
            <a:avLst/>
          </a:prstGeom>
        </p:spPr>
        <p:txBody>
          <a:bodyPr lIns="0" tIns="0" rIns="0" bIns="0" rtlCol="0" anchor="t">
            <a:spAutoFit/>
          </a:bodyPr>
          <a:lstStyle/>
          <a:p>
            <a:pPr algn="ctr">
              <a:lnSpc>
                <a:spcPts val="4199"/>
              </a:lnSpc>
            </a:pPr>
            <a:r>
              <a:rPr lang="en-US" sz="3000" b="1">
                <a:solidFill>
                  <a:srgbClr val="FFFFFF"/>
                </a:solidFill>
                <a:latin typeface="Montserrat Bold"/>
                <a:ea typeface="Montserrat Bold"/>
                <a:cs typeface="Montserrat Bold"/>
                <a:sym typeface="Montserrat Bold"/>
              </a:rPr>
              <a:t>Hướng phát triển</a:t>
            </a:r>
          </a:p>
        </p:txBody>
      </p:sp>
      <p:sp>
        <p:nvSpPr>
          <p:cNvPr id="7" name="TextBox 7"/>
          <p:cNvSpPr txBox="1"/>
          <p:nvPr/>
        </p:nvSpPr>
        <p:spPr>
          <a:xfrm>
            <a:off x="4124893" y="1431931"/>
            <a:ext cx="10038214" cy="1047750"/>
          </a:xfrm>
          <a:prstGeom prst="rect">
            <a:avLst/>
          </a:prstGeom>
        </p:spPr>
        <p:txBody>
          <a:bodyPr lIns="0" tIns="0" rIns="0" bIns="0" rtlCol="0" anchor="t">
            <a:spAutoFit/>
          </a:bodyPr>
          <a:lstStyle/>
          <a:p>
            <a:pPr algn="ctr">
              <a:lnSpc>
                <a:spcPts val="8400"/>
              </a:lnSpc>
            </a:pPr>
            <a:r>
              <a:rPr lang="en-US" sz="6000">
                <a:solidFill>
                  <a:srgbClr val="0D0F68"/>
                </a:solidFill>
                <a:latin typeface="Yeseva One"/>
                <a:ea typeface="Yeseva One"/>
                <a:cs typeface="Yeseva One"/>
                <a:sym typeface="Yeseva One"/>
              </a:rPr>
              <a:t>Hướng phát triển</a:t>
            </a:r>
          </a:p>
        </p:txBody>
      </p:sp>
      <p:sp>
        <p:nvSpPr>
          <p:cNvPr id="8" name="TextBox 8"/>
          <p:cNvSpPr txBox="1"/>
          <p:nvPr/>
        </p:nvSpPr>
        <p:spPr>
          <a:xfrm>
            <a:off x="2123695" y="2587513"/>
            <a:ext cx="14040611" cy="5437386"/>
          </a:xfrm>
          <a:prstGeom prst="rect">
            <a:avLst/>
          </a:prstGeom>
        </p:spPr>
        <p:txBody>
          <a:bodyPr lIns="0" tIns="0" rIns="0" bIns="0" rtlCol="0" anchor="t">
            <a:spAutoFit/>
          </a:bodyPr>
          <a:lstStyle/>
          <a:p>
            <a:pPr marL="820205" lvl="1" indent="-410103" algn="just">
              <a:lnSpc>
                <a:spcPts val="5318"/>
              </a:lnSpc>
              <a:buFont typeface="Arial"/>
              <a:buChar char="•"/>
            </a:pPr>
            <a:r>
              <a:rPr lang="en-US" sz="3799" smtClean="0">
                <a:solidFill>
                  <a:srgbClr val="0D0F68"/>
                </a:solidFill>
                <a:latin typeface="Montserrat"/>
                <a:ea typeface="Montserrat"/>
                <a:cs typeface="Montserrat"/>
                <a:sym typeface="Montserrat"/>
              </a:rPr>
              <a:t>Phân loại thêm một số nhãn u não</a:t>
            </a:r>
            <a:endParaRPr lang="en-US" sz="3799">
              <a:solidFill>
                <a:srgbClr val="0D0F68"/>
              </a:solidFill>
              <a:latin typeface="Montserrat"/>
              <a:ea typeface="Montserrat"/>
              <a:cs typeface="Montserrat"/>
              <a:sym typeface="Montserrat"/>
            </a:endParaRPr>
          </a:p>
          <a:p>
            <a:pPr marL="820205" lvl="1" indent="-410103" algn="just">
              <a:lnSpc>
                <a:spcPts val="5318"/>
              </a:lnSpc>
              <a:buFont typeface="Arial"/>
              <a:buChar char="•"/>
            </a:pPr>
            <a:r>
              <a:rPr lang="en-US" sz="3799">
                <a:solidFill>
                  <a:srgbClr val="0D0F68"/>
                </a:solidFill>
                <a:latin typeface="Montserrat"/>
                <a:ea typeface="Montserrat"/>
                <a:cs typeface="Montserrat"/>
                <a:sym typeface="Montserrat"/>
              </a:rPr>
              <a:t>Phát triển giúp cho mô hình có thể phân đoạn với các kiến trúc U-Net.</a:t>
            </a:r>
          </a:p>
          <a:p>
            <a:pPr marL="820205" lvl="1" indent="-410103" algn="just">
              <a:lnSpc>
                <a:spcPts val="5318"/>
              </a:lnSpc>
              <a:buFont typeface="Arial"/>
              <a:buChar char="•"/>
            </a:pPr>
            <a:r>
              <a:rPr lang="en-US" sz="3799">
                <a:solidFill>
                  <a:srgbClr val="0D0F68"/>
                </a:solidFill>
                <a:latin typeface="Montserrat"/>
                <a:ea typeface="Montserrat"/>
                <a:cs typeface="Montserrat"/>
                <a:sym typeface="Montserrat"/>
              </a:rPr>
              <a:t>Cải tiến giao diện người dùng: </a:t>
            </a:r>
            <a:r>
              <a:rPr lang="en-US" sz="3799" smtClean="0">
                <a:solidFill>
                  <a:srgbClr val="0D0F68"/>
                </a:solidFill>
                <a:latin typeface="Montserrat"/>
                <a:ea typeface="Montserrat"/>
                <a:cs typeface="Montserrat"/>
                <a:sym typeface="Montserrat"/>
              </a:rPr>
              <a:t>thêm danh sách các bệnh nhân, dự đoán nhiều ảnh trên giao diện cùng 1 lúc</a:t>
            </a:r>
            <a:endParaRPr lang="en-US" sz="3799">
              <a:solidFill>
                <a:srgbClr val="0D0F68"/>
              </a:solidFill>
              <a:latin typeface="Montserrat"/>
              <a:ea typeface="Montserrat"/>
              <a:cs typeface="Montserrat"/>
              <a:sym typeface="Montserrat"/>
            </a:endParaRPr>
          </a:p>
          <a:p>
            <a:pPr marL="820205" lvl="1" indent="-410103" algn="just">
              <a:lnSpc>
                <a:spcPts val="5318"/>
              </a:lnSpc>
              <a:buFont typeface="Arial"/>
              <a:buChar char="•"/>
            </a:pPr>
            <a:r>
              <a:rPr lang="en-US" sz="3799">
                <a:solidFill>
                  <a:srgbClr val="0D0F68"/>
                </a:solidFill>
                <a:latin typeface="Montserrat"/>
                <a:ea typeface="Montserrat"/>
                <a:cs typeface="Montserrat"/>
                <a:sym typeface="Montserrat"/>
              </a:rPr>
              <a:t>Triển khai hệ thống trên môi trường thực tế như các </a:t>
            </a:r>
            <a:r>
              <a:rPr lang="en-US" sz="3799" smtClean="0">
                <a:solidFill>
                  <a:srgbClr val="0D0F68"/>
                </a:solidFill>
                <a:latin typeface="Montserrat"/>
                <a:ea typeface="Montserrat"/>
                <a:cs typeface="Montserrat"/>
                <a:sym typeface="Montserrat"/>
              </a:rPr>
              <a:t>bệnh viên</a:t>
            </a:r>
            <a:endParaRPr lang="en-US" sz="3799">
              <a:solidFill>
                <a:srgbClr val="0D0F68"/>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flipH="1">
              <a:off x="0" y="0"/>
              <a:ext cx="24384000" cy="13716000"/>
            </a:xfrm>
            <a:custGeom>
              <a:avLst/>
              <a:gdLst/>
              <a:ahLst/>
              <a:cxnLst/>
              <a:rect l="l" t="t" r="r" b="b"/>
              <a:pathLst>
                <a:path w="24384000" h="13716000">
                  <a:moveTo>
                    <a:pt x="24384000" y="0"/>
                  </a:moveTo>
                  <a:lnTo>
                    <a:pt x="0" y="0"/>
                  </a:lnTo>
                  <a:lnTo>
                    <a:pt x="0" y="13716000"/>
                  </a:lnTo>
                  <a:lnTo>
                    <a:pt x="24384000" y="13716000"/>
                  </a:lnTo>
                  <a:lnTo>
                    <a:pt x="24384000" y="0"/>
                  </a:lnTo>
                  <a:close/>
                </a:path>
              </a:pathLst>
            </a:custGeom>
            <a:blipFill>
              <a:blip r:embed="rId3"/>
              <a:stretch>
                <a:fillRect t="-13" b="-13"/>
              </a:stretch>
            </a:blipFill>
          </p:spPr>
        </p:sp>
      </p:grpSp>
      <p:sp>
        <p:nvSpPr>
          <p:cNvPr id="4" name="TextBox 4"/>
          <p:cNvSpPr txBox="1"/>
          <p:nvPr/>
        </p:nvSpPr>
        <p:spPr>
          <a:xfrm>
            <a:off x="1804359" y="3775075"/>
            <a:ext cx="14679282" cy="1368425"/>
          </a:xfrm>
          <a:prstGeom prst="rect">
            <a:avLst/>
          </a:prstGeom>
        </p:spPr>
        <p:txBody>
          <a:bodyPr lIns="0" tIns="0" rIns="0" bIns="0" rtlCol="0" anchor="t">
            <a:spAutoFit/>
          </a:bodyPr>
          <a:lstStyle/>
          <a:p>
            <a:pPr algn="ctr">
              <a:lnSpc>
                <a:spcPts val="11200"/>
              </a:lnSpc>
            </a:pPr>
            <a:r>
              <a:rPr lang="en-US" sz="8000" b="1">
                <a:solidFill>
                  <a:srgbClr val="0D0F68"/>
                </a:solidFill>
                <a:latin typeface="Montserrat Bold"/>
                <a:ea typeface="Montserrat Bold"/>
                <a:cs typeface="Montserrat Bold"/>
                <a:sym typeface="Montserrat Bold"/>
              </a:rPr>
              <a:t>Thank You For Watching</a:t>
            </a:r>
          </a:p>
        </p:txBody>
      </p:sp>
      <p:sp>
        <p:nvSpPr>
          <p:cNvPr id="5" name="TextBox 5"/>
          <p:cNvSpPr txBox="1"/>
          <p:nvPr/>
        </p:nvSpPr>
        <p:spPr>
          <a:xfrm>
            <a:off x="2511047" y="5377666"/>
            <a:ext cx="13265907" cy="1216025"/>
          </a:xfrm>
          <a:prstGeom prst="rect">
            <a:avLst/>
          </a:prstGeom>
        </p:spPr>
        <p:txBody>
          <a:bodyPr lIns="0" tIns="0" rIns="0" bIns="0" rtlCol="0" anchor="t">
            <a:spAutoFit/>
          </a:bodyPr>
          <a:lstStyle/>
          <a:p>
            <a:pPr marL="0" lvl="0" indent="0" algn="ctr">
              <a:lnSpc>
                <a:spcPts val="4899"/>
              </a:lnSpc>
              <a:spcBef>
                <a:spcPct val="0"/>
              </a:spcBef>
            </a:pPr>
            <a:r>
              <a:rPr lang="en-US" sz="3499" b="1">
                <a:solidFill>
                  <a:srgbClr val="0D0F68"/>
                </a:solidFill>
                <a:latin typeface="Montserrat Semi-Bold"/>
                <a:ea typeface="Montserrat Semi-Bold"/>
                <a:cs typeface="Montserrat Semi-Bold"/>
                <a:sym typeface="Montserrat Semi-Bold"/>
              </a:rPr>
              <a:t>Em xin chân thành cảm ơn hội đồng thầy cô đã lắng nghe và theo dõi bài thuyết trình của em   </a:t>
            </a:r>
          </a:p>
        </p:txBody>
      </p:sp>
      <p:sp>
        <p:nvSpPr>
          <p:cNvPr id="6" name="Freeform 6"/>
          <p:cNvSpPr/>
          <p:nvPr/>
        </p:nvSpPr>
        <p:spPr>
          <a:xfrm>
            <a:off x="1028700" y="1028700"/>
            <a:ext cx="8115300" cy="879686"/>
          </a:xfrm>
          <a:custGeom>
            <a:avLst/>
            <a:gdLst/>
            <a:ahLst/>
            <a:cxnLst/>
            <a:rect l="l" t="t" r="r" b="b"/>
            <a:pathLst>
              <a:path w="8115300" h="879686">
                <a:moveTo>
                  <a:pt x="0" y="0"/>
                </a:moveTo>
                <a:lnTo>
                  <a:pt x="8115300" y="0"/>
                </a:lnTo>
                <a:lnTo>
                  <a:pt x="8115300" y="879686"/>
                </a:lnTo>
                <a:lnTo>
                  <a:pt x="0" y="879686"/>
                </a:lnTo>
                <a:lnTo>
                  <a:pt x="0" y="0"/>
                </a:lnTo>
                <a:close/>
              </a:path>
            </a:pathLst>
          </a:custGeom>
          <a:blipFill>
            <a:blip r:embed="rId4"/>
            <a:stretch>
              <a:fillRect/>
            </a:stretch>
          </a:blipFill>
        </p:spPr>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2"/>
              <a:stretch>
                <a:fillRect t="-13" b="-13"/>
              </a:stretch>
            </a:blipFill>
          </p:spPr>
        </p:sp>
      </p:grpSp>
      <p:sp>
        <p:nvSpPr>
          <p:cNvPr id="4" name="TextBox 4"/>
          <p:cNvSpPr txBox="1"/>
          <p:nvPr/>
        </p:nvSpPr>
        <p:spPr>
          <a:xfrm>
            <a:off x="578607" y="4383088"/>
            <a:ext cx="17130787" cy="1368425"/>
          </a:xfrm>
          <a:prstGeom prst="rect">
            <a:avLst/>
          </a:prstGeom>
        </p:spPr>
        <p:txBody>
          <a:bodyPr lIns="0" tIns="0" rIns="0" bIns="0" rtlCol="0" anchor="t">
            <a:spAutoFit/>
          </a:bodyPr>
          <a:lstStyle/>
          <a:p>
            <a:pPr algn="ctr">
              <a:lnSpc>
                <a:spcPts val="11200"/>
              </a:lnSpc>
            </a:pPr>
            <a:r>
              <a:rPr lang="en-US" sz="8000" b="1">
                <a:solidFill>
                  <a:srgbClr val="0D0F68"/>
                </a:solidFill>
                <a:latin typeface="Montserrat Semi-Bold"/>
                <a:ea typeface="Montserrat Semi-Bold"/>
                <a:cs typeface="Montserrat Semi-Bold"/>
                <a:sym typeface="Montserrat Semi-Bold"/>
              </a:rPr>
              <a:t>I. Giới thiệu &amp; Phát biểu bài toán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3"/>
              <a:stretch>
                <a:fillRect t="-13" b="-13"/>
              </a:stretch>
            </a:blipFill>
          </p:spPr>
        </p:sp>
      </p:grpSp>
      <p:sp>
        <p:nvSpPr>
          <p:cNvPr id="4" name="Freeform 4"/>
          <p:cNvSpPr/>
          <p:nvPr/>
        </p:nvSpPr>
        <p:spPr>
          <a:xfrm>
            <a:off x="1028700" y="884039"/>
            <a:ext cx="16230600" cy="8374261"/>
          </a:xfrm>
          <a:custGeom>
            <a:avLst/>
            <a:gdLst/>
            <a:ahLst/>
            <a:cxnLst/>
            <a:rect l="l" t="t" r="r" b="b"/>
            <a:pathLst>
              <a:path w="16230600" h="8374261">
                <a:moveTo>
                  <a:pt x="0" y="0"/>
                </a:moveTo>
                <a:lnTo>
                  <a:pt x="16230600" y="0"/>
                </a:lnTo>
                <a:lnTo>
                  <a:pt x="16230600" y="8374261"/>
                </a:lnTo>
                <a:lnTo>
                  <a:pt x="0" y="8374261"/>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5" name="Freeform 5"/>
          <p:cNvSpPr/>
          <p:nvPr/>
        </p:nvSpPr>
        <p:spPr>
          <a:xfrm>
            <a:off x="11124345" y="202797"/>
            <a:ext cx="7163655" cy="1362484"/>
          </a:xfrm>
          <a:custGeom>
            <a:avLst/>
            <a:gdLst/>
            <a:ahLst/>
            <a:cxnLst/>
            <a:rect l="l" t="t" r="r" b="b"/>
            <a:pathLst>
              <a:path w="7163655" h="1362484">
                <a:moveTo>
                  <a:pt x="0" y="0"/>
                </a:moveTo>
                <a:lnTo>
                  <a:pt x="7163655" y="0"/>
                </a:lnTo>
                <a:lnTo>
                  <a:pt x="7163655" y="1362484"/>
                </a:lnTo>
                <a:lnTo>
                  <a:pt x="0" y="1362484"/>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6" name="TextBox 6"/>
          <p:cNvSpPr txBox="1"/>
          <p:nvPr/>
        </p:nvSpPr>
        <p:spPr>
          <a:xfrm>
            <a:off x="11605811" y="692215"/>
            <a:ext cx="6200722" cy="495384"/>
          </a:xfrm>
          <a:prstGeom prst="rect">
            <a:avLst/>
          </a:prstGeom>
        </p:spPr>
        <p:txBody>
          <a:bodyPr lIns="0" tIns="0" rIns="0" bIns="0" rtlCol="0" anchor="t">
            <a:spAutoFit/>
          </a:bodyPr>
          <a:lstStyle/>
          <a:p>
            <a:pPr algn="ctr">
              <a:lnSpc>
                <a:spcPts val="4199"/>
              </a:lnSpc>
            </a:pPr>
            <a:r>
              <a:rPr lang="en-US" sz="3000" b="1">
                <a:solidFill>
                  <a:srgbClr val="FFFFFF"/>
                </a:solidFill>
                <a:latin typeface="Montserrat Bold"/>
                <a:ea typeface="Montserrat Bold"/>
                <a:cs typeface="Montserrat Bold"/>
                <a:sym typeface="Montserrat Bold"/>
              </a:rPr>
              <a:t>Giới thiệu &amp; Phát biểu bài toán</a:t>
            </a:r>
          </a:p>
        </p:txBody>
      </p:sp>
      <p:sp>
        <p:nvSpPr>
          <p:cNvPr id="7" name="TextBox 7"/>
          <p:cNvSpPr txBox="1"/>
          <p:nvPr/>
        </p:nvSpPr>
        <p:spPr>
          <a:xfrm>
            <a:off x="4124893" y="1431931"/>
            <a:ext cx="10038214" cy="1047750"/>
          </a:xfrm>
          <a:prstGeom prst="rect">
            <a:avLst/>
          </a:prstGeom>
        </p:spPr>
        <p:txBody>
          <a:bodyPr lIns="0" tIns="0" rIns="0" bIns="0" rtlCol="0" anchor="t">
            <a:spAutoFit/>
          </a:bodyPr>
          <a:lstStyle/>
          <a:p>
            <a:pPr algn="ctr">
              <a:lnSpc>
                <a:spcPts val="8400"/>
              </a:lnSpc>
            </a:pPr>
            <a:r>
              <a:rPr lang="en-US" sz="6000">
                <a:solidFill>
                  <a:srgbClr val="0D0F68"/>
                </a:solidFill>
                <a:latin typeface="Yeseva One"/>
                <a:ea typeface="Yeseva One"/>
                <a:cs typeface="Yeseva One"/>
                <a:sym typeface="Yeseva One"/>
              </a:rPr>
              <a:t>Bối cảnh &amp; vấn đề</a:t>
            </a:r>
          </a:p>
        </p:txBody>
      </p:sp>
      <p:sp>
        <p:nvSpPr>
          <p:cNvPr id="8" name="TextBox 8"/>
          <p:cNvSpPr txBox="1"/>
          <p:nvPr/>
        </p:nvSpPr>
        <p:spPr>
          <a:xfrm>
            <a:off x="2123694" y="3363720"/>
            <a:ext cx="14040611" cy="4616648"/>
          </a:xfrm>
          <a:prstGeom prst="rect">
            <a:avLst/>
          </a:prstGeom>
        </p:spPr>
        <p:txBody>
          <a:bodyPr lIns="0" tIns="0" rIns="0" bIns="0" rtlCol="0" anchor="t">
            <a:spAutoFit/>
          </a:bodyPr>
          <a:lstStyle/>
          <a:p>
            <a:pPr marL="285750" lvl="0" indent="-285750" algn="just">
              <a:buFont typeface="Arial" panose="020B0604020202020204" pitchFamily="34" charset="0"/>
              <a:buChar char="•"/>
            </a:pPr>
            <a:r>
              <a:rPr lang="en-US" sz="4000">
                <a:solidFill>
                  <a:schemeClr val="tx2"/>
                </a:solidFill>
                <a:latin typeface="Times New Roman" panose="02020603050405020304" pitchFamily="18" charset="0"/>
                <a:cs typeface="Times New Roman" panose="02020603050405020304" pitchFamily="18" charset="0"/>
              </a:rPr>
              <a:t>Thực trạng y tế Việt Nam</a:t>
            </a:r>
          </a:p>
          <a:p>
            <a:pPr marL="285750" lvl="0" indent="-285750" algn="just">
              <a:buFont typeface="Arial" panose="020B0604020202020204" pitchFamily="34" charset="0"/>
              <a:buChar char="•"/>
            </a:pPr>
            <a:endParaRPr lang="en-US" sz="4000">
              <a:solidFill>
                <a:schemeClr val="tx2"/>
              </a:solidFill>
              <a:latin typeface="Times New Roman" panose="02020603050405020304" pitchFamily="18" charset="0"/>
              <a:cs typeface="Times New Roman" panose="02020603050405020304" pitchFamily="18" charset="0"/>
            </a:endParaRPr>
          </a:p>
          <a:p>
            <a:pPr marL="285750" lvl="0" indent="-285750" algn="just">
              <a:buFont typeface="Arial" panose="020B0604020202020204" pitchFamily="34" charset="0"/>
              <a:buChar char="•"/>
            </a:pPr>
            <a:r>
              <a:rPr lang="en-US" sz="4000">
                <a:solidFill>
                  <a:schemeClr val="tx2"/>
                </a:solidFill>
                <a:latin typeface="Times New Roman" panose="02020603050405020304" pitchFamily="18" charset="0"/>
                <a:cs typeface="Times New Roman" panose="02020603050405020304" pitchFamily="18" charset="0"/>
              </a:rPr>
              <a:t>Tình hình ứng dụng công nghệ vào chuẩn đoán bệnh</a:t>
            </a:r>
          </a:p>
          <a:p>
            <a:pPr marL="285750" lvl="0" indent="-285750" algn="just">
              <a:buFont typeface="Arial" panose="020B0604020202020204" pitchFamily="34" charset="0"/>
              <a:buChar char="•"/>
            </a:pPr>
            <a:endParaRPr lang="en-US" sz="4000">
              <a:solidFill>
                <a:schemeClr val="tx2"/>
              </a:solidFill>
              <a:latin typeface="Times New Roman" panose="02020603050405020304" pitchFamily="18" charset="0"/>
              <a:cs typeface="Times New Roman" panose="02020603050405020304" pitchFamily="18" charset="0"/>
            </a:endParaRPr>
          </a:p>
          <a:p>
            <a:pPr marL="285750" lvl="0" indent="-285750" algn="just">
              <a:buFont typeface="Arial" panose="020B0604020202020204" pitchFamily="34" charset="0"/>
              <a:buChar char="•"/>
            </a:pPr>
            <a:r>
              <a:rPr lang="en-US" sz="4000">
                <a:solidFill>
                  <a:schemeClr val="tx2"/>
                </a:solidFill>
                <a:latin typeface="Times New Roman" panose="02020603050405020304" pitchFamily="18" charset="0"/>
                <a:cs typeface="Times New Roman" panose="02020603050405020304" pitchFamily="18" charset="0"/>
              </a:rPr>
              <a:t>U não là căn bệnh nguy hiểm</a:t>
            </a:r>
          </a:p>
          <a:p>
            <a:pPr marL="285750" lvl="0" indent="-285750" algn="just">
              <a:buFont typeface="Arial" panose="020B0604020202020204" pitchFamily="34" charset="0"/>
              <a:buChar char="•"/>
            </a:pPr>
            <a:endParaRPr lang="en-US" sz="4000">
              <a:solidFill>
                <a:schemeClr val="tx2"/>
              </a:solidFill>
              <a:latin typeface="Times New Roman" panose="02020603050405020304" pitchFamily="18" charset="0"/>
              <a:cs typeface="Times New Roman" panose="02020603050405020304" pitchFamily="18" charset="0"/>
            </a:endParaRPr>
          </a:p>
          <a:p>
            <a:pPr marL="285750" lvl="0" indent="-285750" algn="just">
              <a:lnSpc>
                <a:spcPct val="150000"/>
              </a:lnSpc>
              <a:buFont typeface="Arial" panose="020B0604020202020204" pitchFamily="34" charset="0"/>
              <a:buChar char="•"/>
            </a:pPr>
            <a:r>
              <a:rPr lang="en-US" sz="4000" smtClean="0">
                <a:solidFill>
                  <a:schemeClr val="tx2"/>
                </a:solidFill>
                <a:latin typeface="Times New Roman" panose="02020603050405020304" pitchFamily="18" charset="0"/>
                <a:cs typeface="Times New Roman" panose="02020603050405020304" pitchFamily="18" charset="0"/>
              </a:rPr>
              <a:t>Phát biểu</a:t>
            </a:r>
            <a:r>
              <a:rPr lang="en-US" sz="4000" smtClean="0">
                <a:solidFill>
                  <a:schemeClr val="tx2"/>
                </a:solidFill>
                <a:latin typeface="Times New Roman" panose="02020603050405020304" pitchFamily="18" charset="0"/>
                <a:cs typeface="Times New Roman" panose="02020603050405020304" pitchFamily="18" charset="0"/>
              </a:rPr>
              <a:t> </a:t>
            </a:r>
            <a:r>
              <a:rPr lang="en-US" sz="4000">
                <a:solidFill>
                  <a:schemeClr val="tx2"/>
                </a:solidFill>
                <a:latin typeface="Times New Roman" panose="02020603050405020304" pitchFamily="18" charset="0"/>
                <a:cs typeface="Times New Roman" panose="02020603050405020304" pitchFamily="18" charset="0"/>
              </a:rPr>
              <a:t>bài toán</a:t>
            </a:r>
            <a:endParaRPr lang="en-US" sz="4000">
              <a:solidFill>
                <a:schemeClr val="tx2"/>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2"/>
              <a:stretch>
                <a:fillRect t="-13" b="-13"/>
              </a:stretch>
            </a:blipFill>
          </p:spPr>
        </p:sp>
      </p:grpSp>
      <p:sp>
        <p:nvSpPr>
          <p:cNvPr id="4" name="Freeform 4"/>
          <p:cNvSpPr/>
          <p:nvPr/>
        </p:nvSpPr>
        <p:spPr>
          <a:xfrm>
            <a:off x="1028700" y="884039"/>
            <a:ext cx="16230600" cy="8374261"/>
          </a:xfrm>
          <a:custGeom>
            <a:avLst/>
            <a:gdLst/>
            <a:ahLst/>
            <a:cxnLst/>
            <a:rect l="l" t="t" r="r" b="b"/>
            <a:pathLst>
              <a:path w="16230600" h="8374261">
                <a:moveTo>
                  <a:pt x="0" y="0"/>
                </a:moveTo>
                <a:lnTo>
                  <a:pt x="16230600" y="0"/>
                </a:lnTo>
                <a:lnTo>
                  <a:pt x="16230600" y="8374261"/>
                </a:lnTo>
                <a:lnTo>
                  <a:pt x="0" y="8374261"/>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5" name="Freeform 5"/>
          <p:cNvSpPr/>
          <p:nvPr/>
        </p:nvSpPr>
        <p:spPr>
          <a:xfrm>
            <a:off x="11124345" y="202797"/>
            <a:ext cx="7163655" cy="1362484"/>
          </a:xfrm>
          <a:custGeom>
            <a:avLst/>
            <a:gdLst/>
            <a:ahLst/>
            <a:cxnLst/>
            <a:rect l="l" t="t" r="r" b="b"/>
            <a:pathLst>
              <a:path w="7163655" h="1362484">
                <a:moveTo>
                  <a:pt x="0" y="0"/>
                </a:moveTo>
                <a:lnTo>
                  <a:pt x="7163655" y="0"/>
                </a:lnTo>
                <a:lnTo>
                  <a:pt x="7163655" y="1362484"/>
                </a:lnTo>
                <a:lnTo>
                  <a:pt x="0" y="1362484"/>
                </a:lnTo>
                <a:lnTo>
                  <a:pt x="0" y="0"/>
                </a:lnTo>
                <a:close/>
              </a:path>
            </a:pathLst>
          </a:custGeom>
          <a:blipFill>
            <a:blip r:embed="rId5">
              <a:extLst>
                <a:ext uri="{96DAC541-7B7A-43D3-8B79-37D633B846F1}">
                  <asvg:svgBlip xmlns="" xmlns:asvg="http://schemas.microsoft.com/office/drawing/2016/SVG/main" r:embed="rId6"/>
                </a:ext>
              </a:extLst>
            </a:blip>
            <a:stretch>
              <a:fillRect/>
            </a:stretch>
          </a:blipFill>
        </p:spPr>
      </p:sp>
      <p:sp>
        <p:nvSpPr>
          <p:cNvPr id="6" name="TextBox 6"/>
          <p:cNvSpPr txBox="1"/>
          <p:nvPr/>
        </p:nvSpPr>
        <p:spPr>
          <a:xfrm>
            <a:off x="11605811" y="692215"/>
            <a:ext cx="6200722" cy="495384"/>
          </a:xfrm>
          <a:prstGeom prst="rect">
            <a:avLst/>
          </a:prstGeom>
        </p:spPr>
        <p:txBody>
          <a:bodyPr lIns="0" tIns="0" rIns="0" bIns="0" rtlCol="0" anchor="t">
            <a:spAutoFit/>
          </a:bodyPr>
          <a:lstStyle/>
          <a:p>
            <a:pPr algn="ctr">
              <a:lnSpc>
                <a:spcPts val="4199"/>
              </a:lnSpc>
            </a:pPr>
            <a:r>
              <a:rPr lang="en-US" sz="3000" b="1">
                <a:solidFill>
                  <a:srgbClr val="FFFFFF"/>
                </a:solidFill>
                <a:latin typeface="Montserrat Bold"/>
                <a:ea typeface="Montserrat Bold"/>
                <a:cs typeface="Montserrat Bold"/>
                <a:sym typeface="Montserrat Bold"/>
              </a:rPr>
              <a:t>Giới thiệu &amp; Phát biểu bài toán</a:t>
            </a:r>
          </a:p>
        </p:txBody>
      </p:sp>
      <p:sp>
        <p:nvSpPr>
          <p:cNvPr id="7" name="TextBox 7"/>
          <p:cNvSpPr txBox="1"/>
          <p:nvPr/>
        </p:nvSpPr>
        <p:spPr>
          <a:xfrm>
            <a:off x="4124893" y="1431931"/>
            <a:ext cx="10038214" cy="1047750"/>
          </a:xfrm>
          <a:prstGeom prst="rect">
            <a:avLst/>
          </a:prstGeom>
        </p:spPr>
        <p:txBody>
          <a:bodyPr lIns="0" tIns="0" rIns="0" bIns="0" rtlCol="0" anchor="t">
            <a:spAutoFit/>
          </a:bodyPr>
          <a:lstStyle/>
          <a:p>
            <a:pPr algn="ctr">
              <a:lnSpc>
                <a:spcPts val="8400"/>
              </a:lnSpc>
            </a:pPr>
            <a:r>
              <a:rPr lang="en-US" sz="6000">
                <a:solidFill>
                  <a:srgbClr val="0D0F68"/>
                </a:solidFill>
                <a:latin typeface="Yeseva One"/>
                <a:ea typeface="Yeseva One"/>
                <a:cs typeface="Yeseva One"/>
                <a:sym typeface="Yeseva One"/>
              </a:rPr>
              <a:t>Mục tiêu đề tài</a:t>
            </a:r>
          </a:p>
        </p:txBody>
      </p:sp>
      <p:sp>
        <p:nvSpPr>
          <p:cNvPr id="8" name="TextBox 8"/>
          <p:cNvSpPr txBox="1"/>
          <p:nvPr/>
        </p:nvSpPr>
        <p:spPr>
          <a:xfrm>
            <a:off x="2123694" y="3386804"/>
            <a:ext cx="14040611" cy="3693319"/>
          </a:xfrm>
          <a:prstGeom prst="rect">
            <a:avLst/>
          </a:prstGeom>
        </p:spPr>
        <p:txBody>
          <a:bodyPr lIns="0" tIns="0" rIns="0" bIns="0" rtlCol="0" anchor="t">
            <a:spAutoFit/>
          </a:bodyPr>
          <a:lstStyle/>
          <a:p>
            <a:pPr marL="342900" lvl="0" indent="-342900" algn="just">
              <a:lnSpc>
                <a:spcPct val="150000"/>
              </a:lnSpc>
              <a:buFont typeface="Arial" panose="020B0604020202020204" pitchFamily="34" charset="0"/>
              <a:buChar char="•"/>
            </a:pPr>
            <a:r>
              <a:rPr lang="en-US" sz="4000">
                <a:solidFill>
                  <a:schemeClr val="tx2"/>
                </a:solidFill>
                <a:latin typeface="Times New Roman" panose="02020603050405020304" pitchFamily="18" charset="0"/>
                <a:cs typeface="Times New Roman" panose="02020603050405020304" pitchFamily="18" charset="0"/>
              </a:rPr>
              <a:t>Xây dựng một mô hình trí tuệ nhân tạo để tự động phân loại khối u</a:t>
            </a:r>
          </a:p>
          <a:p>
            <a:pPr marL="342900" lvl="0" indent="-342900" algn="just">
              <a:lnSpc>
                <a:spcPct val="150000"/>
              </a:lnSpc>
              <a:buFont typeface="Arial" panose="020B0604020202020204" pitchFamily="34" charset="0"/>
              <a:buChar char="•"/>
            </a:pPr>
            <a:r>
              <a:rPr lang="en-US" sz="4000">
                <a:solidFill>
                  <a:schemeClr val="tx2"/>
                </a:solidFill>
                <a:latin typeface="Times New Roman" panose="02020603050405020304" pitchFamily="18" charset="0"/>
                <a:cs typeface="Times New Roman" panose="02020603050405020304" pitchFamily="18" charset="0"/>
              </a:rPr>
              <a:t>Áp dụng các kỹ thuật để nâng cao hiệu suất của mô hình</a:t>
            </a:r>
          </a:p>
          <a:p>
            <a:pPr marL="342900" lvl="0" indent="-342900" algn="just">
              <a:lnSpc>
                <a:spcPct val="150000"/>
              </a:lnSpc>
              <a:buFont typeface="Arial" panose="020B0604020202020204" pitchFamily="34" charset="0"/>
              <a:buChar char="•"/>
            </a:pPr>
            <a:r>
              <a:rPr lang="en-US" sz="4000">
                <a:solidFill>
                  <a:schemeClr val="tx2"/>
                </a:solidFill>
                <a:latin typeface="Times New Roman" panose="02020603050405020304" pitchFamily="18" charset="0"/>
                <a:cs typeface="Times New Roman" panose="02020603050405020304" pitchFamily="18" charset="0"/>
              </a:rPr>
              <a:t>Kết quả của bài toán góp phần nâng cao hiệu quả  chuẩn đoán bệnh và giảm gánh nặng công việc cho bác </a:t>
            </a:r>
            <a:r>
              <a:rPr lang="en-US" sz="4000" smtClean="0">
                <a:solidFill>
                  <a:schemeClr val="tx2"/>
                </a:solidFill>
                <a:latin typeface="Times New Roman" panose="02020603050405020304" pitchFamily="18" charset="0"/>
                <a:cs typeface="Times New Roman" panose="02020603050405020304" pitchFamily="18" charset="0"/>
              </a:rPr>
              <a:t>sỹ</a:t>
            </a:r>
            <a:endParaRPr lang="en-US" sz="4400">
              <a:solidFill>
                <a:schemeClr val="tx2"/>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2"/>
              <a:stretch>
                <a:fillRect t="-13" b="-13"/>
              </a:stretch>
            </a:blipFill>
          </p:spPr>
        </p:sp>
      </p:grpSp>
      <p:sp>
        <p:nvSpPr>
          <p:cNvPr id="4" name="TextBox 4"/>
          <p:cNvSpPr txBox="1"/>
          <p:nvPr/>
        </p:nvSpPr>
        <p:spPr>
          <a:xfrm>
            <a:off x="1028700" y="3673475"/>
            <a:ext cx="16230600" cy="2787650"/>
          </a:xfrm>
          <a:prstGeom prst="rect">
            <a:avLst/>
          </a:prstGeom>
        </p:spPr>
        <p:txBody>
          <a:bodyPr lIns="0" tIns="0" rIns="0" bIns="0" rtlCol="0" anchor="t">
            <a:spAutoFit/>
          </a:bodyPr>
          <a:lstStyle/>
          <a:p>
            <a:pPr algn="ctr">
              <a:lnSpc>
                <a:spcPts val="11200"/>
              </a:lnSpc>
            </a:pPr>
            <a:r>
              <a:rPr lang="en-US" sz="8000" b="1">
                <a:solidFill>
                  <a:srgbClr val="0D0F68"/>
                </a:solidFill>
                <a:latin typeface="Montserrat Semi-Bold"/>
                <a:ea typeface="Montserrat Semi-Bold"/>
                <a:cs typeface="Montserrat Semi-Bold"/>
                <a:sym typeface="Montserrat Semi-Bold"/>
              </a:rPr>
              <a:t>II. Phương pháp &amp; công nghệ sử dụng</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3"/>
              <a:stretch>
                <a:fillRect t="-13" b="-13"/>
              </a:stretch>
            </a:blipFill>
          </p:spPr>
        </p:sp>
      </p:grpSp>
      <p:sp>
        <p:nvSpPr>
          <p:cNvPr id="4" name="Freeform 4"/>
          <p:cNvSpPr/>
          <p:nvPr/>
        </p:nvSpPr>
        <p:spPr>
          <a:xfrm>
            <a:off x="1028700" y="884039"/>
            <a:ext cx="16230600" cy="8374261"/>
          </a:xfrm>
          <a:custGeom>
            <a:avLst/>
            <a:gdLst/>
            <a:ahLst/>
            <a:cxnLst/>
            <a:rect l="l" t="t" r="r" b="b"/>
            <a:pathLst>
              <a:path w="16230600" h="8374261">
                <a:moveTo>
                  <a:pt x="0" y="0"/>
                </a:moveTo>
                <a:lnTo>
                  <a:pt x="16230600" y="0"/>
                </a:lnTo>
                <a:lnTo>
                  <a:pt x="16230600" y="8374261"/>
                </a:lnTo>
                <a:lnTo>
                  <a:pt x="0" y="8374261"/>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5" name="Freeform 5"/>
          <p:cNvSpPr/>
          <p:nvPr/>
        </p:nvSpPr>
        <p:spPr>
          <a:xfrm>
            <a:off x="11124345" y="202797"/>
            <a:ext cx="7163655" cy="1362484"/>
          </a:xfrm>
          <a:custGeom>
            <a:avLst/>
            <a:gdLst/>
            <a:ahLst/>
            <a:cxnLst/>
            <a:rect l="l" t="t" r="r" b="b"/>
            <a:pathLst>
              <a:path w="7163655" h="1362484">
                <a:moveTo>
                  <a:pt x="0" y="0"/>
                </a:moveTo>
                <a:lnTo>
                  <a:pt x="7163655" y="0"/>
                </a:lnTo>
                <a:lnTo>
                  <a:pt x="7163655" y="1362484"/>
                </a:lnTo>
                <a:lnTo>
                  <a:pt x="0" y="1362484"/>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6" name="TextBox 6"/>
          <p:cNvSpPr txBox="1"/>
          <p:nvPr/>
        </p:nvSpPr>
        <p:spPr>
          <a:xfrm>
            <a:off x="11605811" y="692215"/>
            <a:ext cx="6200722" cy="495384"/>
          </a:xfrm>
          <a:prstGeom prst="rect">
            <a:avLst/>
          </a:prstGeom>
        </p:spPr>
        <p:txBody>
          <a:bodyPr lIns="0" tIns="0" rIns="0" bIns="0" rtlCol="0" anchor="t">
            <a:spAutoFit/>
          </a:bodyPr>
          <a:lstStyle/>
          <a:p>
            <a:pPr algn="ctr">
              <a:lnSpc>
                <a:spcPts val="4199"/>
              </a:lnSpc>
            </a:pPr>
            <a:r>
              <a:rPr lang="en-US" sz="3000" b="1">
                <a:solidFill>
                  <a:srgbClr val="FFFFFF"/>
                </a:solidFill>
                <a:latin typeface="Montserrat Bold"/>
                <a:ea typeface="Montserrat Bold"/>
                <a:cs typeface="Montserrat Bold"/>
                <a:sym typeface="Montserrat Bold"/>
              </a:rPr>
              <a:t>Phương pháp</a:t>
            </a:r>
          </a:p>
        </p:txBody>
      </p:sp>
      <p:sp>
        <p:nvSpPr>
          <p:cNvPr id="7" name="TextBox 7"/>
          <p:cNvSpPr txBox="1"/>
          <p:nvPr/>
        </p:nvSpPr>
        <p:spPr>
          <a:xfrm>
            <a:off x="4124893" y="1431931"/>
            <a:ext cx="10038214" cy="1047750"/>
          </a:xfrm>
          <a:prstGeom prst="rect">
            <a:avLst/>
          </a:prstGeom>
        </p:spPr>
        <p:txBody>
          <a:bodyPr lIns="0" tIns="0" rIns="0" bIns="0" rtlCol="0" anchor="t">
            <a:spAutoFit/>
          </a:bodyPr>
          <a:lstStyle/>
          <a:p>
            <a:pPr algn="ctr">
              <a:lnSpc>
                <a:spcPts val="8400"/>
              </a:lnSpc>
            </a:pPr>
            <a:r>
              <a:rPr lang="en-US" sz="6000">
                <a:solidFill>
                  <a:srgbClr val="0D0F68"/>
                </a:solidFill>
                <a:latin typeface="Yeseva One"/>
                <a:ea typeface="Yeseva One"/>
                <a:cs typeface="Yeseva One"/>
                <a:sym typeface="Yeseva One"/>
              </a:rPr>
              <a:t>Phương pháp tiếp cận</a:t>
            </a:r>
          </a:p>
        </p:txBody>
      </p:sp>
      <p:sp>
        <p:nvSpPr>
          <p:cNvPr id="8" name="TextBox 8"/>
          <p:cNvSpPr txBox="1"/>
          <p:nvPr/>
        </p:nvSpPr>
        <p:spPr>
          <a:xfrm>
            <a:off x="2123694" y="3348677"/>
            <a:ext cx="14040611" cy="4308872"/>
          </a:xfrm>
          <a:prstGeom prst="rect">
            <a:avLst/>
          </a:prstGeom>
        </p:spPr>
        <p:txBody>
          <a:bodyPr lIns="0" tIns="0" rIns="0" bIns="0" rtlCol="0" anchor="t">
            <a:spAutoFit/>
          </a:bodyPr>
          <a:lstStyle/>
          <a:p>
            <a:pPr marL="863384" lvl="1" indent="-431692" algn="just">
              <a:lnSpc>
                <a:spcPts val="5598"/>
              </a:lnSpc>
              <a:buFont typeface="Arial"/>
              <a:buChar char="•"/>
            </a:pPr>
            <a:r>
              <a:rPr lang="en-US" sz="3999" smtClean="0">
                <a:solidFill>
                  <a:srgbClr val="0D0F68"/>
                </a:solidFill>
                <a:latin typeface="Montserrat"/>
                <a:ea typeface="Montserrat"/>
                <a:cs typeface="Montserrat"/>
                <a:sym typeface="Montserrat"/>
              </a:rPr>
              <a:t>Có 3 kỹ thuật giải quyết bài toán: không giám sát, có </a:t>
            </a:r>
            <a:r>
              <a:rPr lang="en-US" sz="3999">
                <a:solidFill>
                  <a:srgbClr val="0D0F68"/>
                </a:solidFill>
                <a:latin typeface="Montserrat"/>
                <a:ea typeface="Montserrat"/>
                <a:cs typeface="Montserrat"/>
                <a:sym typeface="Montserrat"/>
              </a:rPr>
              <a:t>giám </a:t>
            </a:r>
            <a:r>
              <a:rPr lang="en-US" sz="3999" smtClean="0">
                <a:solidFill>
                  <a:srgbClr val="0D0F68"/>
                </a:solidFill>
                <a:latin typeface="Montserrat"/>
                <a:ea typeface="Montserrat"/>
                <a:cs typeface="Montserrat"/>
                <a:sym typeface="Montserrat"/>
              </a:rPr>
              <a:t>sát và bán giám sát </a:t>
            </a:r>
          </a:p>
          <a:p>
            <a:pPr marL="863384" lvl="1" indent="-431692" algn="just">
              <a:lnSpc>
                <a:spcPts val="5598"/>
              </a:lnSpc>
              <a:buFont typeface="Arial"/>
              <a:buChar char="•"/>
            </a:pPr>
            <a:r>
              <a:rPr lang="en-US" sz="3999" smtClean="0">
                <a:solidFill>
                  <a:srgbClr val="0D0F68"/>
                </a:solidFill>
                <a:latin typeface="Montserrat"/>
                <a:ea typeface="Montserrat"/>
                <a:cs typeface="Montserrat"/>
                <a:sym typeface="Montserrat"/>
              </a:rPr>
              <a:t>K-means </a:t>
            </a:r>
          </a:p>
          <a:p>
            <a:pPr marL="863384" lvl="1" indent="-431692" algn="just">
              <a:lnSpc>
                <a:spcPts val="5598"/>
              </a:lnSpc>
              <a:buFont typeface="Arial"/>
              <a:buChar char="•"/>
            </a:pPr>
            <a:r>
              <a:rPr lang="en-US" sz="3999" smtClean="0">
                <a:solidFill>
                  <a:srgbClr val="0D0F68"/>
                </a:solidFill>
                <a:latin typeface="Montserrat"/>
                <a:ea typeface="Montserrat"/>
                <a:cs typeface="Montserrat"/>
                <a:sym typeface="Montserrat"/>
              </a:rPr>
              <a:t>CNN</a:t>
            </a:r>
          </a:p>
          <a:p>
            <a:pPr marL="863384" lvl="1" indent="-431692" algn="just">
              <a:lnSpc>
                <a:spcPts val="5598"/>
              </a:lnSpc>
              <a:buFont typeface="Arial"/>
              <a:buChar char="•"/>
            </a:pPr>
            <a:r>
              <a:rPr lang="en-US" sz="3999" smtClean="0">
                <a:solidFill>
                  <a:srgbClr val="0D0F68"/>
                </a:solidFill>
                <a:latin typeface="Montserrat"/>
                <a:ea typeface="Montserrat"/>
                <a:cs typeface="Montserrat"/>
                <a:sym typeface="Montserrat"/>
              </a:rPr>
              <a:t>ResNet50</a:t>
            </a:r>
          </a:p>
          <a:p>
            <a:pPr marL="863384" lvl="1" indent="-431692" algn="just">
              <a:lnSpc>
                <a:spcPts val="5598"/>
              </a:lnSpc>
              <a:buFont typeface="Arial"/>
              <a:buChar char="•"/>
            </a:pPr>
            <a:r>
              <a:rPr lang="en-US" sz="3999" smtClean="0">
                <a:solidFill>
                  <a:srgbClr val="0D0F68"/>
                </a:solidFill>
                <a:latin typeface="Montserrat"/>
                <a:ea typeface="Montserrat"/>
                <a:cs typeface="Montserrat"/>
                <a:sym typeface="Montserrat"/>
              </a:rPr>
              <a:t>DenseNet121</a:t>
            </a:r>
            <a:endParaRPr lang="en-US" sz="3999">
              <a:solidFill>
                <a:srgbClr val="0D0F68"/>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2"/>
              <a:stretch>
                <a:fillRect t="-13" b="-13"/>
              </a:stretch>
            </a:blipFill>
          </p:spPr>
        </p:sp>
      </p:grpSp>
      <p:sp>
        <p:nvSpPr>
          <p:cNvPr id="4" name="Freeform 4"/>
          <p:cNvSpPr/>
          <p:nvPr/>
        </p:nvSpPr>
        <p:spPr>
          <a:xfrm>
            <a:off x="1028700" y="884039"/>
            <a:ext cx="16230600" cy="8374261"/>
          </a:xfrm>
          <a:custGeom>
            <a:avLst/>
            <a:gdLst/>
            <a:ahLst/>
            <a:cxnLst/>
            <a:rect l="l" t="t" r="r" b="b"/>
            <a:pathLst>
              <a:path w="16230600" h="8374261">
                <a:moveTo>
                  <a:pt x="0" y="0"/>
                </a:moveTo>
                <a:lnTo>
                  <a:pt x="16230600" y="0"/>
                </a:lnTo>
                <a:lnTo>
                  <a:pt x="16230600" y="8374261"/>
                </a:lnTo>
                <a:lnTo>
                  <a:pt x="0" y="8374261"/>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5" name="Freeform 5"/>
          <p:cNvSpPr/>
          <p:nvPr/>
        </p:nvSpPr>
        <p:spPr>
          <a:xfrm>
            <a:off x="11124345" y="202797"/>
            <a:ext cx="7163655" cy="1362484"/>
          </a:xfrm>
          <a:custGeom>
            <a:avLst/>
            <a:gdLst/>
            <a:ahLst/>
            <a:cxnLst/>
            <a:rect l="l" t="t" r="r" b="b"/>
            <a:pathLst>
              <a:path w="7163655" h="1362484">
                <a:moveTo>
                  <a:pt x="0" y="0"/>
                </a:moveTo>
                <a:lnTo>
                  <a:pt x="7163655" y="0"/>
                </a:lnTo>
                <a:lnTo>
                  <a:pt x="7163655" y="1362484"/>
                </a:lnTo>
                <a:lnTo>
                  <a:pt x="0" y="1362484"/>
                </a:lnTo>
                <a:lnTo>
                  <a:pt x="0" y="0"/>
                </a:lnTo>
                <a:close/>
              </a:path>
            </a:pathLst>
          </a:custGeom>
          <a:blipFill>
            <a:blip r:embed="rId5">
              <a:extLst>
                <a:ext uri="{96DAC541-7B7A-43D3-8B79-37D633B846F1}">
                  <asvg:svgBlip xmlns="" xmlns:asvg="http://schemas.microsoft.com/office/drawing/2016/SVG/main" r:embed="rId6"/>
                </a:ext>
              </a:extLst>
            </a:blip>
            <a:stretch>
              <a:fillRect/>
            </a:stretch>
          </a:blipFill>
        </p:spPr>
      </p:sp>
      <p:sp>
        <p:nvSpPr>
          <p:cNvPr id="6" name="TextBox 6"/>
          <p:cNvSpPr txBox="1"/>
          <p:nvPr/>
        </p:nvSpPr>
        <p:spPr>
          <a:xfrm>
            <a:off x="11605811" y="692215"/>
            <a:ext cx="6200722" cy="495384"/>
          </a:xfrm>
          <a:prstGeom prst="rect">
            <a:avLst/>
          </a:prstGeom>
        </p:spPr>
        <p:txBody>
          <a:bodyPr lIns="0" tIns="0" rIns="0" bIns="0" rtlCol="0" anchor="t">
            <a:spAutoFit/>
          </a:bodyPr>
          <a:lstStyle/>
          <a:p>
            <a:pPr algn="ctr">
              <a:lnSpc>
                <a:spcPts val="4199"/>
              </a:lnSpc>
            </a:pPr>
            <a:r>
              <a:rPr lang="en-US" sz="3000" b="1">
                <a:solidFill>
                  <a:srgbClr val="FFFFFF"/>
                </a:solidFill>
                <a:latin typeface="Montserrat Bold"/>
                <a:ea typeface="Montserrat Bold"/>
                <a:cs typeface="Montserrat Bold"/>
                <a:sym typeface="Montserrat Bold"/>
              </a:rPr>
              <a:t>Phương pháp</a:t>
            </a:r>
          </a:p>
        </p:txBody>
      </p:sp>
      <p:sp>
        <p:nvSpPr>
          <p:cNvPr id="7" name="TextBox 7"/>
          <p:cNvSpPr txBox="1"/>
          <p:nvPr/>
        </p:nvSpPr>
        <p:spPr>
          <a:xfrm>
            <a:off x="4124893" y="1431931"/>
            <a:ext cx="10038214" cy="1047750"/>
          </a:xfrm>
          <a:prstGeom prst="rect">
            <a:avLst/>
          </a:prstGeom>
        </p:spPr>
        <p:txBody>
          <a:bodyPr lIns="0" tIns="0" rIns="0" bIns="0" rtlCol="0" anchor="t">
            <a:spAutoFit/>
          </a:bodyPr>
          <a:lstStyle/>
          <a:p>
            <a:pPr algn="ctr">
              <a:lnSpc>
                <a:spcPts val="8400"/>
              </a:lnSpc>
            </a:pPr>
            <a:r>
              <a:rPr lang="en-US" sz="6000">
                <a:solidFill>
                  <a:srgbClr val="0D0F68"/>
                </a:solidFill>
                <a:latin typeface="Yeseva One"/>
                <a:ea typeface="Yeseva One"/>
                <a:cs typeface="Yeseva One"/>
                <a:sym typeface="Yeseva One"/>
              </a:rPr>
              <a:t>Dữ liệu</a:t>
            </a:r>
          </a:p>
        </p:txBody>
      </p:sp>
      <p:sp>
        <p:nvSpPr>
          <p:cNvPr id="8" name="TextBox 8"/>
          <p:cNvSpPr txBox="1"/>
          <p:nvPr/>
        </p:nvSpPr>
        <p:spPr>
          <a:xfrm>
            <a:off x="9144000" y="2794006"/>
            <a:ext cx="7512480" cy="5245026"/>
          </a:xfrm>
          <a:prstGeom prst="rect">
            <a:avLst/>
          </a:prstGeom>
        </p:spPr>
        <p:txBody>
          <a:bodyPr lIns="0" tIns="0" rIns="0" bIns="0" rtlCol="0" anchor="t">
            <a:spAutoFit/>
          </a:bodyPr>
          <a:lstStyle/>
          <a:p>
            <a:pPr algn="just">
              <a:lnSpc>
                <a:spcPct val="150000"/>
              </a:lnSpc>
            </a:pPr>
            <a:r>
              <a:rPr lang="en-US" sz="3299">
                <a:solidFill>
                  <a:srgbClr val="0D0F68"/>
                </a:solidFill>
                <a:latin typeface="Montserrat"/>
                <a:ea typeface="Montserrat"/>
                <a:cs typeface="Montserrat"/>
                <a:sym typeface="Montserrat"/>
              </a:rPr>
              <a:t>Bộ dữ liệu được sử dụng trong đề tài là </a:t>
            </a:r>
            <a:r>
              <a:rPr lang="en-US" sz="3299" smtClean="0">
                <a:solidFill>
                  <a:srgbClr val="0D0F68"/>
                </a:solidFill>
                <a:latin typeface="Montserrat"/>
                <a:ea typeface="Montserrat"/>
                <a:cs typeface="Montserrat"/>
                <a:sym typeface="Montserrat"/>
              </a:rPr>
              <a:t>Brain Tumor MRI  được chia thành 2 tập trainning và testing</a:t>
            </a:r>
            <a:endParaRPr lang="en-US" sz="3299">
              <a:solidFill>
                <a:srgbClr val="0D0F68"/>
              </a:solidFill>
              <a:latin typeface="Montserrat"/>
              <a:ea typeface="Montserrat"/>
              <a:cs typeface="Montserrat"/>
              <a:sym typeface="Montserrat"/>
            </a:endParaRPr>
          </a:p>
          <a:p>
            <a:pPr marL="754378" lvl="2" indent="-251459" algn="just">
              <a:lnSpc>
                <a:spcPct val="150000"/>
              </a:lnSpc>
              <a:buFont typeface="Arial"/>
              <a:buChar char="⚬"/>
            </a:pPr>
            <a:r>
              <a:rPr lang="en-US" sz="3299" smtClean="0">
                <a:solidFill>
                  <a:srgbClr val="0D0F68"/>
                </a:solidFill>
                <a:latin typeface="Montserrat"/>
                <a:ea typeface="Montserrat"/>
                <a:cs typeface="Montserrat"/>
                <a:sym typeface="Montserrat"/>
              </a:rPr>
              <a:t>Tập training gồm 5712 ảnh chia gần đều 4 nhãn</a:t>
            </a:r>
          </a:p>
          <a:p>
            <a:pPr marL="754378" lvl="2" indent="-251459" algn="just">
              <a:lnSpc>
                <a:spcPct val="150000"/>
              </a:lnSpc>
              <a:buFont typeface="Arial"/>
              <a:buChar char="⚬"/>
            </a:pPr>
            <a:r>
              <a:rPr lang="en-US" sz="3299" smtClean="0">
                <a:solidFill>
                  <a:srgbClr val="0D0F68"/>
                </a:solidFill>
                <a:latin typeface="Montserrat"/>
                <a:ea typeface="Montserrat"/>
                <a:cs typeface="Montserrat"/>
                <a:sym typeface="Montserrat"/>
              </a:rPr>
              <a:t>Tập testing gồm 1311 ảnh chia gần đều 4 nhãn</a:t>
            </a:r>
            <a:endParaRPr lang="en-US" sz="3299">
              <a:solidFill>
                <a:srgbClr val="0D0F68"/>
              </a:solidFill>
              <a:latin typeface="Montserrat"/>
              <a:ea typeface="Montserrat"/>
              <a:cs typeface="Montserrat"/>
              <a:sym typeface="Montserrat"/>
            </a:endParaRPr>
          </a:p>
        </p:txBody>
      </p:sp>
      <p:pic>
        <p:nvPicPr>
          <p:cNvPr id="10" name="Picture 9"/>
          <p:cNvPicPr/>
          <p:nvPr/>
        </p:nvPicPr>
        <p:blipFill>
          <a:blip r:embed="rId7"/>
          <a:stretch>
            <a:fillRect/>
          </a:stretch>
        </p:blipFill>
        <p:spPr>
          <a:xfrm>
            <a:off x="1454580" y="2794006"/>
            <a:ext cx="7086600" cy="4443661"/>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3"/>
              <a:stretch>
                <a:fillRect t="-13" b="-13"/>
              </a:stretch>
            </a:blipFill>
          </p:spPr>
        </p:sp>
      </p:grpSp>
      <p:sp>
        <p:nvSpPr>
          <p:cNvPr id="4" name="Freeform 4"/>
          <p:cNvSpPr/>
          <p:nvPr/>
        </p:nvSpPr>
        <p:spPr>
          <a:xfrm>
            <a:off x="1028700" y="884039"/>
            <a:ext cx="16230600" cy="8374261"/>
          </a:xfrm>
          <a:custGeom>
            <a:avLst/>
            <a:gdLst/>
            <a:ahLst/>
            <a:cxnLst/>
            <a:rect l="l" t="t" r="r" b="b"/>
            <a:pathLst>
              <a:path w="16230600" h="8374261">
                <a:moveTo>
                  <a:pt x="0" y="0"/>
                </a:moveTo>
                <a:lnTo>
                  <a:pt x="16230600" y="0"/>
                </a:lnTo>
                <a:lnTo>
                  <a:pt x="16230600" y="8374261"/>
                </a:lnTo>
                <a:lnTo>
                  <a:pt x="0" y="8374261"/>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6" name="TextBox 6"/>
          <p:cNvSpPr txBox="1"/>
          <p:nvPr/>
        </p:nvSpPr>
        <p:spPr>
          <a:xfrm>
            <a:off x="11605811" y="692215"/>
            <a:ext cx="6200722" cy="495384"/>
          </a:xfrm>
          <a:prstGeom prst="rect">
            <a:avLst/>
          </a:prstGeom>
        </p:spPr>
        <p:txBody>
          <a:bodyPr lIns="0" tIns="0" rIns="0" bIns="0" rtlCol="0" anchor="t">
            <a:spAutoFit/>
          </a:bodyPr>
          <a:lstStyle/>
          <a:p>
            <a:pPr algn="ctr">
              <a:lnSpc>
                <a:spcPts val="4199"/>
              </a:lnSpc>
            </a:pPr>
            <a:r>
              <a:rPr lang="en-US" sz="3000" b="1">
                <a:solidFill>
                  <a:srgbClr val="FFFFFF"/>
                </a:solidFill>
                <a:latin typeface="Montserrat Bold"/>
                <a:ea typeface="Montserrat Bold"/>
                <a:cs typeface="Montserrat Bold"/>
                <a:sym typeface="Montserrat Bold"/>
              </a:rPr>
              <a:t>Phương pháp</a:t>
            </a:r>
          </a:p>
        </p:txBody>
      </p:sp>
      <p:sp>
        <p:nvSpPr>
          <p:cNvPr id="7" name="TextBox 7"/>
          <p:cNvSpPr txBox="1"/>
          <p:nvPr/>
        </p:nvSpPr>
        <p:spPr>
          <a:xfrm>
            <a:off x="4124893" y="1431931"/>
            <a:ext cx="10038214" cy="999761"/>
          </a:xfrm>
          <a:prstGeom prst="rect">
            <a:avLst/>
          </a:prstGeom>
        </p:spPr>
        <p:txBody>
          <a:bodyPr lIns="0" tIns="0" rIns="0" bIns="0" rtlCol="0" anchor="t">
            <a:spAutoFit/>
          </a:bodyPr>
          <a:lstStyle/>
          <a:p>
            <a:pPr algn="ctr">
              <a:lnSpc>
                <a:spcPts val="8400"/>
              </a:lnSpc>
            </a:pPr>
            <a:r>
              <a:rPr lang="en-US" sz="6000" smtClean="0">
                <a:solidFill>
                  <a:srgbClr val="0D0F68"/>
                </a:solidFill>
                <a:latin typeface="Yeseva One"/>
                <a:ea typeface="Yeseva One"/>
                <a:cs typeface="Yeseva One"/>
                <a:sym typeface="Yeseva One"/>
              </a:rPr>
              <a:t>Tiền xử lý dữ liệu</a:t>
            </a:r>
            <a:endParaRPr lang="en-US" sz="6000">
              <a:solidFill>
                <a:srgbClr val="0D0F68"/>
              </a:solidFill>
              <a:latin typeface="Yeseva One"/>
              <a:ea typeface="Yeseva One"/>
              <a:cs typeface="Yeseva One"/>
              <a:sym typeface="Yeseva One"/>
            </a:endParaRPr>
          </a:p>
        </p:txBody>
      </p:sp>
      <p:sp>
        <p:nvSpPr>
          <p:cNvPr id="8" name="TextBox 8"/>
          <p:cNvSpPr txBox="1"/>
          <p:nvPr/>
        </p:nvSpPr>
        <p:spPr>
          <a:xfrm>
            <a:off x="1981200" y="2864718"/>
            <a:ext cx="14040611" cy="5745163"/>
          </a:xfrm>
          <a:prstGeom prst="rect">
            <a:avLst/>
          </a:prstGeom>
        </p:spPr>
        <p:txBody>
          <a:bodyPr lIns="0" tIns="0" rIns="0" bIns="0" rtlCol="0" anchor="t">
            <a:spAutoFit/>
          </a:bodyPr>
          <a:lstStyle/>
          <a:p>
            <a:pPr marL="863384" lvl="1" indent="-431692" algn="just">
              <a:lnSpc>
                <a:spcPts val="5598"/>
              </a:lnSpc>
              <a:buFont typeface="Arial"/>
              <a:buChar char="•"/>
            </a:pPr>
            <a:r>
              <a:rPr lang="en-US" sz="3999" smtClean="0">
                <a:solidFill>
                  <a:srgbClr val="0D0F68"/>
                </a:solidFill>
                <a:latin typeface="Montserrat"/>
                <a:ea typeface="Montserrat"/>
                <a:cs typeface="Montserrat"/>
                <a:sym typeface="Montserrat"/>
              </a:rPr>
              <a:t>Ảnh được chuyển về kích thước 224x224</a:t>
            </a:r>
          </a:p>
          <a:p>
            <a:pPr marL="863384" lvl="1" indent="-431692" algn="just">
              <a:lnSpc>
                <a:spcPts val="5598"/>
              </a:lnSpc>
              <a:buFont typeface="Arial"/>
              <a:buChar char="•"/>
            </a:pPr>
            <a:r>
              <a:rPr lang="en-US" sz="3999" smtClean="0">
                <a:solidFill>
                  <a:srgbClr val="0D0F68"/>
                </a:solidFill>
                <a:latin typeface="Montserrat"/>
                <a:ea typeface="Montserrat"/>
                <a:cs typeface="Montserrat"/>
                <a:sym typeface="Montserrat"/>
              </a:rPr>
              <a:t>Chuyển giá trị ảnh từ khoảng 0 đến 255 về 0 đến 1 giúp mô hình học nhanh hơn</a:t>
            </a:r>
          </a:p>
          <a:p>
            <a:pPr marL="863384" lvl="1" indent="-431692" algn="just">
              <a:lnSpc>
                <a:spcPts val="5598"/>
              </a:lnSpc>
              <a:buFont typeface="Arial"/>
              <a:buChar char="•"/>
            </a:pPr>
            <a:r>
              <a:rPr lang="en-US" sz="3999" smtClean="0">
                <a:solidFill>
                  <a:srgbClr val="0D0F68"/>
                </a:solidFill>
                <a:latin typeface="Montserrat"/>
                <a:ea typeface="Montserrat"/>
                <a:cs typeface="Montserrat"/>
                <a:sym typeface="Montserrat"/>
              </a:rPr>
              <a:t>Xoay ngẫy nhiên ảnh trong khoảng +-10 độ</a:t>
            </a:r>
          </a:p>
          <a:p>
            <a:pPr marL="863384" lvl="1" indent="-431692" algn="just">
              <a:lnSpc>
                <a:spcPts val="5598"/>
              </a:lnSpc>
              <a:buFont typeface="Arial"/>
              <a:buChar char="•"/>
            </a:pPr>
            <a:r>
              <a:rPr lang="en-US" sz="3999" smtClean="0">
                <a:solidFill>
                  <a:srgbClr val="0D0F68"/>
                </a:solidFill>
                <a:latin typeface="Montserrat"/>
                <a:ea typeface="Montserrat"/>
                <a:cs typeface="Montserrat"/>
                <a:sym typeface="Montserrat"/>
              </a:rPr>
              <a:t>Phóng hoặc thu ảnh trong khoảng +-10%</a:t>
            </a:r>
          </a:p>
          <a:p>
            <a:pPr marL="863384" lvl="1" indent="-431692" algn="just">
              <a:lnSpc>
                <a:spcPts val="5598"/>
              </a:lnSpc>
              <a:buFont typeface="Arial"/>
              <a:buChar char="•"/>
            </a:pPr>
            <a:r>
              <a:rPr lang="en-US" sz="3999" smtClean="0">
                <a:solidFill>
                  <a:srgbClr val="0D0F68"/>
                </a:solidFill>
                <a:latin typeface="Montserrat"/>
                <a:ea typeface="Montserrat"/>
                <a:cs typeface="Montserrat"/>
                <a:sym typeface="Montserrat"/>
              </a:rPr>
              <a:t>Dịch ảnh theo chiều ngang và dọc trong khoảng +- 10 %</a:t>
            </a:r>
          </a:p>
          <a:p>
            <a:pPr marL="863384" lvl="1" indent="-431692" algn="just">
              <a:lnSpc>
                <a:spcPts val="5598"/>
              </a:lnSpc>
              <a:buFont typeface="Arial"/>
              <a:buChar char="•"/>
            </a:pPr>
            <a:r>
              <a:rPr lang="en-US" sz="3999" smtClean="0">
                <a:solidFill>
                  <a:srgbClr val="0D0F68"/>
                </a:solidFill>
                <a:latin typeface="Montserrat"/>
                <a:ea typeface="Montserrat"/>
                <a:cs typeface="Montserrat"/>
                <a:sym typeface="Montserrat"/>
              </a:rPr>
              <a:t>Lật ảnh theo chiều ngang</a:t>
            </a:r>
            <a:endParaRPr lang="en-US" sz="3999">
              <a:solidFill>
                <a:srgbClr val="0D0F68"/>
              </a:solidFill>
              <a:latin typeface="Montserrat"/>
              <a:ea typeface="Montserrat"/>
              <a:cs typeface="Montserrat"/>
              <a:sym typeface="Montserrat"/>
            </a:endParaRPr>
          </a:p>
        </p:txBody>
      </p:sp>
    </p:spTree>
    <p:extLst>
      <p:ext uri="{BB962C8B-B14F-4D97-AF65-F5344CB8AC3E}">
        <p14:creationId xmlns:p14="http://schemas.microsoft.com/office/powerpoint/2010/main" val="39109350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TotalTime>
  <Words>1007</Words>
  <Application>Microsoft Office PowerPoint</Application>
  <PresentationFormat>Custom</PresentationFormat>
  <Paragraphs>124</Paragraphs>
  <Slides>21</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Times New Roman</vt:lpstr>
      <vt:lpstr>Arial</vt:lpstr>
      <vt:lpstr>Montserrat</vt:lpstr>
      <vt:lpstr>Montserrat Medium</vt:lpstr>
      <vt:lpstr>Montserrat Semi-Bold</vt:lpstr>
      <vt:lpstr>Wingdings</vt:lpstr>
      <vt:lpstr>Calibri</vt:lpstr>
      <vt:lpstr>Montserrat Bold</vt:lpstr>
      <vt:lpstr>Yeseva One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Đồ án</dc:title>
  <cp:lastModifiedBy>ADMIN</cp:lastModifiedBy>
  <cp:revision>22</cp:revision>
  <dcterms:created xsi:type="dcterms:W3CDTF">2006-08-16T00:00:00Z</dcterms:created>
  <dcterms:modified xsi:type="dcterms:W3CDTF">2025-05-28T02:41:29Z</dcterms:modified>
  <dc:identifier>DAGocFZ-7pM</dc:identifier>
</cp:coreProperties>
</file>