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4" r:id="rId6"/>
    <p:sldId id="265" r:id="rId7"/>
    <p:sldId id="266" r:id="rId8"/>
    <p:sldId id="267" r:id="rId9"/>
    <p:sldId id="268" r:id="rId10"/>
    <p:sldId id="269"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showGuides="1">
      <p:cViewPr varScale="1">
        <p:scale>
          <a:sx n="91" d="100"/>
          <a:sy n="91" d="100"/>
        </p:scale>
        <p:origin x="426" y="90"/>
      </p:cViewPr>
      <p:guideLst>
        <p:guide orient="horz" pos="22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Headline here</a:t>
            </a:r>
            <a:br>
              <a:rPr lang="en-US" dirty="0" smtClean="0"/>
            </a:br>
            <a:r>
              <a:rPr lang="en-US" dirty="0" smtClean="0"/>
              <a:t>Content</a:t>
            </a:r>
            <a:endParaRPr lang="en-US" dirty="0"/>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Subhead here</a:t>
            </a:r>
          </a:p>
          <a:p>
            <a:r>
              <a:rPr lang="en-US" dirty="0" smtClean="0"/>
              <a:t>Content</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smtClean="0">
                <a:solidFill>
                  <a:schemeClr val="bg1"/>
                </a:solidFill>
              </a:rPr>
              <a:t>Diễn</a:t>
            </a:r>
            <a:r>
              <a:rPr lang="en-US" smtClean="0">
                <a:solidFill>
                  <a:schemeClr val="bg1"/>
                </a:solidFill>
              </a:rPr>
              <a:t> </a:t>
            </a:r>
            <a:r>
              <a:rPr lang="en-US" err="1" smtClean="0">
                <a:solidFill>
                  <a:schemeClr val="bg1"/>
                </a:solidFill>
              </a:rPr>
              <a:t>giả</a:t>
            </a:r>
            <a:r>
              <a:rPr lang="en-US" smtClean="0">
                <a:solidFill>
                  <a:schemeClr val="bg1"/>
                </a:solidFill>
              </a:rPr>
              <a:t>: </a:t>
            </a:r>
            <a:r>
              <a:rPr lang="en-US" err="1" smtClean="0">
                <a:solidFill>
                  <a:schemeClr val="bg1"/>
                </a:solidFill>
              </a:rPr>
              <a:t>Indruino</a:t>
            </a:r>
            <a:endParaRPr lang="en-US" smtClean="0">
              <a:solidFill>
                <a:schemeClr val="bg1"/>
              </a:solidFill>
            </a:endParaRPr>
          </a:p>
          <a:p>
            <a:r>
              <a:rPr lang="en-US" err="1" smtClean="0">
                <a:solidFill>
                  <a:schemeClr val="bg1"/>
                </a:solidFill>
              </a:rPr>
              <a:t>Bộ</a:t>
            </a:r>
            <a:r>
              <a:rPr lang="en-US" smtClean="0">
                <a:solidFill>
                  <a:schemeClr val="bg1"/>
                </a:solidFill>
              </a:rPr>
              <a:t> </a:t>
            </a:r>
            <a:r>
              <a:rPr lang="en-US" err="1" smtClean="0">
                <a:solidFill>
                  <a:schemeClr val="bg1"/>
                </a:solidFill>
              </a:rPr>
              <a:t>phận</a:t>
            </a:r>
            <a:r>
              <a:rPr lang="en-US" smtClean="0">
                <a:solidFill>
                  <a:schemeClr val="bg1"/>
                </a:solidFill>
              </a:rPr>
              <a:t>: </a:t>
            </a:r>
            <a:r>
              <a:rPr lang="en-US" err="1" smtClean="0">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3159075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532711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941739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Thanks you !</a:t>
            </a:r>
            <a:endParaRPr lang="en-US" dirty="0"/>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smtClean="0">
                <a:solidFill>
                  <a:schemeClr val="bg1"/>
                </a:solidFill>
              </a:rPr>
              <a:t>Diễn</a:t>
            </a:r>
            <a:r>
              <a:rPr lang="en-US" smtClean="0">
                <a:solidFill>
                  <a:schemeClr val="bg1"/>
                </a:solidFill>
              </a:rPr>
              <a:t> </a:t>
            </a:r>
            <a:r>
              <a:rPr lang="en-US" err="1" smtClean="0">
                <a:solidFill>
                  <a:schemeClr val="bg1"/>
                </a:solidFill>
              </a:rPr>
              <a:t>giả</a:t>
            </a:r>
            <a:r>
              <a:rPr lang="en-US" smtClean="0">
                <a:solidFill>
                  <a:schemeClr val="bg1"/>
                </a:solidFill>
              </a:rPr>
              <a:t>: </a:t>
            </a:r>
            <a:r>
              <a:rPr lang="en-US" err="1" smtClean="0">
                <a:solidFill>
                  <a:schemeClr val="bg1"/>
                </a:solidFill>
              </a:rPr>
              <a:t>Indruino</a:t>
            </a:r>
            <a:endParaRPr lang="en-US" smtClean="0">
              <a:solidFill>
                <a:schemeClr val="bg1"/>
              </a:solidFill>
            </a:endParaRPr>
          </a:p>
          <a:p>
            <a:r>
              <a:rPr lang="en-US" err="1" smtClean="0">
                <a:solidFill>
                  <a:schemeClr val="bg1"/>
                </a:solidFill>
              </a:rPr>
              <a:t>Bộ</a:t>
            </a:r>
            <a:r>
              <a:rPr lang="en-US" smtClean="0">
                <a:solidFill>
                  <a:schemeClr val="bg1"/>
                </a:solidFill>
              </a:rPr>
              <a:t> </a:t>
            </a:r>
            <a:r>
              <a:rPr lang="en-US" err="1" smtClean="0">
                <a:solidFill>
                  <a:schemeClr val="bg1"/>
                </a:solidFill>
              </a:rPr>
              <a:t>phận</a:t>
            </a:r>
            <a:r>
              <a:rPr lang="en-US" smtClean="0">
                <a:solidFill>
                  <a:schemeClr val="bg1"/>
                </a:solidFill>
              </a:rPr>
              <a:t>: </a:t>
            </a:r>
            <a:r>
              <a:rPr lang="en-US" err="1" smtClean="0">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smtClean="0"/>
              <a:t>www.indruino.com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69477" y="777765"/>
            <a:ext cx="8261130"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Analog </a:t>
            </a:r>
            <a:r>
              <a:rPr lang="en-US" sz="5000" b="1">
                <a:solidFill>
                  <a:srgbClr val="FF0000"/>
                </a:solidFill>
                <a:latin typeface="Times New Roman" panose="02020603050405020304" pitchFamily="18" charset="0"/>
                <a:cs typeface="Times New Roman" panose="02020603050405020304" pitchFamily="18" charset="0"/>
              </a:rPr>
              <a:t>to </a:t>
            </a:r>
            <a:r>
              <a:rPr lang="en-US" sz="5000" b="1" smtClean="0">
                <a:solidFill>
                  <a:srgbClr val="FF0000"/>
                </a:solidFill>
                <a:latin typeface="Times New Roman" panose="02020603050405020304" pitchFamily="18" charset="0"/>
                <a:cs typeface="Times New Roman" panose="02020603050405020304" pitchFamily="18" charset="0"/>
              </a:rPr>
              <a:t>M</a:t>
            </a:r>
            <a:r>
              <a:rPr lang="en-US" sz="5000" b="1" smtClean="0">
                <a:solidFill>
                  <a:srgbClr val="FF0000"/>
                </a:solidFill>
                <a:latin typeface="Times New Roman" panose="02020603050405020304" pitchFamily="18" charset="0"/>
                <a:cs typeface="Times New Roman" panose="02020603050405020304" pitchFamily="18" charset="0"/>
              </a:rPr>
              <a:t>odbus Converter</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881352" y="4692075"/>
            <a:ext cx="10037378" cy="1938992"/>
          </a:xfrm>
          <a:prstGeom prst="rect">
            <a:avLst/>
          </a:prstGeom>
          <a:solidFill>
            <a:schemeClr val="bg1"/>
          </a:solidFill>
        </p:spPr>
        <p:txBody>
          <a:bodyPr wrap="square" rtlCol="0">
            <a:spAutoFit/>
          </a:bodyPr>
          <a:lstStyle/>
          <a:p>
            <a:pPr>
              <a:lnSpc>
                <a:spcPct val="150000"/>
              </a:lnSpc>
            </a:pPr>
            <a:r>
              <a:rPr lang="vi-VN" sz="2000">
                <a:latin typeface="Times New Roman" panose="02020603050405020304" pitchFamily="18" charset="0"/>
                <a:cs typeface="Times New Roman" panose="02020603050405020304" pitchFamily="18" charset="0"/>
              </a:rPr>
              <a:t>Ngoài ra, đối với ứng dụng đo nhiệt độ thì còn có </a:t>
            </a:r>
            <a:r>
              <a:rPr lang="vi-VN" sz="2000" b="1">
                <a:latin typeface="Times New Roman" panose="02020603050405020304" pitchFamily="18" charset="0"/>
                <a:cs typeface="Times New Roman" panose="02020603050405020304" pitchFamily="18" charset="0"/>
              </a:rPr>
              <a:t>bộ chuyển </a:t>
            </a:r>
            <a:r>
              <a:rPr lang="vi-VN" sz="2000" b="1">
                <a:latin typeface="Times New Roman" panose="02020603050405020304" pitchFamily="18" charset="0"/>
                <a:cs typeface="Times New Roman" panose="02020603050405020304" pitchFamily="18" charset="0"/>
              </a:rPr>
              <a:t>đổi </a:t>
            </a:r>
            <a:r>
              <a:rPr lang="en-US" sz="2000" b="1" smtClean="0">
                <a:latin typeface="Times New Roman" panose="02020603050405020304" pitchFamily="18" charset="0"/>
                <a:cs typeface="Times New Roman" panose="02020603050405020304" pitchFamily="18" charset="0"/>
              </a:rPr>
              <a:t>PT</a:t>
            </a:r>
            <a:r>
              <a:rPr lang="vi-VN" sz="2000" b="1" smtClean="0">
                <a:latin typeface="Times New Roman" panose="02020603050405020304" pitchFamily="18" charset="0"/>
                <a:cs typeface="Times New Roman" panose="02020603050405020304" pitchFamily="18" charset="0"/>
              </a:rPr>
              <a:t>100 </a:t>
            </a:r>
            <a:r>
              <a:rPr lang="vi-VN" sz="2000" b="1">
                <a:latin typeface="Times New Roman" panose="02020603050405020304" pitchFamily="18" charset="0"/>
                <a:cs typeface="Times New Roman" panose="02020603050405020304" pitchFamily="18" charset="0"/>
              </a:rPr>
              <a:t>ra </a:t>
            </a:r>
            <a:r>
              <a:rPr lang="en-US" sz="2000" b="1" smtClean="0">
                <a:latin typeface="Times New Roman" panose="02020603050405020304" pitchFamily="18" charset="0"/>
                <a:cs typeface="Times New Roman" panose="02020603050405020304" pitchFamily="18" charset="0"/>
              </a:rPr>
              <a:t>M</a:t>
            </a:r>
            <a:r>
              <a:rPr lang="vi-VN" sz="2000" b="1" smtClean="0">
                <a:latin typeface="Times New Roman" panose="02020603050405020304" pitchFamily="18" charset="0"/>
                <a:cs typeface="Times New Roman" panose="02020603050405020304" pitchFamily="18" charset="0"/>
              </a:rPr>
              <a:t>od</a:t>
            </a:r>
            <a:r>
              <a:rPr lang="en-US" sz="2000" b="1" smtClean="0">
                <a:latin typeface="Times New Roman" panose="02020603050405020304" pitchFamily="18" charset="0"/>
                <a:cs typeface="Times New Roman" panose="02020603050405020304" pitchFamily="18" charset="0"/>
              </a:rPr>
              <a:t>B</a:t>
            </a:r>
            <a:r>
              <a:rPr lang="vi-VN" sz="2000" b="1" smtClean="0">
                <a:latin typeface="Times New Roman" panose="02020603050405020304" pitchFamily="18" charset="0"/>
                <a:cs typeface="Times New Roman" panose="02020603050405020304" pitchFamily="18" charset="0"/>
              </a:rPr>
              <a:t>us </a:t>
            </a:r>
            <a:r>
              <a:rPr lang="en-US" sz="2000" b="1" smtClean="0">
                <a:latin typeface="Times New Roman" panose="02020603050405020304" pitchFamily="18" charset="0"/>
                <a:cs typeface="Times New Roman" panose="02020603050405020304" pitchFamily="18" charset="0"/>
              </a:rPr>
              <a:t>RTU</a:t>
            </a:r>
            <a:r>
              <a:rPr lang="vi-VN" sz="2000">
                <a:latin typeface="Times New Roman" panose="02020603050405020304" pitchFamily="18" charset="0"/>
                <a:cs typeface="Times New Roman" panose="02020603050405020304" pitchFamily="18" charset="0"/>
              </a:rPr>
              <a:t> như hình trên. Tín hiệu ngõ vào là </a:t>
            </a:r>
            <a:r>
              <a:rPr lang="vi-VN" sz="2000">
                <a:latin typeface="Times New Roman" panose="02020603050405020304" pitchFamily="18" charset="0"/>
                <a:cs typeface="Times New Roman" panose="02020603050405020304" pitchFamily="18" charset="0"/>
              </a:rPr>
              <a:t>4 </a:t>
            </a:r>
            <a:r>
              <a:rPr lang="en-US" sz="2000" smtClean="0">
                <a:latin typeface="Times New Roman" panose="02020603050405020304" pitchFamily="18" charset="0"/>
                <a:cs typeface="Times New Roman" panose="02020603050405020304" pitchFamily="18" charset="0"/>
              </a:rPr>
              <a:t>PT</a:t>
            </a:r>
            <a:r>
              <a:rPr lang="vi-VN" sz="2000" smtClean="0">
                <a:latin typeface="Times New Roman" panose="02020603050405020304" pitchFamily="18" charset="0"/>
                <a:cs typeface="Times New Roman" panose="02020603050405020304" pitchFamily="18" charset="0"/>
              </a:rPr>
              <a:t>100 </a:t>
            </a:r>
            <a:r>
              <a:rPr lang="vi-VN" sz="2000">
                <a:latin typeface="Times New Roman" panose="02020603050405020304" pitchFamily="18" charset="0"/>
                <a:cs typeface="Times New Roman" panose="02020603050405020304" pitchFamily="18" charset="0"/>
              </a:rPr>
              <a:t>sẽ được bộ chuyển đổi đưa về dạng Modbus RTU. Nếu không sử dụng đến thiết bị chuyển sang modbus thì chúng ta phải sử dụng đến 4 bộ chuyển </a:t>
            </a:r>
            <a:r>
              <a:rPr lang="vi-VN" sz="2000">
                <a:latin typeface="Times New Roman" panose="02020603050405020304" pitchFamily="18" charset="0"/>
                <a:cs typeface="Times New Roman" panose="02020603050405020304" pitchFamily="18" charset="0"/>
              </a:rPr>
              <a:t>đổi </a:t>
            </a:r>
            <a:r>
              <a:rPr lang="en-US" sz="2000" smtClean="0">
                <a:latin typeface="Times New Roman" panose="02020603050405020304" pitchFamily="18" charset="0"/>
                <a:cs typeface="Times New Roman" panose="02020603050405020304" pitchFamily="18" charset="0"/>
              </a:rPr>
              <a:t>PT</a:t>
            </a:r>
            <a:r>
              <a:rPr lang="vi-VN" sz="2000" smtClean="0">
                <a:latin typeface="Times New Roman" panose="02020603050405020304" pitchFamily="18" charset="0"/>
                <a:cs typeface="Times New Roman" panose="02020603050405020304" pitchFamily="18" charset="0"/>
              </a:rPr>
              <a:t>100 </a:t>
            </a:r>
            <a:r>
              <a:rPr lang="vi-VN" sz="2000">
                <a:latin typeface="Times New Roman" panose="02020603050405020304" pitchFamily="18" charset="0"/>
                <a:cs typeface="Times New Roman" panose="02020603050405020304" pitchFamily="18" charset="0"/>
              </a:rPr>
              <a:t>ra 4-20mA để đưa về PLC rất tốn kém.</a:t>
            </a:r>
          </a:p>
        </p:txBody>
      </p:sp>
      <p:pic>
        <p:nvPicPr>
          <p:cNvPr id="9" name="Picture 8"/>
          <p:cNvPicPr>
            <a:picLocks noChangeAspect="1"/>
          </p:cNvPicPr>
          <p:nvPr/>
        </p:nvPicPr>
        <p:blipFill>
          <a:blip r:embed="rId2"/>
          <a:stretch>
            <a:fillRect/>
          </a:stretch>
        </p:blipFill>
        <p:spPr>
          <a:xfrm>
            <a:off x="3884229" y="1767894"/>
            <a:ext cx="6031625" cy="2911440"/>
          </a:xfrm>
          <a:prstGeom prst="rect">
            <a:avLst/>
          </a:prstGeom>
        </p:spPr>
      </p:pic>
    </p:spTree>
    <p:extLst>
      <p:ext uri="{BB962C8B-B14F-4D97-AF65-F5344CB8AC3E}">
        <p14:creationId xmlns:p14="http://schemas.microsoft.com/office/powerpoint/2010/main" val="2981168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9" y="1643144"/>
            <a:ext cx="6619874" cy="1239839"/>
          </a:xfrm>
        </p:spPr>
        <p:txBody>
          <a:bodyPr/>
          <a:lstStyle/>
          <a:p>
            <a:r>
              <a:rPr lang="en-US" sz="5000" b="1" smtClean="0">
                <a:solidFill>
                  <a:srgbClr val="FFFF00"/>
                </a:solidFill>
                <a:latin typeface="Times New Roman" panose="02020603050405020304" pitchFamily="18" charset="0"/>
                <a:cs typeface="Times New Roman" panose="02020603050405020304" pitchFamily="18" charset="0"/>
              </a:rPr>
              <a:t>Thank you for listening</a:t>
            </a:r>
            <a:endParaRPr lang="en-US" sz="5000" b="1">
              <a:solidFill>
                <a:srgbClr val="FFFF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a:p>
        </p:txBody>
      </p:sp>
      <p:sp>
        <p:nvSpPr>
          <p:cNvPr id="6" name="TextBox 5"/>
          <p:cNvSpPr txBox="1"/>
          <p:nvPr/>
        </p:nvSpPr>
        <p:spPr>
          <a:xfrm>
            <a:off x="2236717" y="3036213"/>
            <a:ext cx="4611757" cy="861774"/>
          </a:xfrm>
          <a:prstGeom prst="rect">
            <a:avLst/>
          </a:prstGeom>
          <a:solidFill>
            <a:schemeClr val="tx1"/>
          </a:solidFill>
          <a:ln w="57150">
            <a:solidFill>
              <a:srgbClr val="00B0F0"/>
            </a:solidFill>
          </a:ln>
        </p:spPr>
        <p:txBody>
          <a:bodyPr wrap="square" rtlCol="0">
            <a:spAutoFit/>
          </a:bodyPr>
          <a:lstStyle/>
          <a:p>
            <a:r>
              <a:rPr lang="en-US" sz="2500" err="1" smtClean="0">
                <a:solidFill>
                  <a:schemeClr val="bg1"/>
                </a:solidFill>
                <a:latin typeface="Times New Roman" panose="02020603050405020304" pitchFamily="18" charset="0"/>
                <a:cs typeface="Times New Roman" panose="02020603050405020304" pitchFamily="18" charset="0"/>
              </a:rPr>
              <a:t>Diễn</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giả</a:t>
            </a:r>
            <a:r>
              <a:rPr lang="en-US" sz="2500" smtClean="0">
                <a:solidFill>
                  <a:schemeClr val="bg1"/>
                </a:solidFill>
                <a:latin typeface="Times New Roman" panose="02020603050405020304" pitchFamily="18" charset="0"/>
                <a:cs typeface="Times New Roman" panose="02020603050405020304" pitchFamily="18" charset="0"/>
              </a:rPr>
              <a:t>: Phan </a:t>
            </a:r>
            <a:r>
              <a:rPr lang="en-US" sz="2500" err="1" smtClean="0">
                <a:solidFill>
                  <a:schemeClr val="bg1"/>
                </a:solidFill>
                <a:latin typeface="Times New Roman" panose="02020603050405020304" pitchFamily="18" charset="0"/>
                <a:cs typeface="Times New Roman" panose="02020603050405020304" pitchFamily="18" charset="0"/>
              </a:rPr>
              <a:t>Hoàng</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Anh</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Tuấn</a:t>
            </a:r>
            <a:endParaRPr lang="en-US" sz="2500" smtClean="0">
              <a:solidFill>
                <a:schemeClr val="bg1"/>
              </a:solidFill>
              <a:latin typeface="Times New Roman" panose="02020603050405020304" pitchFamily="18" charset="0"/>
              <a:cs typeface="Times New Roman" panose="02020603050405020304" pitchFamily="18" charset="0"/>
            </a:endParaRPr>
          </a:p>
          <a:p>
            <a:r>
              <a:rPr lang="en-US" sz="2500" err="1" smtClean="0">
                <a:solidFill>
                  <a:schemeClr val="bg1"/>
                </a:solidFill>
                <a:latin typeface="Times New Roman" panose="02020603050405020304" pitchFamily="18" charset="0"/>
                <a:cs typeface="Times New Roman" panose="02020603050405020304" pitchFamily="18" charset="0"/>
              </a:rPr>
              <a:t>Bộ</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phận</a:t>
            </a:r>
            <a:r>
              <a:rPr lang="en-US" sz="2500" smtClean="0">
                <a:solidFill>
                  <a:schemeClr val="bg1"/>
                </a:solidFill>
                <a:latin typeface="Times New Roman" panose="02020603050405020304" pitchFamily="18" charset="0"/>
                <a:cs typeface="Times New Roman" panose="02020603050405020304" pitchFamily="18" charset="0"/>
              </a:rPr>
              <a:t>: IoT - </a:t>
            </a:r>
            <a:r>
              <a:rPr lang="en-US" sz="2500" err="1" smtClean="0">
                <a:solidFill>
                  <a:schemeClr val="bg1"/>
                </a:solidFill>
                <a:latin typeface="Times New Roman" panose="02020603050405020304" pitchFamily="18" charset="0"/>
                <a:cs typeface="Times New Roman" panose="02020603050405020304" pitchFamily="18" charset="0"/>
              </a:rPr>
              <a:t>Indruino</a:t>
            </a:r>
            <a:endParaRPr lang="en-US" sz="25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281" y="2303461"/>
            <a:ext cx="5986626" cy="1239839"/>
          </a:xfrm>
          <a:solidFill>
            <a:srgbClr val="FFFF00"/>
          </a:solidFill>
        </p:spPr>
        <p:txBody>
          <a:bodyPr/>
          <a:lstStyle/>
          <a:p>
            <a:pPr algn="ctr"/>
            <a:r>
              <a:rPr lang="en-US" sz="7000" b="1" smtClean="0">
                <a:solidFill>
                  <a:srgbClr val="FF0000"/>
                </a:solidFill>
                <a:latin typeface="Times New Roman" panose="02020603050405020304" pitchFamily="18" charset="0"/>
                <a:cs typeface="Times New Roman" panose="02020603050405020304" pitchFamily="18" charset="0"/>
              </a:rPr>
              <a:t>ModBus</a:t>
            </a:r>
            <a:endParaRPr lang="en-US" sz="7000" b="1">
              <a:solidFill>
                <a:srgbClr val="FF00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a:p>
        </p:txBody>
      </p:sp>
      <p:sp>
        <p:nvSpPr>
          <p:cNvPr id="5" name="TextBox 4"/>
          <p:cNvSpPr txBox="1"/>
          <p:nvPr/>
        </p:nvSpPr>
        <p:spPr>
          <a:xfrm>
            <a:off x="2236716" y="4098014"/>
            <a:ext cx="4611757" cy="861774"/>
          </a:xfrm>
          <a:prstGeom prst="rect">
            <a:avLst/>
          </a:prstGeom>
          <a:solidFill>
            <a:schemeClr val="tx1"/>
          </a:solidFill>
          <a:ln w="57150">
            <a:solidFill>
              <a:srgbClr val="00B0F0"/>
            </a:solidFill>
          </a:ln>
        </p:spPr>
        <p:txBody>
          <a:bodyPr wrap="square" rtlCol="0">
            <a:spAutoFit/>
          </a:bodyPr>
          <a:lstStyle/>
          <a:p>
            <a:r>
              <a:rPr lang="en-US" sz="2500" err="1" smtClean="0">
                <a:solidFill>
                  <a:schemeClr val="bg1"/>
                </a:solidFill>
                <a:latin typeface="Times New Roman" panose="02020603050405020304" pitchFamily="18" charset="0"/>
                <a:cs typeface="Times New Roman" panose="02020603050405020304" pitchFamily="18" charset="0"/>
              </a:rPr>
              <a:t>Diễn</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giả</a:t>
            </a:r>
            <a:r>
              <a:rPr lang="en-US" sz="2500" smtClean="0">
                <a:solidFill>
                  <a:schemeClr val="bg1"/>
                </a:solidFill>
                <a:latin typeface="Times New Roman" panose="02020603050405020304" pitchFamily="18" charset="0"/>
                <a:cs typeface="Times New Roman" panose="02020603050405020304" pitchFamily="18" charset="0"/>
              </a:rPr>
              <a:t>: Phan </a:t>
            </a:r>
            <a:r>
              <a:rPr lang="en-US" sz="2500" err="1" smtClean="0">
                <a:solidFill>
                  <a:schemeClr val="bg1"/>
                </a:solidFill>
                <a:latin typeface="Times New Roman" panose="02020603050405020304" pitchFamily="18" charset="0"/>
                <a:cs typeface="Times New Roman" panose="02020603050405020304" pitchFamily="18" charset="0"/>
              </a:rPr>
              <a:t>Hoàng</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Anh</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Tuấn</a:t>
            </a:r>
            <a:endParaRPr lang="en-US" sz="2500" smtClean="0">
              <a:solidFill>
                <a:schemeClr val="bg1"/>
              </a:solidFill>
              <a:latin typeface="Times New Roman" panose="02020603050405020304" pitchFamily="18" charset="0"/>
              <a:cs typeface="Times New Roman" panose="02020603050405020304" pitchFamily="18" charset="0"/>
            </a:endParaRPr>
          </a:p>
          <a:p>
            <a:r>
              <a:rPr lang="en-US" sz="2500" err="1" smtClean="0">
                <a:solidFill>
                  <a:schemeClr val="bg1"/>
                </a:solidFill>
                <a:latin typeface="Times New Roman" panose="02020603050405020304" pitchFamily="18" charset="0"/>
                <a:cs typeface="Times New Roman" panose="02020603050405020304" pitchFamily="18" charset="0"/>
              </a:rPr>
              <a:t>Bộ</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phận</a:t>
            </a:r>
            <a:r>
              <a:rPr lang="en-US" sz="2500" smtClean="0">
                <a:solidFill>
                  <a:schemeClr val="bg1"/>
                </a:solidFill>
                <a:latin typeface="Times New Roman" panose="02020603050405020304" pitchFamily="18" charset="0"/>
                <a:cs typeface="Times New Roman" panose="02020603050405020304" pitchFamily="18" charset="0"/>
              </a:rPr>
              <a:t>: IoT - </a:t>
            </a:r>
            <a:r>
              <a:rPr lang="en-US" sz="2500" err="1" smtClean="0">
                <a:solidFill>
                  <a:schemeClr val="bg1"/>
                </a:solidFill>
                <a:latin typeface="Times New Roman" panose="02020603050405020304" pitchFamily="18" charset="0"/>
                <a:cs typeface="Times New Roman" panose="02020603050405020304" pitchFamily="18" charset="0"/>
              </a:rPr>
              <a:t>Indruino</a:t>
            </a:r>
            <a:endParaRPr lang="en-US" sz="25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97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96205" y="714703"/>
            <a:ext cx="873409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Khái Niệm Giao Thức ModBus</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033751" y="1798714"/>
            <a:ext cx="9659007"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Nói một cách ngắn gọn</a:t>
            </a:r>
            <a:r>
              <a:rPr lang="vi-VN" sz="2500" smtClean="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giao thức modbus là một hệ thống gồm nhiều thiết bị sử dụng cùng một giao thức để nói chuyện với nhau thông qua một cặp dây xoắn </a:t>
            </a:r>
            <a:r>
              <a:rPr lang="vi-VN" sz="2500">
                <a:latin typeface="Times New Roman" panose="02020603050405020304" pitchFamily="18" charset="0"/>
                <a:cs typeface="Times New Roman" panose="02020603050405020304" pitchFamily="18" charset="0"/>
              </a:rPr>
              <a:t>đơn</a:t>
            </a:r>
            <a:r>
              <a:rPr lang="vi-VN" sz="2500" smtClean="0">
                <a:latin typeface="Times New Roman" panose="02020603050405020304" pitchFamily="18" charset="0"/>
                <a:cs typeface="Times New Roman" panose="02020603050405020304" pitchFamily="18" charset="0"/>
              </a:rPr>
              <a:t>.</a:t>
            </a:r>
            <a:endParaRPr lang="en-US" sz="250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Giao thức modbus hoạt động dựa trên nguyên lý master – slave (chủ – tớ). Trong đó sẽ có một thiết bị đóng vai trò là master và nhiều thiết bị slave</a:t>
            </a:r>
            <a:endParaRPr lang="en-US" sz="250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Ư</a:t>
            </a:r>
            <a:r>
              <a:rPr lang="vi-VN" sz="2500" smtClean="0">
                <a:latin typeface="Times New Roman" panose="02020603050405020304" pitchFamily="18" charset="0"/>
                <a:cs typeface="Times New Roman" panose="02020603050405020304" pitchFamily="18" charset="0"/>
              </a:rPr>
              <a:t>u </a:t>
            </a:r>
            <a:r>
              <a:rPr lang="vi-VN" sz="2500">
                <a:latin typeface="Times New Roman" panose="02020603050405020304" pitchFamily="18" charset="0"/>
                <a:cs typeface="Times New Roman" panose="02020603050405020304" pitchFamily="18" charset="0"/>
              </a:rPr>
              <a:t>điểm là độ chính xác rất cao, không bị nhiễu khi truyền đi xa, có khả năng </a:t>
            </a:r>
            <a:r>
              <a:rPr lang="vi-VN" sz="2500">
                <a:latin typeface="Times New Roman" panose="02020603050405020304" pitchFamily="18" charset="0"/>
                <a:cs typeface="Times New Roman" panose="02020603050405020304" pitchFamily="18" charset="0"/>
              </a:rPr>
              <a:t>sửa </a:t>
            </a:r>
            <a:r>
              <a:rPr lang="vi-VN" sz="2500" smtClean="0">
                <a:latin typeface="Times New Roman" panose="02020603050405020304" pitchFamily="18" charset="0"/>
                <a:cs typeface="Times New Roman" panose="02020603050405020304" pitchFamily="18" charset="0"/>
              </a:rPr>
              <a:t>lỗi</a:t>
            </a:r>
            <a:r>
              <a:rPr lang="en-US" sz="2500" smtClean="0">
                <a:latin typeface="Times New Roman" panose="02020603050405020304" pitchFamily="18" charset="0"/>
                <a:cs typeface="Times New Roman" panose="02020603050405020304" pitchFamily="18" charset="0"/>
              </a:rPr>
              <a:t>, tiết </a:t>
            </a:r>
            <a:r>
              <a:rPr lang="en-US" sz="2500">
                <a:latin typeface="Times New Roman" panose="02020603050405020304" pitchFamily="18" charset="0"/>
                <a:cs typeface="Times New Roman" panose="02020603050405020304" pitchFamily="18" charset="0"/>
              </a:rPr>
              <a:t>kiệm </a:t>
            </a:r>
            <a:r>
              <a:rPr lang="en-US" sz="2500" smtClean="0">
                <a:latin typeface="Times New Roman" panose="02020603050405020304" pitchFamily="18" charset="0"/>
                <a:cs typeface="Times New Roman" panose="02020603050405020304" pitchFamily="18" charset="0"/>
              </a:rPr>
              <a:t>được chi </a:t>
            </a:r>
            <a:r>
              <a:rPr lang="en-US" sz="2500">
                <a:latin typeface="Times New Roman" panose="02020603050405020304" pitchFamily="18" charset="0"/>
                <a:cs typeface="Times New Roman" panose="02020603050405020304" pitchFamily="18" charset="0"/>
              </a:rPr>
              <a:t>phí</a:t>
            </a:r>
            <a:endParaRPr lang="en-US" sz="25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643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27130" y="104993"/>
            <a:ext cx="813500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Chuẩn ModBus Thông Dụng</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75945" y="4320881"/>
            <a:ext cx="10037378" cy="2400657"/>
          </a:xfrm>
          <a:prstGeom prst="rect">
            <a:avLst/>
          </a:prstGeom>
          <a:noFill/>
        </p:spPr>
        <p:txBody>
          <a:bodyPr wrap="square" rtlCol="0">
            <a:spAutoFit/>
          </a:bodyPr>
          <a:lstStyle/>
          <a:p>
            <a:pPr>
              <a:lnSpc>
                <a:spcPct val="150000"/>
              </a:lnSpc>
            </a:pPr>
            <a:r>
              <a:rPr lang="vi-VN" sz="2000" smtClean="0">
                <a:latin typeface="Times New Roman" panose="02020603050405020304" pitchFamily="18" charset="0"/>
                <a:cs typeface="Times New Roman" panose="02020603050405020304" pitchFamily="18" charset="0"/>
              </a:rPr>
              <a:t>Dữ </a:t>
            </a:r>
            <a:r>
              <a:rPr lang="vi-VN" sz="2000">
                <a:latin typeface="Times New Roman" panose="02020603050405020304" pitchFamily="18" charset="0"/>
                <a:cs typeface="Times New Roman" panose="02020603050405020304" pitchFamily="18" charset="0"/>
              </a:rPr>
              <a:t>liệu được mã hóa theo hệ nhị phân, và chỉ cần một byte truyền thông cho một byte dữ liệu. Đây là thiết bị lí tưởng đối </a:t>
            </a:r>
            <a:r>
              <a:rPr lang="vi-VN" sz="2000">
                <a:latin typeface="Times New Roman" panose="02020603050405020304" pitchFamily="18" charset="0"/>
                <a:cs typeface="Times New Roman" panose="02020603050405020304" pitchFamily="18" charset="0"/>
              </a:rPr>
              <a:t>với </a:t>
            </a:r>
            <a:r>
              <a:rPr lang="vi-VN" sz="2000" smtClean="0">
                <a:latin typeface="Times New Roman" panose="02020603050405020304" pitchFamily="18" charset="0"/>
                <a:cs typeface="Times New Roman" panose="02020603050405020304" pitchFamily="18" charset="0"/>
              </a:rPr>
              <a:t>RS232 </a:t>
            </a:r>
            <a:r>
              <a:rPr lang="vi-VN" sz="2000">
                <a:latin typeface="Times New Roman" panose="02020603050405020304" pitchFamily="18" charset="0"/>
                <a:cs typeface="Times New Roman" panose="02020603050405020304" pitchFamily="18" charset="0"/>
              </a:rPr>
              <a:t>hay mạng RS485 </a:t>
            </a:r>
            <a:r>
              <a:rPr lang="vi-VN" sz="2000">
                <a:latin typeface="Times New Roman" panose="02020603050405020304" pitchFamily="18" charset="0"/>
                <a:cs typeface="Times New Roman" panose="02020603050405020304" pitchFamily="18" charset="0"/>
              </a:rPr>
              <a:t>đa </a:t>
            </a:r>
            <a:r>
              <a:rPr lang="vi-VN" sz="2000" smtClean="0">
                <a:latin typeface="Times New Roman" panose="02020603050405020304" pitchFamily="18" charset="0"/>
                <a:cs typeface="Times New Roman" panose="02020603050405020304" pitchFamily="18" charset="0"/>
              </a:rPr>
              <a:t>điểm</a:t>
            </a:r>
            <a:r>
              <a:rPr lang="en-US" sz="2000">
                <a:latin typeface="Times New Roman" panose="02020603050405020304" pitchFamily="18" charset="0"/>
                <a:cs typeface="Times New Roman" panose="02020603050405020304" pitchFamily="18" charset="0"/>
              </a:rPr>
              <a:t> tốc độ từ 1200 baud đến </a:t>
            </a:r>
            <a:r>
              <a:rPr lang="en-US" sz="2000">
                <a:latin typeface="Times New Roman" panose="02020603050405020304" pitchFamily="18" charset="0"/>
                <a:cs typeface="Times New Roman" panose="02020603050405020304" pitchFamily="18" charset="0"/>
              </a:rPr>
              <a:t>19200 </a:t>
            </a:r>
            <a:r>
              <a:rPr lang="en-US" sz="2000" smtClean="0">
                <a:latin typeface="Times New Roman" panose="02020603050405020304" pitchFamily="18" charset="0"/>
                <a:cs typeface="Times New Roman" panose="02020603050405020304" pitchFamily="18" charset="0"/>
              </a:rPr>
              <a:t>baud</a:t>
            </a:r>
            <a:r>
              <a:rPr lang="en-US" sz="200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t</a:t>
            </a:r>
            <a:r>
              <a:rPr lang="vi-VN" sz="2000" smtClean="0">
                <a:latin typeface="Times New Roman" panose="02020603050405020304" pitchFamily="18" charset="0"/>
                <a:cs typeface="Times New Roman" panose="02020603050405020304" pitchFamily="18" charset="0"/>
              </a:rPr>
              <a:t>ốc </a:t>
            </a:r>
            <a:r>
              <a:rPr lang="vi-VN" sz="2000">
                <a:latin typeface="Times New Roman" panose="02020603050405020304" pitchFamily="18" charset="0"/>
                <a:cs typeface="Times New Roman" panose="02020603050405020304" pitchFamily="18" charset="0"/>
              </a:rPr>
              <a:t>độ phổ biến nhất </a:t>
            </a:r>
            <a:r>
              <a:rPr lang="vi-VN" sz="2000">
                <a:latin typeface="Times New Roman" panose="02020603050405020304" pitchFamily="18" charset="0"/>
                <a:cs typeface="Times New Roman" panose="02020603050405020304" pitchFamily="18" charset="0"/>
              </a:rPr>
              <a:t>là </a:t>
            </a:r>
            <a:r>
              <a:rPr lang="vi-VN" sz="2000" smtClean="0">
                <a:latin typeface="Times New Roman" panose="02020603050405020304" pitchFamily="18" charset="0"/>
                <a:cs typeface="Times New Roman" panose="02020603050405020304" pitchFamily="18" charset="0"/>
              </a:rPr>
              <a:t>9600. </a:t>
            </a:r>
            <a:r>
              <a:rPr lang="vi-VN" sz="2000">
                <a:latin typeface="Times New Roman" panose="02020603050405020304" pitchFamily="18" charset="0"/>
                <a:cs typeface="Times New Roman" panose="02020603050405020304" pitchFamily="18" charset="0"/>
              </a:rPr>
              <a:t>Chuẩn này được sử dụng phổ biến nhất trong công nghiệp như ứng dụng: BMS, điện lực…. Một bản tin trong Modbus RTU gồm: 1 byte địa chỉ; 1 byte mã hàm; n byte dữ liệu; 2 byte CRC</a:t>
            </a:r>
            <a:endParaRPr lang="en-US" sz="200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269346" y="1082381"/>
            <a:ext cx="6467475" cy="3238500"/>
          </a:xfrm>
          <a:prstGeom prst="rect">
            <a:avLst/>
          </a:prstGeom>
        </p:spPr>
      </p:pic>
      <p:sp>
        <p:nvSpPr>
          <p:cNvPr id="10" name="TextBox 9"/>
          <p:cNvSpPr txBox="1"/>
          <p:nvPr/>
        </p:nvSpPr>
        <p:spPr>
          <a:xfrm>
            <a:off x="2113009" y="1082381"/>
            <a:ext cx="2196662" cy="477054"/>
          </a:xfrm>
          <a:prstGeom prst="rect">
            <a:avLst/>
          </a:prstGeom>
          <a:solidFill>
            <a:schemeClr val="bg1"/>
          </a:solidFill>
          <a:ln>
            <a:solidFill>
              <a:srgbClr val="FF0000"/>
            </a:solidFill>
          </a:ln>
        </p:spPr>
        <p:txBody>
          <a:bodyPr wrap="square" rtlCol="0">
            <a:spAutoFit/>
          </a:bodyPr>
          <a:lstStyle/>
          <a:p>
            <a:r>
              <a:rPr lang="vi-VN" sz="2500" b="1">
                <a:latin typeface="Times New Roman" panose="02020603050405020304" pitchFamily="18" charset="0"/>
                <a:cs typeface="Times New Roman" panose="02020603050405020304" pitchFamily="18" charset="0"/>
              </a:rPr>
              <a:t>Modbus RTU</a:t>
            </a:r>
            <a:r>
              <a:rPr lang="vi-VN" sz="2500" b="1">
                <a:latin typeface="Times New Roman" panose="02020603050405020304" pitchFamily="18" charset="0"/>
                <a:cs typeface="Times New Roman" panose="02020603050405020304" pitchFamily="18" charset="0"/>
              </a:rPr>
              <a:t>: </a:t>
            </a:r>
            <a:endParaRPr lang="en-US" sz="25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238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48605" y="98015"/>
            <a:ext cx="8092965"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Chuẩn ModBus Thông Dụng</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3904" y="3274793"/>
            <a:ext cx="10037378" cy="3323987"/>
          </a:xfrm>
          <a:prstGeom prst="rect">
            <a:avLst/>
          </a:prstGeom>
          <a:noFill/>
        </p:spPr>
        <p:txBody>
          <a:bodyPr wrap="square" rtlCol="0">
            <a:spAutoFit/>
          </a:bodyPr>
          <a:lstStyle/>
          <a:p>
            <a:pPr>
              <a:lnSpc>
                <a:spcPct val="150000"/>
              </a:lnSpc>
            </a:pPr>
            <a:r>
              <a:rPr lang="vi-VN" sz="2000" smtClean="0">
                <a:latin typeface="Times New Roman" panose="02020603050405020304" pitchFamily="18" charset="0"/>
                <a:cs typeface="Times New Roman" panose="02020603050405020304" pitchFamily="18" charset="0"/>
              </a:rPr>
              <a:t>Mọi </a:t>
            </a:r>
            <a:r>
              <a:rPr lang="vi-VN" sz="2000">
                <a:latin typeface="Times New Roman" panose="02020603050405020304" pitchFamily="18" charset="0"/>
                <a:cs typeface="Times New Roman" panose="02020603050405020304" pitchFamily="18" charset="0"/>
              </a:rPr>
              <a:t>thông điệp được mã hóa </a:t>
            </a:r>
            <a:r>
              <a:rPr lang="vi-VN" sz="2000">
                <a:latin typeface="Times New Roman" panose="02020603050405020304" pitchFamily="18" charset="0"/>
                <a:cs typeface="Times New Roman" panose="02020603050405020304" pitchFamily="18" charset="0"/>
              </a:rPr>
              <a:t>bằng </a:t>
            </a:r>
            <a:r>
              <a:rPr lang="vi-VN" sz="2000" smtClean="0">
                <a:latin typeface="Times New Roman" panose="02020603050405020304" pitchFamily="18" charset="0"/>
                <a:cs typeface="Times New Roman" panose="02020603050405020304" pitchFamily="18" charset="0"/>
              </a:rPr>
              <a:t>hexadecimal</a:t>
            </a:r>
            <a:r>
              <a:rPr lang="vi-VN" sz="2000">
                <a:latin typeface="Times New Roman" panose="02020603050405020304" pitchFamily="18" charset="0"/>
                <a:cs typeface="Times New Roman" panose="02020603050405020304" pitchFamily="18" charset="0"/>
              </a:rPr>
              <a:t>, sử dụng đặc tính ASCII 4 bit. Đối với mỗi một byte thông tin, cần có 2 byte truyền thông, gấp đôi so với MODBUS RTU hay MODBUS/TCP. Tuy nhiên, </a:t>
            </a:r>
            <a:r>
              <a:rPr lang="vi-VN" sz="2000">
                <a:latin typeface="Times New Roman" panose="02020603050405020304" pitchFamily="18" charset="0"/>
                <a:cs typeface="Times New Roman" panose="02020603050405020304" pitchFamily="18" charset="0"/>
              </a:rPr>
              <a:t>MODBUS </a:t>
            </a:r>
            <a:r>
              <a:rPr lang="vi-VN" sz="2000" smtClean="0">
                <a:latin typeface="Times New Roman" panose="02020603050405020304" pitchFamily="18" charset="0"/>
                <a:cs typeface="Times New Roman" panose="02020603050405020304" pitchFamily="18" charset="0"/>
              </a:rPr>
              <a:t>ASCII </a:t>
            </a:r>
            <a:r>
              <a:rPr lang="vi-VN" sz="2000">
                <a:latin typeface="Times New Roman" panose="02020603050405020304" pitchFamily="18" charset="0"/>
                <a:cs typeface="Times New Roman" panose="02020603050405020304" pitchFamily="18" charset="0"/>
              </a:rPr>
              <a:t>chậm nhất trong số 3 loại protocol, nhưng lại thích hợp khi modem điện thoại hay kết nối sử dụng sóng radio </a:t>
            </a:r>
            <a:r>
              <a:rPr lang="vi-VN" sz="2000">
                <a:latin typeface="Times New Roman" panose="02020603050405020304" pitchFamily="18" charset="0"/>
                <a:cs typeface="Times New Roman" panose="02020603050405020304" pitchFamily="18" charset="0"/>
              </a:rPr>
              <a:t>do </a:t>
            </a:r>
            <a:r>
              <a:rPr lang="vi-VN" sz="2000" smtClean="0">
                <a:latin typeface="Times New Roman" panose="02020603050405020304" pitchFamily="18" charset="0"/>
                <a:cs typeface="Times New Roman" panose="02020603050405020304" pitchFamily="18" charset="0"/>
              </a:rPr>
              <a:t>ASCII </a:t>
            </a:r>
            <a:r>
              <a:rPr lang="vi-VN" sz="2000">
                <a:latin typeface="Times New Roman" panose="02020603050405020304" pitchFamily="18" charset="0"/>
                <a:cs typeface="Times New Roman" panose="02020603050405020304" pitchFamily="18" charset="0"/>
              </a:rPr>
              <a:t>sử dụng các tính năng phân định thông điệp. Do tính năng phân định này, mọi rắc rối trong phương tiện truyền dẫn sẽ không làm thiết bị </a:t>
            </a:r>
            <a:r>
              <a:rPr lang="vi-VN" sz="2000">
                <a:latin typeface="Times New Roman" panose="02020603050405020304" pitchFamily="18" charset="0"/>
                <a:cs typeface="Times New Roman" panose="02020603050405020304" pitchFamily="18" charset="0"/>
              </a:rPr>
              <a:t>nhận </a:t>
            </a:r>
            <a:r>
              <a:rPr lang="en-US" sz="2000">
                <a:latin typeface="Times New Roman" panose="02020603050405020304" pitchFamily="18" charset="0"/>
                <a:cs typeface="Times New Roman" panose="02020603050405020304" pitchFamily="18" charset="0"/>
              </a:rPr>
              <a:t>đ</a:t>
            </a:r>
            <a:r>
              <a:rPr lang="vi-VN" sz="2000" smtClean="0">
                <a:latin typeface="Times New Roman" panose="02020603050405020304" pitchFamily="18" charset="0"/>
                <a:cs typeface="Times New Roman" panose="02020603050405020304" pitchFamily="18" charset="0"/>
              </a:rPr>
              <a:t>ịch </a:t>
            </a:r>
            <a:r>
              <a:rPr lang="vi-VN" sz="2000">
                <a:latin typeface="Times New Roman" panose="02020603050405020304" pitchFamily="18" charset="0"/>
                <a:cs typeface="Times New Roman" panose="02020603050405020304" pitchFamily="18" charset="0"/>
              </a:rPr>
              <a:t>sai thông tin. Điều này quan trọng khi đề cập đến các modem chậm, điện thoại di động, kết nối ồn hay các phương tiện truyền thông khó tính khác.</a:t>
            </a:r>
          </a:p>
        </p:txBody>
      </p:sp>
      <p:sp>
        <p:nvSpPr>
          <p:cNvPr id="9" name="TextBox 8"/>
          <p:cNvSpPr txBox="1"/>
          <p:nvPr/>
        </p:nvSpPr>
        <p:spPr>
          <a:xfrm>
            <a:off x="2113009" y="1082381"/>
            <a:ext cx="2427460" cy="477054"/>
          </a:xfrm>
          <a:prstGeom prst="rect">
            <a:avLst/>
          </a:prstGeom>
          <a:solidFill>
            <a:schemeClr val="bg1"/>
          </a:solidFill>
          <a:ln>
            <a:solidFill>
              <a:srgbClr val="FF0000"/>
            </a:solidFill>
          </a:ln>
        </p:spPr>
        <p:txBody>
          <a:bodyPr wrap="square" rtlCol="0">
            <a:spAutoFit/>
          </a:bodyPr>
          <a:lstStyle/>
          <a:p>
            <a:r>
              <a:rPr lang="vi-VN" sz="2500" b="1">
                <a:latin typeface="Times New Roman" panose="02020603050405020304" pitchFamily="18" charset="0"/>
                <a:cs typeface="Times New Roman" panose="02020603050405020304" pitchFamily="18" charset="0"/>
              </a:rPr>
              <a:t>Modbus ASCII: </a:t>
            </a:r>
            <a:endParaRPr lang="en-US" sz="2500" b="1">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3051776" y="1817468"/>
            <a:ext cx="7286625" cy="1457325"/>
          </a:xfrm>
          <a:prstGeom prst="rect">
            <a:avLst/>
          </a:prstGeom>
        </p:spPr>
      </p:pic>
    </p:spTree>
    <p:extLst>
      <p:ext uri="{BB962C8B-B14F-4D97-AF65-F5344CB8AC3E}">
        <p14:creationId xmlns:p14="http://schemas.microsoft.com/office/powerpoint/2010/main" val="1135966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72318" y="130429"/>
            <a:ext cx="8040413"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Chuẩn ModBus Thông Dụng</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017987" y="4456058"/>
            <a:ext cx="10037378" cy="1883657"/>
          </a:xfrm>
          <a:prstGeom prst="rect">
            <a:avLst/>
          </a:prstGeom>
          <a:noFill/>
        </p:spPr>
        <p:txBody>
          <a:bodyPr wrap="square" rtlCol="0">
            <a:spAutoFit/>
          </a:bodyPr>
          <a:lstStyle/>
          <a:p>
            <a:pPr>
              <a:lnSpc>
                <a:spcPct val="150000"/>
              </a:lnSpc>
            </a:pPr>
            <a:r>
              <a:rPr lang="vi-VN" sz="2000" smtClean="0">
                <a:latin typeface="Times New Roman" panose="02020603050405020304" pitchFamily="18" charset="0"/>
                <a:cs typeface="Times New Roman" panose="02020603050405020304" pitchFamily="18" charset="0"/>
              </a:rPr>
              <a:t>MODBUS/TCP </a:t>
            </a:r>
            <a:r>
              <a:rPr lang="vi-VN" sz="2000">
                <a:latin typeface="Times New Roman" panose="02020603050405020304" pitchFamily="18" charset="0"/>
                <a:cs typeface="Times New Roman" panose="02020603050405020304" pitchFamily="18" charset="0"/>
              </a:rPr>
              <a:t>đơn giản là MODBUS qua Ethernet. Thay vì sử dụng thiết bị này cho việc kết nối với các thiết bị tớ, do đó các địa chỉ IP được sử dụng. Với MODBUS/TCP, dữ liệu MODBUS được tóm lược đơn giản trong một gói TCP/IP. Do đó, bất cứ mạng Ethernet hỗ trợ MODBUS/ IP sẽ ngay lập tức hỗ trợ MODBUS/TCP.</a:t>
            </a:r>
          </a:p>
        </p:txBody>
      </p:sp>
      <p:sp>
        <p:nvSpPr>
          <p:cNvPr id="8" name="TextBox 7"/>
          <p:cNvSpPr txBox="1"/>
          <p:nvPr/>
        </p:nvSpPr>
        <p:spPr>
          <a:xfrm>
            <a:off x="2113009" y="1082381"/>
            <a:ext cx="2196232" cy="477054"/>
          </a:xfrm>
          <a:prstGeom prst="rect">
            <a:avLst/>
          </a:prstGeom>
          <a:solidFill>
            <a:schemeClr val="bg1"/>
          </a:solidFill>
          <a:ln>
            <a:solidFill>
              <a:srgbClr val="FF0000"/>
            </a:solidFill>
          </a:ln>
        </p:spPr>
        <p:txBody>
          <a:bodyPr wrap="square" rtlCol="0">
            <a:spAutoFit/>
          </a:bodyPr>
          <a:lstStyle/>
          <a:p>
            <a:r>
              <a:rPr lang="vi-VN" sz="2500" b="1">
                <a:latin typeface="Times New Roman" panose="02020603050405020304" pitchFamily="18" charset="0"/>
                <a:cs typeface="Times New Roman" panose="02020603050405020304" pitchFamily="18" charset="0"/>
              </a:rPr>
              <a:t>Modbus TCP:</a:t>
            </a:r>
            <a:endParaRPr lang="en-US" sz="2500" b="1">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3211125" y="1870330"/>
            <a:ext cx="7162800" cy="2495550"/>
          </a:xfrm>
          <a:prstGeom prst="rect">
            <a:avLst/>
          </a:prstGeom>
        </p:spPr>
      </p:pic>
    </p:spTree>
    <p:extLst>
      <p:ext uri="{BB962C8B-B14F-4D97-AF65-F5344CB8AC3E}">
        <p14:creationId xmlns:p14="http://schemas.microsoft.com/office/powerpoint/2010/main" val="2160068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61641" y="105103"/>
            <a:ext cx="5150069"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ModBus Gateway</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797270" y="966877"/>
            <a:ext cx="10037378" cy="3323987"/>
          </a:xfrm>
          <a:prstGeom prst="rect">
            <a:avLst/>
          </a:prstGeom>
          <a:solidFill>
            <a:schemeClr val="bg1"/>
          </a:solidFill>
        </p:spPr>
        <p:txBody>
          <a:bodyPr wrap="square" rtlCol="0">
            <a:spAutoFit/>
          </a:bodyPr>
          <a:lstStyle/>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Modbus gateway là một thiết bị cho phép chuyển đổi qua lại giữa </a:t>
            </a:r>
            <a:r>
              <a:rPr lang="vi-VN" sz="2000">
                <a:latin typeface="Times New Roman" panose="02020603050405020304" pitchFamily="18" charset="0"/>
                <a:cs typeface="Times New Roman" panose="02020603050405020304" pitchFamily="18" charset="0"/>
              </a:rPr>
              <a:t>giao </a:t>
            </a:r>
            <a:r>
              <a:rPr lang="vi-VN" sz="2000" smtClean="0">
                <a:latin typeface="Times New Roman" panose="02020603050405020304" pitchFamily="18" charset="0"/>
                <a:cs typeface="Times New Roman" panose="02020603050405020304" pitchFamily="18" charset="0"/>
              </a:rPr>
              <a:t>thức </a:t>
            </a:r>
            <a:r>
              <a:rPr lang="vi-VN" sz="2000" b="1">
                <a:latin typeface="Times New Roman" panose="02020603050405020304" pitchFamily="18" charset="0"/>
                <a:cs typeface="Times New Roman" panose="02020603050405020304" pitchFamily="18" charset="0"/>
              </a:rPr>
              <a:t>Modbus </a:t>
            </a:r>
            <a:r>
              <a:rPr lang="vi-VN" sz="2000" b="1">
                <a:latin typeface="Times New Roman" panose="02020603050405020304" pitchFamily="18" charset="0"/>
                <a:cs typeface="Times New Roman" panose="02020603050405020304" pitchFamily="18" charset="0"/>
              </a:rPr>
              <a:t>RTU </a:t>
            </a:r>
            <a:r>
              <a:rPr lang="en-US" sz="2000" smtClean="0">
                <a:latin typeface="Times New Roman" panose="02020603050405020304" pitchFamily="18" charset="0"/>
                <a:cs typeface="Times New Roman" panose="02020603050405020304" pitchFamily="18" charset="0"/>
              </a:rPr>
              <a:t>và </a:t>
            </a:r>
            <a:r>
              <a:rPr lang="vi-VN" sz="2000" b="1">
                <a:latin typeface="Times New Roman" panose="02020603050405020304" pitchFamily="18" charset="0"/>
                <a:cs typeface="Times New Roman" panose="02020603050405020304" pitchFamily="18" charset="0"/>
              </a:rPr>
              <a:t>Modbus </a:t>
            </a:r>
            <a:r>
              <a:rPr lang="vi-VN" sz="2000" b="1" smtClean="0">
                <a:latin typeface="Times New Roman" panose="02020603050405020304" pitchFamily="18" charset="0"/>
                <a:cs typeface="Times New Roman" panose="02020603050405020304" pitchFamily="18" charset="0"/>
              </a:rPr>
              <a:t>TCP</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Thông thường thiết bị sẽ </a:t>
            </a:r>
            <a:r>
              <a:rPr lang="vi-VN" sz="2000">
                <a:latin typeface="Times New Roman" panose="02020603050405020304" pitchFamily="18" charset="0"/>
                <a:cs typeface="Times New Roman" panose="02020603050405020304" pitchFamily="18" charset="0"/>
              </a:rPr>
              <a:t>có </a:t>
            </a:r>
            <a:r>
              <a:rPr lang="vi-VN" sz="2000" smtClean="0">
                <a:latin typeface="Times New Roman" panose="02020603050405020304" pitchFamily="18" charset="0"/>
                <a:cs typeface="Times New Roman" panose="02020603050405020304" pitchFamily="18" charset="0"/>
              </a:rPr>
              <a:t>1 </a:t>
            </a:r>
            <a:r>
              <a:rPr lang="vi-VN" sz="2000">
                <a:latin typeface="Times New Roman" panose="02020603050405020304" pitchFamily="18" charset="0"/>
                <a:cs typeface="Times New Roman" panose="02020603050405020304" pitchFamily="18" charset="0"/>
              </a:rPr>
              <a:t>cổng </a:t>
            </a:r>
            <a:r>
              <a:rPr lang="vi-VN" sz="2000">
                <a:latin typeface="Times New Roman" panose="02020603050405020304" pitchFamily="18" charset="0"/>
                <a:cs typeface="Times New Roman" panose="02020603050405020304" pitchFamily="18" charset="0"/>
              </a:rPr>
              <a:t>serial </a:t>
            </a:r>
            <a:r>
              <a:rPr lang="vi-VN" sz="2000" smtClean="0">
                <a:latin typeface="Times New Roman" panose="02020603050405020304" pitchFamily="18" charset="0"/>
                <a:cs typeface="Times New Roman" panose="02020603050405020304" pitchFamily="18" charset="0"/>
              </a:rPr>
              <a:t>(RS232/RS485</a:t>
            </a:r>
            <a:r>
              <a:rPr lang="vi-VN"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và </a:t>
            </a:r>
            <a:r>
              <a:rPr lang="vi-VN" sz="2000" smtClean="0">
                <a:latin typeface="Times New Roman" panose="02020603050405020304" pitchFamily="18" charset="0"/>
                <a:cs typeface="Times New Roman" panose="02020603050405020304" pitchFamily="18" charset="0"/>
              </a:rPr>
              <a:t>1 </a:t>
            </a:r>
            <a:r>
              <a:rPr lang="vi-VN" sz="2000">
                <a:latin typeface="Times New Roman" panose="02020603050405020304" pitchFamily="18" charset="0"/>
                <a:cs typeface="Times New Roman" panose="02020603050405020304" pitchFamily="18" charset="0"/>
              </a:rPr>
              <a:t>cổng </a:t>
            </a:r>
            <a:r>
              <a:rPr lang="vi-VN" sz="2000">
                <a:latin typeface="Times New Roman" panose="02020603050405020304" pitchFamily="18" charset="0"/>
                <a:cs typeface="Times New Roman" panose="02020603050405020304" pitchFamily="18" charset="0"/>
              </a:rPr>
              <a:t>Ethernet</a:t>
            </a:r>
            <a:r>
              <a:rPr lang="vi-VN" sz="2000" smtClean="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Tại sao lại là 2 giao thức này? vì hai giao thức này phổ biến, đại diện cho 02 loại cổng vật lý là serial (RS232/RS485) và ethernet (cổng RJ45</a:t>
            </a: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N</a:t>
            </a:r>
            <a:r>
              <a:rPr lang="vi-VN" sz="2000" smtClean="0">
                <a:latin typeface="Times New Roman" panose="02020603050405020304" pitchFamily="18" charset="0"/>
                <a:cs typeface="Times New Roman" panose="02020603050405020304" pitchFamily="18" charset="0"/>
              </a:rPr>
              <a:t>hiều </a:t>
            </a:r>
            <a:r>
              <a:rPr lang="vi-VN" sz="2000">
                <a:latin typeface="Times New Roman" panose="02020603050405020304" pitchFamily="18" charset="0"/>
                <a:cs typeface="Times New Roman" panose="02020603050405020304" pitchFamily="18" charset="0"/>
              </a:rPr>
              <a:t>thiết </a:t>
            </a:r>
            <a:r>
              <a:rPr lang="vi-VN" sz="2000">
                <a:latin typeface="Times New Roman" panose="02020603050405020304" pitchFamily="18" charset="0"/>
                <a:cs typeface="Times New Roman" panose="02020603050405020304" pitchFamily="18" charset="0"/>
              </a:rPr>
              <a:t>bị </a:t>
            </a:r>
            <a:r>
              <a:rPr lang="vi-VN" sz="2000">
                <a:latin typeface="Times New Roman" panose="02020603050405020304" pitchFamily="18" charset="0"/>
                <a:cs typeface="Times New Roman" panose="02020603050405020304" pitchFamily="18" charset="0"/>
              </a:rPr>
              <a:t>công nghiệp </a:t>
            </a:r>
            <a:r>
              <a:rPr lang="vi-VN" sz="2000">
                <a:latin typeface="Times New Roman" panose="02020603050405020304" pitchFamily="18" charset="0"/>
                <a:cs typeface="Times New Roman" panose="02020603050405020304" pitchFamily="18" charset="0"/>
              </a:rPr>
              <a:t>hiện </a:t>
            </a:r>
            <a:r>
              <a:rPr lang="vi-VN" sz="2000" smtClean="0">
                <a:latin typeface="Times New Roman" panose="02020603050405020304" pitchFamily="18" charset="0"/>
                <a:cs typeface="Times New Roman" panose="02020603050405020304" pitchFamily="18" charset="0"/>
              </a:rPr>
              <a:t>nay chỉ </a:t>
            </a:r>
            <a:r>
              <a:rPr lang="vi-VN" sz="2000">
                <a:latin typeface="Times New Roman" panose="02020603050405020304" pitchFamily="18" charset="0"/>
                <a:cs typeface="Times New Roman" panose="02020603050405020304" pitchFamily="18" charset="0"/>
              </a:rPr>
              <a:t>hỗ trợ Modbus RTU, hoặc chỉ hỗ trợ Modbus TCP, hoặc hỗ trợ cả 2. Do đó, để kết nối các thiết </a:t>
            </a:r>
            <a:r>
              <a:rPr lang="vi-VN" sz="2000">
                <a:latin typeface="Times New Roman" panose="02020603050405020304" pitchFamily="18" charset="0"/>
                <a:cs typeface="Times New Roman" panose="02020603050405020304" pitchFamily="18" charset="0"/>
              </a:rPr>
              <a:t>bị </a:t>
            </a:r>
            <a:r>
              <a:rPr lang="vi-VN" sz="2000" smtClean="0">
                <a:latin typeface="Times New Roman" panose="02020603050405020304" pitchFamily="18" charset="0"/>
                <a:cs typeface="Times New Roman" panose="02020603050405020304" pitchFamily="18" charset="0"/>
              </a:rPr>
              <a:t>này </a:t>
            </a:r>
            <a:r>
              <a:rPr lang="vi-VN" sz="2000">
                <a:latin typeface="Times New Roman" panose="02020603050405020304" pitchFamily="18" charset="0"/>
                <a:cs typeface="Times New Roman" panose="02020603050405020304" pitchFamily="18" charset="0"/>
              </a:rPr>
              <a:t>vào hệ thống modbus chung của nhà máy, xí nghiệp thì sẽ </a:t>
            </a:r>
            <a:r>
              <a:rPr lang="vi-VN" sz="2000">
                <a:latin typeface="Times New Roman" panose="02020603050405020304" pitchFamily="18" charset="0"/>
                <a:cs typeface="Times New Roman" panose="02020603050405020304" pitchFamily="18" charset="0"/>
              </a:rPr>
              <a:t>cần </a:t>
            </a:r>
            <a:r>
              <a:rPr lang="vi-VN" sz="2000" smtClean="0">
                <a:latin typeface="Times New Roman" panose="02020603050405020304" pitchFamily="18" charset="0"/>
                <a:cs typeface="Times New Roman" panose="02020603050405020304" pitchFamily="18" charset="0"/>
              </a:rPr>
              <a:t>1 </a:t>
            </a:r>
            <a:r>
              <a:rPr lang="vi-VN" sz="2000">
                <a:latin typeface="Times New Roman" panose="02020603050405020304" pitchFamily="18" charset="0"/>
                <a:cs typeface="Times New Roman" panose="02020603050405020304" pitchFamily="18" charset="0"/>
              </a:rPr>
              <a:t>thiết bị phiên dịch được gọi là Modbus Gateway. </a:t>
            </a:r>
          </a:p>
        </p:txBody>
      </p:sp>
      <p:pic>
        <p:nvPicPr>
          <p:cNvPr id="10" name="Picture 9"/>
          <p:cNvPicPr>
            <a:picLocks noChangeAspect="1"/>
          </p:cNvPicPr>
          <p:nvPr/>
        </p:nvPicPr>
        <p:blipFill>
          <a:blip r:embed="rId2"/>
          <a:stretch>
            <a:fillRect/>
          </a:stretch>
        </p:blipFill>
        <p:spPr>
          <a:xfrm>
            <a:off x="2722181" y="4371975"/>
            <a:ext cx="2905125" cy="2486025"/>
          </a:xfrm>
          <a:prstGeom prst="rect">
            <a:avLst/>
          </a:prstGeom>
        </p:spPr>
      </p:pic>
      <p:pic>
        <p:nvPicPr>
          <p:cNvPr id="11" name="Picture 10"/>
          <p:cNvPicPr>
            <a:picLocks noChangeAspect="1"/>
          </p:cNvPicPr>
          <p:nvPr/>
        </p:nvPicPr>
        <p:blipFill>
          <a:blip r:embed="rId3"/>
          <a:stretch>
            <a:fillRect/>
          </a:stretch>
        </p:blipFill>
        <p:spPr>
          <a:xfrm>
            <a:off x="7834477" y="4371975"/>
            <a:ext cx="3333750" cy="2209800"/>
          </a:xfrm>
          <a:prstGeom prst="rect">
            <a:avLst/>
          </a:prstGeom>
        </p:spPr>
      </p:pic>
    </p:spTree>
    <p:extLst>
      <p:ext uri="{BB962C8B-B14F-4D97-AF65-F5344CB8AC3E}">
        <p14:creationId xmlns:p14="http://schemas.microsoft.com/office/powerpoint/2010/main" val="2074553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69477" y="777765"/>
            <a:ext cx="8261130"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Analog </a:t>
            </a:r>
            <a:r>
              <a:rPr lang="en-US" sz="5000" b="1">
                <a:solidFill>
                  <a:srgbClr val="FF0000"/>
                </a:solidFill>
                <a:latin typeface="Times New Roman" panose="02020603050405020304" pitchFamily="18" charset="0"/>
                <a:cs typeface="Times New Roman" panose="02020603050405020304" pitchFamily="18" charset="0"/>
              </a:rPr>
              <a:t>to </a:t>
            </a:r>
            <a:r>
              <a:rPr lang="en-US" sz="5000" b="1" smtClean="0">
                <a:solidFill>
                  <a:srgbClr val="FF0000"/>
                </a:solidFill>
                <a:latin typeface="Times New Roman" panose="02020603050405020304" pitchFamily="18" charset="0"/>
                <a:cs typeface="Times New Roman" panose="02020603050405020304" pitchFamily="18" charset="0"/>
              </a:rPr>
              <a:t>M</a:t>
            </a:r>
            <a:r>
              <a:rPr lang="en-US" sz="5000" b="1" smtClean="0">
                <a:solidFill>
                  <a:srgbClr val="FF0000"/>
                </a:solidFill>
                <a:latin typeface="Times New Roman" panose="02020603050405020304" pitchFamily="18" charset="0"/>
                <a:cs typeface="Times New Roman" panose="02020603050405020304" pitchFamily="18" charset="0"/>
              </a:rPr>
              <a:t>odbus Converter</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881353" y="1823470"/>
            <a:ext cx="10037378" cy="1883657"/>
          </a:xfrm>
          <a:prstGeom prst="rect">
            <a:avLst/>
          </a:prstGeom>
          <a:solidFill>
            <a:schemeClr val="bg1"/>
          </a:solidFill>
        </p:spPr>
        <p:txBody>
          <a:bodyPr wrap="square" rtlCol="0">
            <a:spAutoFit/>
          </a:bodyPr>
          <a:lstStyle/>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Giao thức modbus đã được sử dụng rất nhiều hiện nay. Lý do là vì những ưu điểm của nó như: tốc độ truyền dữ liệu nhanh, khoảng cách truyền đi xa, độ chính xác rất cao, tiết kiệm chi phí….. Để đáp ứng nhu cầu này, các nhà sản xuất đã lần lượt cho ra đời các thiết bị chuyển đổi tín hiệu từ 4-20mA hoặc 0-10V về dạng Modbus RTU.</a:t>
            </a:r>
          </a:p>
        </p:txBody>
      </p:sp>
      <p:pic>
        <p:nvPicPr>
          <p:cNvPr id="10" name="Picture 9"/>
          <p:cNvPicPr>
            <a:picLocks noChangeAspect="1"/>
          </p:cNvPicPr>
          <p:nvPr/>
        </p:nvPicPr>
        <p:blipFill>
          <a:blip r:embed="rId2"/>
          <a:stretch>
            <a:fillRect/>
          </a:stretch>
        </p:blipFill>
        <p:spPr>
          <a:xfrm>
            <a:off x="4418779" y="3895725"/>
            <a:ext cx="4962525" cy="2962275"/>
          </a:xfrm>
          <a:prstGeom prst="rect">
            <a:avLst/>
          </a:prstGeom>
        </p:spPr>
      </p:pic>
    </p:spTree>
    <p:extLst>
      <p:ext uri="{BB962C8B-B14F-4D97-AF65-F5344CB8AC3E}">
        <p14:creationId xmlns:p14="http://schemas.microsoft.com/office/powerpoint/2010/main" val="124631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69477" y="777765"/>
            <a:ext cx="8261130"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Analog </a:t>
            </a:r>
            <a:r>
              <a:rPr lang="en-US" sz="5000" b="1">
                <a:solidFill>
                  <a:srgbClr val="FF0000"/>
                </a:solidFill>
                <a:latin typeface="Times New Roman" panose="02020603050405020304" pitchFamily="18" charset="0"/>
                <a:cs typeface="Times New Roman" panose="02020603050405020304" pitchFamily="18" charset="0"/>
              </a:rPr>
              <a:t>to </a:t>
            </a:r>
            <a:r>
              <a:rPr lang="en-US" sz="5000" b="1" smtClean="0">
                <a:solidFill>
                  <a:srgbClr val="FF0000"/>
                </a:solidFill>
                <a:latin typeface="Times New Roman" panose="02020603050405020304" pitchFamily="18" charset="0"/>
                <a:cs typeface="Times New Roman" panose="02020603050405020304" pitchFamily="18" charset="0"/>
              </a:rPr>
              <a:t>M</a:t>
            </a:r>
            <a:r>
              <a:rPr lang="en-US" sz="5000" b="1" smtClean="0">
                <a:solidFill>
                  <a:srgbClr val="FF0000"/>
                </a:solidFill>
                <a:latin typeface="Times New Roman" panose="02020603050405020304" pitchFamily="18" charset="0"/>
                <a:cs typeface="Times New Roman" panose="02020603050405020304" pitchFamily="18" charset="0"/>
              </a:rPr>
              <a:t>odbus Converter</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881353" y="4679334"/>
            <a:ext cx="10037378" cy="1421992"/>
          </a:xfrm>
          <a:prstGeom prst="rect">
            <a:avLst/>
          </a:prstGeom>
          <a:solidFill>
            <a:schemeClr val="bg1"/>
          </a:solidFill>
        </p:spPr>
        <p:txBody>
          <a:bodyPr wrap="square" rtlCol="0">
            <a:spAutoFit/>
          </a:bodyPr>
          <a:lstStyle/>
          <a:p>
            <a:pPr>
              <a:lnSpc>
                <a:spcPct val="150000"/>
              </a:lnSpc>
            </a:pPr>
            <a:r>
              <a:rPr lang="vi-VN" sz="2000">
                <a:latin typeface="Times New Roman" panose="02020603050405020304" pitchFamily="18" charset="0"/>
                <a:cs typeface="Times New Roman" panose="02020603050405020304" pitchFamily="18" charset="0"/>
              </a:rPr>
              <a:t>Như hình trên, chúng ta có thể thấy chỉ với một thiết bị chuyển đổi nhưng đồng thời có thể đọc được đến 8 ngõ vào 4-20mA/0-10V. Và chuyển chúng về tín hiệu </a:t>
            </a:r>
            <a:r>
              <a:rPr lang="vi-VN" sz="2000" b="1">
                <a:latin typeface="Times New Roman" panose="02020603050405020304" pitchFamily="18" charset="0"/>
                <a:cs typeface="Times New Roman" panose="02020603050405020304" pitchFamily="18" charset="0"/>
              </a:rPr>
              <a:t>modbus RTU</a:t>
            </a:r>
            <a:r>
              <a:rPr lang="vi-VN" sz="2000">
                <a:latin typeface="Times New Roman" panose="02020603050405020304" pitchFamily="18" charset="0"/>
                <a:cs typeface="Times New Roman" panose="02020603050405020304" pitchFamily="18" charset="0"/>
              </a:rPr>
              <a:t> đưa về PLC điều khiển. Đây có thể được xem là một giải pháp tiết kiệm chi phí và đem lại hiệu quả rất cao.</a:t>
            </a:r>
          </a:p>
        </p:txBody>
      </p:sp>
      <p:pic>
        <p:nvPicPr>
          <p:cNvPr id="8" name="Picture 7"/>
          <p:cNvPicPr>
            <a:picLocks noChangeAspect="1"/>
          </p:cNvPicPr>
          <p:nvPr/>
        </p:nvPicPr>
        <p:blipFill>
          <a:blip r:embed="rId2"/>
          <a:stretch>
            <a:fillRect/>
          </a:stretch>
        </p:blipFill>
        <p:spPr>
          <a:xfrm>
            <a:off x="4213223" y="1832750"/>
            <a:ext cx="5373638" cy="2653373"/>
          </a:xfrm>
          <a:prstGeom prst="rect">
            <a:avLst/>
          </a:prstGeom>
        </p:spPr>
      </p:pic>
    </p:spTree>
    <p:extLst>
      <p:ext uri="{BB962C8B-B14F-4D97-AF65-F5344CB8AC3E}">
        <p14:creationId xmlns:p14="http://schemas.microsoft.com/office/powerpoint/2010/main" val="4289905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2700</TotalTime>
  <Words>525</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Roboto</vt:lpstr>
      <vt:lpstr>Times New Roman</vt:lpstr>
      <vt:lpstr>Office Theme</vt:lpstr>
      <vt:lpstr>PowerPoint Presentation</vt:lpstr>
      <vt:lpstr>ModBus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Lê thanh Tuan</cp:lastModifiedBy>
  <cp:revision>302</cp:revision>
  <dcterms:created xsi:type="dcterms:W3CDTF">2017-11-04T11:17:03Z</dcterms:created>
  <dcterms:modified xsi:type="dcterms:W3CDTF">2020-08-06T11:20:38Z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