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showGuides="1">
      <p:cViewPr varScale="1">
        <p:scale>
          <a:sx n="88" d="100"/>
          <a:sy n="88" d="100"/>
        </p:scale>
        <p:origin x="389" y="62"/>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Headline here</a:t>
            </a:r>
            <a:br>
              <a:rPr lang="en-US" dirty="0" smtClean="0"/>
            </a:br>
            <a:r>
              <a:rPr lang="en-US" dirty="0" smtClean="0"/>
              <a:t>Content</a:t>
            </a:r>
            <a:endParaRPr lang="en-US" dirty="0"/>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Subhead here</a:t>
            </a:r>
          </a:p>
          <a:p>
            <a:r>
              <a:rPr lang="en-US" dirty="0" smtClean="0"/>
              <a:t>Content</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315907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532711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941739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Thanks you !</a:t>
            </a:r>
            <a:endParaRPr lang="en-US" dirty="0"/>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smtClean="0"/>
              <a:t>www.indruino.com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923330"/>
          </a:xfrm>
          <a:prstGeom prst="rect">
            <a:avLst/>
          </a:prstGeom>
          <a:noFill/>
        </p:spPr>
        <p:txBody>
          <a:bodyPr wrap="square" rtlCol="0">
            <a:spAutoFit/>
          </a:bodyPr>
          <a:lstStyle/>
          <a:p>
            <a:pPr algn="ctr"/>
            <a:r>
              <a:rPr lang="en-US" sz="5400" b="1">
                <a:solidFill>
                  <a:srgbClr val="FF0000"/>
                </a:solidFill>
                <a:latin typeface="Times New Roman" panose="02020603050405020304" pitchFamily="18" charset="0"/>
                <a:cs typeface="Times New Roman" panose="02020603050405020304" pitchFamily="18" charset="0"/>
              </a:rPr>
              <a:t>AT Command</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75944" y="1828615"/>
            <a:ext cx="2900855"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Lệnh AT Command</a:t>
            </a:r>
            <a:endParaRPr lang="en-US" sz="2500" b="1">
              <a:latin typeface="Times New Roman" panose="02020603050405020304" pitchFamily="18" charset="0"/>
              <a:cs typeface="Times New Roman" panose="02020603050405020304" pitchFamily="18" charset="0"/>
            </a:endParaRPr>
          </a:p>
        </p:txBody>
      </p:sp>
      <p:sp>
        <p:nvSpPr>
          <p:cNvPr id="8" name="TextBox 7"/>
          <p:cNvSpPr txBox="1"/>
          <p:nvPr/>
        </p:nvSpPr>
        <p:spPr>
          <a:xfrm>
            <a:off x="1975943" y="2393806"/>
            <a:ext cx="8517886" cy="477054"/>
          </a:xfrm>
          <a:prstGeom prst="rect">
            <a:avLst/>
          </a:prstGeom>
          <a:noFill/>
        </p:spPr>
        <p:txBody>
          <a:bodyPr wrap="square" rtlCol="0">
            <a:spAutoFit/>
          </a:bodyPr>
          <a:lstStyle/>
          <a:p>
            <a:r>
              <a:rPr lang="en-US" sz="2500" b="1">
                <a:latin typeface="Times New Roman" panose="02020603050405020304" pitchFamily="18" charset="0"/>
                <a:cs typeface="Times New Roman" panose="02020603050405020304" pitchFamily="18" charset="0"/>
              </a:rPr>
              <a:t>Các lệnh AT đối với Module Wifi cầu hình là Station / client</a:t>
            </a:r>
          </a:p>
        </p:txBody>
      </p:sp>
      <p:pic>
        <p:nvPicPr>
          <p:cNvPr id="10" name="Picture 9"/>
          <p:cNvPicPr>
            <a:picLocks noChangeAspect="1"/>
          </p:cNvPicPr>
          <p:nvPr/>
        </p:nvPicPr>
        <p:blipFill>
          <a:blip r:embed="rId2"/>
          <a:stretch>
            <a:fillRect/>
          </a:stretch>
        </p:blipFill>
        <p:spPr>
          <a:xfrm>
            <a:off x="1755228" y="2958997"/>
            <a:ext cx="10367103" cy="3899003"/>
          </a:xfrm>
          <a:prstGeom prst="rect">
            <a:avLst/>
          </a:prstGeom>
        </p:spPr>
      </p:pic>
    </p:spTree>
    <p:extLst>
      <p:ext uri="{BB962C8B-B14F-4D97-AF65-F5344CB8AC3E}">
        <p14:creationId xmlns:p14="http://schemas.microsoft.com/office/powerpoint/2010/main" val="768992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923330"/>
          </a:xfrm>
          <a:prstGeom prst="rect">
            <a:avLst/>
          </a:prstGeom>
          <a:noFill/>
        </p:spPr>
        <p:txBody>
          <a:bodyPr wrap="square" rtlCol="0">
            <a:spAutoFit/>
          </a:bodyPr>
          <a:lstStyle/>
          <a:p>
            <a:pPr algn="ctr"/>
            <a:r>
              <a:rPr lang="en-US" sz="5400" b="1">
                <a:solidFill>
                  <a:srgbClr val="FF0000"/>
                </a:solidFill>
                <a:latin typeface="Times New Roman" panose="02020603050405020304" pitchFamily="18" charset="0"/>
                <a:cs typeface="Times New Roman" panose="02020603050405020304" pitchFamily="18" charset="0"/>
              </a:rPr>
              <a:t>AT Command</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75944" y="1828615"/>
            <a:ext cx="2900855"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Lệnh AT Command</a:t>
            </a:r>
            <a:endParaRPr lang="en-US" sz="2500" b="1">
              <a:latin typeface="Times New Roman" panose="02020603050405020304" pitchFamily="18" charset="0"/>
              <a:cs typeface="Times New Roman" panose="02020603050405020304" pitchFamily="18" charset="0"/>
            </a:endParaRPr>
          </a:p>
        </p:txBody>
      </p:sp>
      <p:sp>
        <p:nvSpPr>
          <p:cNvPr id="8" name="TextBox 7"/>
          <p:cNvSpPr txBox="1"/>
          <p:nvPr/>
        </p:nvSpPr>
        <p:spPr>
          <a:xfrm>
            <a:off x="1975943" y="2393806"/>
            <a:ext cx="8517886" cy="477054"/>
          </a:xfrm>
          <a:prstGeom prst="rect">
            <a:avLst/>
          </a:prstGeom>
          <a:noFill/>
        </p:spPr>
        <p:txBody>
          <a:bodyPr wrap="square" rtlCol="0">
            <a:spAutoFit/>
          </a:bodyPr>
          <a:lstStyle/>
          <a:p>
            <a:r>
              <a:rPr lang="en-US" sz="2500" b="1">
                <a:latin typeface="Times New Roman" panose="02020603050405020304" pitchFamily="18" charset="0"/>
                <a:cs typeface="Times New Roman" panose="02020603050405020304" pitchFamily="18" charset="0"/>
              </a:rPr>
              <a:t>Các lệnh AT với Module Wifi cấu hình là Access Point</a:t>
            </a:r>
          </a:p>
        </p:txBody>
      </p:sp>
      <p:pic>
        <p:nvPicPr>
          <p:cNvPr id="10" name="Picture 9"/>
          <p:cNvPicPr>
            <a:picLocks noChangeAspect="1"/>
          </p:cNvPicPr>
          <p:nvPr/>
        </p:nvPicPr>
        <p:blipFill>
          <a:blip r:embed="rId2"/>
          <a:stretch>
            <a:fillRect/>
          </a:stretch>
        </p:blipFill>
        <p:spPr>
          <a:xfrm>
            <a:off x="1755228" y="2958997"/>
            <a:ext cx="10367103" cy="3899003"/>
          </a:xfrm>
          <a:prstGeom prst="rect">
            <a:avLst/>
          </a:prstGeom>
        </p:spPr>
      </p:pic>
    </p:spTree>
    <p:extLst>
      <p:ext uri="{BB962C8B-B14F-4D97-AF65-F5344CB8AC3E}">
        <p14:creationId xmlns:p14="http://schemas.microsoft.com/office/powerpoint/2010/main" val="4111771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923330"/>
          </a:xfrm>
          <a:prstGeom prst="rect">
            <a:avLst/>
          </a:prstGeom>
          <a:noFill/>
        </p:spPr>
        <p:txBody>
          <a:bodyPr wrap="square" rtlCol="0">
            <a:spAutoFit/>
          </a:bodyPr>
          <a:lstStyle/>
          <a:p>
            <a:pPr algn="ctr"/>
            <a:r>
              <a:rPr lang="en-US" sz="5400" b="1">
                <a:solidFill>
                  <a:srgbClr val="FF0000"/>
                </a:solidFill>
                <a:latin typeface="Times New Roman" panose="02020603050405020304" pitchFamily="18" charset="0"/>
                <a:cs typeface="Times New Roman" panose="02020603050405020304" pitchFamily="18" charset="0"/>
              </a:rPr>
              <a:t>AT Command</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75944" y="1828615"/>
            <a:ext cx="2900855"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Lệnh AT Command</a:t>
            </a:r>
            <a:endParaRPr lang="en-US" sz="2500" b="1">
              <a:latin typeface="Times New Roman" panose="02020603050405020304" pitchFamily="18" charset="0"/>
              <a:cs typeface="Times New Roman" panose="02020603050405020304" pitchFamily="18" charset="0"/>
            </a:endParaRPr>
          </a:p>
        </p:txBody>
      </p:sp>
      <p:sp>
        <p:nvSpPr>
          <p:cNvPr id="8" name="TextBox 7"/>
          <p:cNvSpPr txBox="1"/>
          <p:nvPr/>
        </p:nvSpPr>
        <p:spPr>
          <a:xfrm>
            <a:off x="1975943" y="2393806"/>
            <a:ext cx="8517886" cy="477054"/>
          </a:xfrm>
          <a:prstGeom prst="rect">
            <a:avLst/>
          </a:prstGeom>
          <a:noFill/>
        </p:spPr>
        <p:txBody>
          <a:bodyPr wrap="square" rtlCol="0">
            <a:spAutoFit/>
          </a:bodyPr>
          <a:lstStyle/>
          <a:p>
            <a:r>
              <a:rPr lang="en-US" sz="2500" b="1" smtClean="0">
                <a:latin typeface="Times New Roman" panose="02020603050405020304" pitchFamily="18" charset="0"/>
                <a:cs typeface="Times New Roman" panose="02020603050405020304" pitchFamily="18" charset="0"/>
              </a:rPr>
              <a:t>Ngoài các lệnh cơ bản ở trên, ta còn các lệnh sau:</a:t>
            </a:r>
            <a:endParaRPr lang="en-US" sz="2500" b="1">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3474388" y="2870860"/>
            <a:ext cx="6599057" cy="3987140"/>
          </a:xfrm>
          <a:prstGeom prst="rect">
            <a:avLst/>
          </a:prstGeom>
        </p:spPr>
      </p:pic>
    </p:spTree>
    <p:extLst>
      <p:ext uri="{BB962C8B-B14F-4D97-AF65-F5344CB8AC3E}">
        <p14:creationId xmlns:p14="http://schemas.microsoft.com/office/powerpoint/2010/main" val="304072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923330"/>
          </a:xfrm>
          <a:prstGeom prst="rect">
            <a:avLst/>
          </a:prstGeom>
          <a:noFill/>
        </p:spPr>
        <p:txBody>
          <a:bodyPr wrap="square" rtlCol="0">
            <a:spAutoFit/>
          </a:bodyPr>
          <a:lstStyle/>
          <a:p>
            <a:pPr algn="ctr"/>
            <a:r>
              <a:rPr lang="en-US" sz="5400" b="1">
                <a:solidFill>
                  <a:srgbClr val="FF0000"/>
                </a:solidFill>
                <a:latin typeface="Times New Roman" panose="02020603050405020304" pitchFamily="18" charset="0"/>
                <a:cs typeface="Times New Roman" panose="02020603050405020304" pitchFamily="18" charset="0"/>
              </a:rPr>
              <a:t>AT Command</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75944" y="1828615"/>
            <a:ext cx="2900855"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Lệnh AT Command</a:t>
            </a:r>
            <a:endParaRPr lang="en-US" sz="2500" b="1">
              <a:latin typeface="Times New Roman" panose="02020603050405020304" pitchFamily="18" charset="0"/>
              <a:cs typeface="Times New Roman" panose="02020603050405020304" pitchFamily="18" charset="0"/>
            </a:endParaRPr>
          </a:p>
        </p:txBody>
      </p:sp>
      <p:sp>
        <p:nvSpPr>
          <p:cNvPr id="8" name="TextBox 7"/>
          <p:cNvSpPr txBox="1"/>
          <p:nvPr/>
        </p:nvSpPr>
        <p:spPr>
          <a:xfrm>
            <a:off x="1975943" y="2393806"/>
            <a:ext cx="8517886" cy="477054"/>
          </a:xfrm>
          <a:prstGeom prst="rect">
            <a:avLst/>
          </a:prstGeom>
          <a:noFill/>
        </p:spPr>
        <p:txBody>
          <a:bodyPr wrap="square" rtlCol="0">
            <a:spAutoFit/>
          </a:bodyPr>
          <a:lstStyle/>
          <a:p>
            <a:r>
              <a:rPr lang="en-US" sz="2500" b="1" smtClean="0">
                <a:latin typeface="Times New Roman" panose="02020603050405020304" pitchFamily="18" charset="0"/>
                <a:cs typeface="Times New Roman" panose="02020603050405020304" pitchFamily="18" charset="0"/>
              </a:rPr>
              <a:t>Ngoài các lệnh cơ bản ở trên, ta còn các lệnh sau:</a:t>
            </a:r>
            <a:endParaRPr lang="en-US" sz="2500" b="1">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3434180" y="2870860"/>
            <a:ext cx="6679474" cy="4009094"/>
          </a:xfrm>
          <a:prstGeom prst="rect">
            <a:avLst/>
          </a:prstGeom>
        </p:spPr>
      </p:pic>
    </p:spTree>
    <p:extLst>
      <p:ext uri="{BB962C8B-B14F-4D97-AF65-F5344CB8AC3E}">
        <p14:creationId xmlns:p14="http://schemas.microsoft.com/office/powerpoint/2010/main" val="3456195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9" y="1643144"/>
            <a:ext cx="6619874" cy="1239839"/>
          </a:xfrm>
        </p:spPr>
        <p:txBody>
          <a:bodyPr/>
          <a:lstStyle/>
          <a:p>
            <a:r>
              <a:rPr lang="en-US" sz="5000" b="1" smtClean="0">
                <a:solidFill>
                  <a:srgbClr val="FFFF00"/>
                </a:solidFill>
                <a:latin typeface="Times New Roman" panose="02020603050405020304" pitchFamily="18" charset="0"/>
                <a:cs typeface="Times New Roman" panose="02020603050405020304" pitchFamily="18" charset="0"/>
              </a:rPr>
              <a:t>Thank you for listening</a:t>
            </a:r>
            <a:endParaRPr lang="en-US" sz="5000" b="1">
              <a:solidFill>
                <a:srgbClr val="FFFF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6" name="TextBox 5"/>
          <p:cNvSpPr txBox="1"/>
          <p:nvPr/>
        </p:nvSpPr>
        <p:spPr>
          <a:xfrm>
            <a:off x="2236717" y="3036213"/>
            <a:ext cx="4611757" cy="861774"/>
          </a:xfrm>
          <a:prstGeom prst="rect">
            <a:avLst/>
          </a:prstGeom>
          <a:solidFill>
            <a:schemeClr val="tx1"/>
          </a:solidFill>
          <a:ln w="57150">
            <a:solidFill>
              <a:srgbClr val="00B0F0"/>
            </a:solidFill>
          </a:ln>
        </p:spPr>
        <p:txBody>
          <a:bodyPr wrap="square" rtlCol="0">
            <a:spAutoFit/>
          </a:bodyPr>
          <a:lstStyle/>
          <a:p>
            <a:r>
              <a:rPr lang="en-US" sz="2500" err="1" smtClean="0">
                <a:solidFill>
                  <a:schemeClr val="bg1"/>
                </a:solidFill>
                <a:latin typeface="Times New Roman" panose="02020603050405020304" pitchFamily="18" charset="0"/>
                <a:cs typeface="Times New Roman" panose="02020603050405020304" pitchFamily="18" charset="0"/>
              </a:rPr>
              <a:t>Diễn</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giả</a:t>
            </a:r>
            <a:r>
              <a:rPr lang="en-US" sz="2500" smtClean="0">
                <a:solidFill>
                  <a:schemeClr val="bg1"/>
                </a:solidFill>
                <a:latin typeface="Times New Roman" panose="02020603050405020304" pitchFamily="18" charset="0"/>
                <a:cs typeface="Times New Roman" panose="02020603050405020304" pitchFamily="18" charset="0"/>
              </a:rPr>
              <a:t>: Phan </a:t>
            </a:r>
            <a:r>
              <a:rPr lang="en-US" sz="2500" err="1" smtClean="0">
                <a:solidFill>
                  <a:schemeClr val="bg1"/>
                </a:solidFill>
                <a:latin typeface="Times New Roman" panose="02020603050405020304" pitchFamily="18" charset="0"/>
                <a:cs typeface="Times New Roman" panose="02020603050405020304" pitchFamily="18" charset="0"/>
              </a:rPr>
              <a:t>Hoàng</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Anh</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Tuấn</a:t>
            </a:r>
            <a:endParaRPr lang="en-US" sz="2500" smtClean="0">
              <a:solidFill>
                <a:schemeClr val="bg1"/>
              </a:solidFill>
              <a:latin typeface="Times New Roman" panose="02020603050405020304" pitchFamily="18" charset="0"/>
              <a:cs typeface="Times New Roman" panose="02020603050405020304" pitchFamily="18" charset="0"/>
            </a:endParaRPr>
          </a:p>
          <a:p>
            <a:r>
              <a:rPr lang="en-US" sz="2500" err="1" smtClean="0">
                <a:solidFill>
                  <a:schemeClr val="bg1"/>
                </a:solidFill>
                <a:latin typeface="Times New Roman" panose="02020603050405020304" pitchFamily="18" charset="0"/>
                <a:cs typeface="Times New Roman" panose="02020603050405020304" pitchFamily="18" charset="0"/>
              </a:rPr>
              <a:t>Bộ</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phận</a:t>
            </a:r>
            <a:r>
              <a:rPr lang="en-US" sz="2500" smtClean="0">
                <a:solidFill>
                  <a:schemeClr val="bg1"/>
                </a:solidFill>
                <a:latin typeface="Times New Roman" panose="02020603050405020304" pitchFamily="18" charset="0"/>
                <a:cs typeface="Times New Roman" panose="02020603050405020304" pitchFamily="18" charset="0"/>
              </a:rPr>
              <a:t>: IoT - </a:t>
            </a:r>
            <a:r>
              <a:rPr lang="en-US" sz="2500" err="1" smtClean="0">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047" y="1565448"/>
            <a:ext cx="6027094" cy="1995270"/>
          </a:xfrm>
          <a:solidFill>
            <a:srgbClr val="FFFF00"/>
          </a:solidFill>
        </p:spPr>
        <p:txBody>
          <a:bodyPr/>
          <a:lstStyle/>
          <a:p>
            <a:pPr algn="ctr"/>
            <a:r>
              <a:rPr lang="en-US" sz="7000" b="1" smtClean="0">
                <a:solidFill>
                  <a:srgbClr val="FF0000"/>
                </a:solidFill>
                <a:latin typeface="Times New Roman" panose="02020603050405020304" pitchFamily="18" charset="0"/>
                <a:cs typeface="Times New Roman" panose="02020603050405020304" pitchFamily="18" charset="0"/>
              </a:rPr>
              <a:t>AT Command</a:t>
            </a:r>
            <a:endParaRPr lang="en-US" sz="7000" b="1">
              <a:solidFill>
                <a:srgbClr val="FF00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5" name="TextBox 4"/>
          <p:cNvSpPr txBox="1"/>
          <p:nvPr/>
        </p:nvSpPr>
        <p:spPr>
          <a:xfrm>
            <a:off x="2236716" y="4098014"/>
            <a:ext cx="4611757" cy="861774"/>
          </a:xfrm>
          <a:prstGeom prst="rect">
            <a:avLst/>
          </a:prstGeom>
          <a:solidFill>
            <a:schemeClr val="tx1"/>
          </a:solidFill>
          <a:ln w="57150">
            <a:solidFill>
              <a:srgbClr val="00B0F0"/>
            </a:solidFill>
          </a:ln>
        </p:spPr>
        <p:txBody>
          <a:bodyPr wrap="square" rtlCol="0">
            <a:spAutoFit/>
          </a:bodyPr>
          <a:lstStyle/>
          <a:p>
            <a:r>
              <a:rPr lang="en-US" sz="2500" err="1" smtClean="0">
                <a:solidFill>
                  <a:schemeClr val="bg1"/>
                </a:solidFill>
                <a:latin typeface="Times New Roman" panose="02020603050405020304" pitchFamily="18" charset="0"/>
                <a:cs typeface="Times New Roman" panose="02020603050405020304" pitchFamily="18" charset="0"/>
              </a:rPr>
              <a:t>Diễn</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giả</a:t>
            </a:r>
            <a:r>
              <a:rPr lang="en-US" sz="2500" smtClean="0">
                <a:solidFill>
                  <a:schemeClr val="bg1"/>
                </a:solidFill>
                <a:latin typeface="Times New Roman" panose="02020603050405020304" pitchFamily="18" charset="0"/>
                <a:cs typeface="Times New Roman" panose="02020603050405020304" pitchFamily="18" charset="0"/>
              </a:rPr>
              <a:t>: Phan </a:t>
            </a:r>
            <a:r>
              <a:rPr lang="en-US" sz="2500" err="1" smtClean="0">
                <a:solidFill>
                  <a:schemeClr val="bg1"/>
                </a:solidFill>
                <a:latin typeface="Times New Roman" panose="02020603050405020304" pitchFamily="18" charset="0"/>
                <a:cs typeface="Times New Roman" panose="02020603050405020304" pitchFamily="18" charset="0"/>
              </a:rPr>
              <a:t>Hoàng</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Anh</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Tuấn</a:t>
            </a:r>
            <a:endParaRPr lang="en-US" sz="2500" smtClean="0">
              <a:solidFill>
                <a:schemeClr val="bg1"/>
              </a:solidFill>
              <a:latin typeface="Times New Roman" panose="02020603050405020304" pitchFamily="18" charset="0"/>
              <a:cs typeface="Times New Roman" panose="02020603050405020304" pitchFamily="18" charset="0"/>
            </a:endParaRPr>
          </a:p>
          <a:p>
            <a:r>
              <a:rPr lang="en-US" sz="2500" err="1" smtClean="0">
                <a:solidFill>
                  <a:schemeClr val="bg1"/>
                </a:solidFill>
                <a:latin typeface="Times New Roman" panose="02020603050405020304" pitchFamily="18" charset="0"/>
                <a:cs typeface="Times New Roman" panose="02020603050405020304" pitchFamily="18" charset="0"/>
              </a:rPr>
              <a:t>Bộ</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phận</a:t>
            </a:r>
            <a:r>
              <a:rPr lang="en-US" sz="2500" smtClean="0">
                <a:solidFill>
                  <a:schemeClr val="bg1"/>
                </a:solidFill>
                <a:latin typeface="Times New Roman" panose="02020603050405020304" pitchFamily="18" charset="0"/>
                <a:cs typeface="Times New Roman" panose="02020603050405020304" pitchFamily="18" charset="0"/>
              </a:rPr>
              <a:t>: IoT - </a:t>
            </a:r>
            <a:r>
              <a:rPr lang="en-US" sz="2500" err="1" smtClean="0">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2645" y="490573"/>
            <a:ext cx="10037378" cy="923330"/>
          </a:xfrm>
          <a:prstGeom prst="rect">
            <a:avLst/>
          </a:prstGeom>
          <a:noFill/>
        </p:spPr>
        <p:txBody>
          <a:bodyPr wrap="square" rtlCol="0">
            <a:spAutoFit/>
          </a:bodyPr>
          <a:lstStyle/>
          <a:p>
            <a:pPr algn="ctr"/>
            <a:r>
              <a:rPr lang="en-US" sz="5400" b="1">
                <a:solidFill>
                  <a:srgbClr val="FF0000"/>
                </a:solidFill>
                <a:latin typeface="Times New Roman" panose="02020603050405020304" pitchFamily="18" charset="0"/>
                <a:cs typeface="Times New Roman" panose="02020603050405020304" pitchFamily="18" charset="0"/>
              </a:rPr>
              <a:t>AT Command</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862733" y="2436297"/>
            <a:ext cx="10037378" cy="29777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b="1">
                <a:latin typeface="Times New Roman" panose="02020603050405020304" pitchFamily="18" charset="0"/>
                <a:cs typeface="Times New Roman" panose="02020603050405020304" pitchFamily="18" charset="0"/>
              </a:rPr>
              <a:t>Hayes command set</a:t>
            </a:r>
            <a:r>
              <a:rPr lang="en-US" sz="2500">
                <a:latin typeface="Times New Roman" panose="02020603050405020304" pitchFamily="18" charset="0"/>
                <a:cs typeface="Times New Roman" panose="02020603050405020304" pitchFamily="18" charset="0"/>
              </a:rPr>
              <a:t> </a:t>
            </a:r>
            <a:r>
              <a:rPr lang="en-US" sz="2500" smtClean="0">
                <a:latin typeface="Times New Roman" panose="02020603050405020304" pitchFamily="18" charset="0"/>
                <a:cs typeface="Times New Roman" panose="02020603050405020304" pitchFamily="18" charset="0"/>
              </a:rPr>
              <a:t>- </a:t>
            </a:r>
            <a:r>
              <a:rPr lang="en-US" sz="2500" b="1" smtClean="0">
                <a:latin typeface="Times New Roman" panose="02020603050405020304" pitchFamily="18" charset="0"/>
                <a:cs typeface="Times New Roman" panose="02020603050405020304" pitchFamily="18" charset="0"/>
              </a:rPr>
              <a:t>AT </a:t>
            </a:r>
            <a:r>
              <a:rPr lang="en-US" sz="2500" b="1">
                <a:latin typeface="Times New Roman" panose="02020603050405020304" pitchFamily="18" charset="0"/>
                <a:cs typeface="Times New Roman" panose="02020603050405020304" pitchFamily="18" charset="0"/>
              </a:rPr>
              <a:t>command </a:t>
            </a:r>
            <a:r>
              <a:rPr lang="en-US" sz="2500" b="1" smtClean="0">
                <a:latin typeface="Times New Roman" panose="02020603050405020304" pitchFamily="18" charset="0"/>
                <a:cs typeface="Times New Roman" panose="02020603050405020304" pitchFamily="18" charset="0"/>
              </a:rPr>
              <a:t>set</a:t>
            </a:r>
            <a:r>
              <a:rPr lang="en-US" sz="2500" b="1" smtClean="0">
                <a:solidFill>
                  <a:srgbClr val="FF0000"/>
                </a:solidFill>
                <a:latin typeface="Times New Roman" panose="02020603050405020304" pitchFamily="18" charset="0"/>
                <a:cs typeface="Times New Roman" panose="02020603050405020304" pitchFamily="18" charset="0"/>
              </a:rPr>
              <a:t> </a:t>
            </a:r>
            <a:r>
              <a:rPr lang="vi-VN" sz="2500" smtClean="0">
                <a:latin typeface="Times New Roman" panose="02020603050405020304" pitchFamily="18" charset="0"/>
                <a:cs typeface="Times New Roman" panose="02020603050405020304" pitchFamily="18" charset="0"/>
              </a:rPr>
              <a:t>là </a:t>
            </a:r>
            <a:r>
              <a:rPr lang="vi-VN" sz="2500">
                <a:latin typeface="Times New Roman" panose="02020603050405020304" pitchFamily="18" charset="0"/>
                <a:cs typeface="Times New Roman" panose="02020603050405020304" pitchFamily="18" charset="0"/>
              </a:rPr>
              <a:t>một ngôn ngữ lệnh cụ thể ban đầu được phát triển bởi Dennis </a:t>
            </a:r>
            <a:r>
              <a:rPr lang="vi-VN" sz="2500">
                <a:latin typeface="Times New Roman" panose="02020603050405020304" pitchFamily="18" charset="0"/>
                <a:cs typeface="Times New Roman" panose="02020603050405020304" pitchFamily="18" charset="0"/>
              </a:rPr>
              <a:t>Hayes </a:t>
            </a:r>
            <a:r>
              <a:rPr lang="vi-VN" sz="2500" smtClean="0">
                <a:latin typeface="Times New Roman" panose="02020603050405020304" pitchFamily="18" charset="0"/>
                <a:cs typeface="Times New Roman" panose="02020603050405020304" pitchFamily="18" charset="0"/>
              </a:rPr>
              <a:t>cho </a:t>
            </a:r>
            <a:r>
              <a:rPr lang="en-US" sz="2500" smtClean="0">
                <a:latin typeface="Times New Roman" panose="02020603050405020304" pitchFamily="18" charset="0"/>
                <a:cs typeface="Times New Roman" panose="02020603050405020304" pitchFamily="18" charset="0"/>
              </a:rPr>
              <a:t>Hayes </a:t>
            </a:r>
            <a:r>
              <a:rPr lang="en-US" sz="2500">
                <a:latin typeface="Times New Roman" panose="02020603050405020304" pitchFamily="18" charset="0"/>
                <a:cs typeface="Times New Roman" panose="02020603050405020304" pitchFamily="18" charset="0"/>
              </a:rPr>
              <a:t>Smartmodem 300 </a:t>
            </a:r>
            <a:r>
              <a:rPr lang="en-US" sz="2500">
                <a:latin typeface="Times New Roman" panose="02020603050405020304" pitchFamily="18" charset="0"/>
                <a:cs typeface="Times New Roman" panose="02020603050405020304" pitchFamily="18" charset="0"/>
              </a:rPr>
              <a:t>baud </a:t>
            </a:r>
            <a:r>
              <a:rPr lang="en-US" sz="2500" smtClean="0">
                <a:latin typeface="Times New Roman" panose="02020603050405020304" pitchFamily="18" charset="0"/>
                <a:cs typeface="Times New Roman" panose="02020603050405020304" pitchFamily="18" charset="0"/>
              </a:rPr>
              <a:t>modem </a:t>
            </a:r>
            <a:r>
              <a:rPr lang="vi-VN" sz="2500" smtClean="0">
                <a:latin typeface="Times New Roman" panose="02020603050405020304" pitchFamily="18" charset="0"/>
                <a:cs typeface="Times New Roman" panose="02020603050405020304" pitchFamily="18" charset="0"/>
              </a:rPr>
              <a:t>vào </a:t>
            </a:r>
            <a:r>
              <a:rPr lang="vi-VN" sz="2500">
                <a:latin typeface="Times New Roman" panose="02020603050405020304" pitchFamily="18" charset="0"/>
                <a:cs typeface="Times New Roman" panose="02020603050405020304" pitchFamily="18" charset="0"/>
              </a:rPr>
              <a:t>năm </a:t>
            </a:r>
            <a:r>
              <a:rPr lang="vi-VN" sz="2500">
                <a:latin typeface="Times New Roman" panose="02020603050405020304" pitchFamily="18" charset="0"/>
                <a:cs typeface="Times New Roman" panose="02020603050405020304" pitchFamily="18" charset="0"/>
              </a:rPr>
              <a:t>1981</a:t>
            </a:r>
            <a:r>
              <a:rPr lang="vi-VN" sz="2500" smtClean="0">
                <a:latin typeface="Times New Roman" panose="02020603050405020304" pitchFamily="18" charset="0"/>
                <a:cs typeface="Times New Roman" panose="02020603050405020304" pitchFamily="18" charset="0"/>
              </a:rPr>
              <a:t>.</a:t>
            </a:r>
            <a:endParaRPr lang="en-US" sz="250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Bộ </a:t>
            </a:r>
            <a:r>
              <a:rPr lang="vi-VN" sz="2500">
                <a:latin typeface="Times New Roman" panose="02020603050405020304" pitchFamily="18" charset="0"/>
                <a:cs typeface="Times New Roman" panose="02020603050405020304" pitchFamily="18" charset="0"/>
              </a:rPr>
              <a:t>lệnh bao gồm một loạt các chuỗi văn bản ngắn có thể được kết hợp để tạo ra các lệnh cho các </a:t>
            </a:r>
            <a:r>
              <a:rPr lang="vi-VN" sz="2500">
                <a:latin typeface="Times New Roman" panose="02020603050405020304" pitchFamily="18" charset="0"/>
                <a:cs typeface="Times New Roman" panose="02020603050405020304" pitchFamily="18" charset="0"/>
              </a:rPr>
              <a:t>hoạt </a:t>
            </a:r>
            <a:r>
              <a:rPr lang="vi-VN" sz="2500" smtClean="0">
                <a:latin typeface="Times New Roman" panose="02020603050405020304" pitchFamily="18" charset="0"/>
                <a:cs typeface="Times New Roman" panose="02020603050405020304" pitchFamily="18" charset="0"/>
              </a:rPr>
              <a:t>động</a:t>
            </a:r>
            <a:r>
              <a:rPr lang="en-US" sz="2500" smtClean="0">
                <a:latin typeface="Times New Roman" panose="02020603050405020304" pitchFamily="18" charset="0"/>
                <a:cs typeface="Times New Roman" panose="02020603050405020304" pitchFamily="18" charset="0"/>
              </a:rPr>
              <a:t> của modem</a:t>
            </a:r>
            <a:endParaRPr lang="vi-VN" sz="2500">
              <a:latin typeface="Times New Roman" panose="02020603050405020304" pitchFamily="18" charset="0"/>
              <a:cs typeface="Times New Roman" panose="02020603050405020304" pitchFamily="18" charset="0"/>
            </a:endParaRPr>
          </a:p>
        </p:txBody>
      </p:sp>
      <p:sp>
        <p:nvSpPr>
          <p:cNvPr id="8" name="TextBox 7"/>
          <p:cNvSpPr txBox="1"/>
          <p:nvPr/>
        </p:nvSpPr>
        <p:spPr>
          <a:xfrm>
            <a:off x="1932403" y="1811198"/>
            <a:ext cx="1707780"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Định nghĩa</a:t>
            </a:r>
            <a:endParaRPr lang="en-US" sz="25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238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46519" y="429613"/>
            <a:ext cx="10037378" cy="923330"/>
          </a:xfrm>
          <a:prstGeom prst="rect">
            <a:avLst/>
          </a:prstGeom>
          <a:noFill/>
        </p:spPr>
        <p:txBody>
          <a:bodyPr wrap="square" rtlCol="0">
            <a:spAutoFit/>
          </a:bodyPr>
          <a:lstStyle/>
          <a:p>
            <a:pPr algn="ctr"/>
            <a:r>
              <a:rPr lang="en-US" sz="5400" b="1">
                <a:solidFill>
                  <a:srgbClr val="FF0000"/>
                </a:solidFill>
                <a:latin typeface="Times New Roman" panose="02020603050405020304" pitchFamily="18" charset="0"/>
                <a:cs typeface="Times New Roman" panose="02020603050405020304" pitchFamily="18" charset="0"/>
              </a:rPr>
              <a:t>AT Command</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888859" y="2596584"/>
            <a:ext cx="10037378" cy="3939540"/>
          </a:xfrm>
          <a:prstGeom prst="rect">
            <a:avLst/>
          </a:prstGeom>
          <a:noFill/>
        </p:spPr>
        <p:txBody>
          <a:bodyPr wrap="square" rtlCol="0">
            <a:spAutoFit/>
          </a:bodyPr>
          <a:lstStyle/>
          <a:p>
            <a:pPr marL="342900" indent="-342900">
              <a:buFont typeface="Arial" panose="020B0604020202020204" pitchFamily="34" charset="0"/>
              <a:buChar char="•"/>
            </a:pPr>
            <a:r>
              <a:rPr lang="vi-VN" sz="2500" b="1">
                <a:latin typeface="Times New Roman" panose="02020603050405020304" pitchFamily="18" charset="0"/>
                <a:cs typeface="Times New Roman" panose="02020603050405020304" pitchFamily="18" charset="0"/>
              </a:rPr>
              <a:t>&lt;CR</a:t>
            </a:r>
            <a:r>
              <a:rPr lang="vi-VN" sz="2500" b="1">
                <a:latin typeface="Times New Roman" panose="02020603050405020304" pitchFamily="18" charset="0"/>
                <a:cs typeface="Times New Roman" panose="02020603050405020304" pitchFamily="18" charset="0"/>
              </a:rPr>
              <a:t>&gt; </a:t>
            </a:r>
            <a:r>
              <a:rPr lang="en-US" sz="2500" b="1">
                <a:latin typeface="Times New Roman" panose="02020603050405020304" pitchFamily="18" charset="0"/>
                <a:cs typeface="Times New Roman" panose="02020603050405020304" pitchFamily="18" charset="0"/>
              </a:rPr>
              <a:t>Carriage </a:t>
            </a:r>
            <a:r>
              <a:rPr lang="en-US" sz="2500" b="1">
                <a:latin typeface="Times New Roman" panose="02020603050405020304" pitchFamily="18" charset="0"/>
                <a:cs typeface="Times New Roman" panose="02020603050405020304" pitchFamily="18" charset="0"/>
              </a:rPr>
              <a:t>return </a:t>
            </a:r>
            <a:r>
              <a:rPr lang="en-US" sz="2500" b="1" smtClean="0">
                <a:latin typeface="Times New Roman" panose="02020603050405020304" pitchFamily="18" charset="0"/>
                <a:cs typeface="Times New Roman" panose="02020603050405020304" pitchFamily="18" charset="0"/>
              </a:rPr>
              <a:t>character</a:t>
            </a:r>
            <a:r>
              <a:rPr lang="vi-VN" sz="2500" smtClean="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là dòng lệnh và ký tự kết thúc mã kết quả, giá trị này</a:t>
            </a:r>
            <a:r>
              <a:rPr lang="vi-VN" sz="2500">
                <a:latin typeface="Times New Roman" panose="02020603050405020304" pitchFamily="18" charset="0"/>
                <a:cs typeface="Times New Roman" panose="02020603050405020304" pitchFamily="18" charset="0"/>
              </a:rPr>
              <a:t>, </a:t>
            </a:r>
            <a:r>
              <a:rPr lang="vi-VN" sz="2500" smtClean="0">
                <a:latin typeface="Times New Roman" panose="02020603050405020304" pitchFamily="18" charset="0"/>
                <a:cs typeface="Times New Roman" panose="02020603050405020304" pitchFamily="18" charset="0"/>
              </a:rPr>
              <a:t>trong</a:t>
            </a:r>
            <a:r>
              <a:rPr lang="en-US" sz="2500" smtClean="0">
                <a:latin typeface="Times New Roman" panose="02020603050405020304" pitchFamily="18" charset="0"/>
                <a:cs typeface="Times New Roman" panose="02020603050405020304" pitchFamily="18" charset="0"/>
              </a:rPr>
              <a:t> </a:t>
            </a:r>
            <a:r>
              <a:rPr lang="en-US" sz="2500">
                <a:latin typeface="Times New Roman" panose="02020603050405020304" pitchFamily="18" charset="0"/>
                <a:cs typeface="Times New Roman" panose="02020603050405020304" pitchFamily="18" charset="0"/>
              </a:rPr>
              <a:t>decimal</a:t>
            </a:r>
            <a:r>
              <a:rPr lang="vi-VN" sz="2500" smtClean="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ASCII </a:t>
            </a:r>
            <a:r>
              <a:rPr lang="vi-VN" sz="2500" smtClean="0">
                <a:latin typeface="Times New Roman" panose="02020603050405020304" pitchFamily="18" charset="0"/>
                <a:cs typeface="Times New Roman" panose="02020603050405020304" pitchFamily="18" charset="0"/>
              </a:rPr>
              <a:t>từ </a:t>
            </a:r>
            <a:r>
              <a:rPr lang="vi-VN" sz="2500">
                <a:latin typeface="Times New Roman" panose="02020603050405020304" pitchFamily="18" charset="0"/>
                <a:cs typeface="Times New Roman" panose="02020603050405020304" pitchFamily="18" charset="0"/>
              </a:rPr>
              <a:t>0 đến 255</a:t>
            </a:r>
            <a:r>
              <a:rPr lang="vi-VN" sz="2500">
                <a:latin typeface="Times New Roman" panose="02020603050405020304" pitchFamily="18" charset="0"/>
                <a:cs typeface="Times New Roman" panose="02020603050405020304" pitchFamily="18" charset="0"/>
              </a:rPr>
              <a:t>, </a:t>
            </a:r>
            <a:r>
              <a:rPr lang="vi-VN" sz="2500" smtClean="0">
                <a:latin typeface="Times New Roman" panose="02020603050405020304" pitchFamily="18" charset="0"/>
                <a:cs typeface="Times New Roman" panose="02020603050405020304" pitchFamily="18" charset="0"/>
              </a:rPr>
              <a:t>được </a:t>
            </a:r>
            <a:r>
              <a:rPr lang="vi-VN" sz="2500">
                <a:latin typeface="Times New Roman" panose="02020603050405020304" pitchFamily="18" charset="0"/>
                <a:cs typeface="Times New Roman" panose="02020603050405020304" pitchFamily="18" charset="0"/>
              </a:rPr>
              <a:t>chỉ định trong thanh ghi </a:t>
            </a:r>
            <a:r>
              <a:rPr lang="vi-VN" sz="2500" b="1">
                <a:latin typeface="Times New Roman" panose="02020603050405020304" pitchFamily="18" charset="0"/>
                <a:cs typeface="Times New Roman" panose="02020603050405020304" pitchFamily="18" charset="0"/>
              </a:rPr>
              <a:t>S3</a:t>
            </a:r>
            <a:r>
              <a:rPr lang="vi-VN" sz="2500">
                <a:latin typeface="Times New Roman" panose="02020603050405020304" pitchFamily="18" charset="0"/>
                <a:cs typeface="Times New Roman" panose="02020603050405020304" pitchFamily="18" charset="0"/>
              </a:rPr>
              <a:t>. Giá trị mặc định là </a:t>
            </a:r>
            <a:r>
              <a:rPr lang="vi-VN" sz="2500">
                <a:latin typeface="Times New Roman" panose="02020603050405020304" pitchFamily="18" charset="0"/>
                <a:cs typeface="Times New Roman" panose="02020603050405020304" pitchFamily="18" charset="0"/>
              </a:rPr>
              <a:t>13</a:t>
            </a:r>
            <a:r>
              <a:rPr lang="vi-VN" sz="2500" smtClean="0">
                <a:latin typeface="Times New Roman" panose="02020603050405020304" pitchFamily="18" charset="0"/>
                <a:cs typeface="Times New Roman" panose="02020603050405020304" pitchFamily="18" charset="0"/>
              </a:rPr>
              <a:t>.</a:t>
            </a:r>
            <a:r>
              <a:rPr lang="en-US" sz="2500" b="1">
                <a:latin typeface="Times New Roman" panose="02020603050405020304" pitchFamily="18" charset="0"/>
                <a:cs typeface="Times New Roman" panose="02020603050405020304" pitchFamily="18" charset="0"/>
              </a:rPr>
              <a:t> (0x0D, \r)</a:t>
            </a:r>
            <a:endParaRPr lang="vi-VN" sz="25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500" b="1" smtClean="0">
                <a:latin typeface="Times New Roman" panose="02020603050405020304" pitchFamily="18" charset="0"/>
                <a:cs typeface="Times New Roman" panose="02020603050405020304" pitchFamily="18" charset="0"/>
              </a:rPr>
              <a:t>&lt;LF&gt; </a:t>
            </a:r>
            <a:r>
              <a:rPr lang="en-US" sz="2500" b="1">
                <a:latin typeface="Times New Roman" panose="02020603050405020304" pitchFamily="18" charset="0"/>
                <a:cs typeface="Times New Roman" panose="02020603050405020304" pitchFamily="18" charset="0"/>
              </a:rPr>
              <a:t>Linefeed </a:t>
            </a:r>
            <a:r>
              <a:rPr lang="en-US" sz="2500" b="1" smtClean="0">
                <a:latin typeface="Times New Roman" panose="02020603050405020304" pitchFamily="18" charset="0"/>
                <a:cs typeface="Times New Roman" panose="02020603050405020304" pitchFamily="18" charset="0"/>
              </a:rPr>
              <a:t>character</a:t>
            </a:r>
            <a:r>
              <a:rPr lang="vi-VN" sz="2500" smtClean="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là ký tự được nhận dạng là ký tự nguồn cấp dữ liệu dòng. Giá trị </a:t>
            </a:r>
            <a:r>
              <a:rPr lang="vi-VN" sz="2500">
                <a:latin typeface="Times New Roman" panose="02020603050405020304" pitchFamily="18" charset="0"/>
                <a:cs typeface="Times New Roman" panose="02020603050405020304" pitchFamily="18" charset="0"/>
              </a:rPr>
              <a:t>của </a:t>
            </a:r>
            <a:r>
              <a:rPr lang="vi-VN" sz="2500" smtClean="0">
                <a:latin typeface="Times New Roman" panose="02020603050405020304" pitchFamily="18" charset="0"/>
                <a:cs typeface="Times New Roman" panose="02020603050405020304" pitchFamily="18" charset="0"/>
              </a:rPr>
              <a:t>nó </a:t>
            </a:r>
            <a:r>
              <a:rPr lang="vi-VN" sz="2500">
                <a:latin typeface="Times New Roman" panose="02020603050405020304" pitchFamily="18" charset="0"/>
                <a:cs typeface="Times New Roman" panose="02020603050405020304" pitchFamily="18" charset="0"/>
              </a:rPr>
              <a:t>dưới </a:t>
            </a:r>
            <a:r>
              <a:rPr lang="vi-VN" sz="2500">
                <a:latin typeface="Times New Roman" panose="02020603050405020304" pitchFamily="18" charset="0"/>
                <a:cs typeface="Times New Roman" panose="02020603050405020304" pitchFamily="18" charset="0"/>
              </a:rPr>
              <a:t>dạng </a:t>
            </a:r>
            <a:r>
              <a:rPr lang="en-US" sz="2500">
                <a:latin typeface="Times New Roman" panose="02020603050405020304" pitchFamily="18" charset="0"/>
                <a:cs typeface="Times New Roman" panose="02020603050405020304" pitchFamily="18" charset="0"/>
              </a:rPr>
              <a:t>decimal </a:t>
            </a:r>
            <a:r>
              <a:rPr lang="vi-VN" sz="2500" smtClean="0">
                <a:latin typeface="Times New Roman" panose="02020603050405020304" pitchFamily="18" charset="0"/>
                <a:cs typeface="Times New Roman" panose="02020603050405020304" pitchFamily="18" charset="0"/>
              </a:rPr>
              <a:t>ASCII từ </a:t>
            </a:r>
            <a:r>
              <a:rPr lang="vi-VN" sz="2500">
                <a:latin typeface="Times New Roman" panose="02020603050405020304" pitchFamily="18" charset="0"/>
                <a:cs typeface="Times New Roman" panose="02020603050405020304" pitchFamily="18" charset="0"/>
              </a:rPr>
              <a:t>0 đến 255, được chỉ định trong thanh ghi S4. Giá trị mặc định là 10. Ký tự nguồn cấp dòng được xuất sau ký tự </a:t>
            </a:r>
            <a:r>
              <a:rPr lang="vi-VN" sz="2500">
                <a:latin typeface="Times New Roman" panose="02020603050405020304" pitchFamily="18" charset="0"/>
                <a:cs typeface="Times New Roman" panose="02020603050405020304" pitchFamily="18" charset="0"/>
              </a:rPr>
              <a:t>xuống </a:t>
            </a:r>
            <a:r>
              <a:rPr lang="vi-VN" sz="2500" smtClean="0">
                <a:latin typeface="Times New Roman" panose="02020603050405020304" pitchFamily="18" charset="0"/>
                <a:cs typeface="Times New Roman" panose="02020603050405020304" pitchFamily="18" charset="0"/>
              </a:rPr>
              <a:t>dòng</a:t>
            </a:r>
            <a:r>
              <a:rPr lang="en-US" sz="2500" smtClean="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(0x0A, \n)</a:t>
            </a:r>
            <a:r>
              <a:rPr lang="vi-VN" sz="2500" smtClean="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nếu mã kết quả dài dòng được sử dụng (tùy chọn V1 được sử dụng); ngược lại, nếu mã kết quả định dạng số được sử dụng (tùy chọn V0 được sử dụng), nó sẽ không xuất hiện trong mã kết </a:t>
            </a:r>
            <a:r>
              <a:rPr lang="vi-VN" sz="2500">
                <a:latin typeface="Times New Roman" panose="02020603050405020304" pitchFamily="18" charset="0"/>
                <a:cs typeface="Times New Roman" panose="02020603050405020304" pitchFamily="18" charset="0"/>
              </a:rPr>
              <a:t>quả</a:t>
            </a:r>
            <a:r>
              <a:rPr lang="vi-VN" sz="2500" smtClean="0">
                <a:latin typeface="Times New Roman" panose="02020603050405020304" pitchFamily="18" charset="0"/>
                <a:cs typeface="Times New Roman" panose="02020603050405020304" pitchFamily="18" charset="0"/>
              </a:rPr>
              <a:t>.</a:t>
            </a:r>
            <a:endParaRPr lang="vi-VN" sz="2500">
              <a:latin typeface="Times New Roman" panose="02020603050405020304" pitchFamily="18" charset="0"/>
              <a:cs typeface="Times New Roman" panose="02020603050405020304" pitchFamily="18" charset="0"/>
            </a:endParaRPr>
          </a:p>
        </p:txBody>
      </p:sp>
      <p:sp>
        <p:nvSpPr>
          <p:cNvPr id="8" name="TextBox 7"/>
          <p:cNvSpPr txBox="1"/>
          <p:nvPr/>
        </p:nvSpPr>
        <p:spPr>
          <a:xfrm>
            <a:off x="1975945" y="1828615"/>
            <a:ext cx="1446524"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Cú pháp</a:t>
            </a:r>
            <a:endParaRPr lang="en-US" sz="25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153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55228" y="490573"/>
            <a:ext cx="10037378" cy="923330"/>
          </a:xfrm>
          <a:prstGeom prst="rect">
            <a:avLst/>
          </a:prstGeom>
          <a:noFill/>
        </p:spPr>
        <p:txBody>
          <a:bodyPr wrap="square" rtlCol="0">
            <a:spAutoFit/>
          </a:bodyPr>
          <a:lstStyle/>
          <a:p>
            <a:pPr algn="ctr"/>
            <a:r>
              <a:rPr lang="en-US" sz="5400" b="1">
                <a:solidFill>
                  <a:srgbClr val="FF0000"/>
                </a:solidFill>
                <a:latin typeface="Times New Roman" panose="02020603050405020304" pitchFamily="18" charset="0"/>
                <a:cs typeface="Times New Roman" panose="02020603050405020304" pitchFamily="18" charset="0"/>
              </a:rPr>
              <a:t>AT Command</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975945" y="2457246"/>
            <a:ext cx="10037378" cy="3939540"/>
          </a:xfrm>
          <a:prstGeom prst="rect">
            <a:avLst/>
          </a:prstGeom>
          <a:noFill/>
        </p:spPr>
        <p:txBody>
          <a:bodyPr wrap="square" rtlCol="0">
            <a:spAutoFit/>
          </a:bodyPr>
          <a:lstStyle/>
          <a:p>
            <a:pPr marL="342900" indent="-342900">
              <a:buFont typeface="Arial" panose="020B0604020202020204" pitchFamily="34" charset="0"/>
              <a:buChar char="•"/>
            </a:pPr>
            <a:r>
              <a:rPr lang="vi-VN" sz="2500" b="1">
                <a:latin typeface="Times New Roman" panose="02020603050405020304" pitchFamily="18" charset="0"/>
                <a:cs typeface="Times New Roman" panose="02020603050405020304" pitchFamily="18" charset="0"/>
              </a:rPr>
              <a:t>&lt;...&gt;</a:t>
            </a:r>
            <a:r>
              <a:rPr lang="vi-VN" sz="2500">
                <a:latin typeface="Times New Roman" panose="02020603050405020304" pitchFamily="18" charset="0"/>
                <a:cs typeface="Times New Roman" panose="02020603050405020304" pitchFamily="18" charset="0"/>
              </a:rPr>
              <a:t> Tên được đặt trong dấu ngoặc nhọn là một yếu tố cú pháp. Chúng không xuất hiện trong dòng lệnh.</a:t>
            </a:r>
          </a:p>
          <a:p>
            <a:pPr marL="342900" indent="-342900">
              <a:buFont typeface="Arial" panose="020B0604020202020204" pitchFamily="34" charset="0"/>
              <a:buChar char="•"/>
            </a:pPr>
            <a:r>
              <a:rPr lang="vi-VN" sz="2500" b="1">
                <a:latin typeface="Times New Roman" panose="02020603050405020304" pitchFamily="18" charset="0"/>
                <a:cs typeface="Times New Roman" panose="02020603050405020304" pitchFamily="18" charset="0"/>
              </a:rPr>
              <a:t>[...]</a:t>
            </a:r>
            <a:r>
              <a:rPr lang="vi-VN" sz="2500">
                <a:latin typeface="Times New Roman" panose="02020603050405020304" pitchFamily="18" charset="0"/>
                <a:cs typeface="Times New Roman" panose="02020603050405020304" pitchFamily="18" charset="0"/>
              </a:rPr>
              <a:t> Tham số con tùy chọn của một lệnh hoặc một phần tùy chọn của phản hồi thông tin AT được đặt trong dấu ngoặc vuông. Các dấu ngoặc tự nó không xuất hiện trong dòng lệnh. Khi tham số con không được cung cấp trong các lệnh AT </a:t>
            </a:r>
            <a:r>
              <a:rPr lang="vi-VN" sz="2500">
                <a:latin typeface="Times New Roman" panose="02020603050405020304" pitchFamily="18" charset="0"/>
                <a:cs typeface="Times New Roman" panose="02020603050405020304" pitchFamily="18" charset="0"/>
              </a:rPr>
              <a:t>có </a:t>
            </a:r>
            <a:r>
              <a:rPr lang="en-US" sz="2500">
                <a:latin typeface="Times New Roman" panose="02020603050405020304" pitchFamily="18" charset="0"/>
                <a:cs typeface="Times New Roman" panose="02020603050405020304" pitchFamily="18" charset="0"/>
              </a:rPr>
              <a:t>Read command</a:t>
            </a:r>
            <a:r>
              <a:rPr lang="vi-VN" sz="2500" smtClean="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giá trị mới bằng giá trị trước đó của nó. Trong các lệnh AT không lưu trữ giá trị của bất kỳ tham số con nào của chúng và do đó không </a:t>
            </a:r>
            <a:r>
              <a:rPr lang="vi-VN" sz="2500">
                <a:latin typeface="Times New Roman" panose="02020603050405020304" pitchFamily="18" charset="0"/>
                <a:cs typeface="Times New Roman" panose="02020603050405020304" pitchFamily="18" charset="0"/>
              </a:rPr>
              <a:t>có </a:t>
            </a:r>
            <a:r>
              <a:rPr lang="en-US" sz="2500">
                <a:latin typeface="Times New Roman" panose="02020603050405020304" pitchFamily="18" charset="0"/>
                <a:cs typeface="Times New Roman" panose="02020603050405020304" pitchFamily="18" charset="0"/>
              </a:rPr>
              <a:t>Read </a:t>
            </a:r>
            <a:r>
              <a:rPr lang="en-US" sz="2500" smtClean="0">
                <a:latin typeface="Times New Roman" panose="02020603050405020304" pitchFamily="18" charset="0"/>
                <a:cs typeface="Times New Roman" panose="02020603050405020304" pitchFamily="18" charset="0"/>
              </a:rPr>
              <a:t>command. Nó</a:t>
            </a:r>
            <a:r>
              <a:rPr lang="vi-VN" sz="2500" smtClean="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được gọi là lệnh kiểu hành động, hành động phải được thực hiện trên cơ sở cài đặt mặc định được khuyến nghị của tham số con.</a:t>
            </a:r>
            <a:endParaRPr lang="vi-VN" sz="2500">
              <a:latin typeface="Times New Roman" panose="02020603050405020304" pitchFamily="18" charset="0"/>
              <a:cs typeface="Times New Roman" panose="02020603050405020304" pitchFamily="18" charset="0"/>
            </a:endParaRPr>
          </a:p>
        </p:txBody>
      </p:sp>
      <p:sp>
        <p:nvSpPr>
          <p:cNvPr id="9" name="TextBox 8"/>
          <p:cNvSpPr txBox="1"/>
          <p:nvPr/>
        </p:nvSpPr>
        <p:spPr>
          <a:xfrm>
            <a:off x="1975945" y="1828615"/>
            <a:ext cx="1446524"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Cú pháp</a:t>
            </a:r>
            <a:endParaRPr lang="en-US" sz="25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503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923330"/>
          </a:xfrm>
          <a:prstGeom prst="rect">
            <a:avLst/>
          </a:prstGeom>
          <a:noFill/>
        </p:spPr>
        <p:txBody>
          <a:bodyPr wrap="square" rtlCol="0">
            <a:spAutoFit/>
          </a:bodyPr>
          <a:lstStyle/>
          <a:p>
            <a:pPr algn="ctr"/>
            <a:r>
              <a:rPr lang="en-US" sz="5400" b="1">
                <a:solidFill>
                  <a:srgbClr val="FF0000"/>
                </a:solidFill>
                <a:latin typeface="Times New Roman" panose="02020603050405020304" pitchFamily="18" charset="0"/>
                <a:cs typeface="Times New Roman" panose="02020603050405020304" pitchFamily="18" charset="0"/>
              </a:rPr>
              <a:t>AT Command</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975944" y="1828615"/>
            <a:ext cx="2744101"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Kết nối phần cứng</a:t>
            </a:r>
            <a:endParaRPr lang="en-US" sz="2500" b="1">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5197529" y="2576649"/>
            <a:ext cx="3152775" cy="3429000"/>
          </a:xfrm>
          <a:prstGeom prst="rect">
            <a:avLst/>
          </a:prstGeom>
        </p:spPr>
      </p:pic>
    </p:spTree>
    <p:extLst>
      <p:ext uri="{BB962C8B-B14F-4D97-AF65-F5344CB8AC3E}">
        <p14:creationId xmlns:p14="http://schemas.microsoft.com/office/powerpoint/2010/main" val="2819599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329646" y="1663337"/>
            <a:ext cx="6862354" cy="5194663"/>
          </a:xfrm>
          <a:prstGeom prst="rect">
            <a:avLst/>
          </a:prstGeom>
        </p:spPr>
      </p:pic>
      <p:sp>
        <p:nvSpPr>
          <p:cNvPr id="7" name="TextBox 6"/>
          <p:cNvSpPr txBox="1"/>
          <p:nvPr/>
        </p:nvSpPr>
        <p:spPr>
          <a:xfrm>
            <a:off x="1755228" y="490573"/>
            <a:ext cx="10037378" cy="923330"/>
          </a:xfrm>
          <a:prstGeom prst="rect">
            <a:avLst/>
          </a:prstGeom>
          <a:noFill/>
        </p:spPr>
        <p:txBody>
          <a:bodyPr wrap="square" rtlCol="0">
            <a:spAutoFit/>
          </a:bodyPr>
          <a:lstStyle/>
          <a:p>
            <a:pPr algn="ctr"/>
            <a:r>
              <a:rPr lang="en-US" sz="5400" b="1">
                <a:solidFill>
                  <a:srgbClr val="FF0000"/>
                </a:solidFill>
                <a:latin typeface="Times New Roman" panose="02020603050405020304" pitchFamily="18" charset="0"/>
                <a:cs typeface="Times New Roman" panose="02020603050405020304" pitchFamily="18" charset="0"/>
              </a:rPr>
              <a:t>AT Command</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975945" y="1828615"/>
            <a:ext cx="1011096"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Lưu ý</a:t>
            </a:r>
            <a:endParaRPr lang="en-US" sz="2500" b="1">
              <a:latin typeface="Times New Roman" panose="02020603050405020304" pitchFamily="18" charset="0"/>
              <a:cs typeface="Times New Roman" panose="02020603050405020304" pitchFamily="18" charset="0"/>
            </a:endParaRPr>
          </a:p>
        </p:txBody>
      </p:sp>
      <p:sp>
        <p:nvSpPr>
          <p:cNvPr id="10" name="TextBox 9"/>
          <p:cNvSpPr txBox="1"/>
          <p:nvPr/>
        </p:nvSpPr>
        <p:spPr>
          <a:xfrm>
            <a:off x="1645920" y="2429692"/>
            <a:ext cx="3683726" cy="3785652"/>
          </a:xfrm>
          <a:prstGeom prst="rect">
            <a:avLst/>
          </a:prstGeom>
          <a:noFill/>
        </p:spPr>
        <p:txBody>
          <a:bodyPr wrap="square" rtlCol="0">
            <a:spAutoFit/>
          </a:bodyPr>
          <a:lstStyle/>
          <a:p>
            <a:pPr marL="342900" indent="-342900">
              <a:buFont typeface="Arial" panose="020B0604020202020204" pitchFamily="34" charset="0"/>
              <a:buChar char="•"/>
            </a:pPr>
            <a:r>
              <a:rPr lang="vi-VN" sz="2000">
                <a:latin typeface="+mj-lt"/>
              </a:rPr>
              <a:t>Tốc độ giao tiếp mặc định(Baud rate): 9600 hoặc 115200</a:t>
            </a:r>
          </a:p>
          <a:p>
            <a:pPr marL="342900" indent="-342900">
              <a:buFont typeface="Arial" panose="020B0604020202020204" pitchFamily="34" charset="0"/>
              <a:buChar char="•"/>
            </a:pPr>
            <a:r>
              <a:rPr lang="vi-VN" sz="2000">
                <a:latin typeface="+mj-lt"/>
              </a:rPr>
              <a:t>Các lệnh AT nên được viết hoa</a:t>
            </a:r>
          </a:p>
          <a:p>
            <a:pPr marL="342900" indent="-342900">
              <a:buFont typeface="Arial" panose="020B0604020202020204" pitchFamily="34" charset="0"/>
              <a:buChar char="•"/>
            </a:pPr>
            <a:r>
              <a:rPr lang="vi-VN" sz="2000">
                <a:latin typeface="+mj-lt"/>
              </a:rPr>
              <a:t>Các lệnh AT phải được kết thúc bởi 2 dấu </a:t>
            </a:r>
            <a:r>
              <a:rPr lang="vi-VN" sz="2000">
                <a:latin typeface="+mj-lt"/>
              </a:rPr>
              <a:t>CR </a:t>
            </a:r>
            <a:r>
              <a:rPr lang="vi-VN" sz="2000" smtClean="0">
                <a:latin typeface="+mj-lt"/>
              </a:rPr>
              <a:t>(\r</a:t>
            </a:r>
            <a:r>
              <a:rPr lang="vi-VN" sz="2000">
                <a:latin typeface="+mj-lt"/>
              </a:rPr>
              <a:t>) + LF(\n), tương đương với 2 byte 0x0D + 0x0A</a:t>
            </a:r>
          </a:p>
          <a:p>
            <a:pPr marL="342900" indent="-342900">
              <a:buFont typeface="Arial" panose="020B0604020202020204" pitchFamily="34" charset="0"/>
              <a:buChar char="•"/>
            </a:pPr>
            <a:r>
              <a:rPr lang="vi-VN" sz="2000">
                <a:latin typeface="+mj-lt"/>
              </a:rPr>
              <a:t>Việc cài đặt các kết nối wifi sẽ tự động được lưu lại và không phải cài đặt lại khi reset </a:t>
            </a:r>
            <a:r>
              <a:rPr lang="vi-VN" sz="2000">
                <a:latin typeface="+mj-lt"/>
              </a:rPr>
              <a:t>module</a:t>
            </a:r>
            <a:r>
              <a:rPr lang="vi-VN" sz="2000" smtClean="0">
                <a:latin typeface="+mj-lt"/>
              </a:rPr>
              <a:t>.</a:t>
            </a:r>
            <a:endParaRPr lang="vi-VN" sz="2000">
              <a:latin typeface="+mj-lt"/>
            </a:endParaRPr>
          </a:p>
        </p:txBody>
      </p:sp>
    </p:spTree>
    <p:extLst>
      <p:ext uri="{BB962C8B-B14F-4D97-AF65-F5344CB8AC3E}">
        <p14:creationId xmlns:p14="http://schemas.microsoft.com/office/powerpoint/2010/main" val="497522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55228" y="490573"/>
            <a:ext cx="10037378" cy="923330"/>
          </a:xfrm>
          <a:prstGeom prst="rect">
            <a:avLst/>
          </a:prstGeom>
          <a:noFill/>
        </p:spPr>
        <p:txBody>
          <a:bodyPr wrap="square" rtlCol="0">
            <a:spAutoFit/>
          </a:bodyPr>
          <a:lstStyle/>
          <a:p>
            <a:pPr algn="ctr"/>
            <a:r>
              <a:rPr lang="en-US" sz="5400" b="1">
                <a:solidFill>
                  <a:srgbClr val="FF0000"/>
                </a:solidFill>
                <a:latin typeface="Times New Roman" panose="02020603050405020304" pitchFamily="18" charset="0"/>
                <a:cs typeface="Times New Roman" panose="02020603050405020304" pitchFamily="18" charset="0"/>
              </a:rPr>
              <a:t>AT Command</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975944" y="1828615"/>
            <a:ext cx="2900855"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Lệnh AT Command</a:t>
            </a:r>
            <a:endParaRPr lang="en-US" sz="2500" b="1">
              <a:latin typeface="Times New Roman" panose="02020603050405020304" pitchFamily="18" charset="0"/>
              <a:cs typeface="Times New Roman" panose="02020603050405020304" pitchFamily="18" charset="0"/>
            </a:endParaRPr>
          </a:p>
        </p:txBody>
      </p:sp>
      <p:sp>
        <p:nvSpPr>
          <p:cNvPr id="9" name="TextBox 8"/>
          <p:cNvSpPr txBox="1"/>
          <p:nvPr/>
        </p:nvSpPr>
        <p:spPr>
          <a:xfrm>
            <a:off x="1975944" y="2429692"/>
            <a:ext cx="3353702" cy="477054"/>
          </a:xfrm>
          <a:prstGeom prst="rect">
            <a:avLst/>
          </a:prstGeom>
          <a:noFill/>
        </p:spPr>
        <p:txBody>
          <a:bodyPr wrap="square" rtlCol="0">
            <a:spAutoFit/>
          </a:bodyPr>
          <a:lstStyle/>
          <a:p>
            <a:r>
              <a:rPr lang="en-US" sz="2500" b="1">
                <a:latin typeface="Times New Roman" panose="02020603050405020304" pitchFamily="18" charset="0"/>
                <a:cs typeface="Times New Roman" panose="02020603050405020304" pitchFamily="18" charset="0"/>
              </a:rPr>
              <a:t>Các </a:t>
            </a:r>
            <a:r>
              <a:rPr lang="en-US" sz="2500" b="1" smtClean="0">
                <a:latin typeface="Times New Roman" panose="02020603050405020304" pitchFamily="18" charset="0"/>
                <a:cs typeface="Times New Roman" panose="02020603050405020304" pitchFamily="18" charset="0"/>
              </a:rPr>
              <a:t>lệnh </a:t>
            </a:r>
            <a:r>
              <a:rPr lang="en-US" sz="2500" b="1">
                <a:latin typeface="Times New Roman" panose="02020603050405020304" pitchFamily="18" charset="0"/>
                <a:cs typeface="Times New Roman" panose="02020603050405020304" pitchFamily="18" charset="0"/>
              </a:rPr>
              <a:t>AT </a:t>
            </a:r>
            <a:r>
              <a:rPr lang="en-US" sz="2500" b="1" smtClean="0">
                <a:latin typeface="Times New Roman" panose="02020603050405020304" pitchFamily="18" charset="0"/>
                <a:cs typeface="Times New Roman" panose="02020603050405020304" pitchFamily="18" charset="0"/>
              </a:rPr>
              <a:t>chung:</a:t>
            </a:r>
            <a:endParaRPr lang="en-US" sz="2500" b="1">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755228" y="3098744"/>
            <a:ext cx="10165976" cy="2066925"/>
          </a:xfrm>
          <a:prstGeom prst="rect">
            <a:avLst/>
          </a:prstGeom>
        </p:spPr>
      </p:pic>
    </p:spTree>
    <p:extLst>
      <p:ext uri="{BB962C8B-B14F-4D97-AF65-F5344CB8AC3E}">
        <p14:creationId xmlns:p14="http://schemas.microsoft.com/office/powerpoint/2010/main" val="2255212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923330"/>
          </a:xfrm>
          <a:prstGeom prst="rect">
            <a:avLst/>
          </a:prstGeom>
          <a:noFill/>
        </p:spPr>
        <p:txBody>
          <a:bodyPr wrap="square" rtlCol="0">
            <a:spAutoFit/>
          </a:bodyPr>
          <a:lstStyle/>
          <a:p>
            <a:pPr algn="ctr"/>
            <a:r>
              <a:rPr lang="en-US" sz="5400" b="1">
                <a:solidFill>
                  <a:srgbClr val="FF0000"/>
                </a:solidFill>
                <a:latin typeface="Times New Roman" panose="02020603050405020304" pitchFamily="18" charset="0"/>
                <a:cs typeface="Times New Roman" panose="02020603050405020304" pitchFamily="18" charset="0"/>
              </a:rPr>
              <a:t>AT Command</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75944" y="1828615"/>
            <a:ext cx="2900855"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Lệnh AT Command</a:t>
            </a:r>
            <a:endParaRPr lang="en-US" sz="2500" b="1">
              <a:latin typeface="Times New Roman" panose="02020603050405020304" pitchFamily="18" charset="0"/>
              <a:cs typeface="Times New Roman" panose="02020603050405020304" pitchFamily="18" charset="0"/>
            </a:endParaRPr>
          </a:p>
        </p:txBody>
      </p:sp>
      <p:sp>
        <p:nvSpPr>
          <p:cNvPr id="8" name="TextBox 7"/>
          <p:cNvSpPr txBox="1"/>
          <p:nvPr/>
        </p:nvSpPr>
        <p:spPr>
          <a:xfrm>
            <a:off x="1975944" y="2393806"/>
            <a:ext cx="4938662" cy="477054"/>
          </a:xfrm>
          <a:prstGeom prst="rect">
            <a:avLst/>
          </a:prstGeom>
          <a:noFill/>
        </p:spPr>
        <p:txBody>
          <a:bodyPr wrap="square" rtlCol="0">
            <a:spAutoFit/>
          </a:bodyPr>
          <a:lstStyle/>
          <a:p>
            <a:r>
              <a:rPr lang="en-US" sz="2500" b="1">
                <a:latin typeface="Times New Roman" panose="02020603050405020304" pitchFamily="18" charset="0"/>
                <a:cs typeface="Times New Roman" panose="02020603050405020304" pitchFamily="18" charset="0"/>
              </a:rPr>
              <a:t>Các lệnh AT cấu hình Module Wifi</a:t>
            </a:r>
          </a:p>
        </p:txBody>
      </p:sp>
      <p:pic>
        <p:nvPicPr>
          <p:cNvPr id="10" name="Picture 9"/>
          <p:cNvPicPr>
            <a:picLocks noChangeAspect="1"/>
          </p:cNvPicPr>
          <p:nvPr/>
        </p:nvPicPr>
        <p:blipFill>
          <a:blip r:embed="rId2"/>
          <a:stretch>
            <a:fillRect/>
          </a:stretch>
        </p:blipFill>
        <p:spPr>
          <a:xfrm>
            <a:off x="1733006" y="2906746"/>
            <a:ext cx="10363200" cy="3933825"/>
          </a:xfrm>
          <a:prstGeom prst="rect">
            <a:avLst/>
          </a:prstGeom>
        </p:spPr>
      </p:pic>
    </p:spTree>
    <p:extLst>
      <p:ext uri="{BB962C8B-B14F-4D97-AF65-F5344CB8AC3E}">
        <p14:creationId xmlns:p14="http://schemas.microsoft.com/office/powerpoint/2010/main" val="4080227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3591</TotalTime>
  <Words>275</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Roboto</vt:lpstr>
      <vt:lpstr>Times New Roman</vt:lpstr>
      <vt:lpstr>Office Theme</vt:lpstr>
      <vt:lpstr>PowerPoint Presentation</vt:lpstr>
      <vt:lpstr>AT Command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Tuấn Phan</cp:lastModifiedBy>
  <cp:revision>360</cp:revision>
  <dcterms:created xsi:type="dcterms:W3CDTF">2017-11-04T11:17:03Z</dcterms:created>
  <dcterms:modified xsi:type="dcterms:W3CDTF">2020-08-11T04:00:10Z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