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72" r:id="rId5"/>
    <p:sldId id="273" r:id="rId6"/>
    <p:sldId id="274" r:id="rId7"/>
    <p:sldId id="276" r:id="rId8"/>
    <p:sldId id="275" r:id="rId9"/>
    <p:sldId id="277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1AD"/>
    <a:srgbClr val="1B8FAD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96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1E71-55FB-4F70-BA64-7E87629B954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C60F-1D31-4D35-A4BD-2D886156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43" y="2287162"/>
            <a:ext cx="3460115" cy="2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solidFill>
            <a:srgbClr val="1B8F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451" y="3045702"/>
            <a:ext cx="5915024" cy="828674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here</a:t>
            </a:r>
          </a:p>
          <a:p>
            <a:r>
              <a:rPr lang="en-US" dirty="0"/>
              <a:t>Content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3581399" y="4245533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Diễn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Bộ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phận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33450" y="4037095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7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562350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76927" y="1847904"/>
            <a:ext cx="5476872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1590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1675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153789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53271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5153790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94173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Thanks you !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 userDrawn="1"/>
        </p:nvSpPr>
        <p:spPr>
          <a:xfrm>
            <a:off x="3581399" y="3071981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Diễn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Bộ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phận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33450" y="2863543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6D9FEF56-C5D4-4D87-B961-211842A8ECEA}" type="datetime1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D779B054-1F36-43A5-BA23-2DE8D6B1A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4" r:id="rId3"/>
    <p:sldLayoutId id="2147483678" r:id="rId4"/>
    <p:sldLayoutId id="2147483680" r:id="rId5"/>
    <p:sldLayoutId id="2147483663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8EDFE3-094C-4981-97CD-33C7E221B2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2"/>
          <a:stretch/>
        </p:blipFill>
        <p:spPr>
          <a:xfrm>
            <a:off x="1650670" y="0"/>
            <a:ext cx="10541330" cy="64839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FAF3E8-A735-477A-B44B-076C4E28F98F}"/>
              </a:ext>
            </a:extLst>
          </p:cNvPr>
          <p:cNvSpPr txBox="1"/>
          <p:nvPr/>
        </p:nvSpPr>
        <p:spPr>
          <a:xfrm>
            <a:off x="5021284" y="2921168"/>
            <a:ext cx="4953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/>
              <a:t>Username: admin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/>
              <a:t>Pass: admin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/>
              <a:t>Nếu nhập sai sẽ hiện dòng chữ cảnh báo.</a:t>
            </a:r>
          </a:p>
        </p:txBody>
      </p:sp>
    </p:spTree>
    <p:extLst>
      <p:ext uri="{BB962C8B-B14F-4D97-AF65-F5344CB8AC3E}">
        <p14:creationId xmlns:p14="http://schemas.microsoft.com/office/powerpoint/2010/main" val="153391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CEE2C7-EA8F-4C46-B97F-CEF033ECA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6"/>
          <a:stretch/>
        </p:blipFill>
        <p:spPr>
          <a:xfrm>
            <a:off x="1662544" y="1673"/>
            <a:ext cx="10529455" cy="6506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F56C69-464E-46C2-9A6A-77DB28E9712E}"/>
              </a:ext>
            </a:extLst>
          </p:cNvPr>
          <p:cNvSpPr txBox="1"/>
          <p:nvPr/>
        </p:nvSpPr>
        <p:spPr>
          <a:xfrm>
            <a:off x="2386940" y="2398815"/>
            <a:ext cx="356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Sau khi đăng nhập thành công sẽ gọi hàm HandleRoot() khi có truy vấn GET URL “/” (sẽ không suất hiện dấu ‘/’ trên thanh địa chỉ).</a:t>
            </a:r>
          </a:p>
        </p:txBody>
      </p:sp>
    </p:spTree>
    <p:extLst>
      <p:ext uri="{BB962C8B-B14F-4D97-AF65-F5344CB8AC3E}">
        <p14:creationId xmlns:p14="http://schemas.microsoft.com/office/powerpoint/2010/main" val="60019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40BEE9-C45B-4718-B085-034C274303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3"/>
          <a:stretch/>
        </p:blipFill>
        <p:spPr>
          <a:xfrm>
            <a:off x="1638794" y="1674"/>
            <a:ext cx="10553205" cy="65178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B6D723-C37C-4AE2-A38B-BFE0DAA220DA}"/>
              </a:ext>
            </a:extLst>
          </p:cNvPr>
          <p:cNvSpPr txBox="1"/>
          <p:nvPr/>
        </p:nvSpPr>
        <p:spPr>
          <a:xfrm>
            <a:off x="2351315" y="2386940"/>
            <a:ext cx="3538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Nhập dữ liệu vào Data1, Data2, Data3 và nhấn nút SEND để gửi.</a:t>
            </a:r>
          </a:p>
        </p:txBody>
      </p:sp>
    </p:spTree>
    <p:extLst>
      <p:ext uri="{BB962C8B-B14F-4D97-AF65-F5344CB8AC3E}">
        <p14:creationId xmlns:p14="http://schemas.microsoft.com/office/powerpoint/2010/main" val="52420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636C0A-6123-45D9-A7DC-90B4202C4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6"/>
          <a:stretch/>
        </p:blipFill>
        <p:spPr>
          <a:xfrm>
            <a:off x="1733796" y="1673"/>
            <a:ext cx="10458203" cy="6506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792422-855F-4ACB-9546-997A1DBCFC89}"/>
              </a:ext>
            </a:extLst>
          </p:cNvPr>
          <p:cNvSpPr txBox="1"/>
          <p:nvPr/>
        </p:nvSpPr>
        <p:spPr>
          <a:xfrm>
            <a:off x="2612572" y="2505670"/>
            <a:ext cx="3265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</a:t>
            </a:r>
            <a:r>
              <a:rPr lang="vi-VN"/>
              <a:t>ư</a:t>
            </a:r>
            <a:r>
              <a:rPr lang="en-US"/>
              <a:t>ớc khi nhấn SEND thì vẫn còn dữ liệu và Arduino vẫn ch</a:t>
            </a:r>
            <a:r>
              <a:rPr lang="vi-VN"/>
              <a:t>ư</a:t>
            </a:r>
            <a:r>
              <a:rPr lang="en-US"/>
              <a:t>a hiển thị dữu liệu.</a:t>
            </a:r>
          </a:p>
        </p:txBody>
      </p:sp>
    </p:spTree>
    <p:extLst>
      <p:ext uri="{BB962C8B-B14F-4D97-AF65-F5344CB8AC3E}">
        <p14:creationId xmlns:p14="http://schemas.microsoft.com/office/powerpoint/2010/main" val="25768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7FF054-9E78-4831-9C7D-07922C7FB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AF2B67-AA2B-4F3E-8DA8-2DA7D042F166}"/>
              </a:ext>
            </a:extLst>
          </p:cNvPr>
          <p:cNvSpPr txBox="1"/>
          <p:nvPr/>
        </p:nvSpPr>
        <p:spPr>
          <a:xfrm>
            <a:off x="653143" y="2054431"/>
            <a:ext cx="4215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Khi hoàn tất lệnh send thì chuyển h</a:t>
            </a:r>
            <a:r>
              <a:rPr lang="vi-VN"/>
              <a:t>ư</a:t>
            </a:r>
            <a:r>
              <a:rPr lang="en-US"/>
              <a:t>ớng về trang gốc (đ</a:t>
            </a:r>
            <a:r>
              <a:rPr lang="vi-VN"/>
              <a:t>ư</a:t>
            </a:r>
            <a:r>
              <a:rPr lang="en-US"/>
              <a:t>ợc viết ở hàm HandleRoot).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Cache control no cache: sẽ không l</a:t>
            </a:r>
            <a:r>
              <a:rPr lang="vi-VN"/>
              <a:t>ư</a:t>
            </a:r>
            <a:r>
              <a:rPr lang="en-US"/>
              <a:t>u dữ liệu lại khi quay về trang gốc.</a:t>
            </a:r>
          </a:p>
        </p:txBody>
      </p:sp>
    </p:spTree>
    <p:extLst>
      <p:ext uri="{BB962C8B-B14F-4D97-AF65-F5344CB8AC3E}">
        <p14:creationId xmlns:p14="http://schemas.microsoft.com/office/powerpoint/2010/main" val="2603839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9D132C-5916-49F1-80B4-F314F3C28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0" y="1673"/>
            <a:ext cx="10493829" cy="685465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8A5449-53E7-41B4-9DDC-1FC03624CD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39"/>
          <a:stretch/>
        </p:blipFill>
        <p:spPr>
          <a:xfrm>
            <a:off x="1698170" y="1642143"/>
            <a:ext cx="10493830" cy="23004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132062-D92B-44CD-858E-66C5D1053B75}"/>
              </a:ext>
            </a:extLst>
          </p:cNvPr>
          <p:cNvSpPr txBox="1"/>
          <p:nvPr/>
        </p:nvSpPr>
        <p:spPr>
          <a:xfrm>
            <a:off x="3982189" y="3428999"/>
            <a:ext cx="5925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Nhấn nút show data để chuyển sang trang update.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Hàng 1 hiển thị dữ liệu hiện tại.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Hàng 2 hiển thị dữ liệu quá khứ.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Khoảng cách 20s sẽ đ</a:t>
            </a:r>
            <a:r>
              <a:rPr lang="vi-VN"/>
              <a:t>ư</a:t>
            </a:r>
            <a:r>
              <a:rPr lang="en-US"/>
              <a:t>ợc update một lần.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Nh</a:t>
            </a:r>
            <a:r>
              <a:rPr lang="vi-VN"/>
              <a:t>ư</a:t>
            </a:r>
            <a:r>
              <a:rPr lang="en-US"/>
              <a:t>ng nếu mất điện hoặc tín hiệu internet thì không thể cập nhật thời gian thực.</a:t>
            </a:r>
          </a:p>
        </p:txBody>
      </p:sp>
    </p:spTree>
    <p:extLst>
      <p:ext uri="{BB962C8B-B14F-4D97-AF65-F5344CB8AC3E}">
        <p14:creationId xmlns:p14="http://schemas.microsoft.com/office/powerpoint/2010/main" val="139499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862EF5-B81D-4575-A211-90660DCF25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9"/>
          <a:stretch/>
        </p:blipFill>
        <p:spPr>
          <a:xfrm>
            <a:off x="1710046" y="1673"/>
            <a:ext cx="10481953" cy="6506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353E6C-73D7-4F40-BF47-AFFD73736D4D}"/>
              </a:ext>
            </a:extLst>
          </p:cNvPr>
          <p:cNvSpPr txBox="1"/>
          <p:nvPr/>
        </p:nvSpPr>
        <p:spPr>
          <a:xfrm>
            <a:off x="4583874" y="2721114"/>
            <a:ext cx="5272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Sau khi đăng xuất thì sẽ không l</a:t>
            </a:r>
            <a:r>
              <a:rPr lang="vi-VN" sz="2000"/>
              <a:t>ư</a:t>
            </a:r>
            <a:r>
              <a:rPr lang="en-US" sz="2000"/>
              <a:t>u trữ dữ liệu về user và pass trên thanh ghi dữ liệu.</a:t>
            </a:r>
          </a:p>
        </p:txBody>
      </p:sp>
    </p:spTree>
    <p:extLst>
      <p:ext uri="{BB962C8B-B14F-4D97-AF65-F5344CB8AC3E}">
        <p14:creationId xmlns:p14="http://schemas.microsoft.com/office/powerpoint/2010/main" val="1747516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www.indruino.com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3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9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673" y="600429"/>
            <a:ext cx="9382124" cy="533046"/>
          </a:xfrm>
        </p:spPr>
        <p:txBody>
          <a:bodyPr/>
          <a:lstStyle/>
          <a:p>
            <a:r>
              <a:rPr lang="en-US"/>
              <a:t>WEBSERVER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Tổng quan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B415172-6A8F-4D72-9C45-FB384F051D4F}"/>
              </a:ext>
            </a:extLst>
          </p:cNvPr>
          <p:cNvSpPr txBox="1">
            <a:spLocks/>
          </p:cNvSpPr>
          <p:nvPr/>
        </p:nvSpPr>
        <p:spPr>
          <a:xfrm>
            <a:off x="6341423" y="2194676"/>
            <a:ext cx="6183335" cy="170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WebServer: th</a:t>
            </a:r>
            <a:r>
              <a:rPr lang="vi-VN" sz="1800">
                <a:latin typeface="+mn-lt"/>
              </a:rPr>
              <a:t>ư</a:t>
            </a:r>
            <a:r>
              <a:rPr lang="en-US" sz="1800">
                <a:latin typeface="+mn-lt"/>
              </a:rPr>
              <a:t> viện để tạo webserver.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Time, NTPClient, WiFiUdp: lấy thời gian thực.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WiFi: tạo kết nối và cấu hình wifi.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>
              <a:latin typeface="+mn-lt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>
              <a:latin typeface="+mn-lt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E89ABB-BA82-4C15-8599-211C6FC08C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8" r="70195" b="71093"/>
          <a:stretch/>
        </p:blipFill>
        <p:spPr>
          <a:xfrm>
            <a:off x="1971675" y="1953128"/>
            <a:ext cx="4369748" cy="147587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AED87A-CC2F-4215-A990-ED1BF43BEB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2" r="67662" b="30381"/>
          <a:stretch/>
        </p:blipFill>
        <p:spPr>
          <a:xfrm>
            <a:off x="1971675" y="3770193"/>
            <a:ext cx="4369748" cy="2487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6BD46E-38FC-4ED8-8507-D0F8170EC15A}"/>
              </a:ext>
            </a:extLst>
          </p:cNvPr>
          <p:cNvSpPr txBox="1"/>
          <p:nvPr/>
        </p:nvSpPr>
        <p:spPr>
          <a:xfrm>
            <a:off x="6341423" y="3782381"/>
            <a:ext cx="5510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Server.sendHeader(“Location”, “/”):</a:t>
            </a:r>
            <a:r>
              <a:rPr lang="en-US"/>
              <a:t> chuyển h</a:t>
            </a:r>
            <a:r>
              <a:rPr lang="vi-VN"/>
              <a:t>ư</a:t>
            </a:r>
            <a:r>
              <a:rPr lang="en-US"/>
              <a:t>ớng đến trang gốc đã định.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Server.send(303): </a:t>
            </a:r>
            <a:r>
              <a:rPr lang="en-US"/>
              <a:t>status code để chuyển h</a:t>
            </a:r>
            <a:r>
              <a:rPr lang="vi-VN"/>
              <a:t>ư</a:t>
            </a:r>
            <a:r>
              <a:rPr lang="en-US"/>
              <a:t>ớng trang web. Nếu không có thì web có thể không thực thi chức năng.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Server.arg(“id”): </a:t>
            </a:r>
            <a:r>
              <a:rPr lang="en-US"/>
              <a:t>lấy dữ liệu đã nhập. ID đã định tr</a:t>
            </a:r>
            <a:r>
              <a:rPr lang="vi-VN"/>
              <a:t>ư</a:t>
            </a:r>
            <a:r>
              <a:rPr lang="en-US"/>
              <a:t>ớc đó cho việc ghi dữ liệu.</a:t>
            </a:r>
          </a:p>
        </p:txBody>
      </p:sp>
    </p:spTree>
    <p:extLst>
      <p:ext uri="{BB962C8B-B14F-4D97-AF65-F5344CB8AC3E}">
        <p14:creationId xmlns:p14="http://schemas.microsoft.com/office/powerpoint/2010/main" val="213494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Tổng quan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219274-E91D-4BEC-87B3-659B10409F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9" t="59745" r="46720" b="27088"/>
          <a:stretch/>
        </p:blipFill>
        <p:spPr>
          <a:xfrm>
            <a:off x="1916937" y="1706989"/>
            <a:ext cx="8358126" cy="12603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209A74-7E50-4591-957C-4BEDD9C62E66}"/>
              </a:ext>
            </a:extLst>
          </p:cNvPr>
          <p:cNvSpPr txBox="1"/>
          <p:nvPr/>
        </p:nvSpPr>
        <p:spPr>
          <a:xfrm>
            <a:off x="1916937" y="2967330"/>
            <a:ext cx="9809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Để tang tính bảo mật nên sử dụng </a:t>
            </a:r>
            <a:r>
              <a:rPr lang="en-US" b="1"/>
              <a:t>server.sendHeader(“Cache-Control”, “no-cache”) </a:t>
            </a:r>
            <a:r>
              <a:rPr lang="en-US"/>
              <a:t>để khi điền dữ liệu (user, pass) thì ghi quay trở lại trang có chức năng ghi dữ liệu (trang login) thì dữ liệu đ</a:t>
            </a:r>
            <a:r>
              <a:rPr lang="vi-VN"/>
              <a:t>ư</a:t>
            </a:r>
            <a:r>
              <a:rPr lang="en-US"/>
              <a:t>ợc ghi tr</a:t>
            </a:r>
            <a:r>
              <a:rPr lang="vi-VN"/>
              <a:t>ư</a:t>
            </a:r>
            <a:r>
              <a:rPr lang="en-US"/>
              <a:t>ớc đó sẽ mất.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4F8892-9F32-4451-B21D-1788101FD4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48128" r="69118" b="38402"/>
          <a:stretch/>
        </p:blipFill>
        <p:spPr>
          <a:xfrm>
            <a:off x="1971675" y="4053956"/>
            <a:ext cx="4714133" cy="12724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4B4258-B05C-44E7-B914-6526C13F9E85}"/>
              </a:ext>
            </a:extLst>
          </p:cNvPr>
          <p:cNvSpPr txBox="1"/>
          <p:nvPr/>
        </p:nvSpPr>
        <p:spPr>
          <a:xfrm>
            <a:off x="1916937" y="5166507"/>
            <a:ext cx="9915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Nếu viết web bằng HTML trên trực tiếp trên Arduino thì nên sử dụng </a:t>
            </a:r>
            <a:r>
              <a:rPr lang="en-US" b="1"/>
              <a:t>server.send(200, “text/html”, content)</a:t>
            </a:r>
            <a:r>
              <a:rPr lang="en-US"/>
              <a:t> để hiển thị code html đ</a:t>
            </a:r>
            <a:r>
              <a:rPr lang="vi-VN"/>
              <a:t>ư</a:t>
            </a:r>
            <a:r>
              <a:rPr lang="en-US"/>
              <a:t>ợc gán trong content. </a:t>
            </a:r>
          </a:p>
        </p:txBody>
      </p:sp>
    </p:spTree>
    <p:extLst>
      <p:ext uri="{BB962C8B-B14F-4D97-AF65-F5344CB8AC3E}">
        <p14:creationId xmlns:p14="http://schemas.microsoft.com/office/powerpoint/2010/main" val="167002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Tổng quan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D177D2-938D-4E5A-8FBC-209638F32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65" r="64838" b="43893"/>
          <a:stretch/>
        </p:blipFill>
        <p:spPr>
          <a:xfrm>
            <a:off x="1971675" y="4394244"/>
            <a:ext cx="3930361" cy="1265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D35D94-C5B4-4BFB-92AB-9A64D2C66880}"/>
              </a:ext>
            </a:extLst>
          </p:cNvPr>
          <p:cNvSpPr txBox="1"/>
          <p:nvPr/>
        </p:nvSpPr>
        <p:spPr>
          <a:xfrm>
            <a:off x="5902034" y="4394244"/>
            <a:ext cx="5689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Update time (giả sử hiển thị đúng giờ hiện tại nh</a:t>
            </a:r>
            <a:r>
              <a:rPr lang="vi-VN"/>
              <a:t>ư</a:t>
            </a:r>
            <a:r>
              <a:rPr lang="en-US"/>
              <a:t>ng là của năm 1998) tr</a:t>
            </a:r>
            <a:r>
              <a:rPr lang="vi-VN"/>
              <a:t>ư</a:t>
            </a:r>
            <a:r>
              <a:rPr lang="en-US"/>
              <a:t>ớc khi sử dụng getFormattedTime() để lấy thời gian hiện tại. 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05E4A9-F7EE-4100-9F1C-56523C813F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52" r="70292" b="40774"/>
          <a:stretch/>
        </p:blipFill>
        <p:spPr>
          <a:xfrm>
            <a:off x="1971674" y="1999896"/>
            <a:ext cx="3930360" cy="22369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E8B51C-627F-4213-9D52-2AC2B3E0E8DF}"/>
              </a:ext>
            </a:extLst>
          </p:cNvPr>
          <p:cNvSpPr txBox="1"/>
          <p:nvPr/>
        </p:nvSpPr>
        <p:spPr>
          <a:xfrm>
            <a:off x="5902034" y="2656724"/>
            <a:ext cx="4975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Server.on(): gọi hàm khi nhận đ</a:t>
            </a:r>
            <a:r>
              <a:rPr lang="vi-VN"/>
              <a:t>ư</a:t>
            </a:r>
            <a:r>
              <a:rPr lang="en-US"/>
              <a:t>ợc URL “/”, “/login”,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Chọn muối giờ GTM +7: 7 x 3600 = 25200</a:t>
            </a:r>
          </a:p>
        </p:txBody>
      </p:sp>
    </p:spTree>
    <p:extLst>
      <p:ext uri="{BB962C8B-B14F-4D97-AF65-F5344CB8AC3E}">
        <p14:creationId xmlns:p14="http://schemas.microsoft.com/office/powerpoint/2010/main" val="180314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Ví dụ tạo Webserver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1217DF-243E-403E-9BF3-64024212C4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38" b="76580"/>
          <a:stretch/>
        </p:blipFill>
        <p:spPr>
          <a:xfrm>
            <a:off x="1839011" y="1929201"/>
            <a:ext cx="4284736" cy="192156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8FF6E6-129E-41FB-BCE2-12A6F14FC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96" b="78625"/>
          <a:stretch/>
        </p:blipFill>
        <p:spPr>
          <a:xfrm>
            <a:off x="1974574" y="3678362"/>
            <a:ext cx="4121426" cy="14651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E17C0B-1AE0-4D66-B115-8DAA5836E085}"/>
              </a:ext>
            </a:extLst>
          </p:cNvPr>
          <p:cNvSpPr txBox="1"/>
          <p:nvPr/>
        </p:nvSpPr>
        <p:spPr>
          <a:xfrm>
            <a:off x="6756949" y="1825554"/>
            <a:ext cx="51314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#include &lt;WiFi.h&gt;</a:t>
            </a:r>
          </a:p>
          <a:p>
            <a:r>
              <a:rPr lang="en-US">
                <a:solidFill>
                  <a:srgbClr val="FF0000"/>
                </a:solidFill>
              </a:rPr>
              <a:t>#include &lt;WebServer.h&gt;</a:t>
            </a:r>
          </a:p>
          <a:p>
            <a:r>
              <a:rPr lang="en-US"/>
              <a:t>const char* ssid = “YourSSID";</a:t>
            </a:r>
          </a:p>
          <a:p>
            <a:r>
              <a:rPr lang="en-US"/>
              <a:t>const char* password = “YOURPASSWORD";</a:t>
            </a:r>
          </a:p>
          <a:p>
            <a:r>
              <a:rPr lang="en-US"/>
              <a:t>WebServer server(80); //Lắng nghe ở port 80</a:t>
            </a:r>
          </a:p>
          <a:p>
            <a:r>
              <a:rPr lang="en-US" b="1"/>
              <a:t>Trong hàm void setup() :</a:t>
            </a:r>
          </a:p>
          <a:p>
            <a:r>
              <a:rPr lang="en-US"/>
              <a:t>server.on("/", []() {</a:t>
            </a:r>
          </a:p>
          <a:p>
            <a:r>
              <a:rPr lang="en-US"/>
              <a:t>    server.send(200, "text/plain", "Hello World");</a:t>
            </a:r>
          </a:p>
          <a:p>
            <a:r>
              <a:rPr lang="en-US"/>
              <a:t>  });</a:t>
            </a:r>
          </a:p>
          <a:p>
            <a:r>
              <a:rPr lang="en-US"/>
              <a:t>  server.on("/inline", []() {</a:t>
            </a:r>
          </a:p>
          <a:p>
            <a:r>
              <a:rPr lang="en-US"/>
              <a:t>    server.send(200, "text/plain", "I am Indruino !!!");</a:t>
            </a:r>
          </a:p>
          <a:p>
            <a:r>
              <a:rPr lang="en-US"/>
              <a:t>  });</a:t>
            </a:r>
          </a:p>
          <a:p>
            <a:r>
              <a:rPr lang="en-US"/>
              <a:t>  server.begin();</a:t>
            </a:r>
          </a:p>
          <a:p>
            <a:r>
              <a:rPr lang="en-US" b="1"/>
              <a:t>Trong hàm loop():</a:t>
            </a:r>
          </a:p>
          <a:p>
            <a:r>
              <a:rPr lang="en-US"/>
              <a:t>server.handleClient(); // server lắng nghe yêu cầu từ client.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4B2F5D-A41E-4F64-9B26-9A959C1BC27A}"/>
              </a:ext>
            </a:extLst>
          </p:cNvPr>
          <p:cNvSpPr/>
          <p:nvPr/>
        </p:nvSpPr>
        <p:spPr>
          <a:xfrm>
            <a:off x="3507685" y="2266895"/>
            <a:ext cx="2616062" cy="463503"/>
          </a:xfrm>
          <a:prstGeom prst="rect">
            <a:avLst/>
          </a:prstGeom>
          <a:noFill/>
          <a:ln w="57150">
            <a:solidFill>
              <a:srgbClr val="219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410C6C-07BC-49A5-975E-DAFF4B0887B4}"/>
              </a:ext>
            </a:extLst>
          </p:cNvPr>
          <p:cNvSpPr/>
          <p:nvPr/>
        </p:nvSpPr>
        <p:spPr>
          <a:xfrm>
            <a:off x="3479938" y="3855959"/>
            <a:ext cx="2616062" cy="463503"/>
          </a:xfrm>
          <a:prstGeom prst="rect">
            <a:avLst/>
          </a:prstGeom>
          <a:noFill/>
          <a:ln w="57150">
            <a:solidFill>
              <a:srgbClr val="219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2FDB32-0187-4BFE-A5A4-072623F873C4}"/>
              </a:ext>
            </a:extLst>
          </p:cNvPr>
          <p:cNvSpPr/>
          <p:nvPr/>
        </p:nvSpPr>
        <p:spPr>
          <a:xfrm>
            <a:off x="6756948" y="3525078"/>
            <a:ext cx="5131489" cy="1921565"/>
          </a:xfrm>
          <a:prstGeom prst="rect">
            <a:avLst/>
          </a:prstGeom>
          <a:noFill/>
          <a:ln w="38100">
            <a:solidFill>
              <a:srgbClr val="219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1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Ví dụ tạo Webserver có 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1D9C8-9389-42FA-B93E-5BF5AFB8F2A7}"/>
              </a:ext>
            </a:extLst>
          </p:cNvPr>
          <p:cNvSpPr txBox="1"/>
          <p:nvPr/>
        </p:nvSpPr>
        <p:spPr>
          <a:xfrm>
            <a:off x="1865658" y="1851325"/>
            <a:ext cx="102571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#include &lt;WiFi.h&gt;</a:t>
            </a:r>
          </a:p>
          <a:p>
            <a:r>
              <a:rPr lang="en-US">
                <a:solidFill>
                  <a:srgbClr val="FF0000"/>
                </a:solidFill>
              </a:rPr>
              <a:t>#include &lt;WebServer.h&gt;</a:t>
            </a:r>
          </a:p>
          <a:p>
            <a:r>
              <a:rPr lang="en-US"/>
              <a:t>const char* ssid = “SSID";</a:t>
            </a:r>
          </a:p>
          <a:p>
            <a:r>
              <a:rPr lang="en-US"/>
              <a:t>const char* password = “PASSWORD";</a:t>
            </a:r>
          </a:p>
          <a:p>
            <a:r>
              <a:rPr lang="en-US"/>
              <a:t>WebServer server(80);</a:t>
            </a:r>
          </a:p>
          <a:p>
            <a:r>
              <a:rPr lang="en-US"/>
              <a:t>const char* www_username = "IndruinoStudent";</a:t>
            </a:r>
          </a:p>
          <a:p>
            <a:r>
              <a:rPr lang="en-US"/>
              <a:t>const char* www_password = "123456789";</a:t>
            </a:r>
          </a:p>
          <a:p>
            <a:r>
              <a:rPr lang="en-US" b="1"/>
              <a:t>Trong hàm void setup(): </a:t>
            </a:r>
          </a:p>
          <a:p>
            <a:r>
              <a:rPr lang="en-US"/>
              <a:t>server.on("/", []() {</a:t>
            </a:r>
          </a:p>
          <a:p>
            <a:r>
              <a:rPr lang="en-US"/>
              <a:t>    if (!server.authenticate(www_username, www_password)) { //Xác thực username và password đã định.</a:t>
            </a:r>
          </a:p>
          <a:p>
            <a:r>
              <a:rPr lang="en-US"/>
              <a:t>      return server.requestAuthentication();</a:t>
            </a:r>
          </a:p>
          <a:p>
            <a:r>
              <a:rPr lang="en-US"/>
              <a:t>    }</a:t>
            </a:r>
          </a:p>
          <a:p>
            <a:r>
              <a:rPr lang="en-US"/>
              <a:t>    server.send(200, "text/plain", "Login OK"); //Đăng nhập thành công thì xuất dòng chữ Login OK.</a:t>
            </a:r>
          </a:p>
          <a:p>
            <a:r>
              <a:rPr lang="en-US"/>
              <a:t>  });</a:t>
            </a:r>
          </a:p>
          <a:p>
            <a:r>
              <a:rPr lang="en-US"/>
              <a:t>  server.begin();</a:t>
            </a:r>
          </a:p>
          <a:p>
            <a:r>
              <a:rPr lang="en-US" b="1"/>
              <a:t>Trong hàm void loop():</a:t>
            </a:r>
          </a:p>
          <a:p>
            <a:r>
              <a:rPr lang="en-US"/>
              <a:t>server.handleClient();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7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Ví dụ tạo Webserver có login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42DE35-2380-48B8-9FC2-E770BB6D31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37" b="61881"/>
          <a:stretch/>
        </p:blipFill>
        <p:spPr>
          <a:xfrm>
            <a:off x="1971675" y="1466850"/>
            <a:ext cx="8115300" cy="261294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5EC418-7F20-411C-995D-279A9B2680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47" b="74804"/>
          <a:stretch/>
        </p:blipFill>
        <p:spPr>
          <a:xfrm>
            <a:off x="1971675" y="4079790"/>
            <a:ext cx="5661163" cy="24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0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133475"/>
            <a:ext cx="7429500" cy="1152525"/>
          </a:xfrm>
        </p:spPr>
        <p:txBody>
          <a:bodyPr>
            <a:normAutofit/>
          </a:bodyPr>
          <a:lstStyle/>
          <a:p>
            <a:r>
              <a:rPr lang="en-US"/>
              <a:t>Ví dụ tạo Tạo WEBSER điều khiển LED và gửi/tải dữ liệu.</a:t>
            </a:r>
          </a:p>
          <a:p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C7C80B-EFC1-4ACA-B866-8799C6CF29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66"/>
          <a:stretch/>
        </p:blipFill>
        <p:spPr>
          <a:xfrm>
            <a:off x="1700213" y="1666521"/>
            <a:ext cx="10338969" cy="4700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66785C-C109-448A-9FF3-D3EA44AC39B9}"/>
              </a:ext>
            </a:extLst>
          </p:cNvPr>
          <p:cNvSpPr txBox="1"/>
          <p:nvPr/>
        </p:nvSpPr>
        <p:spPr>
          <a:xfrm>
            <a:off x="2304492" y="2945399"/>
            <a:ext cx="5913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Nhập địa chỉ IP từ </a:t>
            </a:r>
            <a:r>
              <a:rPr lang="en-US" sz="2000" b="1"/>
              <a:t>WiFi.localIP() </a:t>
            </a:r>
            <a:r>
              <a:rPr lang="en-US" sz="2000"/>
              <a:t>vào trang đăng nhập</a:t>
            </a:r>
          </a:p>
        </p:txBody>
      </p:sp>
    </p:spTree>
    <p:extLst>
      <p:ext uri="{BB962C8B-B14F-4D97-AF65-F5344CB8AC3E}">
        <p14:creationId xmlns:p14="http://schemas.microsoft.com/office/powerpoint/2010/main" val="407106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798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Roboto</vt:lpstr>
      <vt:lpstr>Office Theme</vt:lpstr>
      <vt:lpstr>PowerPoint Presentation</vt:lpstr>
      <vt:lpstr>WEBSERVER</vt:lpstr>
      <vt:lpstr>WEBSERVER</vt:lpstr>
      <vt:lpstr>WEBSERVER</vt:lpstr>
      <vt:lpstr>WEBSERVER</vt:lpstr>
      <vt:lpstr>WEBSERVER</vt:lpstr>
      <vt:lpstr>WEBSERVER</vt:lpstr>
      <vt:lpstr>WEBSERVER</vt:lpstr>
      <vt:lpstr>WEBSERVER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Minh</dc:creator>
  <cp:lastModifiedBy>Nguyen Minh</cp:lastModifiedBy>
  <cp:revision>11</cp:revision>
  <dcterms:created xsi:type="dcterms:W3CDTF">2020-07-30T08:30:11Z</dcterms:created>
  <dcterms:modified xsi:type="dcterms:W3CDTF">2020-07-31T07:27:40Z</dcterms:modified>
</cp:coreProperties>
</file>