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showGuides="1">
      <p:cViewPr varScale="1">
        <p:scale>
          <a:sx n="91" d="100"/>
          <a:sy n="91" d="100"/>
        </p:scale>
        <p:origin x="300" y="9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7/24/2020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System Clocks </a:t>
            </a:r>
          </a:p>
        </p:txBody>
      </p:sp>
      <p:sp>
        <p:nvSpPr>
          <p:cNvPr id="7" name="TextBox 6"/>
          <p:cNvSpPr txBox="1"/>
          <p:nvPr/>
        </p:nvSpPr>
        <p:spPr>
          <a:xfrm>
            <a:off x="1639615" y="2044706"/>
            <a:ext cx="10552385" cy="1246495"/>
          </a:xfrm>
          <a:prstGeom prst="rect">
            <a:avLst/>
          </a:prstGeom>
          <a:noFill/>
        </p:spPr>
        <p:txBody>
          <a:bodyPr wrap="square" rtlCol="0">
            <a:spAutoFit/>
          </a:bodyPr>
          <a:lstStyle/>
          <a:p>
            <a:pPr>
              <a:lnSpc>
                <a:spcPct val="150000"/>
              </a:lnSpc>
            </a:pPr>
            <a:r>
              <a:rPr lang="en-US" sz="3000" b="1" smtClean="0">
                <a:latin typeface="Times New Roman" panose="02020603050405020304" pitchFamily="18" charset="0"/>
                <a:cs typeface="Times New Roman" panose="02020603050405020304" pitchFamily="18" charset="0"/>
              </a:rPr>
              <a:t>Audio PLL </a:t>
            </a:r>
            <a:r>
              <a:rPr lang="en-US" sz="3000" b="1">
                <a:latin typeface="Times New Roman" panose="02020603050405020304" pitchFamily="18" charset="0"/>
                <a:cs typeface="Times New Roman" panose="02020603050405020304" pitchFamily="18" charset="0"/>
              </a:rPr>
              <a:t>Clock </a:t>
            </a:r>
            <a:r>
              <a:rPr lang="en-US" sz="3200">
                <a:latin typeface="Times New Roman" panose="02020603050405020304" pitchFamily="18" charset="0"/>
                <a:cs typeface="Times New Roman" panose="02020603050405020304" pitchFamily="18" charset="0"/>
              </a:rPr>
              <a:t/>
            </a:r>
            <a:br>
              <a:rPr lang="en-US" sz="3200">
                <a:latin typeface="Times New Roman" panose="02020603050405020304" pitchFamily="18" charset="0"/>
                <a:cs typeface="Times New Roman" panose="02020603050405020304" pitchFamily="18" charset="0"/>
              </a:rPr>
            </a:br>
            <a:r>
              <a:rPr lang="en-US" sz="2000" smtClean="0">
                <a:latin typeface="Times New Roman" panose="02020603050405020304" pitchFamily="18" charset="0"/>
                <a:cs typeface="Times New Roman" panose="02020603050405020304" pitchFamily="18" charset="0"/>
              </a:rPr>
              <a:t>Clock</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âm thanh được tạo ra bởi PLL phân đoạn có độ ồn cực thấp.</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106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Radio</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834499"/>
            <a:ext cx="10552385" cy="2862322"/>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Module </a:t>
            </a:r>
            <a:r>
              <a:rPr lang="en-US" sz="3000">
                <a:latin typeface="Times New Roman" panose="02020603050405020304" pitchFamily="18" charset="0"/>
                <a:cs typeface="Times New Roman" panose="02020603050405020304" pitchFamily="18" charset="0"/>
              </a:rPr>
              <a:t>radio bao gồm các khối sau:</a:t>
            </a:r>
          </a:p>
          <a:p>
            <a:r>
              <a:rPr lang="en-US" sz="3000">
                <a:latin typeface="Times New Roman" panose="02020603050405020304" pitchFamily="18" charset="0"/>
                <a:cs typeface="Times New Roman" panose="02020603050405020304" pitchFamily="18" charset="0"/>
              </a:rPr>
              <a:t>• Bộ thu 2,4 GHz</a:t>
            </a:r>
          </a:p>
          <a:p>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Bộ </a:t>
            </a:r>
            <a:r>
              <a:rPr lang="en-US" sz="3000">
                <a:latin typeface="Times New Roman" panose="02020603050405020304" pitchFamily="18" charset="0"/>
                <a:cs typeface="Times New Roman" panose="02020603050405020304" pitchFamily="18" charset="0"/>
              </a:rPr>
              <a:t>phát 2,4 GHz</a:t>
            </a:r>
          </a:p>
          <a:p>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Độ dốc và </a:t>
            </a:r>
            <a:r>
              <a:rPr lang="en-US" sz="3000">
                <a:latin typeface="Times New Roman" panose="02020603050405020304" pitchFamily="18" charset="0"/>
                <a:cs typeface="Times New Roman" panose="02020603050405020304" pitchFamily="18" charset="0"/>
              </a:rPr>
              <a:t>điều </a:t>
            </a:r>
            <a:r>
              <a:rPr lang="en-US" sz="3000" smtClean="0">
                <a:latin typeface="Times New Roman" panose="02020603050405020304" pitchFamily="18" charset="0"/>
                <a:cs typeface="Times New Roman" panose="02020603050405020304" pitchFamily="18" charset="0"/>
              </a:rPr>
              <a:t>chỉnh</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chuyển đổi balun </a:t>
            </a:r>
            <a:r>
              <a:rPr lang="en-US" sz="3000">
                <a:latin typeface="Times New Roman" panose="02020603050405020304" pitchFamily="18" charset="0"/>
                <a:cs typeface="Times New Roman" panose="02020603050405020304" pitchFamily="18" charset="0"/>
              </a:rPr>
              <a:t>và truyền-nhận</a:t>
            </a:r>
          </a:p>
          <a:p>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Bộ phận tạo xung nhịp (clock)</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53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Radio</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813478"/>
            <a:ext cx="10552385" cy="2677656"/>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2.4 GHz Receiver </a:t>
            </a:r>
            <a:r>
              <a:rPr lang="en-US" sz="3200">
                <a:latin typeface="Times New Roman" panose="02020603050405020304" pitchFamily="18" charset="0"/>
                <a:cs typeface="Times New Roman" panose="02020603050405020304" pitchFamily="18" charset="0"/>
              </a:rPr>
              <a:t/>
            </a:r>
            <a:br>
              <a:rPr lang="en-US" sz="32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Bộ thu 2,4 GHz giải điều chế tín hiệu RF 2,4 GHz thành tín hiệu cơ sở bậc hai và chuyển đổi chúng thành miền kỹ thuật số với hai ADC tốc độ cao, độ phân giải cao. Để thích ứng với các điều kiện kênh tín hiệu khác nhau, bộ lọc RF, </a:t>
            </a:r>
            <a:r>
              <a:rPr lang="en-US" sz="2000">
                <a:latin typeface="Times New Roman" panose="02020603050405020304" pitchFamily="18" charset="0"/>
                <a:cs typeface="Times New Roman" panose="02020603050405020304" pitchFamily="18" charset="0"/>
              </a:rPr>
              <a:t>đ</a:t>
            </a:r>
            <a:r>
              <a:rPr lang="vi-VN" sz="2000" smtClean="0">
                <a:latin typeface="Times New Roman" panose="02020603050405020304" pitchFamily="18" charset="0"/>
                <a:cs typeface="Times New Roman" panose="02020603050405020304" pitchFamily="18" charset="0"/>
              </a:rPr>
              <a:t>iều </a:t>
            </a:r>
            <a:r>
              <a:rPr lang="vi-VN" sz="2000">
                <a:latin typeface="Times New Roman" panose="02020603050405020304" pitchFamily="18" charset="0"/>
                <a:cs typeface="Times New Roman" panose="02020603050405020304" pitchFamily="18" charset="0"/>
              </a:rPr>
              <a:t>khiển khuếch đại tự động (AGC), mạch khử bù DC và bộ lọc băng cơ sở được tích hợp trong chip.</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851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Radio</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587330"/>
            <a:ext cx="10552385" cy="5401479"/>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2.4 GHz </a:t>
            </a:r>
            <a:r>
              <a:rPr lang="en-US" sz="3000" b="1" smtClean="0">
                <a:latin typeface="Times New Roman" panose="02020603050405020304" pitchFamily="18" charset="0"/>
                <a:cs typeface="Times New Roman" panose="02020603050405020304" pitchFamily="18" charset="0"/>
              </a:rPr>
              <a:t>Transmitter </a:t>
            </a:r>
            <a:r>
              <a:rPr lang="en-US" sz="3200">
                <a:latin typeface="Times New Roman" panose="02020603050405020304" pitchFamily="18" charset="0"/>
                <a:cs typeface="Times New Roman" panose="02020603050405020304" pitchFamily="18" charset="0"/>
              </a:rPr>
              <a:t/>
            </a:r>
            <a:br>
              <a:rPr lang="en-US" sz="32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Bộ phát 2,4 GHz điều chỉnh tín hiệu băng cơ sở bậc hai thành tín hiệu RF 2,4 GHz và điều khiển ăng-ten bằng bộ khuếch đại công suất bán dẫn oxit kim loại bổ sung (CMOS) công suất cao. Việc sử dụng hiệu chuẩn kỹ thuật số cải thiện hơn nữa tính tuyến tính của bộ khuếch đại công suất, cho phép hiệu suất hiện đại trong việc cung cấp công suất lên tới + 20,5 dBm cho truyền dẫn 802.11b và +18 dBm cho truyền 802.11n.</a:t>
            </a:r>
          </a:p>
          <a:p>
            <a:pPr>
              <a:lnSpc>
                <a:spcPct val="150000"/>
              </a:lnSpc>
            </a:pPr>
            <a:r>
              <a:rPr lang="vi-VN" sz="2000">
                <a:latin typeface="Times New Roman" panose="02020603050405020304" pitchFamily="18" charset="0"/>
                <a:cs typeface="Times New Roman" panose="02020603050405020304" pitchFamily="18" charset="0"/>
              </a:rPr>
              <a:t>Các hiệu chuẩn bổ sung được tích hợp để hủy bỏ mọi khiếm khuyết của radio, như:</a:t>
            </a:r>
          </a:p>
          <a:p>
            <a:pPr>
              <a:lnSpc>
                <a:spcPct val="150000"/>
              </a:lnSpc>
            </a:pPr>
            <a:r>
              <a:rPr lang="vi-VN" sz="2000">
                <a:latin typeface="Times New Roman" panose="02020603050405020304" pitchFamily="18" charset="0"/>
                <a:cs typeface="Times New Roman" panose="02020603050405020304" pitchFamily="18" charset="0"/>
              </a:rPr>
              <a:t>• Rò rỉ </a:t>
            </a:r>
            <a:r>
              <a:rPr lang="en-US" sz="2000" smtClean="0">
                <a:latin typeface="Times New Roman" panose="02020603050405020304" pitchFamily="18" charset="0"/>
                <a:cs typeface="Times New Roman" panose="02020603050405020304" pitchFamily="18" charset="0"/>
              </a:rPr>
              <a:t>song mang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Kết hợp pha I / </a:t>
            </a:r>
            <a:r>
              <a:rPr lang="vi-VN" sz="2000" smtClean="0">
                <a:latin typeface="Times New Roman" panose="02020603050405020304" pitchFamily="18" charset="0"/>
                <a:cs typeface="Times New Roman" panose="02020603050405020304" pitchFamily="18" charset="0"/>
              </a:rPr>
              <a:t>Q</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P</a:t>
            </a:r>
            <a:r>
              <a:rPr lang="vi-VN" sz="2000" smtClean="0">
                <a:latin typeface="Times New Roman" panose="02020603050405020304" pitchFamily="18" charset="0"/>
                <a:cs typeface="Times New Roman" panose="02020603050405020304" pitchFamily="18" charset="0"/>
              </a:rPr>
              <a:t>hi tuyến cơ sở</a:t>
            </a:r>
          </a:p>
          <a:p>
            <a:pPr>
              <a:lnSpc>
                <a:spcPct val="150000"/>
              </a:lnSpc>
            </a:pPr>
            <a:r>
              <a:rPr lang="vi-VN" sz="2000" smtClean="0">
                <a:latin typeface="Times New Roman" panose="02020603050405020304" pitchFamily="18" charset="0"/>
                <a:cs typeface="Times New Roman" panose="02020603050405020304" pitchFamily="18" charset="0"/>
              </a:rPr>
              <a:t>• Phi tuyến RF</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Kết hợp anten</a:t>
            </a:r>
          </a:p>
          <a:p>
            <a:pPr>
              <a:lnSpc>
                <a:spcPct val="150000"/>
              </a:lnSpc>
            </a:pPr>
            <a:r>
              <a:rPr lang="vi-VN" sz="2000">
                <a:latin typeface="Times New Roman" panose="02020603050405020304" pitchFamily="18" charset="0"/>
                <a:cs typeface="Times New Roman" panose="02020603050405020304" pitchFamily="18" charset="0"/>
              </a:rPr>
              <a:t>Các thói quen hiệu chuẩn tích hợp này giúp giảm lượng thời gian cần thiết để thử nghiệm sản phẩm và khiến thiết bị thử nghiệm không cần thiết.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08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Radio</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813478"/>
            <a:ext cx="10552385" cy="3499484"/>
          </a:xfrm>
          <a:prstGeom prst="rect">
            <a:avLst/>
          </a:prstGeom>
          <a:noFill/>
        </p:spPr>
        <p:txBody>
          <a:bodyPr wrap="square" rtlCol="0">
            <a:spAutoFit/>
          </a:bodyPr>
          <a:lstStyle/>
          <a:p>
            <a:pPr>
              <a:lnSpc>
                <a:spcPct val="150000"/>
              </a:lnSpc>
            </a:pPr>
            <a:r>
              <a:rPr lang="en-US" sz="3000" b="1" smtClean="0">
                <a:latin typeface="Times New Roman" panose="02020603050405020304" pitchFamily="18" charset="0"/>
                <a:cs typeface="Times New Roman" panose="02020603050405020304" pitchFamily="18" charset="0"/>
              </a:rPr>
              <a:t>Clock Generator (Bộ phận tạo xung nhịp)</a:t>
            </a:r>
            <a:r>
              <a:rPr lang="en-US" sz="3200">
                <a:latin typeface="Times New Roman" panose="02020603050405020304" pitchFamily="18" charset="0"/>
                <a:cs typeface="Times New Roman" panose="02020603050405020304" pitchFamily="18" charset="0"/>
              </a:rPr>
              <a:t/>
            </a:r>
            <a:br>
              <a:rPr lang="en-US" sz="32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Bộ tạo xung nhịp tạo ra tín hiệu </a:t>
            </a:r>
            <a:r>
              <a:rPr lang="en-US" sz="2000" smtClean="0">
                <a:latin typeface="Times New Roman" panose="02020603050405020304" pitchFamily="18" charset="0"/>
                <a:cs typeface="Times New Roman" panose="02020603050405020304" pitchFamily="18" charset="0"/>
              </a:rPr>
              <a:t>clock </a:t>
            </a:r>
            <a:r>
              <a:rPr lang="vi-VN" sz="2000" smtClean="0">
                <a:latin typeface="Times New Roman" panose="02020603050405020304" pitchFamily="18" charset="0"/>
                <a:cs typeface="Times New Roman" panose="02020603050405020304" pitchFamily="18" charset="0"/>
              </a:rPr>
              <a:t>bậc </a:t>
            </a:r>
            <a:r>
              <a:rPr lang="vi-VN" sz="2000">
                <a:latin typeface="Times New Roman" panose="02020603050405020304" pitchFamily="18" charset="0"/>
                <a:cs typeface="Times New Roman" panose="02020603050405020304" pitchFamily="18" charset="0"/>
              </a:rPr>
              <a:t>hai 2,4 GHz cho cả máy thu và máy phát. Tất cả các thành phần của bộ tạo xung nhịp được tích hợp vào chip, bao gồm tất cả các cuộn cảm, bộ biến đổi, bộ lọc, bộ điều chỉnh và bộ chia.</a:t>
            </a:r>
          </a:p>
          <a:p>
            <a:pPr>
              <a:lnSpc>
                <a:spcPct val="150000"/>
              </a:lnSpc>
            </a:pPr>
            <a:r>
              <a:rPr lang="vi-VN" sz="2000">
                <a:latin typeface="Times New Roman" panose="02020603050405020304" pitchFamily="18" charset="0"/>
                <a:cs typeface="Times New Roman" panose="02020603050405020304" pitchFamily="18" charset="0"/>
              </a:rPr>
              <a:t>Bộ tạo xung nhịp có các mạch hiệu chuẩn và tự kiểm tra tích hợp. Các pha </a:t>
            </a:r>
            <a:r>
              <a:rPr lang="en-US" sz="2000" smtClean="0">
                <a:latin typeface="Times New Roman" panose="02020603050405020304" pitchFamily="18" charset="0"/>
                <a:cs typeface="Times New Roman" panose="02020603050405020304" pitchFamily="18" charset="0"/>
              </a:rPr>
              <a:t>clock </a:t>
            </a:r>
            <a:r>
              <a:rPr lang="vi-VN" sz="2000" smtClean="0">
                <a:latin typeface="Times New Roman" panose="02020603050405020304" pitchFamily="18" charset="0"/>
                <a:cs typeface="Times New Roman" panose="02020603050405020304" pitchFamily="18" charset="0"/>
              </a:rPr>
              <a:t>bậc </a:t>
            </a:r>
            <a:r>
              <a:rPr lang="vi-VN" sz="2000">
                <a:latin typeface="Times New Roman" panose="02020603050405020304" pitchFamily="18" charset="0"/>
                <a:cs typeface="Times New Roman" panose="02020603050405020304" pitchFamily="18" charset="0"/>
              </a:rPr>
              <a:t>hai và nhiễu pha được tối ưu hóa trên chip với các thuật toán hiệu chuẩn được cấp bằng sáng chế nhằm đảm bảo hiệu suất tốt nhất của máy thu và máy phát.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45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WiFi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813478"/>
            <a:ext cx="10552385" cy="1883657"/>
          </a:xfrm>
          <a:prstGeom prst="rect">
            <a:avLst/>
          </a:prstGeom>
          <a:no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ESP32 thực hiện giao thức TCP / IP và giao thức Wi-Fi 802.11 b / g / n đầy đủ. Nó hỗ trợ các hoạt động STA và SoftAP của Bộ dịch vụ cơ bản (BSS) trong Chức năng điều khiển phân tán (DCF). Quản lý năng lượng được xử lý với tương tác máy chủ tối thiểu để giảm thiểu thời gian thực hiện nhiệm vụ.</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656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64521" y="18448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WiFi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576553" y="1046260"/>
            <a:ext cx="10888716" cy="5863144"/>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Wi-Fi Radio and Baseband</a:t>
            </a:r>
            <a:r>
              <a:rPr lang="en-US" sz="3200">
                <a:latin typeface="Times New Roman" panose="02020603050405020304" pitchFamily="18" charset="0"/>
                <a:cs typeface="Times New Roman" panose="02020603050405020304" pitchFamily="18" charset="0"/>
              </a:rPr>
              <a:t/>
            </a:r>
            <a:br>
              <a:rPr lang="en-US" sz="32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Wi-Fi Radio </a:t>
            </a:r>
            <a:r>
              <a:rPr lang="vi-VN" sz="2000" smtClean="0">
                <a:latin typeface="Times New Roman" panose="02020603050405020304" pitchFamily="18" charset="0"/>
                <a:cs typeface="Times New Roman" panose="02020603050405020304" pitchFamily="18" charset="0"/>
              </a:rPr>
              <a:t>ESP32 </a:t>
            </a:r>
            <a:r>
              <a:rPr lang="vi-VN" sz="2000">
                <a:latin typeface="Times New Roman" panose="02020603050405020304" pitchFamily="18" charset="0"/>
                <a:cs typeface="Times New Roman" panose="02020603050405020304" pitchFamily="18" charset="0"/>
              </a:rPr>
              <a:t>và Baseband hỗ trợ các tính năng sau:</a:t>
            </a:r>
          </a:p>
          <a:p>
            <a:pPr>
              <a:lnSpc>
                <a:spcPct val="150000"/>
              </a:lnSpc>
            </a:pPr>
            <a:r>
              <a:rPr lang="vi-VN" sz="2000">
                <a:latin typeface="Times New Roman" panose="02020603050405020304" pitchFamily="18" charset="0"/>
                <a:cs typeface="Times New Roman" panose="02020603050405020304" pitchFamily="18" charset="0"/>
              </a:rPr>
              <a:t>• 802.11b / g / n</a:t>
            </a:r>
          </a:p>
          <a:p>
            <a:pPr>
              <a:lnSpc>
                <a:spcPct val="150000"/>
              </a:lnSpc>
            </a:pPr>
            <a:r>
              <a:rPr lang="vi-VN" sz="2000">
                <a:latin typeface="Times New Roman" panose="02020603050405020304" pitchFamily="18" charset="0"/>
                <a:cs typeface="Times New Roman" panose="02020603050405020304" pitchFamily="18" charset="0"/>
              </a:rPr>
              <a:t>• MCS0-7 802.11n ở cả băng thông 20 MHz và 40 MHz</a:t>
            </a:r>
          </a:p>
          <a:p>
            <a:pPr>
              <a:lnSpc>
                <a:spcPct val="150000"/>
              </a:lnSpc>
            </a:pPr>
            <a:r>
              <a:rPr lang="vi-VN" sz="2000">
                <a:latin typeface="Times New Roman" panose="02020603050405020304" pitchFamily="18" charset="0"/>
                <a:cs typeface="Times New Roman" panose="02020603050405020304" pitchFamily="18" charset="0"/>
              </a:rPr>
              <a:t>• MCS32 802.11n (RX)</a:t>
            </a:r>
          </a:p>
          <a:p>
            <a:pPr>
              <a:lnSpc>
                <a:spcPct val="150000"/>
              </a:lnSpc>
            </a:pPr>
            <a:r>
              <a:rPr lang="vi-VN" sz="2000">
                <a:latin typeface="Times New Roman" panose="02020603050405020304" pitchFamily="18" charset="0"/>
                <a:cs typeface="Times New Roman" panose="02020603050405020304" pitchFamily="18" charset="0"/>
              </a:rPr>
              <a:t>• Khoảng bảo vệ 802.11n 0,4</a:t>
            </a:r>
          </a:p>
          <a:p>
            <a:pPr>
              <a:lnSpc>
                <a:spcPct val="150000"/>
              </a:lnSpc>
            </a:pP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a:t>
            </a:r>
            <a:r>
              <a:rPr lang="vi-VN" sz="2000" smtClean="0">
                <a:latin typeface="Times New Roman" panose="02020603050405020304" pitchFamily="18" charset="0"/>
                <a:cs typeface="Times New Roman" panose="02020603050405020304" pitchFamily="18" charset="0"/>
              </a:rPr>
              <a:t>ốc </a:t>
            </a:r>
            <a:r>
              <a:rPr lang="vi-VN" sz="2000">
                <a:latin typeface="Times New Roman" panose="02020603050405020304" pitchFamily="18" charset="0"/>
                <a:cs typeface="Times New Roman" panose="02020603050405020304" pitchFamily="18" charset="0"/>
              </a:rPr>
              <a:t>độ dữ liệu lên tới 150 Mbps</a:t>
            </a:r>
          </a:p>
          <a:p>
            <a:pPr>
              <a:lnSpc>
                <a:spcPct val="150000"/>
              </a:lnSpc>
            </a:pPr>
            <a:r>
              <a:rPr lang="vi-VN" sz="2000">
                <a:latin typeface="Times New Roman" panose="02020603050405020304" pitchFamily="18" charset="0"/>
                <a:cs typeface="Times New Roman" panose="02020603050405020304" pitchFamily="18" charset="0"/>
              </a:rPr>
              <a:t>• Nhận STBC 2 × 1</a:t>
            </a:r>
          </a:p>
          <a:p>
            <a:pPr>
              <a:lnSpc>
                <a:spcPct val="150000"/>
              </a:lnSpc>
            </a:pPr>
            <a:r>
              <a:rPr lang="vi-VN" sz="2000">
                <a:latin typeface="Times New Roman" panose="02020603050405020304" pitchFamily="18" charset="0"/>
                <a:cs typeface="Times New Roman" panose="02020603050405020304" pitchFamily="18" charset="0"/>
              </a:rPr>
              <a:t>• Công suất truyền lên tới 20,5 dBm</a:t>
            </a:r>
          </a:p>
          <a:p>
            <a:pPr>
              <a:lnSpc>
                <a:spcPct val="150000"/>
              </a:lnSpc>
            </a:pPr>
            <a:r>
              <a:rPr lang="vi-VN" sz="2000">
                <a:latin typeface="Times New Roman" panose="02020603050405020304" pitchFamily="18" charset="0"/>
                <a:cs typeface="Times New Roman" panose="02020603050405020304" pitchFamily="18" charset="0"/>
              </a:rPr>
              <a:t>• Công suất truyền có thể điều chỉnh</a:t>
            </a:r>
          </a:p>
          <a:p>
            <a:pPr>
              <a:lnSpc>
                <a:spcPct val="150000"/>
              </a:lnSpc>
            </a:pPr>
            <a:r>
              <a:rPr lang="vi-VN" sz="2000">
                <a:latin typeface="Times New Roman" panose="02020603050405020304" pitchFamily="18" charset="0"/>
                <a:cs typeface="Times New Roman" panose="02020603050405020304" pitchFamily="18" charset="0"/>
              </a:rPr>
              <a:t>• Đa dạng </a:t>
            </a:r>
            <a:r>
              <a:rPr lang="vi-VN" sz="2000" smtClean="0">
                <a:latin typeface="Times New Roman" panose="02020603050405020304" pitchFamily="18" charset="0"/>
                <a:cs typeface="Times New Roman" panose="02020603050405020304" pitchFamily="18" charset="0"/>
              </a:rPr>
              <a:t>anten</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ESP32 </a:t>
            </a:r>
            <a:r>
              <a:rPr lang="vi-VN" sz="2000">
                <a:latin typeface="Times New Roman" panose="02020603050405020304" pitchFamily="18" charset="0"/>
                <a:cs typeface="Times New Roman" panose="02020603050405020304" pitchFamily="18" charset="0"/>
              </a:rPr>
              <a:t>hỗ trợ đa dạng ăng-ten với một công tắc RF bên ngoài. Một hoặc nhiều GPIO điều khiển công tắc RF và chọn ăng-ten tốt nhất để giảm thiểu ảnh hưởng của việc làm mờ kênh.</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857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WiFi</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587330"/>
            <a:ext cx="10552385" cy="5401479"/>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Wi-Fi </a:t>
            </a:r>
            <a:r>
              <a:rPr lang="en-US" sz="3000" b="1" smtClean="0">
                <a:latin typeface="Times New Roman" panose="02020603050405020304" pitchFamily="18" charset="0"/>
                <a:cs typeface="Times New Roman" panose="02020603050405020304" pitchFamily="18" charset="0"/>
              </a:rPr>
              <a:t>MAC</a:t>
            </a:r>
            <a:endParaRPr lang="en-US" sz="3000" smtClean="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ESP32 Wi-Fi MAC tự động áp dụng các chức năng giao thức cấp thấp. Chúng là như sau:</a:t>
            </a:r>
          </a:p>
          <a:p>
            <a:pPr>
              <a:lnSpc>
                <a:spcPct val="150000"/>
              </a:lnSpc>
            </a:pPr>
            <a:r>
              <a:rPr lang="vi-VN" sz="2000">
                <a:latin typeface="Times New Roman" panose="02020603050405020304" pitchFamily="18" charset="0"/>
                <a:cs typeface="Times New Roman" panose="02020603050405020304" pitchFamily="18" charset="0"/>
              </a:rPr>
              <a:t>• 4 </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Giao </a:t>
            </a:r>
            <a:r>
              <a:rPr lang="vi-VN" sz="2000">
                <a:latin typeface="Times New Roman" panose="02020603050405020304" pitchFamily="18" charset="0"/>
                <a:cs typeface="Times New Roman" panose="02020603050405020304" pitchFamily="18" charset="0"/>
              </a:rPr>
              <a:t>diện Wi-Fi ảo </a:t>
            </a:r>
            <a:endParaRPr lang="en-US" sz="2000" smtClean="0">
              <a:latin typeface="Times New Roman" panose="02020603050405020304" pitchFamily="18" charset="0"/>
              <a:cs typeface="Times New Roman" panose="02020603050405020304" pitchFamily="18" charset="0"/>
            </a:endParaRPr>
          </a:p>
          <a:p>
            <a:pPr>
              <a:lnSpc>
                <a:spcPct val="150000"/>
              </a:lnSpc>
            </a:pP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Chế độ trạm BSS cơ sở hạ tầng đồng thời / Chế độ SoftAP / Chế độ </a:t>
            </a:r>
            <a:r>
              <a:rPr lang="en-US" sz="2000" smtClean="0">
                <a:latin typeface="Times New Roman" panose="02020603050405020304" pitchFamily="18" charset="0"/>
                <a:cs typeface="Times New Roman" panose="02020603050405020304" pitchFamily="18" charset="0"/>
              </a:rPr>
              <a:t>hỗn hợp</a:t>
            </a:r>
            <a:endParaRPr lang="vi-VN" sz="2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Bảo vệ RTS, bảo vệ CTS, ACK chặn ngay lập tức</a:t>
            </a:r>
          </a:p>
          <a:p>
            <a:pPr>
              <a:lnSpc>
                <a:spcPct val="150000"/>
              </a:lnSpc>
            </a:pPr>
            <a:r>
              <a:rPr lang="vi-VN" sz="2000">
                <a:latin typeface="Times New Roman" panose="02020603050405020304" pitchFamily="18" charset="0"/>
                <a:cs typeface="Times New Roman" panose="02020603050405020304" pitchFamily="18" charset="0"/>
              </a:rPr>
              <a:t>• Chống phân mảnh</a:t>
            </a:r>
          </a:p>
          <a:p>
            <a:pPr>
              <a:lnSpc>
                <a:spcPct val="150000"/>
              </a:lnSpc>
            </a:pPr>
            <a:r>
              <a:rPr lang="vi-VN" sz="2000">
                <a:latin typeface="Times New Roman" panose="02020603050405020304" pitchFamily="18" charset="0"/>
                <a:cs typeface="Times New Roman" panose="02020603050405020304" pitchFamily="18" charset="0"/>
              </a:rPr>
              <a:t>• TX / RX A-MPDU, RX A-MSDU</a:t>
            </a:r>
          </a:p>
          <a:p>
            <a:pPr>
              <a:lnSpc>
                <a:spcPct val="150000"/>
              </a:lnSpc>
            </a:pPr>
            <a:r>
              <a:rPr lang="vi-VN" sz="2000">
                <a:latin typeface="Times New Roman" panose="02020603050405020304" pitchFamily="18" charset="0"/>
                <a:cs typeface="Times New Roman" panose="02020603050405020304" pitchFamily="18" charset="0"/>
              </a:rPr>
              <a:t>• TXOP</a:t>
            </a:r>
          </a:p>
          <a:p>
            <a:pPr>
              <a:lnSpc>
                <a:spcPct val="150000"/>
              </a:lnSpc>
            </a:pPr>
            <a:r>
              <a:rPr lang="vi-VN" sz="2000">
                <a:latin typeface="Times New Roman" panose="02020603050405020304" pitchFamily="18" charset="0"/>
                <a:cs typeface="Times New Roman" panose="02020603050405020304" pitchFamily="18" charset="0"/>
              </a:rPr>
              <a:t>• WMM</a:t>
            </a:r>
          </a:p>
          <a:p>
            <a:pPr>
              <a:lnSpc>
                <a:spcPct val="150000"/>
              </a:lnSpc>
            </a:pPr>
            <a:r>
              <a:rPr lang="vi-VN" sz="2000">
                <a:latin typeface="Times New Roman" panose="02020603050405020304" pitchFamily="18" charset="0"/>
                <a:cs typeface="Times New Roman" panose="02020603050405020304" pitchFamily="18" charset="0"/>
              </a:rPr>
              <a:t>• CCMP (CBC-MAC, chế độ truy cập), TKIP (MIC, RC4), WAPI (SMS4), WEP (RC4) và CRC</a:t>
            </a:r>
          </a:p>
          <a:p>
            <a:pPr>
              <a:lnSpc>
                <a:spcPct val="150000"/>
              </a:lnSpc>
            </a:pPr>
            <a:r>
              <a:rPr lang="vi-VN" sz="2000">
                <a:latin typeface="Times New Roman" panose="02020603050405020304" pitchFamily="18" charset="0"/>
                <a:cs typeface="Times New Roman" panose="02020603050405020304" pitchFamily="18" charset="0"/>
              </a:rPr>
              <a:t>• Giám sát đèn hiệu tự động (TSF phần cứng)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195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Bluetooth</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871109"/>
            <a:ext cx="10552385" cy="1421992"/>
          </a:xfrm>
          <a:prstGeom prst="rect">
            <a:avLst/>
          </a:prstGeom>
          <a:no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Chip tích hợp bộ điều khiển liên kết Bluetooth và băng tần cơ sở Bluetooth, thực hiện các giao thức băng cơ sở và các thói quen liên kết cấp thấp khác, như điều chế / giải điều chế, xử lý gói, xử lý luồng bit, nhảy tần, v.v.</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634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2358" y="0"/>
            <a:ext cx="11319642" cy="7248138"/>
          </a:xfrm>
          <a:prstGeom prst="rect">
            <a:avLst/>
          </a:prstGeom>
          <a:solidFill>
            <a:schemeClr val="bg1"/>
          </a:solid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Bluetooth Radio and Baseband </a:t>
            </a:r>
            <a:r>
              <a:rPr lang="en-US" sz="3200"/>
              <a:t/>
            </a:r>
            <a:br>
              <a:rPr lang="en-US" sz="3200"/>
            </a:br>
            <a:r>
              <a:rPr lang="vi-VN" sz="2000" smtClean="0">
                <a:latin typeface="Times New Roman" panose="02020603050405020304" pitchFamily="18" charset="0"/>
                <a:cs typeface="Times New Roman" panose="02020603050405020304" pitchFamily="18" charset="0"/>
              </a:rPr>
              <a:t>Bluetooth </a:t>
            </a:r>
            <a:r>
              <a:rPr lang="vi-VN" sz="2000">
                <a:latin typeface="Times New Roman" panose="02020603050405020304" pitchFamily="18" charset="0"/>
                <a:cs typeface="Times New Roman" panose="02020603050405020304" pitchFamily="18" charset="0"/>
              </a:rPr>
              <a:t>Radio và Baseband hỗ trợ các tính năng sau:</a:t>
            </a:r>
          </a:p>
          <a:p>
            <a:pPr>
              <a:lnSpc>
                <a:spcPct val="150000"/>
              </a:lnSpc>
            </a:pP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Nguồn ngõ</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ra </a:t>
            </a:r>
            <a:r>
              <a:rPr lang="vi-VN" sz="2000" smtClean="0">
                <a:latin typeface="Times New Roman" panose="02020603050405020304" pitchFamily="18" charset="0"/>
                <a:cs typeface="Times New Roman" panose="02020603050405020304" pitchFamily="18" charset="0"/>
              </a:rPr>
              <a:t>truyền </a:t>
            </a:r>
            <a:r>
              <a:rPr lang="vi-VN" sz="2000">
                <a:latin typeface="Times New Roman" panose="02020603050405020304" pitchFamily="18" charset="0"/>
                <a:cs typeface="Times New Roman" panose="02020603050405020304" pitchFamily="18" charset="0"/>
              </a:rPr>
              <a:t>Class-1, class-2 và class-3 và phạm vi điều khiển động lên tới 24 dB</a:t>
            </a:r>
          </a:p>
          <a:p>
            <a:pPr>
              <a:lnSpc>
                <a:spcPct val="150000"/>
              </a:lnSpc>
            </a:pPr>
            <a:r>
              <a:rPr lang="vi-VN" sz="2000">
                <a:latin typeface="Times New Roman" panose="02020603050405020304" pitchFamily="18" charset="0"/>
                <a:cs typeface="Times New Roman" panose="02020603050405020304" pitchFamily="18" charset="0"/>
              </a:rPr>
              <a:t>• Điều chế </a:t>
            </a:r>
            <a:r>
              <a:rPr lang="el-GR" sz="2000" smtClean="0">
                <a:latin typeface="Times New Roman" panose="02020603050405020304" pitchFamily="18" charset="0"/>
                <a:cs typeface="Times New Roman" panose="02020603050405020304" pitchFamily="18" charset="0"/>
              </a:rPr>
              <a:t>π/4 </a:t>
            </a:r>
            <a:r>
              <a:rPr lang="vi-VN" sz="2000">
                <a:latin typeface="Times New Roman" panose="02020603050405020304" pitchFamily="18" charset="0"/>
                <a:cs typeface="Times New Roman" panose="02020603050405020304" pitchFamily="18" charset="0"/>
              </a:rPr>
              <a:t>DQPSK và 8 DPSK</a:t>
            </a:r>
          </a:p>
          <a:p>
            <a:pPr>
              <a:lnSpc>
                <a:spcPct val="150000"/>
              </a:lnSpc>
            </a:pPr>
            <a:r>
              <a:rPr lang="vi-VN" sz="2000">
                <a:latin typeface="Times New Roman" panose="02020603050405020304" pitchFamily="18" charset="0"/>
                <a:cs typeface="Times New Roman" panose="02020603050405020304" pitchFamily="18" charset="0"/>
              </a:rPr>
              <a:t>• Hiệu suất cao trong độ nhạy của máy thu NZIF với dải động trên 94 dBm</a:t>
            </a:r>
          </a:p>
          <a:p>
            <a:pPr>
              <a:lnSpc>
                <a:spcPct val="150000"/>
              </a:lnSpc>
            </a:pPr>
            <a:r>
              <a:rPr lang="vi-VN" sz="2000">
                <a:latin typeface="Times New Roman" panose="02020603050405020304" pitchFamily="18" charset="0"/>
                <a:cs typeface="Times New Roman" panose="02020603050405020304" pitchFamily="18" charset="0"/>
              </a:rPr>
              <a:t>• Hoạt động Class-1 </a:t>
            </a:r>
            <a:r>
              <a:rPr lang="vi-VN" sz="2000" smtClean="0">
                <a:latin typeface="Times New Roman" panose="02020603050405020304" pitchFamily="18" charset="0"/>
                <a:cs typeface="Times New Roman" panose="02020603050405020304" pitchFamily="18" charset="0"/>
              </a:rPr>
              <a:t>mà </a:t>
            </a:r>
            <a:r>
              <a:rPr lang="vi-VN" sz="2000">
                <a:latin typeface="Times New Roman" panose="02020603050405020304" pitchFamily="18" charset="0"/>
                <a:cs typeface="Times New Roman" panose="02020603050405020304" pitchFamily="18" charset="0"/>
              </a:rPr>
              <a:t>không có PA bên ngoài</a:t>
            </a:r>
          </a:p>
          <a:p>
            <a:pPr>
              <a:lnSpc>
                <a:spcPct val="150000"/>
              </a:lnSpc>
            </a:pPr>
            <a:r>
              <a:rPr lang="vi-VN" sz="2000">
                <a:latin typeface="Times New Roman" panose="02020603050405020304" pitchFamily="18" charset="0"/>
                <a:cs typeface="Times New Roman" panose="02020603050405020304" pitchFamily="18" charset="0"/>
              </a:rPr>
              <a:t>• SRAM nội bộ cho phép truyền dữ liệu tốc độ đầy đủ, thoại và dữ liệu hỗn </a:t>
            </a:r>
            <a:r>
              <a:rPr lang="vi-VN" sz="2000" smtClean="0">
                <a:latin typeface="Times New Roman" panose="02020603050405020304" pitchFamily="18" charset="0"/>
                <a:cs typeface="Times New Roman" panose="02020603050405020304" pitchFamily="18" charset="0"/>
              </a:rPr>
              <a:t>hợp</a:t>
            </a:r>
            <a:r>
              <a:rPr lang="en-US" sz="2000"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và hoạt động piconet đầy đủ</a:t>
            </a:r>
          </a:p>
          <a:p>
            <a:pPr>
              <a:lnSpc>
                <a:spcPct val="150000"/>
              </a:lnSpc>
            </a:pPr>
            <a:r>
              <a:rPr lang="vi-VN" sz="2000">
                <a:latin typeface="Times New Roman" panose="02020603050405020304" pitchFamily="18" charset="0"/>
                <a:cs typeface="Times New Roman" panose="02020603050405020304" pitchFamily="18" charset="0"/>
              </a:rPr>
              <a:t>• Logic để sửa lỗi chuyển tiếp, kiểm soát lỗi tiêu đề, tương quan mã truy cập, CRC, giải điều chế, tạo luồng bit mã hóa, làm trắng và truyền </a:t>
            </a:r>
            <a:r>
              <a:rPr lang="en-US" sz="2000" smtClean="0">
                <a:latin typeface="Times New Roman" panose="02020603050405020304" pitchFamily="18" charset="0"/>
                <a:cs typeface="Times New Roman" panose="02020603050405020304" pitchFamily="18" charset="0"/>
              </a:rPr>
              <a:t>định hình xung</a:t>
            </a:r>
            <a:endParaRPr lang="vi-VN" sz="2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ACL, SCO, eSCO và AFH</a:t>
            </a:r>
          </a:p>
          <a:p>
            <a:pPr>
              <a:lnSpc>
                <a:spcPct val="150000"/>
              </a:lnSpc>
            </a:pPr>
            <a:r>
              <a:rPr lang="vi-VN" sz="2000">
                <a:latin typeface="Times New Roman" panose="02020603050405020304" pitchFamily="18" charset="0"/>
                <a:cs typeface="Times New Roman" panose="02020603050405020304" pitchFamily="18" charset="0"/>
              </a:rPr>
              <a:t>• CODEC âm thanh kỹ thuật số A, law, law và CVSD trong giao diện PCM</a:t>
            </a:r>
          </a:p>
          <a:p>
            <a:pPr>
              <a:lnSpc>
                <a:spcPct val="150000"/>
              </a:lnSpc>
            </a:pPr>
            <a:r>
              <a:rPr lang="vi-VN" sz="2000">
                <a:latin typeface="Times New Roman" panose="02020603050405020304" pitchFamily="18" charset="0"/>
                <a:cs typeface="Times New Roman" panose="02020603050405020304" pitchFamily="18" charset="0"/>
              </a:rPr>
              <a:t>• CODEC âm thanh SBC</a:t>
            </a:r>
          </a:p>
          <a:p>
            <a:pPr>
              <a:lnSpc>
                <a:spcPct val="150000"/>
              </a:lnSpc>
            </a:pPr>
            <a:r>
              <a:rPr lang="vi-VN" sz="2000">
                <a:latin typeface="Times New Roman" panose="02020603050405020304" pitchFamily="18" charset="0"/>
                <a:cs typeface="Times New Roman" panose="02020603050405020304" pitchFamily="18" charset="0"/>
              </a:rPr>
              <a:t>• Quản lý năng lượng cho các ứng dụng năng lượng thấp</a:t>
            </a:r>
          </a:p>
          <a:p>
            <a:pPr>
              <a:lnSpc>
                <a:spcPct val="150000"/>
              </a:lnSpc>
            </a:pPr>
            <a:r>
              <a:rPr lang="vi-VN" sz="2000">
                <a:latin typeface="Times New Roman" panose="02020603050405020304" pitchFamily="18" charset="0"/>
                <a:cs typeface="Times New Roman" panose="02020603050405020304" pitchFamily="18" charset="0"/>
              </a:rPr>
              <a:t>• SMP với AES 128 </a:t>
            </a:r>
            <a:r>
              <a:rPr lang="vi-VN" sz="2000" smtClean="0">
                <a:latin typeface="Times New Roman" panose="02020603050405020304" pitchFamily="18" charset="0"/>
                <a:cs typeface="Times New Roman" panose="02020603050405020304" pitchFamily="18" charset="0"/>
              </a:rPr>
              <a:t>bit</a:t>
            </a:r>
            <a:endParaRPr lang="en-US" sz="2000" smtClean="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p:txBody>
      </p:sp>
      <p:sp>
        <p:nvSpPr>
          <p:cNvPr id="9" name="TextBox 8"/>
          <p:cNvSpPr txBox="1"/>
          <p:nvPr/>
        </p:nvSpPr>
        <p:spPr>
          <a:xfrm rot="16200000">
            <a:off x="-1135156" y="2962349"/>
            <a:ext cx="2984941" cy="861774"/>
          </a:xfrm>
          <a:prstGeom prst="rect">
            <a:avLst/>
          </a:prstGeom>
          <a:noFill/>
        </p:spPr>
        <p:txBody>
          <a:bodyPr wrap="square" rtlCol="0">
            <a:spAutoFit/>
          </a:bodyPr>
          <a:lstStyle/>
          <a:p>
            <a:r>
              <a:rPr lang="en-US" sz="5000" b="1" smtClean="0">
                <a:solidFill>
                  <a:srgbClr val="FFFF00"/>
                </a:solidFill>
                <a:latin typeface="Times New Roman" panose="02020603050405020304" pitchFamily="18" charset="0"/>
                <a:cs typeface="Times New Roman" panose="02020603050405020304" pitchFamily="18" charset="0"/>
              </a:rPr>
              <a:t>Bluetooth</a:t>
            </a:r>
            <a:endParaRPr lang="en-US" sz="5000" b="1">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040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13" y="1643144"/>
            <a:ext cx="6311761" cy="1239839"/>
          </a:xfrm>
          <a:solidFill>
            <a:srgbClr val="FFFF00"/>
          </a:solidFill>
        </p:spPr>
        <p:txBody>
          <a:bodyPr/>
          <a:lstStyle/>
          <a:p>
            <a:r>
              <a:rPr lang="en-US" sz="5000" b="1">
                <a:solidFill>
                  <a:srgbClr val="FF0000"/>
                </a:solidFill>
                <a:latin typeface="Times New Roman" panose="02020603050405020304" pitchFamily="18" charset="0"/>
                <a:cs typeface="Times New Roman" panose="02020603050405020304" pitchFamily="18" charset="0"/>
              </a:rPr>
              <a:t>IoT Board Wifi </a:t>
            </a:r>
            <a:r>
              <a:rPr lang="en-US" sz="5000" b="1" smtClean="0">
                <a:solidFill>
                  <a:srgbClr val="FF0000"/>
                </a:solidFill>
                <a:latin typeface="Times New Roman" panose="02020603050405020304" pitchFamily="18" charset="0"/>
                <a:cs typeface="Times New Roman" panose="02020603050405020304" pitchFamily="18" charset="0"/>
              </a:rPr>
              <a:t>Kit 32</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4" name="Subtitle 3"/>
          <p:cNvSpPr>
            <a:spLocks noGrp="1"/>
          </p:cNvSpPr>
          <p:nvPr>
            <p:ph type="subTitle" idx="1"/>
          </p:nvPr>
        </p:nvSpPr>
        <p:spPr>
          <a:xfrm>
            <a:off x="933450" y="3429000"/>
            <a:ext cx="5915024" cy="601959"/>
          </a:xfrm>
        </p:spPr>
        <p:txBody>
          <a:bodyPr>
            <a:noAutofit/>
          </a:bodyPr>
          <a:lstStyle/>
          <a:p>
            <a:r>
              <a:rPr lang="en-US" sz="4000" b="1">
                <a:solidFill>
                  <a:srgbClr val="FFFF00"/>
                </a:solidFill>
                <a:latin typeface="Times New Roman" panose="02020603050405020304" pitchFamily="18" charset="0"/>
                <a:cs typeface="Times New Roman" panose="02020603050405020304" pitchFamily="18" charset="0"/>
              </a:rPr>
              <a:t>Một Số Chức </a:t>
            </a:r>
            <a:r>
              <a:rPr lang="en-US" sz="4000" b="1" smtClean="0">
                <a:solidFill>
                  <a:srgbClr val="FFFF00"/>
                </a:solidFill>
                <a:latin typeface="Times New Roman" panose="02020603050405020304" pitchFamily="18" charset="0"/>
                <a:cs typeface="Times New Roman" panose="02020603050405020304" pitchFamily="18" charset="0"/>
              </a:rPr>
              <a:t>Năng</a:t>
            </a:r>
            <a:endParaRPr lang="en-US" sz="4000" b="1">
              <a:solidFill>
                <a:srgbClr val="FFFF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36717" y="4273826"/>
            <a:ext cx="4611757" cy="861774"/>
          </a:xfrm>
          <a:prstGeom prst="rect">
            <a:avLst/>
          </a:prstGeom>
          <a:solidFill>
            <a:schemeClr val="tx1"/>
          </a:solidFill>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069292" y="3429000"/>
            <a:ext cx="5122708" cy="2793124"/>
          </a:xfrm>
          <a:prstGeom prst="rect">
            <a:avLst/>
          </a:prstGeom>
        </p:spPr>
      </p:pic>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Bluetooth</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587330"/>
            <a:ext cx="10552385" cy="4247317"/>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Bluetooth Interface </a:t>
            </a:r>
            <a:r>
              <a:rPr lang="en-US" sz="3200"/>
              <a:t/>
            </a:r>
            <a:br>
              <a:rPr lang="en-US" sz="3200"/>
            </a:br>
            <a:r>
              <a:rPr lang="vi-VN" sz="2000">
                <a:latin typeface="Times New Roman" panose="02020603050405020304" pitchFamily="18" charset="0"/>
                <a:cs typeface="Times New Roman" panose="02020603050405020304" pitchFamily="18" charset="0"/>
              </a:rPr>
              <a:t>• Cung cấp giao diện UART HCI, tối đa 4 Mb / giây</a:t>
            </a:r>
          </a:p>
          <a:p>
            <a:pPr>
              <a:lnSpc>
                <a:spcPct val="150000"/>
              </a:lnSpc>
            </a:pPr>
            <a:r>
              <a:rPr lang="vi-VN" sz="2000">
                <a:latin typeface="Times New Roman" panose="02020603050405020304" pitchFamily="18" charset="0"/>
                <a:cs typeface="Times New Roman" panose="02020603050405020304" pitchFamily="18" charset="0"/>
              </a:rPr>
              <a:t>• Cung cấp giao diện SDI / SPI HCI</a:t>
            </a:r>
          </a:p>
          <a:p>
            <a:pPr>
              <a:lnSpc>
                <a:spcPct val="150000"/>
              </a:lnSpc>
            </a:pPr>
            <a:r>
              <a:rPr lang="vi-VN" sz="2000">
                <a:latin typeface="Times New Roman" panose="02020603050405020304" pitchFamily="18" charset="0"/>
                <a:cs typeface="Times New Roman" panose="02020603050405020304" pitchFamily="18" charset="0"/>
              </a:rPr>
              <a:t>• Cung cấp giao diện âm thanh PCM / </a:t>
            </a:r>
            <a:r>
              <a:rPr lang="vi-VN" sz="2000" smtClean="0">
                <a:latin typeface="Times New Roman" panose="02020603050405020304" pitchFamily="18" charset="0"/>
                <a:cs typeface="Times New Roman" panose="02020603050405020304" pitchFamily="18" charset="0"/>
              </a:rPr>
              <a:t>I²S</a:t>
            </a:r>
            <a:endParaRPr lang="en-US" sz="2000" smtClean="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r>
              <a:rPr lang="en-US" sz="3000" b="1">
                <a:latin typeface="Times New Roman" panose="02020603050405020304" pitchFamily="18" charset="0"/>
                <a:cs typeface="Times New Roman" panose="02020603050405020304" pitchFamily="18" charset="0"/>
              </a:rPr>
              <a:t>Bluetooth Stack </a:t>
            </a:r>
            <a:r>
              <a:rPr lang="en-US" sz="2000"/>
              <a:t/>
            </a:r>
            <a:br>
              <a:rPr lang="en-US" sz="2000"/>
            </a:br>
            <a:r>
              <a:rPr lang="vi-VN" sz="2000" smtClean="0">
                <a:latin typeface="Times New Roman" panose="02020603050405020304" pitchFamily="18" charset="0"/>
                <a:cs typeface="Times New Roman" panose="02020603050405020304" pitchFamily="18" charset="0"/>
              </a:rPr>
              <a:t>Ngăn </a:t>
            </a:r>
            <a:r>
              <a:rPr lang="vi-VN" sz="2000">
                <a:latin typeface="Times New Roman" panose="02020603050405020304" pitchFamily="18" charset="0"/>
                <a:cs typeface="Times New Roman" panose="02020603050405020304" pitchFamily="18" charset="0"/>
              </a:rPr>
              <a:t>xếp Bluetooth của chip tương thích với thông số kỹ thuật Bluetooth v4.2 BR / EDR và Bluetooth LE.</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405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Bluetooth</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587330"/>
            <a:ext cx="10552385" cy="2114490"/>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Bluetooth </a:t>
            </a:r>
            <a:r>
              <a:rPr lang="en-US" sz="3000" b="1" smtClean="0">
                <a:latin typeface="Times New Roman" panose="02020603050405020304" pitchFamily="18" charset="0"/>
                <a:cs typeface="Times New Roman" panose="02020603050405020304" pitchFamily="18" charset="0"/>
              </a:rPr>
              <a:t>Link Controller</a:t>
            </a:r>
            <a:r>
              <a:rPr lang="en-US" sz="3200" smtClean="0"/>
              <a:t/>
            </a:r>
            <a:br>
              <a:rPr lang="en-US" sz="3200" smtClean="0"/>
            </a:br>
            <a:r>
              <a:rPr lang="vi-VN" sz="2000">
                <a:latin typeface="Times New Roman" panose="02020603050405020304" pitchFamily="18" charset="0"/>
                <a:cs typeface="Times New Roman" panose="02020603050405020304" pitchFamily="18" charset="0"/>
              </a:rPr>
              <a:t>Bộ điều khiển liên kết hoạt động ở ba trạng thái chính: chờ, kết nối và </a:t>
            </a:r>
            <a:r>
              <a:rPr lang="en-US" sz="2000"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đánh hơi</a:t>
            </a:r>
            <a:r>
              <a:rPr lang="en-US" sz="2000"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Nó cho phép nhiều kết nối và các hoạt động khác, như truy vấn, trang và ghép nối đơn giản an toàn, và do đó cho phép Piconet và </a:t>
            </a:r>
            <a:r>
              <a:rPr lang="vi-VN" sz="2000" smtClean="0">
                <a:latin typeface="Times New Roman" panose="02020603050405020304" pitchFamily="18" charset="0"/>
                <a:cs typeface="Times New Roman" panose="02020603050405020304" pitchFamily="18" charset="0"/>
              </a:rPr>
              <a:t>Scatternet</a:t>
            </a:r>
            <a:r>
              <a:rPr lang="en-US" sz="200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7607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Bluetooth</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587330"/>
            <a:ext cx="4887309" cy="4247317"/>
          </a:xfrm>
          <a:prstGeom prst="rect">
            <a:avLst/>
          </a:prstGeom>
          <a:noFill/>
        </p:spPr>
        <p:txBody>
          <a:bodyPr wrap="square" rtlCol="0">
            <a:spAutoFit/>
          </a:bodyPr>
          <a:lstStyle/>
          <a:p>
            <a:pPr>
              <a:lnSpc>
                <a:spcPct val="150000"/>
              </a:lnSpc>
            </a:pPr>
            <a:r>
              <a:rPr lang="en-US" sz="2000" b="1" smtClean="0">
                <a:latin typeface="Times New Roman" panose="02020603050405020304" pitchFamily="18" charset="0"/>
                <a:cs typeface="Times New Roman" panose="02020603050405020304" pitchFamily="18" charset="0"/>
              </a:rPr>
              <a:t>Classes </a:t>
            </a:r>
            <a:r>
              <a:rPr lang="vi-VN" sz="2000" b="1" smtClean="0">
                <a:latin typeface="Times New Roman" panose="02020603050405020304" pitchFamily="18" charset="0"/>
                <a:cs typeface="Times New Roman" panose="02020603050405020304" pitchFamily="18" charset="0"/>
              </a:rPr>
              <a:t>Bluetooth </a:t>
            </a:r>
            <a:endParaRPr lang="en-US" sz="2000" b="1" smtClean="0">
              <a:latin typeface="Times New Roman" panose="02020603050405020304" pitchFamily="18" charset="0"/>
              <a:cs typeface="Times New Roman" panose="02020603050405020304" pitchFamily="18" charset="0"/>
            </a:endParaRPr>
          </a:p>
          <a:p>
            <a:pPr>
              <a:lnSpc>
                <a:spcPct val="150000"/>
              </a:lnSpc>
            </a:pP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Khám phá thiết bị (truy vấn và quét yêu cầu)</a:t>
            </a:r>
          </a:p>
          <a:p>
            <a:pPr>
              <a:lnSpc>
                <a:spcPct val="150000"/>
              </a:lnSpc>
            </a:pPr>
            <a:r>
              <a:rPr lang="vi-VN" sz="2000">
                <a:latin typeface="Times New Roman" panose="02020603050405020304" pitchFamily="18" charset="0"/>
                <a:cs typeface="Times New Roman" panose="02020603050405020304" pitchFamily="18" charset="0"/>
              </a:rPr>
              <a:t>- Thiết lập kết nối (quét trang và quét trang)</a:t>
            </a:r>
          </a:p>
          <a:p>
            <a:pPr>
              <a:lnSpc>
                <a:spcPct val="150000"/>
              </a:lnSpc>
            </a:pPr>
            <a:r>
              <a:rPr lang="vi-VN" sz="2000">
                <a:latin typeface="Times New Roman" panose="02020603050405020304" pitchFamily="18" charset="0"/>
                <a:cs typeface="Times New Roman" panose="02020603050405020304" pitchFamily="18" charset="0"/>
              </a:rPr>
              <a:t>- Đa kết nối</a:t>
            </a:r>
          </a:p>
          <a:p>
            <a:pPr>
              <a:lnSpc>
                <a:spcPct val="150000"/>
              </a:lnSpc>
            </a:pPr>
            <a:r>
              <a:rPr lang="vi-VN" sz="2000">
                <a:latin typeface="Times New Roman" panose="02020603050405020304" pitchFamily="18" charset="0"/>
                <a:cs typeface="Times New Roman" panose="02020603050405020304" pitchFamily="18" charset="0"/>
              </a:rPr>
              <a:t>- Nhận và truyền dữ liệu không đồng bộ</a:t>
            </a:r>
          </a:p>
          <a:p>
            <a:pPr>
              <a:lnSpc>
                <a:spcPct val="150000"/>
              </a:lnSpc>
            </a:pPr>
            <a:r>
              <a:rPr lang="vi-VN" sz="2000">
                <a:latin typeface="Times New Roman" panose="02020603050405020304" pitchFamily="18" charset="0"/>
                <a:cs typeface="Times New Roman" panose="02020603050405020304" pitchFamily="18" charset="0"/>
              </a:rPr>
              <a:t>- Liên kết đồng bộ (SCO / eSCO)</a:t>
            </a:r>
          </a:p>
          <a:p>
            <a:pPr>
              <a:lnSpc>
                <a:spcPct val="150000"/>
              </a:lnSpc>
            </a:pPr>
            <a:r>
              <a:rPr lang="vi-VN" sz="2000">
                <a:latin typeface="Times New Roman" panose="02020603050405020304" pitchFamily="18" charset="0"/>
                <a:cs typeface="Times New Roman" panose="02020603050405020304" pitchFamily="18" charset="0"/>
              </a:rPr>
              <a:t>- Công tắc chính / nô lệ</a:t>
            </a:r>
          </a:p>
          <a:p>
            <a:pPr>
              <a:lnSpc>
                <a:spcPct val="150000"/>
              </a:lnSpc>
            </a:pPr>
            <a:r>
              <a:rPr lang="vi-VN" sz="2000" smtClean="0">
                <a:latin typeface="Times New Roman" panose="02020603050405020304" pitchFamily="18" charset="0"/>
                <a:cs typeface="Times New Roman" panose="02020603050405020304" pitchFamily="18" charset="0"/>
              </a:rPr>
              <a:t>- Đánh </a:t>
            </a:r>
            <a:r>
              <a:rPr lang="vi-VN" sz="2000">
                <a:latin typeface="Times New Roman" panose="02020603050405020304" pitchFamily="18" charset="0"/>
                <a:cs typeface="Times New Roman" panose="02020603050405020304" pitchFamily="18" charset="0"/>
              </a:rPr>
              <a:t>giá tần số thích ứng và đánh giá </a:t>
            </a:r>
            <a:r>
              <a:rPr lang="vi-VN" sz="2000" smtClean="0">
                <a:latin typeface="Times New Roman" panose="02020603050405020304" pitchFamily="18" charset="0"/>
                <a:cs typeface="Times New Roman" panose="02020603050405020304" pitchFamily="18" charset="0"/>
              </a:rPr>
              <a:t>kênh</a:t>
            </a:r>
            <a:endParaRPr lang="en-US" sz="2000" smtClean="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Mã hóa phát </a:t>
            </a:r>
            <a:r>
              <a:rPr lang="vi-VN" sz="2000" smtClean="0">
                <a:latin typeface="Times New Roman" panose="02020603050405020304" pitchFamily="18" charset="0"/>
                <a:cs typeface="Times New Roman" panose="02020603050405020304" pitchFamily="18" charset="0"/>
              </a:rPr>
              <a:t>sóng</a:t>
            </a:r>
            <a:endParaRPr lang="vi-VN" sz="2000">
              <a:latin typeface="Times New Roman" panose="02020603050405020304" pitchFamily="18" charset="0"/>
              <a:cs typeface="Times New Roman" panose="02020603050405020304" pitchFamily="18" charset="0"/>
            </a:endParaRPr>
          </a:p>
        </p:txBody>
      </p:sp>
      <p:sp>
        <p:nvSpPr>
          <p:cNvPr id="8" name="TextBox 7"/>
          <p:cNvSpPr txBox="1"/>
          <p:nvPr/>
        </p:nvSpPr>
        <p:spPr>
          <a:xfrm>
            <a:off x="7148065" y="2005198"/>
            <a:ext cx="4887309" cy="3730317"/>
          </a:xfrm>
          <a:prstGeom prst="rect">
            <a:avLst/>
          </a:prstGeom>
          <a:noFill/>
        </p:spPr>
        <p:txBody>
          <a:bodyPr wrap="square" rtlCol="0">
            <a:spAutoFit/>
          </a:bodyPr>
          <a:lstStyle/>
          <a:p>
            <a:pPr>
              <a:lnSpc>
                <a:spcPct val="150000"/>
              </a:lnSpc>
            </a:pP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Xác thực và mã hóa</a:t>
            </a:r>
          </a:p>
          <a:p>
            <a:pPr>
              <a:lnSpc>
                <a:spcPct val="150000"/>
              </a:lnSpc>
            </a:pPr>
            <a:r>
              <a:rPr lang="vi-VN" sz="2000">
                <a:latin typeface="Times New Roman" panose="02020603050405020304" pitchFamily="18" charset="0"/>
                <a:cs typeface="Times New Roman" panose="02020603050405020304" pitchFamily="18" charset="0"/>
              </a:rPr>
              <a:t>- Ghép nối đơn giản an toàn</a:t>
            </a:r>
          </a:p>
          <a:p>
            <a:pPr>
              <a:lnSpc>
                <a:spcPct val="150000"/>
              </a:lnSpc>
            </a:pPr>
            <a:r>
              <a:rPr lang="vi-VN" sz="2000">
                <a:latin typeface="Times New Roman" panose="02020603050405020304" pitchFamily="18" charset="0"/>
                <a:cs typeface="Times New Roman" panose="02020603050405020304" pitchFamily="18" charset="0"/>
              </a:rPr>
              <a:t>- Quản lý đa điểm và phân tán</a:t>
            </a:r>
          </a:p>
          <a:p>
            <a:pPr>
              <a:lnSpc>
                <a:spcPct val="150000"/>
              </a:lnSpc>
            </a:pPr>
            <a:r>
              <a:rPr lang="vi-VN" sz="2000">
                <a:latin typeface="Times New Roman" panose="02020603050405020304" pitchFamily="18" charset="0"/>
                <a:cs typeface="Times New Roman" panose="02020603050405020304" pitchFamily="18" charset="0"/>
              </a:rPr>
              <a:t>- Chế độ đánh hơi</a:t>
            </a:r>
          </a:p>
          <a:p>
            <a:pPr>
              <a:lnSpc>
                <a:spcPct val="150000"/>
              </a:lnSpc>
            </a:pPr>
            <a:r>
              <a:rPr lang="vi-VN" sz="2000">
                <a:latin typeface="Times New Roman" panose="02020603050405020304" pitchFamily="18" charset="0"/>
                <a:cs typeface="Times New Roman" panose="02020603050405020304" pitchFamily="18" charset="0"/>
              </a:rPr>
              <a:t>- Phát sóng không kết nối (máy phát và máy thu)</a:t>
            </a:r>
          </a:p>
          <a:p>
            <a:pPr>
              <a:lnSpc>
                <a:spcPct val="150000"/>
              </a:lnSpc>
            </a:pPr>
            <a:r>
              <a:rPr lang="vi-VN" sz="2000">
                <a:latin typeface="Times New Roman" panose="02020603050405020304" pitchFamily="18" charset="0"/>
                <a:cs typeface="Times New Roman" panose="02020603050405020304" pitchFamily="18" charset="0"/>
              </a:rPr>
              <a:t>- Tăng cường kiểm soát năng lượng</a:t>
            </a:r>
          </a:p>
          <a:p>
            <a:pPr>
              <a:lnSpc>
                <a:spcPct val="150000"/>
              </a:lnSpc>
            </a:pPr>
            <a:r>
              <a:rPr lang="vi-VN" sz="2000">
                <a:latin typeface="Times New Roman" panose="02020603050405020304" pitchFamily="18" charset="0"/>
                <a:cs typeface="Times New Roman" panose="02020603050405020304" pitchFamily="18" charset="0"/>
              </a:rPr>
              <a:t>- Ping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383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Bluetooth</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587330"/>
            <a:ext cx="10552385" cy="5170646"/>
          </a:xfrm>
          <a:prstGeom prst="rect">
            <a:avLst/>
          </a:prstGeom>
          <a:noFill/>
        </p:spPr>
        <p:txBody>
          <a:bodyPr wrap="square" rtlCol="0">
            <a:spAutoFit/>
          </a:bodyPr>
          <a:lstStyle/>
          <a:p>
            <a:pPr>
              <a:lnSpc>
                <a:spcPct val="150000"/>
              </a:lnSpc>
            </a:pPr>
            <a:r>
              <a:rPr lang="vi-VN" sz="2000" b="1">
                <a:latin typeface="Times New Roman" panose="02020603050405020304" pitchFamily="18" charset="0"/>
                <a:cs typeface="Times New Roman" panose="02020603050405020304" pitchFamily="18" charset="0"/>
              </a:rPr>
              <a:t>Bluetooth </a:t>
            </a:r>
            <a:r>
              <a:rPr lang="en-US" sz="2000" b="1" smtClean="0">
                <a:latin typeface="Times New Roman" panose="02020603050405020304" pitchFamily="18" charset="0"/>
                <a:cs typeface="Times New Roman" panose="02020603050405020304" pitchFamily="18" charset="0"/>
              </a:rPr>
              <a:t>Low Energy</a:t>
            </a:r>
            <a:endParaRPr lang="vi-VN" sz="2000" b="1">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Quảng cáo</a:t>
            </a:r>
          </a:p>
          <a:p>
            <a:pPr>
              <a:lnSpc>
                <a:spcPct val="150000"/>
              </a:lnSpc>
            </a:pPr>
            <a:r>
              <a:rPr lang="vi-VN" sz="2000">
                <a:latin typeface="Times New Roman" panose="02020603050405020304" pitchFamily="18" charset="0"/>
                <a:cs typeface="Times New Roman" panose="02020603050405020304" pitchFamily="18" charset="0"/>
              </a:rPr>
              <a:t>- Quét</a:t>
            </a:r>
          </a:p>
          <a:p>
            <a:pPr>
              <a:lnSpc>
                <a:spcPct val="150000"/>
              </a:lnSpc>
            </a:pPr>
            <a:r>
              <a:rPr lang="vi-VN" sz="2000">
                <a:latin typeface="Times New Roman" panose="02020603050405020304" pitchFamily="18" charset="0"/>
                <a:cs typeface="Times New Roman" panose="02020603050405020304" pitchFamily="18" charset="0"/>
              </a:rPr>
              <a:t>- Quét và quảng cáo đồng thời</a:t>
            </a:r>
          </a:p>
          <a:p>
            <a:pPr>
              <a:lnSpc>
                <a:spcPct val="150000"/>
              </a:lnSpc>
            </a:pPr>
            <a:r>
              <a:rPr lang="vi-VN" sz="2000">
                <a:latin typeface="Times New Roman" panose="02020603050405020304" pitchFamily="18" charset="0"/>
                <a:cs typeface="Times New Roman" panose="02020603050405020304" pitchFamily="18" charset="0"/>
              </a:rPr>
              <a:t>- Nhiều kết nối</a:t>
            </a:r>
          </a:p>
          <a:p>
            <a:pPr>
              <a:lnSpc>
                <a:spcPct val="150000"/>
              </a:lnSpc>
            </a:pPr>
            <a:r>
              <a:rPr lang="vi-VN" sz="2000">
                <a:latin typeface="Times New Roman" panose="02020603050405020304" pitchFamily="18" charset="0"/>
                <a:cs typeface="Times New Roman" panose="02020603050405020304" pitchFamily="18" charset="0"/>
              </a:rPr>
              <a:t>- Nhận và truyền dữ liệu không đồng bộ</a:t>
            </a:r>
          </a:p>
          <a:p>
            <a:pPr>
              <a:lnSpc>
                <a:spcPct val="150000"/>
              </a:lnSpc>
            </a:pPr>
            <a:r>
              <a:rPr lang="vi-VN" sz="2000">
                <a:latin typeface="Times New Roman" panose="02020603050405020304" pitchFamily="18" charset="0"/>
                <a:cs typeface="Times New Roman" panose="02020603050405020304" pitchFamily="18" charset="0"/>
              </a:rPr>
              <a:t>- Đánh giá tần số thích ứng và đánh giá kênh</a:t>
            </a:r>
          </a:p>
          <a:p>
            <a:pPr>
              <a:lnSpc>
                <a:spcPct val="150000"/>
              </a:lnSpc>
            </a:pPr>
            <a:r>
              <a:rPr lang="vi-VN" sz="2000">
                <a:latin typeface="Times New Roman" panose="02020603050405020304" pitchFamily="18" charset="0"/>
                <a:cs typeface="Times New Roman" panose="02020603050405020304" pitchFamily="18" charset="0"/>
              </a:rPr>
              <a:t>- Cập nhật tham số kết nối</a:t>
            </a:r>
          </a:p>
          <a:p>
            <a:pPr>
              <a:lnSpc>
                <a:spcPct val="150000"/>
              </a:lnSpc>
            </a:pPr>
            <a:r>
              <a:rPr lang="vi-VN" sz="2000">
                <a:latin typeface="Times New Roman" panose="02020603050405020304" pitchFamily="18" charset="0"/>
                <a:cs typeface="Times New Roman" panose="02020603050405020304" pitchFamily="18" charset="0"/>
              </a:rPr>
              <a:t>- Mở rộng chiều dài dữ liệu</a:t>
            </a:r>
          </a:p>
          <a:p>
            <a:pPr>
              <a:lnSpc>
                <a:spcPct val="150000"/>
              </a:lnSpc>
            </a:pPr>
            <a:r>
              <a:rPr lang="vi-VN" sz="2000">
                <a:latin typeface="Times New Roman" panose="02020603050405020304" pitchFamily="18" charset="0"/>
                <a:cs typeface="Times New Roman" panose="02020603050405020304" pitchFamily="18" charset="0"/>
              </a:rPr>
              <a:t>- Mã hóa lớp liên kết</a:t>
            </a:r>
          </a:p>
          <a:p>
            <a:pPr>
              <a:lnSpc>
                <a:spcPct val="150000"/>
              </a:lnSpc>
            </a:pPr>
            <a:r>
              <a:rPr lang="vi-VN" sz="2000">
                <a:latin typeface="Times New Roman" panose="02020603050405020304" pitchFamily="18" charset="0"/>
                <a:cs typeface="Times New Roman" panose="02020603050405020304" pitchFamily="18" charset="0"/>
              </a:rPr>
              <a:t>- LE Ping</a:t>
            </a:r>
            <a:endParaRPr lang="en-US" sz="2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97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5532" y="-97750"/>
            <a:ext cx="10089930"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RTC and Low-Power </a:t>
            </a:r>
            <a:r>
              <a:rPr lang="en-US" sz="5000" b="1" smtClean="0">
                <a:solidFill>
                  <a:srgbClr val="FF0000"/>
                </a:solidFill>
                <a:latin typeface="Times New Roman" panose="02020603050405020304" pitchFamily="18" charset="0"/>
                <a:cs typeface="Times New Roman" panose="02020603050405020304" pitchFamily="18" charset="0"/>
              </a:rPr>
              <a:t>Management</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0" y="764024"/>
            <a:ext cx="12192000" cy="6324808"/>
          </a:xfrm>
          <a:prstGeom prst="rect">
            <a:avLst/>
          </a:prstGeom>
          <a:solidFill>
            <a:schemeClr val="bg1"/>
          </a:solidFill>
        </p:spPr>
        <p:txBody>
          <a:bodyPr wrap="square" rtlCol="0">
            <a:spAutoFit/>
          </a:bodyPr>
          <a:lstStyle/>
          <a:p>
            <a:pPr>
              <a:lnSpc>
                <a:spcPct val="150000"/>
              </a:lnSpc>
            </a:pPr>
            <a:r>
              <a:rPr lang="vi-VN" sz="2000">
                <a:latin typeface="+mj-lt"/>
                <a:cs typeface="Times New Roman" panose="02020603050405020304" pitchFamily="18" charset="0"/>
              </a:rPr>
              <a:t>Với việc sử dụng các công nghệ quản lý năng lượng tiên tiến, ESP32 có thể chuyển đổi giữa các chế độ năng lượng khác nhau.</a:t>
            </a:r>
          </a:p>
          <a:p>
            <a:pPr>
              <a:lnSpc>
                <a:spcPct val="150000"/>
              </a:lnSpc>
            </a:pPr>
            <a:r>
              <a:rPr lang="en-US" sz="2500" b="1" smtClean="0">
                <a:latin typeface="Times New Roman" panose="02020603050405020304" pitchFamily="18" charset="0"/>
                <a:cs typeface="Times New Roman" panose="02020603050405020304" pitchFamily="18" charset="0"/>
              </a:rPr>
              <a:t>Power modes</a:t>
            </a:r>
            <a:endParaRPr lang="vi-VN" sz="2500" b="1">
              <a:latin typeface="Times New Roman" panose="02020603050405020304" pitchFamily="18" charset="0"/>
              <a:cs typeface="Times New Roman" panose="02020603050405020304" pitchFamily="18" charset="0"/>
            </a:endParaRPr>
          </a:p>
          <a:p>
            <a:pPr>
              <a:lnSpc>
                <a:spcPct val="150000"/>
              </a:lnSpc>
            </a:pPr>
            <a:r>
              <a:rPr lang="vi-VN" sz="2000">
                <a:latin typeface="+mj-lt"/>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Active mode</a:t>
            </a:r>
            <a:r>
              <a:rPr lang="vi-VN" sz="2000" b="1" smtClean="0">
                <a:latin typeface="Times New Roman" panose="02020603050405020304" pitchFamily="18" charset="0"/>
                <a:cs typeface="Times New Roman" panose="02020603050405020304" pitchFamily="18" charset="0"/>
              </a:rPr>
              <a:t>: </a:t>
            </a:r>
            <a:r>
              <a:rPr lang="vi-VN" sz="2000">
                <a:latin typeface="+mj-lt"/>
                <a:cs typeface="Times New Roman" panose="02020603050405020304" pitchFamily="18" charset="0"/>
              </a:rPr>
              <a:t>Radio chip được bật. Các chip có thể nhận, truyền hoặc nghe.</a:t>
            </a:r>
          </a:p>
          <a:p>
            <a:pPr>
              <a:lnSpc>
                <a:spcPct val="150000"/>
              </a:lnSpc>
            </a:pPr>
            <a:r>
              <a:rPr lang="vi-VN" sz="2000">
                <a:latin typeface="+mj-lt"/>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Modem-sleep mode</a:t>
            </a:r>
            <a:r>
              <a:rPr lang="vi-VN" sz="2000" b="1"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 </a:t>
            </a:r>
            <a:r>
              <a:rPr lang="vi-VN" sz="2000">
                <a:latin typeface="+mj-lt"/>
                <a:cs typeface="Times New Roman" panose="02020603050405020304" pitchFamily="18" charset="0"/>
              </a:rPr>
              <a:t>CPU đang hoạt động và </a:t>
            </a:r>
            <a:r>
              <a:rPr lang="vi-VN" sz="2000" smtClean="0">
                <a:latin typeface="+mj-lt"/>
                <a:cs typeface="Times New Roman" panose="02020603050405020304" pitchFamily="18" charset="0"/>
              </a:rPr>
              <a:t>có </a:t>
            </a:r>
            <a:r>
              <a:rPr lang="vi-VN" sz="2000">
                <a:latin typeface="+mj-lt"/>
                <a:cs typeface="Times New Roman" panose="02020603050405020304" pitchFamily="18" charset="0"/>
              </a:rPr>
              <a:t>thể cấu </a:t>
            </a:r>
            <a:r>
              <a:rPr lang="vi-VN" sz="2000" smtClean="0">
                <a:latin typeface="+mj-lt"/>
                <a:cs typeface="Times New Roman" panose="02020603050405020304" pitchFamily="18" charset="0"/>
              </a:rPr>
              <a:t>hình</a:t>
            </a:r>
            <a:r>
              <a:rPr lang="en-US" sz="2000" smtClean="0">
                <a:latin typeface="+mj-lt"/>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xung clock</a:t>
            </a:r>
            <a:r>
              <a:rPr lang="vi-VN" sz="2000" smtClean="0">
                <a:latin typeface="+mj-lt"/>
                <a:cs typeface="Times New Roman" panose="02020603050405020304" pitchFamily="18" charset="0"/>
              </a:rPr>
              <a:t>. </a:t>
            </a:r>
            <a:r>
              <a:rPr lang="vi-VN" sz="2000">
                <a:latin typeface="+mj-lt"/>
                <a:cs typeface="Times New Roman" panose="02020603050405020304" pitchFamily="18" charset="0"/>
              </a:rPr>
              <a:t>Băng cơ sở Wi-Fi / Bluetooth và radio bị tắt.</a:t>
            </a:r>
          </a:p>
          <a:p>
            <a:pPr>
              <a:lnSpc>
                <a:spcPct val="150000"/>
              </a:lnSpc>
            </a:pPr>
            <a:r>
              <a:rPr lang="vi-VN" sz="2000">
                <a:latin typeface="+mj-lt"/>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Light-sleep mode: </a:t>
            </a:r>
            <a:r>
              <a:rPr lang="vi-VN" sz="2000" smtClean="0">
                <a:latin typeface="+mj-lt"/>
                <a:cs typeface="Times New Roman" panose="02020603050405020304" pitchFamily="18" charset="0"/>
              </a:rPr>
              <a:t>CPU </a:t>
            </a:r>
            <a:r>
              <a:rPr lang="vi-VN" sz="2000">
                <a:latin typeface="+mj-lt"/>
                <a:cs typeface="Times New Roman" panose="02020603050405020304" pitchFamily="18" charset="0"/>
              </a:rPr>
              <a:t>bị tạm dừng. Bộ nhớ RTC và các thiết bị ngoại vi RTC, cũng như bộ đồng xử lý ULP đang chạy. Bất kỳ sự kiện đánh thức nào (MAC, máy chủ, bộ đếm thời gian RTC hoặc ngắt ngoài) sẽ đánh thức chip.</a:t>
            </a:r>
          </a:p>
          <a:p>
            <a:pPr>
              <a:lnSpc>
                <a:spcPct val="150000"/>
              </a:lnSpc>
            </a:pPr>
            <a:r>
              <a:rPr lang="vi-VN" sz="2000">
                <a:latin typeface="+mj-lt"/>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Deep-sleep </a:t>
            </a:r>
            <a:r>
              <a:rPr lang="en-US" sz="2000" b="1" smtClean="0">
                <a:latin typeface="Times New Roman" panose="02020603050405020304" pitchFamily="18" charset="0"/>
                <a:cs typeface="Times New Roman" panose="02020603050405020304" pitchFamily="18" charset="0"/>
              </a:rPr>
              <a:t>mode</a:t>
            </a:r>
            <a:r>
              <a:rPr lang="vi-VN" sz="2000" b="1" smtClean="0">
                <a:latin typeface="Times New Roman" panose="02020603050405020304" pitchFamily="18" charset="0"/>
                <a:cs typeface="Times New Roman" panose="02020603050405020304" pitchFamily="18" charset="0"/>
              </a:rPr>
              <a:t>: </a:t>
            </a:r>
            <a:r>
              <a:rPr lang="vi-VN" sz="2000">
                <a:latin typeface="+mj-lt"/>
                <a:cs typeface="Times New Roman" panose="02020603050405020304" pitchFamily="18" charset="0"/>
              </a:rPr>
              <a:t>Chỉ bật bộ nhớ RTC và các thiết bị ngoại vi RTC. Dữ liệu kết nối Wi-Fi và Bluetooth được lưu trữ trong bộ nhớ RTC. Bộ đồng xử lý ULP là chức năng.</a:t>
            </a:r>
          </a:p>
          <a:p>
            <a:pPr>
              <a:lnSpc>
                <a:spcPct val="150000"/>
              </a:lnSpc>
            </a:pPr>
            <a:r>
              <a:rPr lang="vi-VN" sz="2000">
                <a:latin typeface="+mj-lt"/>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Hibernation </a:t>
            </a:r>
            <a:r>
              <a:rPr lang="en-US" sz="2000" b="1" smtClean="0">
                <a:latin typeface="Times New Roman" panose="02020603050405020304" pitchFamily="18" charset="0"/>
                <a:cs typeface="Times New Roman" panose="02020603050405020304" pitchFamily="18" charset="0"/>
              </a:rPr>
              <a:t>mode</a:t>
            </a:r>
            <a:r>
              <a:rPr lang="en-US" sz="2000" smtClean="0">
                <a:latin typeface="+mj-lt"/>
                <a:cs typeface="Times New Roman" panose="02020603050405020304" pitchFamily="18" charset="0"/>
              </a:rPr>
              <a:t>: </a:t>
            </a:r>
            <a:r>
              <a:rPr lang="vi-VN" sz="2000" smtClean="0">
                <a:latin typeface="+mj-lt"/>
                <a:cs typeface="Times New Roman" panose="02020603050405020304" pitchFamily="18" charset="0"/>
              </a:rPr>
              <a:t>Bộ </a:t>
            </a:r>
            <a:r>
              <a:rPr lang="vi-VN" sz="2000">
                <a:latin typeface="+mj-lt"/>
                <a:cs typeface="Times New Roman" panose="02020603050405020304" pitchFamily="18" charset="0"/>
              </a:rPr>
              <a:t>tạo dao động 8 MHz bên trong và bộ đồng xử lý ULP bị tắt. Bộ nhớ phục hồi RTC bị tắt nguồn. Chỉ có một </a:t>
            </a:r>
            <a:r>
              <a:rPr lang="en-US" sz="2000">
                <a:latin typeface="Times New Roman" panose="02020603050405020304" pitchFamily="18" charset="0"/>
                <a:cs typeface="Times New Roman" panose="02020603050405020304" pitchFamily="18" charset="0"/>
              </a:rPr>
              <a:t>T</a:t>
            </a:r>
            <a:r>
              <a:rPr lang="en-US" sz="2000" smtClean="0">
                <a:latin typeface="Times New Roman" panose="02020603050405020304" pitchFamily="18" charset="0"/>
                <a:cs typeface="Times New Roman" panose="02020603050405020304" pitchFamily="18" charset="0"/>
              </a:rPr>
              <a:t>imer </a:t>
            </a:r>
            <a:r>
              <a:rPr lang="vi-VN" sz="2000" smtClean="0">
                <a:latin typeface="+mj-lt"/>
                <a:cs typeface="Times New Roman" panose="02020603050405020304" pitchFamily="18" charset="0"/>
              </a:rPr>
              <a:t>RTC </a:t>
            </a:r>
            <a:r>
              <a:rPr lang="vi-VN" sz="2000">
                <a:latin typeface="+mj-lt"/>
                <a:cs typeface="Times New Roman" panose="02020603050405020304" pitchFamily="18" charset="0"/>
              </a:rPr>
              <a:t>trên </a:t>
            </a:r>
            <a:r>
              <a:rPr lang="en-US" sz="2000" smtClean="0">
                <a:latin typeface="Times New Roman" panose="02020603050405020304" pitchFamily="18" charset="0"/>
                <a:cs typeface="Times New Roman" panose="02020603050405020304" pitchFamily="18" charset="0"/>
              </a:rPr>
              <a:t>clock </a:t>
            </a:r>
            <a:r>
              <a:rPr lang="vi-VN" sz="2000" smtClean="0">
                <a:latin typeface="+mj-lt"/>
                <a:cs typeface="Times New Roman" panose="02020603050405020304" pitchFamily="18" charset="0"/>
              </a:rPr>
              <a:t>chậm </a:t>
            </a:r>
            <a:r>
              <a:rPr lang="vi-VN" sz="2000">
                <a:latin typeface="+mj-lt"/>
                <a:cs typeface="Times New Roman" panose="02020603050405020304" pitchFamily="18" charset="0"/>
              </a:rPr>
              <a:t>và một số GPIO RTC nhất định đang hoạt động. </a:t>
            </a:r>
            <a:r>
              <a:rPr lang="en-US" sz="2000" smtClean="0">
                <a:latin typeface="Times New Roman" panose="02020603050405020304" pitchFamily="18" charset="0"/>
                <a:cs typeface="Times New Roman" panose="02020603050405020304" pitchFamily="18" charset="0"/>
              </a:rPr>
              <a:t>Timer</a:t>
            </a:r>
            <a:r>
              <a:rPr lang="vi-VN" sz="2000" smtClean="0">
                <a:latin typeface="+mj-lt"/>
                <a:cs typeface="Times New Roman" panose="02020603050405020304" pitchFamily="18" charset="0"/>
              </a:rPr>
              <a:t> </a:t>
            </a:r>
            <a:r>
              <a:rPr lang="vi-VN" sz="2000">
                <a:latin typeface="+mj-lt"/>
                <a:cs typeface="Times New Roman" panose="02020603050405020304" pitchFamily="18" charset="0"/>
              </a:rPr>
              <a:t>RTC hoặc GPIO RTC có thể đánh thức chip từ chế độ Ngủ đông.</a:t>
            </a:r>
            <a:endParaRPr lang="en-US" sz="2000">
              <a:latin typeface="+mj-lt"/>
              <a:cs typeface="Times New Roman" panose="02020603050405020304" pitchFamily="18" charset="0"/>
            </a:endParaRPr>
          </a:p>
        </p:txBody>
      </p:sp>
    </p:spTree>
    <p:extLst>
      <p:ext uri="{BB962C8B-B14F-4D97-AF65-F5344CB8AC3E}">
        <p14:creationId xmlns:p14="http://schemas.microsoft.com/office/powerpoint/2010/main" val="2436747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5000" b="1" smtClean="0">
                <a:solidFill>
                  <a:srgbClr val="FFFF00"/>
                </a:solidFill>
                <a:latin typeface="Times New Roman" panose="02020603050405020304" pitchFamily="18" charset="0"/>
                <a:cs typeface="Times New Roman" panose="02020603050405020304" pitchFamily="18" charset="0"/>
              </a:rPr>
              <a:t>Thank you for listening</a:t>
            </a:r>
            <a:endParaRPr lang="en-US" sz="5000" b="1">
              <a:solidFill>
                <a:srgbClr val="FFFF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5" name="TextBox 4"/>
          <p:cNvSpPr txBox="1"/>
          <p:nvPr/>
        </p:nvSpPr>
        <p:spPr>
          <a:xfrm>
            <a:off x="1610139" y="3071191"/>
            <a:ext cx="5238335" cy="1015663"/>
          </a:xfrm>
          <a:prstGeom prst="rect">
            <a:avLst/>
          </a:prstGeom>
          <a:solidFill>
            <a:schemeClr val="tx1"/>
          </a:solidFill>
        </p:spPr>
        <p:txBody>
          <a:bodyPr wrap="square" rtlCol="0">
            <a:spAutoFit/>
          </a:bodyPr>
          <a:lstStyle/>
          <a:p>
            <a:r>
              <a:rPr lang="en-US" sz="3000" smtClean="0">
                <a:solidFill>
                  <a:schemeClr val="bg1"/>
                </a:solidFill>
                <a:latin typeface="Times New Roman" panose="02020603050405020304" pitchFamily="18" charset="0"/>
                <a:cs typeface="Times New Roman" panose="02020603050405020304" pitchFamily="18" charset="0"/>
              </a:rPr>
              <a:t>Diễn giả: Phan Hoàng Anh Tuấn</a:t>
            </a:r>
          </a:p>
          <a:p>
            <a:r>
              <a:rPr lang="en-US" sz="3000" smtClean="0">
                <a:solidFill>
                  <a:schemeClr val="bg1"/>
                </a:solidFill>
                <a:latin typeface="Times New Roman" panose="02020603050405020304" pitchFamily="18" charset="0"/>
                <a:cs typeface="Times New Roman" panose="02020603050405020304" pitchFamily="18" charset="0"/>
              </a:rPr>
              <a:t>Bộ phận: IoT - Indruino</a:t>
            </a:r>
            <a:endParaRPr lang="en-US" sz="3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CPU and </a:t>
            </a:r>
            <a:r>
              <a:rPr lang="en-US" sz="5000" b="1" smtClean="0">
                <a:solidFill>
                  <a:srgbClr val="FF0000"/>
                </a:solidFill>
                <a:latin typeface="Times New Roman" panose="02020603050405020304" pitchFamily="18" charset="0"/>
                <a:cs typeface="Times New Roman" panose="02020603050405020304" pitchFamily="18" charset="0"/>
              </a:rPr>
              <a:t>Memory</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027583" y="1818860"/>
            <a:ext cx="9511747" cy="4555093"/>
          </a:xfrm>
          <a:prstGeom prst="rect">
            <a:avLst/>
          </a:prstGeom>
          <a:noFill/>
        </p:spPr>
        <p:txBody>
          <a:bodyPr wrap="square" rtlCol="0">
            <a:spAutoFit/>
          </a:bodyPr>
          <a:lstStyle/>
          <a:p>
            <a:r>
              <a:rPr lang="en-US" sz="3000" b="1" smtClean="0">
                <a:latin typeface="Times New Roman" panose="02020603050405020304" pitchFamily="18" charset="0"/>
                <a:cs typeface="Times New Roman" panose="02020603050405020304" pitchFamily="18" charset="0"/>
              </a:rPr>
              <a:t>CPU</a:t>
            </a:r>
          </a:p>
          <a:p>
            <a:r>
              <a:rPr lang="vi-VN" sz="2000" smtClean="0">
                <a:latin typeface="Times New Roman" panose="02020603050405020304" pitchFamily="18" charset="0"/>
                <a:cs typeface="Times New Roman" panose="02020603050405020304" pitchFamily="18" charset="0"/>
              </a:rPr>
              <a:t>ESP32 </a:t>
            </a:r>
            <a:r>
              <a:rPr lang="vi-VN" sz="2000">
                <a:latin typeface="Times New Roman" panose="02020603050405020304" pitchFamily="18" charset="0"/>
                <a:cs typeface="Times New Roman" panose="02020603050405020304" pitchFamily="18" charset="0"/>
              </a:rPr>
              <a:t>chứa một hoặc hai bộ vi xử lý X6ensx® 32-bit công suất thấp với các tính năng sau:</a:t>
            </a:r>
          </a:p>
          <a:p>
            <a:r>
              <a:rPr lang="vi-VN" sz="2000">
                <a:latin typeface="Times New Roman" panose="02020603050405020304" pitchFamily="18" charset="0"/>
                <a:cs typeface="Times New Roman" panose="02020603050405020304" pitchFamily="18" charset="0"/>
              </a:rPr>
              <a:t>• Đường ống 7 tầng để hỗ trợ tần số xung nhịp lên tới 240 MHz </a:t>
            </a:r>
            <a:endParaRPr lang="en-US" sz="2000" smtClean="0">
              <a:latin typeface="Times New Roman" panose="02020603050405020304" pitchFamily="18" charset="0"/>
              <a:cs typeface="Times New Roman" panose="02020603050405020304" pitchFamily="18" charset="0"/>
            </a:endParaRPr>
          </a:p>
          <a:p>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Tập lệnh 16/24 bit cung cấp mật độ mã cao</a:t>
            </a:r>
          </a:p>
          <a:p>
            <a:r>
              <a:rPr lang="vi-VN" sz="2000">
                <a:latin typeface="Times New Roman" panose="02020603050405020304" pitchFamily="18" charset="0"/>
                <a:cs typeface="Times New Roman" panose="02020603050405020304" pitchFamily="18" charset="0"/>
              </a:rPr>
              <a:t>• Hỗ trợ cho Đơn vị </a:t>
            </a:r>
            <a:r>
              <a:rPr lang="en-US" sz="2000" smtClean="0">
                <a:latin typeface="Times New Roman" panose="02020603050405020304" pitchFamily="18" charset="0"/>
                <a:cs typeface="Times New Roman" panose="02020603050405020304" pitchFamily="18" charset="0"/>
              </a:rPr>
              <a:t>điểm nổi</a:t>
            </a:r>
            <a:endParaRPr lang="vi-VN"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 Hỗ trợ cho các hướng dẫn DSP, chẳng hạn như hệ số nhân 32 bit, bộ chia 32 bit và MAC 40 bit</a:t>
            </a:r>
          </a:p>
          <a:p>
            <a:r>
              <a:rPr lang="vi-VN" sz="2000">
                <a:latin typeface="Times New Roman" panose="02020603050405020304" pitchFamily="18" charset="0"/>
                <a:cs typeface="Times New Roman" panose="02020603050405020304" pitchFamily="18" charset="0"/>
              </a:rPr>
              <a:t>• Hỗ trợ 32 vectơ ngắt từ khoảng 70 nguồn </a:t>
            </a:r>
            <a:r>
              <a:rPr lang="vi-VN" sz="2000" smtClean="0">
                <a:latin typeface="Times New Roman" panose="02020603050405020304" pitchFamily="18" charset="0"/>
                <a:cs typeface="Times New Roman" panose="02020603050405020304" pitchFamily="18" charset="0"/>
              </a:rPr>
              <a:t>ngắt</a:t>
            </a:r>
            <a:endParaRPr lang="en-US" sz="2000" smtClean="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Các giao diện CPU đơn / kép bao gồm:</a:t>
            </a:r>
          </a:p>
          <a:p>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Xtensa RAM/ROM Interface </a:t>
            </a:r>
            <a:r>
              <a:rPr lang="vi-VN" sz="2000" smtClean="0">
                <a:latin typeface="Times New Roman" panose="02020603050405020304" pitchFamily="18" charset="0"/>
                <a:cs typeface="Times New Roman" panose="02020603050405020304" pitchFamily="18" charset="0"/>
              </a:rPr>
              <a:t>để hướng </a:t>
            </a:r>
            <a:r>
              <a:rPr lang="vi-VN" sz="2000">
                <a:latin typeface="Times New Roman" panose="02020603050405020304" pitchFamily="18" charset="0"/>
                <a:cs typeface="Times New Roman" panose="02020603050405020304" pitchFamily="18" charset="0"/>
              </a:rPr>
              <a:t>dẫn </a:t>
            </a:r>
            <a:r>
              <a:rPr lang="vi-VN" sz="2000" smtClean="0">
                <a:latin typeface="Times New Roman" panose="02020603050405020304" pitchFamily="18" charset="0"/>
                <a:cs typeface="Times New Roman" panose="02020603050405020304" pitchFamily="18" charset="0"/>
              </a:rPr>
              <a:t>và</a:t>
            </a:r>
            <a:r>
              <a:rPr lang="en-US" sz="2000" smtClean="0">
                <a:latin typeface="Times New Roman" panose="02020603050405020304" pitchFamily="18" charset="0"/>
                <a:cs typeface="Times New Roman" panose="02020603050405020304" pitchFamily="18" charset="0"/>
              </a:rPr>
              <a:t> lưu trữ</a:t>
            </a:r>
            <a:r>
              <a:rPr lang="vi-VN" sz="2000" smtClean="0">
                <a:latin typeface="Times New Roman" panose="02020603050405020304" pitchFamily="18" charset="0"/>
                <a:cs typeface="Times New Roman" panose="02020603050405020304" pitchFamily="18" charset="0"/>
              </a:rPr>
              <a:t> dữ </a:t>
            </a:r>
            <a:r>
              <a:rPr lang="vi-VN" sz="2000">
                <a:latin typeface="Times New Roman" panose="02020603050405020304" pitchFamily="18" charset="0"/>
                <a:cs typeface="Times New Roman" panose="02020603050405020304" pitchFamily="18" charset="0"/>
              </a:rPr>
              <a:t>liệu</a:t>
            </a:r>
          </a:p>
          <a:p>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Xtensa Local Memory Interface </a:t>
            </a: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truy </a:t>
            </a:r>
            <a:r>
              <a:rPr lang="vi-VN" sz="2000" smtClean="0">
                <a:latin typeface="Times New Roman" panose="02020603050405020304" pitchFamily="18" charset="0"/>
                <a:cs typeface="Times New Roman" panose="02020603050405020304" pitchFamily="18" charset="0"/>
              </a:rPr>
              <a:t>cập</a:t>
            </a:r>
            <a:r>
              <a:rPr lang="en-US" sz="2000" smtClean="0">
                <a:latin typeface="Times New Roman" panose="02020603050405020304" pitchFamily="18" charset="0"/>
                <a:cs typeface="Times New Roman" panose="02020603050405020304" pitchFamily="18" charset="0"/>
              </a:rPr>
              <a:t> thiết bị</a:t>
            </a:r>
            <a:r>
              <a:rPr lang="vi-VN" sz="2000" smtClean="0">
                <a:latin typeface="Times New Roman" panose="02020603050405020304" pitchFamily="18" charset="0"/>
                <a:cs typeface="Times New Roman" panose="02020603050405020304" pitchFamily="18" charset="0"/>
              </a:rPr>
              <a:t> ngoại </a:t>
            </a:r>
            <a:r>
              <a:rPr lang="vi-VN" sz="2000">
                <a:latin typeface="Times New Roman" panose="02020603050405020304" pitchFamily="18" charset="0"/>
                <a:cs typeface="Times New Roman" panose="02020603050405020304" pitchFamily="18" charset="0"/>
              </a:rPr>
              <a:t>vi nhanh</a:t>
            </a:r>
          </a:p>
          <a:p>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Ngắt ngoài </a:t>
            </a:r>
            <a:r>
              <a:rPr lang="vi-VN" sz="2000">
                <a:latin typeface="Times New Roman" panose="02020603050405020304" pitchFamily="18" charset="0"/>
                <a:cs typeface="Times New Roman" panose="02020603050405020304" pitchFamily="18" charset="0"/>
              </a:rPr>
              <a:t>và </a:t>
            </a:r>
            <a:r>
              <a:rPr lang="en-US" sz="2000" smtClean="0">
                <a:latin typeface="Times New Roman" panose="02020603050405020304" pitchFamily="18" charset="0"/>
                <a:cs typeface="Times New Roman" panose="02020603050405020304" pitchFamily="18" charset="0"/>
              </a:rPr>
              <a:t>ngắt </a:t>
            </a:r>
            <a:r>
              <a:rPr lang="vi-VN" sz="2000" smtClean="0">
                <a:latin typeface="Times New Roman" panose="02020603050405020304" pitchFamily="18" charset="0"/>
                <a:cs typeface="Times New Roman" panose="02020603050405020304" pitchFamily="18" charset="0"/>
              </a:rPr>
              <a:t>trong</a:t>
            </a:r>
            <a:endParaRPr lang="vi-VN"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 JTAG để </a:t>
            </a:r>
            <a:r>
              <a:rPr lang="en-US" sz="2000" smtClean="0">
                <a:latin typeface="Times New Roman" panose="02020603050405020304" pitchFamily="18" charset="0"/>
                <a:cs typeface="Times New Roman" panose="02020603050405020304" pitchFamily="18" charset="0"/>
              </a:rPr>
              <a:t>debug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241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CPU and </a:t>
            </a:r>
            <a:r>
              <a:rPr lang="en-US" sz="5000" b="1" smtClean="0">
                <a:solidFill>
                  <a:srgbClr val="FF0000"/>
                </a:solidFill>
                <a:latin typeface="Times New Roman" panose="02020603050405020304" pitchFamily="18" charset="0"/>
                <a:cs typeface="Times New Roman" panose="02020603050405020304" pitchFamily="18" charset="0"/>
              </a:rPr>
              <a:t>Memory</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27583" y="1818860"/>
            <a:ext cx="9511747" cy="3631763"/>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Internal Memory </a:t>
            </a:r>
            <a:r>
              <a:rPr lang="en-US" sz="3000" b="1" smtClean="0">
                <a:latin typeface="Times New Roman" panose="02020603050405020304" pitchFamily="18" charset="0"/>
                <a:cs typeface="Times New Roman" panose="02020603050405020304" pitchFamily="18" charset="0"/>
              </a:rPr>
              <a:t>(Bộ Nhớ Trong)</a:t>
            </a:r>
            <a:r>
              <a:rPr lang="en-US" sz="3200"/>
              <a:t/>
            </a:r>
            <a:br>
              <a:rPr lang="en-US" sz="3200"/>
            </a:br>
            <a:r>
              <a:rPr lang="vi-VN" sz="2000">
                <a:latin typeface="+mj-lt"/>
              </a:rPr>
              <a:t>Bộ nhớ trong của ESP32 bao gồm:</a:t>
            </a:r>
          </a:p>
          <a:p>
            <a:r>
              <a:rPr lang="vi-VN" sz="2000">
                <a:latin typeface="+mj-lt"/>
              </a:rPr>
              <a:t>• 450 KB ROM cho </a:t>
            </a:r>
            <a:r>
              <a:rPr lang="en-US" sz="2000" smtClean="0">
                <a:latin typeface="Times New Roman" panose="02020603050405020304" pitchFamily="18" charset="0"/>
                <a:cs typeface="Times New Roman" panose="02020603050405020304" pitchFamily="18" charset="0"/>
              </a:rPr>
              <a:t>chương trình khởi động và các chức năng cốt lõi</a:t>
            </a:r>
          </a:p>
          <a:p>
            <a:r>
              <a:rPr lang="vi-VN" sz="2000" smtClean="0">
                <a:latin typeface="+mj-lt"/>
              </a:rPr>
              <a:t>• </a:t>
            </a:r>
            <a:r>
              <a:rPr lang="vi-VN" sz="2000">
                <a:latin typeface="+mj-lt"/>
              </a:rPr>
              <a:t>520 KB </a:t>
            </a:r>
            <a:r>
              <a:rPr lang="vi-VN" sz="2000" smtClean="0">
                <a:latin typeface="+mj-lt"/>
              </a:rPr>
              <a:t>SRAM cho </a:t>
            </a:r>
            <a:r>
              <a:rPr lang="vi-VN" sz="2000">
                <a:latin typeface="+mj-lt"/>
              </a:rPr>
              <a:t>dữ liệu và hướng dẫn</a:t>
            </a:r>
          </a:p>
          <a:p>
            <a:r>
              <a:rPr lang="vi-VN" sz="2000">
                <a:latin typeface="+mj-lt"/>
              </a:rPr>
              <a:t>• 8 KB SRAM </a:t>
            </a:r>
            <a:r>
              <a:rPr lang="en-US" sz="2000" smtClean="0">
                <a:latin typeface="Times New Roman" panose="02020603050405020304" pitchFamily="18" charset="0"/>
                <a:cs typeface="Times New Roman" panose="02020603050405020304" pitchFamily="18" charset="0"/>
              </a:rPr>
              <a:t>trong</a:t>
            </a:r>
            <a:r>
              <a:rPr lang="vi-VN" sz="2000" smtClean="0">
                <a:latin typeface="+mj-lt"/>
              </a:rPr>
              <a:t> </a:t>
            </a:r>
            <a:r>
              <a:rPr lang="vi-VN" sz="2000">
                <a:latin typeface="+mj-lt"/>
              </a:rPr>
              <a:t>RTC, được gọi là Bộ nhớ RTC </a:t>
            </a:r>
            <a:r>
              <a:rPr lang="vi-VN" sz="2000" smtClean="0">
                <a:latin typeface="+mj-lt"/>
              </a:rPr>
              <a:t>FAST</a:t>
            </a:r>
            <a:r>
              <a:rPr lang="en-US" sz="2000" smtClean="0">
                <a:latin typeface="+mj-lt"/>
              </a:rPr>
              <a:t> </a:t>
            </a:r>
            <a:r>
              <a:rPr lang="en-US" sz="2000" smtClean="0">
                <a:latin typeface="Times New Roman" panose="02020603050405020304" pitchFamily="18" charset="0"/>
                <a:cs typeface="Times New Roman" panose="02020603050405020304" pitchFamily="18" charset="0"/>
              </a:rPr>
              <a:t>và</a:t>
            </a:r>
            <a:r>
              <a:rPr lang="en-US" sz="2000" smtClean="0">
                <a:latin typeface="+mj-lt"/>
              </a:rPr>
              <a:t> </a:t>
            </a:r>
            <a:r>
              <a:rPr lang="vi-VN" sz="2000" smtClean="0">
                <a:latin typeface="+mj-lt"/>
              </a:rPr>
              <a:t>8 </a:t>
            </a:r>
            <a:r>
              <a:rPr lang="vi-VN" sz="2000">
                <a:latin typeface="+mj-lt"/>
              </a:rPr>
              <a:t>KB SRAM trong </a:t>
            </a:r>
            <a:r>
              <a:rPr lang="vi-VN" sz="2000" smtClean="0">
                <a:latin typeface="+mj-lt"/>
              </a:rPr>
              <a:t>RTC</a:t>
            </a:r>
            <a:r>
              <a:rPr lang="en-US" sz="2000" smtClean="0">
                <a:latin typeface="+mj-lt"/>
              </a:rPr>
              <a:t> </a:t>
            </a:r>
            <a:r>
              <a:rPr lang="vi-VN" sz="2000">
                <a:latin typeface="+mj-lt"/>
              </a:rPr>
              <a:t>được gọi là Bộ nhớ</a:t>
            </a:r>
            <a:r>
              <a:rPr lang="en-US" sz="2000" smtClean="0">
                <a:latin typeface="+mj-lt"/>
              </a:rPr>
              <a:t> </a:t>
            </a:r>
            <a:r>
              <a:rPr lang="vi-VN" sz="2000">
                <a:latin typeface="+mj-lt"/>
              </a:rPr>
              <a:t>RTC SLOW</a:t>
            </a:r>
            <a:r>
              <a:rPr lang="vi-VN" sz="2000" smtClean="0">
                <a:latin typeface="+mj-lt"/>
              </a:rPr>
              <a:t> </a:t>
            </a:r>
            <a:r>
              <a:rPr lang="vi-VN" sz="2000">
                <a:latin typeface="+mj-lt"/>
              </a:rPr>
              <a:t>và có thể được sử dụng để lưu trữ dữ </a:t>
            </a:r>
            <a:r>
              <a:rPr lang="vi-VN" sz="2000" smtClean="0">
                <a:latin typeface="+mj-lt"/>
              </a:rPr>
              <a:t>liệu; nó được truy cập bởi CPU trong RTC Boot từ chế độ Ngủ sâu.</a:t>
            </a:r>
          </a:p>
          <a:p>
            <a:r>
              <a:rPr lang="vi-VN" sz="2000" smtClean="0">
                <a:latin typeface="+mj-lt"/>
              </a:rPr>
              <a:t>• </a:t>
            </a:r>
            <a:r>
              <a:rPr lang="vi-VN" sz="2000">
                <a:latin typeface="+mj-lt"/>
              </a:rPr>
              <a:t>1 Kbit của eFuse: 256 bit được sử dụng cho hệ thống (địa chỉ MAC và cấu hình chip) và 768 bit còn lại được dành riêng cho các ứng dụng của khách hàng, bao gồm mã hóa flash và ID-chip.</a:t>
            </a:r>
          </a:p>
          <a:p>
            <a:r>
              <a:rPr lang="vi-VN" sz="2000">
                <a:latin typeface="+mj-lt"/>
              </a:rPr>
              <a:t>• </a:t>
            </a:r>
            <a:r>
              <a:rPr lang="en-US" sz="2000">
                <a:latin typeface="Times New Roman" panose="02020603050405020304" pitchFamily="18" charset="0"/>
                <a:cs typeface="Times New Roman" panose="02020603050405020304" pitchFamily="18" charset="0"/>
              </a:rPr>
              <a:t>Embedded flash </a:t>
            </a:r>
          </a:p>
        </p:txBody>
      </p:sp>
    </p:spTree>
    <p:extLst>
      <p:ext uri="{BB962C8B-B14F-4D97-AF65-F5344CB8AC3E}">
        <p14:creationId xmlns:p14="http://schemas.microsoft.com/office/powerpoint/2010/main" val="3540860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CPU and </a:t>
            </a:r>
            <a:r>
              <a:rPr lang="en-US" sz="5000" b="1" smtClean="0">
                <a:solidFill>
                  <a:srgbClr val="FF0000"/>
                </a:solidFill>
                <a:latin typeface="Times New Roman" panose="02020603050405020304" pitchFamily="18" charset="0"/>
                <a:cs typeface="Times New Roman" panose="02020603050405020304" pitchFamily="18" charset="0"/>
              </a:rPr>
              <a:t>Memory</a:t>
            </a:r>
            <a:endParaRPr lang="en-US" sz="5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39615" y="1813478"/>
            <a:ext cx="10552385" cy="4247317"/>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External Flash and SRAM</a:t>
            </a:r>
            <a:r>
              <a:rPr lang="en-US" sz="3200"/>
              <a:t/>
            </a:r>
            <a:br>
              <a:rPr lang="en-US" sz="3200"/>
            </a:br>
            <a:r>
              <a:rPr lang="vi-VN" sz="2000">
                <a:latin typeface="+mj-lt"/>
              </a:rPr>
              <a:t>ESP32 hỗ trợ nhiều chip QSPI flash và SRAM bên </a:t>
            </a:r>
            <a:r>
              <a:rPr lang="vi-VN" sz="2000" smtClean="0">
                <a:latin typeface="+mj-lt"/>
              </a:rPr>
              <a:t>ngoài. </a:t>
            </a:r>
            <a:r>
              <a:rPr lang="vi-VN" sz="2000">
                <a:latin typeface="+mj-lt"/>
              </a:rPr>
              <a:t>ESP32 cũng hỗ trợ mã hóa / giải mã phần cứng dựa trên AES để bảo vệ các nhà phát triển chương trình và dữ liệu trong flash. ESP32 có thể truy cập flash QSPI bên ngoài và SRAM thông qua bộ nhớ cache tốc độ cao.</a:t>
            </a:r>
          </a:p>
          <a:p>
            <a:r>
              <a:rPr lang="vi-VN" sz="2000">
                <a:latin typeface="+mj-lt"/>
              </a:rPr>
              <a:t>• Có thể ánh xạ tới 16 MB </a:t>
            </a:r>
            <a:r>
              <a:rPr lang="vi-VN" sz="2000" smtClean="0">
                <a:latin typeface="+mj-lt"/>
              </a:rPr>
              <a:t>flash </a:t>
            </a:r>
            <a:r>
              <a:rPr lang="vi-VN" sz="2000">
                <a:latin typeface="+mj-lt"/>
              </a:rPr>
              <a:t>ngoài vào không gian bộ nhớ lệnh CPU và đồng thời </a:t>
            </a:r>
            <a:r>
              <a:rPr lang="en-US" sz="2000" smtClean="0">
                <a:latin typeface="Times New Roman" panose="02020603050405020304" pitchFamily="18" charset="0"/>
                <a:cs typeface="Times New Roman" panose="02020603050405020304" pitchFamily="18" charset="0"/>
              </a:rPr>
              <a:t>vào </a:t>
            </a:r>
            <a:r>
              <a:rPr lang="vi-VN" sz="2000" smtClean="0">
                <a:latin typeface="+mj-lt"/>
              </a:rPr>
              <a:t>không </a:t>
            </a:r>
            <a:r>
              <a:rPr lang="vi-VN" sz="2000">
                <a:latin typeface="+mj-lt"/>
              </a:rPr>
              <a:t>gian bộ nhớ chỉ </a:t>
            </a:r>
            <a:r>
              <a:rPr lang="vi-VN" sz="2000" smtClean="0">
                <a:latin typeface="+mj-lt"/>
              </a:rPr>
              <a:t>đọc.</a:t>
            </a:r>
            <a:endParaRPr lang="vi-VN" sz="2000">
              <a:latin typeface="+mj-lt"/>
            </a:endParaRPr>
          </a:p>
          <a:p>
            <a:r>
              <a:rPr lang="vi-VN" sz="2000" smtClean="0">
                <a:latin typeface="+mj-lt"/>
              </a:rPr>
              <a:t>- Khi flash </a:t>
            </a:r>
            <a:r>
              <a:rPr lang="vi-VN" sz="2000">
                <a:latin typeface="+mj-lt"/>
              </a:rPr>
              <a:t>ngoài được ánh xạ vào không gian bộ nhớ lệnh CPU, có thể ánh xạ lên tới 11 </a:t>
            </a:r>
            <a:r>
              <a:rPr lang="vi-VN" sz="2000" smtClean="0">
                <a:latin typeface="+mj-lt"/>
              </a:rPr>
              <a:t>MB+248KB </a:t>
            </a:r>
            <a:r>
              <a:rPr lang="vi-VN" sz="2000">
                <a:latin typeface="+mj-lt"/>
              </a:rPr>
              <a:t>tại một thời </a:t>
            </a:r>
            <a:r>
              <a:rPr lang="vi-VN" sz="2000" smtClean="0">
                <a:latin typeface="+mj-lt"/>
              </a:rPr>
              <a:t>điểm. Lưu ý rằng nếu </a:t>
            </a:r>
            <a:r>
              <a:rPr lang="vi-VN" sz="2000">
                <a:latin typeface="+mj-lt"/>
              </a:rPr>
              <a:t>nhiều hơn 3 MB </a:t>
            </a:r>
            <a:r>
              <a:rPr lang="vi-VN" sz="2000" smtClean="0">
                <a:latin typeface="+mj-lt"/>
              </a:rPr>
              <a:t>+ 248 KB được ánh xạ, hiệu suất bộ đệm sẽ bị giảm </a:t>
            </a:r>
            <a:endParaRPr lang="en-US" sz="2000" smtClean="0">
              <a:latin typeface="+mj-lt"/>
            </a:endParaRPr>
          </a:p>
          <a:p>
            <a:r>
              <a:rPr lang="vi-VN" sz="2000" smtClean="0">
                <a:latin typeface="+mj-lt"/>
              </a:rPr>
              <a:t>- </a:t>
            </a:r>
            <a:r>
              <a:rPr lang="vi-VN" sz="2000">
                <a:latin typeface="+mj-lt"/>
              </a:rPr>
              <a:t>Khi </a:t>
            </a:r>
            <a:r>
              <a:rPr lang="vi-VN" sz="2000" smtClean="0">
                <a:latin typeface="+mj-lt"/>
              </a:rPr>
              <a:t>flash </a:t>
            </a:r>
            <a:r>
              <a:rPr lang="vi-VN" sz="2000">
                <a:latin typeface="+mj-lt"/>
              </a:rPr>
              <a:t>ngoài được ánh xạ vào không gian bộ nhớ dữ liệu chỉ đọc, có thể ánh xạ tối đa 4 MB mỗi lần. Hỗ trợ đọc 8 bit, 16 bit và 32 bit.</a:t>
            </a:r>
          </a:p>
          <a:p>
            <a:r>
              <a:rPr lang="vi-VN" sz="2000">
                <a:latin typeface="+mj-lt"/>
              </a:rPr>
              <a:t>• SRAM bên ngoài có thể được ánh xạ vào không gian bộ nhớ dữ liệu CPU. SRAM lên đến 8 MB được hỗ trợ và có thể ánh xạ lên tới 4 MB mỗi lần. Hỗ trợ đọc và ghi 8 bit, 16 bit và 32 bit.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6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Timers and Watchdogs </a:t>
            </a:r>
          </a:p>
        </p:txBody>
      </p:sp>
      <p:sp>
        <p:nvSpPr>
          <p:cNvPr id="7" name="TextBox 6"/>
          <p:cNvSpPr txBox="1"/>
          <p:nvPr/>
        </p:nvSpPr>
        <p:spPr>
          <a:xfrm>
            <a:off x="1639615" y="1813478"/>
            <a:ext cx="10552385" cy="3939540"/>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64-bit Timers </a:t>
            </a:r>
            <a:r>
              <a:rPr lang="en-US" sz="3200"/>
              <a:t/>
            </a:r>
            <a:br>
              <a:rPr lang="en-US" sz="3200"/>
            </a:br>
            <a:r>
              <a:rPr lang="vi-VN" sz="2000">
                <a:latin typeface="+mj-lt"/>
              </a:rPr>
              <a:t>Có bốn bộ định thời cho mục đích chung được nhúng trong chip. Chúng đều là các bộ định thời chung 64 bit dựa trên bộ định thời 16 </a:t>
            </a:r>
            <a:r>
              <a:rPr lang="vi-VN" sz="2000" smtClean="0">
                <a:latin typeface="+mj-lt"/>
              </a:rPr>
              <a:t>bit</a:t>
            </a:r>
            <a:r>
              <a:rPr lang="en-US" sz="2000" smtClean="0">
                <a:latin typeface="+mj-lt"/>
              </a:rPr>
              <a:t>.</a:t>
            </a:r>
          </a:p>
          <a:p>
            <a:endParaRPr lang="en-US" sz="2000" smtClean="0">
              <a:latin typeface="+mj-lt"/>
            </a:endParaRPr>
          </a:p>
          <a:p>
            <a:r>
              <a:rPr lang="vi-VN" sz="2000" smtClean="0">
                <a:latin typeface="+mj-lt"/>
              </a:rPr>
              <a:t>Tính </a:t>
            </a:r>
            <a:r>
              <a:rPr lang="vi-VN" sz="2000">
                <a:latin typeface="+mj-lt"/>
              </a:rPr>
              <a:t>năng hẹn giờ:</a:t>
            </a:r>
          </a:p>
          <a:p>
            <a:r>
              <a:rPr lang="vi-VN" sz="2000">
                <a:latin typeface="+mj-lt"/>
              </a:rPr>
              <a:t>• Bộ đếm </a:t>
            </a:r>
            <a:r>
              <a:rPr lang="en-US" sz="2000" smtClean="0">
                <a:latin typeface="Times New Roman" panose="02020603050405020304" pitchFamily="18" charset="0"/>
                <a:cs typeface="Times New Roman" panose="02020603050405020304" pitchFamily="18" charset="0"/>
              </a:rPr>
              <a:t>đặt </a:t>
            </a:r>
            <a:r>
              <a:rPr lang="vi-VN" sz="2000" smtClean="0">
                <a:latin typeface="+mj-lt"/>
              </a:rPr>
              <a:t>trước 16 </a:t>
            </a:r>
            <a:r>
              <a:rPr lang="vi-VN" sz="2000">
                <a:latin typeface="+mj-lt"/>
              </a:rPr>
              <a:t>bit, từ 2 đến 65536</a:t>
            </a:r>
          </a:p>
          <a:p>
            <a:r>
              <a:rPr lang="vi-VN" sz="2000">
                <a:latin typeface="+mj-lt"/>
              </a:rPr>
              <a:t>• Bộ hẹn giờ 64 bit</a:t>
            </a:r>
          </a:p>
          <a:p>
            <a:r>
              <a:rPr lang="vi-VN" sz="2000">
                <a:latin typeface="+mj-lt"/>
              </a:rPr>
              <a:t>• </a:t>
            </a:r>
            <a:r>
              <a:rPr lang="en-US" sz="2000">
                <a:latin typeface="Times New Roman" panose="02020603050405020304" pitchFamily="18" charset="0"/>
                <a:cs typeface="Times New Roman" panose="02020603050405020304" pitchFamily="18" charset="0"/>
              </a:rPr>
              <a:t>C</a:t>
            </a:r>
            <a:r>
              <a:rPr lang="vi-VN" sz="2000" smtClean="0">
                <a:latin typeface="Times New Roman" panose="02020603050405020304" pitchFamily="18" charset="0"/>
                <a:cs typeface="Times New Roman" panose="02020603050405020304" pitchFamily="18" charset="0"/>
              </a:rPr>
              <a:t>ấu </a:t>
            </a:r>
            <a:r>
              <a:rPr lang="vi-VN" sz="2000">
                <a:latin typeface="Times New Roman" panose="02020603050405020304" pitchFamily="18" charset="0"/>
                <a:cs typeface="Times New Roman" panose="02020603050405020304" pitchFamily="18" charset="0"/>
              </a:rPr>
              <a:t>hình </a:t>
            </a:r>
            <a:r>
              <a:rPr lang="vi-VN" sz="2000" smtClean="0">
                <a:latin typeface="+mj-lt"/>
              </a:rPr>
              <a:t>lên </a:t>
            </a:r>
            <a:r>
              <a:rPr lang="vi-VN" sz="2000">
                <a:latin typeface="+mj-lt"/>
              </a:rPr>
              <a:t>/ xuống </a:t>
            </a:r>
            <a:r>
              <a:rPr lang="vi-VN" sz="2000" smtClean="0">
                <a:latin typeface="+mj-lt"/>
              </a:rPr>
              <a:t>: </a:t>
            </a:r>
            <a:r>
              <a:rPr lang="vi-VN" sz="2000">
                <a:latin typeface="+mj-lt"/>
              </a:rPr>
              <a:t>tăng hoặc giảm</a:t>
            </a:r>
          </a:p>
          <a:p>
            <a:r>
              <a:rPr lang="vi-VN" sz="2000">
                <a:latin typeface="+mj-lt"/>
              </a:rPr>
              <a:t>• </a:t>
            </a:r>
            <a:r>
              <a:rPr lang="en-US" sz="2000" smtClean="0">
                <a:latin typeface="Times New Roman" panose="02020603050405020304" pitchFamily="18" charset="0"/>
                <a:cs typeface="Times New Roman" panose="02020603050405020304" pitchFamily="18" charset="0"/>
              </a:rPr>
              <a:t>Tạm </a:t>
            </a:r>
            <a:r>
              <a:rPr lang="en-US" sz="2000">
                <a:latin typeface="Times New Roman" panose="02020603050405020304" pitchFamily="18" charset="0"/>
                <a:cs typeface="Times New Roman" panose="02020603050405020304" pitchFamily="18" charset="0"/>
              </a:rPr>
              <a:t>d</a:t>
            </a:r>
            <a:r>
              <a:rPr lang="vi-VN" sz="2000" smtClean="0">
                <a:latin typeface="+mj-lt"/>
              </a:rPr>
              <a:t>ừng </a:t>
            </a:r>
            <a:r>
              <a:rPr lang="vi-VN" sz="2000">
                <a:latin typeface="+mj-lt"/>
              </a:rPr>
              <a:t>và tiếp tục bộ đếm thời gian</a:t>
            </a:r>
          </a:p>
          <a:p>
            <a:r>
              <a:rPr lang="vi-VN" sz="2000">
                <a:latin typeface="+mj-lt"/>
              </a:rPr>
              <a:t>• Tự động </a:t>
            </a:r>
            <a:r>
              <a:rPr lang="vi-VN" sz="2000" smtClean="0">
                <a:latin typeface="+mj-lt"/>
              </a:rPr>
              <a:t>tải lại </a:t>
            </a:r>
            <a:r>
              <a:rPr lang="en-US" sz="2000" smtClean="0">
                <a:latin typeface="Times New Roman" panose="02020603050405020304" pitchFamily="18" charset="0"/>
                <a:cs typeface="Times New Roman" panose="02020603050405020304" pitchFamily="18" charset="0"/>
              </a:rPr>
              <a:t>lúc </a:t>
            </a:r>
            <a:r>
              <a:rPr lang="vi-VN" sz="2000" smtClean="0">
                <a:latin typeface="+mj-lt"/>
              </a:rPr>
              <a:t>báo </a:t>
            </a:r>
            <a:r>
              <a:rPr lang="vi-VN" sz="2000">
                <a:latin typeface="+mj-lt"/>
              </a:rPr>
              <a:t>động</a:t>
            </a:r>
          </a:p>
          <a:p>
            <a:r>
              <a:rPr lang="vi-VN" sz="2000">
                <a:latin typeface="+mj-lt"/>
              </a:rPr>
              <a:t>• Tải lại tức thời được kiểm soát bằng phần mềm</a:t>
            </a:r>
          </a:p>
          <a:p>
            <a:r>
              <a:rPr lang="vi-VN" sz="2000">
                <a:latin typeface="+mj-lt"/>
              </a:rPr>
              <a:t>• Tạo mức ngắt và </a:t>
            </a:r>
            <a:r>
              <a:rPr lang="vi-VN" sz="2000" smtClean="0">
                <a:latin typeface="+mj-lt"/>
              </a:rPr>
              <a:t>cạnh</a:t>
            </a:r>
            <a:r>
              <a:rPr lang="en-US" sz="2000" smtClean="0">
                <a:latin typeface="+mj-lt"/>
              </a:rPr>
              <a:t> </a:t>
            </a:r>
            <a:r>
              <a:rPr lang="en-US" sz="2000" smtClean="0">
                <a:latin typeface="Times New Roman" panose="02020603050405020304" pitchFamily="18" charset="0"/>
                <a:cs typeface="Times New Roman" panose="02020603050405020304" pitchFamily="18" charset="0"/>
              </a:rPr>
              <a:t>ngắt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269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Timers and Watchdogs </a:t>
            </a:r>
          </a:p>
        </p:txBody>
      </p:sp>
      <p:sp>
        <p:nvSpPr>
          <p:cNvPr id="7" name="TextBox 6"/>
          <p:cNvSpPr txBox="1"/>
          <p:nvPr/>
        </p:nvSpPr>
        <p:spPr>
          <a:xfrm>
            <a:off x="1639615" y="1813478"/>
            <a:ext cx="10552385" cy="3631763"/>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Watchdog Timers </a:t>
            </a:r>
            <a:r>
              <a:rPr lang="en-US" sz="3200"/>
              <a:t/>
            </a:r>
            <a:br>
              <a:rPr lang="en-US" sz="3200"/>
            </a:br>
            <a:r>
              <a:rPr lang="vi-VN" sz="2000">
                <a:latin typeface="+mj-lt"/>
              </a:rPr>
              <a:t>Con chip này có ba bộ định thời </a:t>
            </a:r>
            <a:r>
              <a:rPr lang="en-US" sz="2000">
                <a:latin typeface="Times New Roman" panose="02020603050405020304" pitchFamily="18" charset="0"/>
                <a:cs typeface="Times New Roman" panose="02020603050405020304" pitchFamily="18" charset="0"/>
              </a:rPr>
              <a:t>W</a:t>
            </a:r>
            <a:r>
              <a:rPr lang="vi-VN" sz="2000" smtClean="0">
                <a:latin typeface="+mj-lt"/>
              </a:rPr>
              <a:t>atchdog</a:t>
            </a:r>
            <a:r>
              <a:rPr lang="vi-VN" sz="2000">
                <a:latin typeface="+mj-lt"/>
              </a:rPr>
              <a:t>: một trong hai </a:t>
            </a:r>
            <a:r>
              <a:rPr lang="en-US" sz="2000" smtClean="0">
                <a:latin typeface="Times New Roman" panose="02020603050405020304" pitchFamily="18" charset="0"/>
                <a:cs typeface="Times New Roman" panose="02020603050405020304" pitchFamily="18" charset="0"/>
              </a:rPr>
              <a:t>module</a:t>
            </a:r>
            <a:r>
              <a:rPr lang="vi-VN" sz="2000" smtClean="0">
                <a:latin typeface="+mj-lt"/>
              </a:rPr>
              <a:t> </a:t>
            </a:r>
            <a:r>
              <a:rPr lang="vi-VN" sz="2000">
                <a:latin typeface="+mj-lt"/>
              </a:rPr>
              <a:t>hẹn giờ (được gọi là Timer Watchdog Timer, hoặc MWDT) và một trong </a:t>
            </a:r>
            <a:r>
              <a:rPr lang="en-US" sz="2000">
                <a:latin typeface="Times New Roman" panose="02020603050405020304" pitchFamily="18" charset="0"/>
                <a:cs typeface="Times New Roman" panose="02020603050405020304" pitchFamily="18" charset="0"/>
              </a:rPr>
              <a:t>modul</a:t>
            </a:r>
            <a:r>
              <a:rPr lang="vi-VN" sz="2000" smtClean="0">
                <a:latin typeface="+mj-lt"/>
              </a:rPr>
              <a:t> </a:t>
            </a:r>
            <a:r>
              <a:rPr lang="vi-VN" sz="2000">
                <a:latin typeface="+mj-lt"/>
              </a:rPr>
              <a:t>RTC (được gọi là RTC Watchdog Timer, hoặc RWDT). </a:t>
            </a:r>
            <a:endParaRPr lang="en-US" sz="2000" smtClean="0">
              <a:latin typeface="+mj-lt"/>
            </a:endParaRPr>
          </a:p>
          <a:p>
            <a:endParaRPr lang="en-US" sz="2000" smtClean="0">
              <a:latin typeface="+mj-lt"/>
            </a:endParaRPr>
          </a:p>
          <a:p>
            <a:r>
              <a:rPr lang="vi-VN" sz="2000" smtClean="0">
                <a:latin typeface="+mj-lt"/>
              </a:rPr>
              <a:t>Các </a:t>
            </a:r>
            <a:r>
              <a:rPr lang="vi-VN" sz="2000">
                <a:latin typeface="+mj-lt"/>
              </a:rPr>
              <a:t>bộ định thời giám sát này nhằm phục hồi từ một lỗi không lường trước được khiến chương trình ứng dụng từ bỏ </a:t>
            </a:r>
            <a:r>
              <a:rPr lang="en-US" sz="2000" smtClean="0">
                <a:latin typeface="Times New Roman" panose="02020603050405020304" pitchFamily="18" charset="0"/>
                <a:cs typeface="Times New Roman" panose="02020603050405020304" pitchFamily="18" charset="0"/>
              </a:rPr>
              <a:t>công việc đang thực hiện.</a:t>
            </a:r>
          </a:p>
          <a:p>
            <a:endParaRPr lang="en-US" sz="2000" smtClean="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Các hành </a:t>
            </a:r>
            <a:r>
              <a:rPr lang="en-US" sz="2000" smtClean="0">
                <a:latin typeface="Times New Roman" panose="02020603050405020304" pitchFamily="18" charset="0"/>
                <a:cs typeface="Times New Roman" panose="02020603050405020304" pitchFamily="18" charset="0"/>
              </a:rPr>
              <a:t>động: </a:t>
            </a:r>
            <a:r>
              <a:rPr lang="en-US" sz="2000">
                <a:latin typeface="Times New Roman" panose="02020603050405020304" pitchFamily="18" charset="0"/>
                <a:cs typeface="Times New Roman" panose="02020603050405020304" pitchFamily="18" charset="0"/>
              </a:rPr>
              <a:t>ngắt, thiết lập lại CPU, thiết lập lại lõi và thiết lập lại hệ thống</a:t>
            </a:r>
            <a:r>
              <a:rPr lang="en-US" sz="2000" smtClean="0">
                <a:latin typeface="Times New Roman" panose="02020603050405020304" pitchFamily="18" charset="0"/>
                <a:cs typeface="Times New Roman" panose="02020603050405020304" pitchFamily="18" charset="0"/>
              </a:rPr>
              <a:t>.</a:t>
            </a:r>
          </a:p>
          <a:p>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Giá trị thời gian chờ có thể được đặt cho từng giai đoạn riêng lẻ.</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97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System Clocks </a:t>
            </a:r>
          </a:p>
        </p:txBody>
      </p:sp>
      <p:sp>
        <p:nvSpPr>
          <p:cNvPr id="7" name="TextBox 6"/>
          <p:cNvSpPr txBox="1"/>
          <p:nvPr/>
        </p:nvSpPr>
        <p:spPr>
          <a:xfrm>
            <a:off x="1639615" y="1813478"/>
            <a:ext cx="10552385" cy="2631490"/>
          </a:xfrm>
          <a:prstGeom prst="rect">
            <a:avLst/>
          </a:prstGeom>
          <a:noFill/>
        </p:spPr>
        <p:txBody>
          <a:bodyPr wrap="square" rtlCol="0">
            <a:spAutoFit/>
          </a:bodyPr>
          <a:lstStyle/>
          <a:p>
            <a:pPr>
              <a:lnSpc>
                <a:spcPct val="150000"/>
              </a:lnSpc>
            </a:pPr>
            <a:r>
              <a:rPr lang="en-US" sz="3000" b="1">
                <a:latin typeface="Times New Roman" panose="02020603050405020304" pitchFamily="18" charset="0"/>
                <a:cs typeface="Times New Roman" panose="02020603050405020304" pitchFamily="18" charset="0"/>
              </a:rPr>
              <a:t>CPU Clock </a:t>
            </a:r>
            <a:r>
              <a:rPr lang="en-US" sz="3200">
                <a:latin typeface="Times New Roman" panose="02020603050405020304" pitchFamily="18" charset="0"/>
                <a:cs typeface="Times New Roman" panose="02020603050405020304" pitchFamily="18" charset="0"/>
              </a:rPr>
              <a:t/>
            </a:r>
            <a:br>
              <a:rPr lang="en-US" sz="32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Khi được </a:t>
            </a:r>
            <a:r>
              <a:rPr lang="en-US" sz="2000" smtClean="0">
                <a:latin typeface="Times New Roman" panose="02020603050405020304" pitchFamily="18" charset="0"/>
                <a:cs typeface="Times New Roman" panose="02020603050405020304" pitchFamily="18" charset="0"/>
              </a:rPr>
              <a:t>Reset</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nguồn </a:t>
            </a:r>
            <a:r>
              <a:rPr lang="en-US" sz="2000" smtClean="0">
                <a:latin typeface="Times New Roman" panose="02020603050405020304" pitchFamily="18" charset="0"/>
                <a:cs typeface="Times New Roman" panose="02020603050405020304" pitchFamily="18" charset="0"/>
              </a:rPr>
              <a:t>thạch anh </a:t>
            </a:r>
            <a:r>
              <a:rPr lang="vi-VN" sz="2000" smtClean="0">
                <a:latin typeface="Times New Roman" panose="02020603050405020304" pitchFamily="18" charset="0"/>
                <a:cs typeface="Times New Roman" panose="02020603050405020304" pitchFamily="18" charset="0"/>
              </a:rPr>
              <a:t>bên </a:t>
            </a:r>
            <a:r>
              <a:rPr lang="vi-VN" sz="2000">
                <a:latin typeface="Times New Roman" panose="02020603050405020304" pitchFamily="18" charset="0"/>
                <a:cs typeface="Times New Roman" panose="02020603050405020304" pitchFamily="18" charset="0"/>
              </a:rPr>
              <a:t>ngoài được chọn làm </a:t>
            </a:r>
            <a:r>
              <a:rPr lang="en-US" sz="2000" smtClean="0">
                <a:latin typeface="Times New Roman" panose="02020603050405020304" pitchFamily="18" charset="0"/>
                <a:cs typeface="Times New Roman" panose="02020603050405020304" pitchFamily="18" charset="0"/>
              </a:rPr>
              <a:t>system clock</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CPU mặc định. </a:t>
            </a:r>
            <a:r>
              <a:rPr lang="en-US" sz="2000" smtClean="0">
                <a:latin typeface="Times New Roman" panose="02020603050405020304" pitchFamily="18" charset="0"/>
                <a:cs typeface="Times New Roman" panose="02020603050405020304" pitchFamily="18" charset="0"/>
              </a:rPr>
              <a:t>Nguồn thạch anh </a:t>
            </a:r>
            <a:r>
              <a:rPr lang="vi-VN" sz="2000" smtClean="0">
                <a:latin typeface="Times New Roman" panose="02020603050405020304" pitchFamily="18" charset="0"/>
                <a:cs typeface="Times New Roman" panose="02020603050405020304" pitchFamily="18" charset="0"/>
              </a:rPr>
              <a:t>cũng </a:t>
            </a:r>
            <a:r>
              <a:rPr lang="vi-VN" sz="2000">
                <a:latin typeface="Times New Roman" panose="02020603050405020304" pitchFamily="18" charset="0"/>
                <a:cs typeface="Times New Roman" panose="02020603050405020304" pitchFamily="18" charset="0"/>
              </a:rPr>
              <a:t>kết nối với PLL để tạo ra </a:t>
            </a:r>
            <a:r>
              <a:rPr lang="vi-VN" sz="2000" smtClean="0">
                <a:latin typeface="Times New Roman" panose="02020603050405020304" pitchFamily="18" charset="0"/>
                <a:cs typeface="Times New Roman" panose="02020603050405020304" pitchFamily="18" charset="0"/>
              </a:rPr>
              <a:t>tần </a:t>
            </a:r>
            <a:r>
              <a:rPr lang="vi-VN" sz="2000">
                <a:latin typeface="Times New Roman" panose="02020603050405020304" pitchFamily="18" charset="0"/>
                <a:cs typeface="Times New Roman" panose="02020603050405020304" pitchFamily="18" charset="0"/>
              </a:rPr>
              <a:t>số cao (thường là 160 MHz).</a:t>
            </a:r>
          </a:p>
          <a:p>
            <a:pPr>
              <a:lnSpc>
                <a:spcPct val="150000"/>
              </a:lnSpc>
            </a:pPr>
            <a:r>
              <a:rPr lang="vi-VN" sz="2000">
                <a:latin typeface="Times New Roman" panose="02020603050405020304" pitchFamily="18" charset="0"/>
                <a:cs typeface="Times New Roman" panose="02020603050405020304" pitchFamily="18" charset="0"/>
              </a:rPr>
              <a:t>Ngoài ra, ESP32 có bộ dao động 8 MHz bên trong. Ứng dụng có thể chọn </a:t>
            </a:r>
            <a:r>
              <a:rPr lang="en-US" sz="2000" smtClean="0">
                <a:latin typeface="Times New Roman" panose="02020603050405020304" pitchFamily="18" charset="0"/>
                <a:cs typeface="Times New Roman" panose="02020603050405020304" pitchFamily="18" charset="0"/>
              </a:rPr>
              <a:t>clock</a:t>
            </a:r>
            <a:r>
              <a:rPr lang="vi-VN" sz="2000" smtClean="0">
                <a:latin typeface="Times New Roman" panose="02020603050405020304" pitchFamily="18" charset="0"/>
                <a:cs typeface="Times New Roman" panose="02020603050405020304" pitchFamily="18" charset="0"/>
              </a:rPr>
              <a:t> từ </a:t>
            </a:r>
            <a:r>
              <a:rPr lang="en-US" sz="2000" smtClean="0">
                <a:latin typeface="Times New Roman" panose="02020603050405020304" pitchFamily="18" charset="0"/>
                <a:cs typeface="Times New Roman" panose="02020603050405020304" pitchFamily="18" charset="0"/>
              </a:rPr>
              <a:t>thạch anh bên ngoài hoặc clock từ</a:t>
            </a:r>
            <a:r>
              <a:rPr lang="vi-VN" sz="2000" smtClean="0">
                <a:latin typeface="Times New Roman" panose="02020603050405020304" pitchFamily="18" charset="0"/>
                <a:cs typeface="Times New Roman" panose="02020603050405020304" pitchFamily="18" charset="0"/>
              </a:rPr>
              <a:t> PLL </a:t>
            </a:r>
            <a:r>
              <a:rPr lang="vi-VN" sz="2000">
                <a:latin typeface="Times New Roman" panose="02020603050405020304" pitchFamily="18" charset="0"/>
                <a:cs typeface="Times New Roman" panose="02020603050405020304" pitchFamily="18" charset="0"/>
              </a:rPr>
              <a:t>hoặc bộ dao động 8 MHz bên trong</a:t>
            </a:r>
            <a:r>
              <a:rPr lang="vi-VN"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32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27583" y="725556"/>
            <a:ext cx="9293087" cy="861774"/>
          </a:xfrm>
          <a:prstGeom prst="rect">
            <a:avLst/>
          </a:prstGeom>
          <a:noFill/>
        </p:spPr>
        <p:txBody>
          <a:bodyPr wrap="square" rtlCol="0">
            <a:spAutoFit/>
          </a:bodyPr>
          <a:lstStyle/>
          <a:p>
            <a:r>
              <a:rPr lang="en-US" sz="5000" b="1">
                <a:solidFill>
                  <a:srgbClr val="FF0000"/>
                </a:solidFill>
                <a:latin typeface="Times New Roman" panose="02020603050405020304" pitchFamily="18" charset="0"/>
                <a:cs typeface="Times New Roman" panose="02020603050405020304" pitchFamily="18" charset="0"/>
              </a:rPr>
              <a:t>System Clocks </a:t>
            </a:r>
          </a:p>
        </p:txBody>
      </p:sp>
      <p:sp>
        <p:nvSpPr>
          <p:cNvPr id="8" name="TextBox 7"/>
          <p:cNvSpPr txBox="1"/>
          <p:nvPr/>
        </p:nvSpPr>
        <p:spPr>
          <a:xfrm>
            <a:off x="1639615" y="1587330"/>
            <a:ext cx="10552385" cy="5401479"/>
          </a:xfrm>
          <a:prstGeom prst="rect">
            <a:avLst/>
          </a:prstGeom>
          <a:noFill/>
        </p:spPr>
        <p:txBody>
          <a:bodyPr wrap="square" rtlCol="0">
            <a:spAutoFit/>
          </a:bodyPr>
          <a:lstStyle/>
          <a:p>
            <a:pPr>
              <a:lnSpc>
                <a:spcPct val="150000"/>
              </a:lnSpc>
            </a:pPr>
            <a:r>
              <a:rPr lang="en-US" sz="3000" b="1" smtClean="0">
                <a:latin typeface="Times New Roman" panose="02020603050405020304" pitchFamily="18" charset="0"/>
                <a:cs typeface="Times New Roman" panose="02020603050405020304" pitchFamily="18" charset="0"/>
              </a:rPr>
              <a:t>RTC </a:t>
            </a:r>
            <a:r>
              <a:rPr lang="en-US" sz="3000" b="1">
                <a:latin typeface="Times New Roman" panose="02020603050405020304" pitchFamily="18" charset="0"/>
                <a:cs typeface="Times New Roman" panose="02020603050405020304" pitchFamily="18" charset="0"/>
              </a:rPr>
              <a:t>Clock </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vi-VN" sz="2000" smtClean="0">
                <a:latin typeface="Times New Roman" panose="02020603050405020304" pitchFamily="18" charset="0"/>
                <a:cs typeface="Times New Roman" panose="02020603050405020304" pitchFamily="18" charset="0"/>
              </a:rPr>
              <a:t>RTC </a:t>
            </a:r>
            <a:r>
              <a:rPr lang="en-US" sz="2000">
                <a:latin typeface="Times New Roman" panose="02020603050405020304" pitchFamily="18" charset="0"/>
                <a:cs typeface="Times New Roman" panose="02020603050405020304" pitchFamily="18" charset="0"/>
              </a:rPr>
              <a:t>Clock </a:t>
            </a:r>
            <a:r>
              <a:rPr lang="vi-VN" sz="2000" smtClean="0">
                <a:latin typeface="Times New Roman" panose="02020603050405020304" pitchFamily="18" charset="0"/>
                <a:cs typeface="Times New Roman" panose="02020603050405020304" pitchFamily="18" charset="0"/>
              </a:rPr>
              <a:t>có </a:t>
            </a:r>
            <a:r>
              <a:rPr lang="vi-VN" sz="2000">
                <a:latin typeface="Times New Roman" panose="02020603050405020304" pitchFamily="18" charset="0"/>
                <a:cs typeface="Times New Roman" panose="02020603050405020304" pitchFamily="18" charset="0"/>
              </a:rPr>
              <a:t>năm nguồn có thể:</a:t>
            </a:r>
          </a:p>
          <a:p>
            <a:pPr>
              <a:lnSpc>
                <a:spcPct val="150000"/>
              </a:lnSpc>
            </a:pP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Clock </a:t>
            </a:r>
            <a:r>
              <a:rPr lang="vi-VN" sz="2000" smtClean="0">
                <a:latin typeface="Times New Roman" panose="02020603050405020304" pitchFamily="18" charset="0"/>
                <a:cs typeface="Times New Roman" panose="02020603050405020304" pitchFamily="18" charset="0"/>
              </a:rPr>
              <a:t>t</a:t>
            </a:r>
            <a:r>
              <a:rPr lang="en-US" sz="2000" smtClean="0">
                <a:latin typeface="Times New Roman" panose="02020603050405020304" pitchFamily="18" charset="0"/>
                <a:cs typeface="Times New Roman" panose="02020603050405020304" pitchFamily="18" charset="0"/>
              </a:rPr>
              <a:t>hạch anh</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tốc độ thấp bên ngoài (32 kHz)</a:t>
            </a:r>
          </a:p>
          <a:p>
            <a:pPr>
              <a:lnSpc>
                <a:spcPct val="150000"/>
              </a:lnSpc>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Clock </a:t>
            </a:r>
            <a:r>
              <a:rPr lang="vi-VN" sz="2000">
                <a:latin typeface="Times New Roman" panose="02020603050405020304" pitchFamily="18" charset="0"/>
                <a:cs typeface="Times New Roman" panose="02020603050405020304" pitchFamily="18" charset="0"/>
              </a:rPr>
              <a:t>t</a:t>
            </a:r>
            <a:r>
              <a:rPr lang="en-US" sz="2000">
                <a:latin typeface="Times New Roman" panose="02020603050405020304" pitchFamily="18" charset="0"/>
                <a:cs typeface="Times New Roman" panose="02020603050405020304" pitchFamily="18" charset="0"/>
              </a:rPr>
              <a:t>hạch anh</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bên </a:t>
            </a:r>
            <a:r>
              <a:rPr lang="vi-VN" sz="2000">
                <a:latin typeface="Times New Roman" panose="02020603050405020304" pitchFamily="18" charset="0"/>
                <a:cs typeface="Times New Roman" panose="02020603050405020304" pitchFamily="18" charset="0"/>
              </a:rPr>
              <a:t>ngoài </a:t>
            </a:r>
            <a:r>
              <a:rPr lang="vi-VN" sz="2000" smtClean="0">
                <a:latin typeface="Times New Roman" panose="02020603050405020304" pitchFamily="18" charset="0"/>
                <a:cs typeface="Times New Roman" panose="02020603050405020304" pitchFamily="18" charset="0"/>
              </a:rPr>
              <a:t>chia</a:t>
            </a:r>
            <a:r>
              <a:rPr lang="en-US" sz="2000" smtClean="0">
                <a:latin typeface="Times New Roman" panose="02020603050405020304" pitchFamily="18" charset="0"/>
                <a:cs typeface="Times New Roman" panose="02020603050405020304" pitchFamily="18" charset="0"/>
              </a:rPr>
              <a:t> cho</a:t>
            </a:r>
            <a:r>
              <a:rPr lang="vi-VN" sz="2000" smtClean="0">
                <a:latin typeface="Times New Roman" panose="02020603050405020304" pitchFamily="18" charset="0"/>
                <a:cs typeface="Times New Roman" panose="02020603050405020304" pitchFamily="18" charset="0"/>
              </a:rPr>
              <a:t> 4</a:t>
            </a:r>
            <a:endParaRPr lang="vi-VN" sz="2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 Bộ tạo dao động RC bên trong (thường khoảng 150 kHz và có thể điều chỉnh)</a:t>
            </a:r>
          </a:p>
          <a:p>
            <a:pPr>
              <a:lnSpc>
                <a:spcPct val="150000"/>
              </a:lnSpc>
            </a:pPr>
            <a:r>
              <a:rPr lang="vi-VN" sz="2000">
                <a:latin typeface="Times New Roman" panose="02020603050405020304" pitchFamily="18" charset="0"/>
                <a:cs typeface="Times New Roman" panose="02020603050405020304" pitchFamily="18" charset="0"/>
              </a:rPr>
              <a:t>• Bộ dao động 8 MHz bên trong</a:t>
            </a:r>
          </a:p>
          <a:p>
            <a:pPr>
              <a:lnSpc>
                <a:spcPct val="150000"/>
              </a:lnSpc>
            </a:pPr>
            <a:r>
              <a:rPr lang="vi-VN"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X</a:t>
            </a:r>
            <a:r>
              <a:rPr lang="vi-VN" sz="2000" smtClean="0">
                <a:latin typeface="Times New Roman" panose="02020603050405020304" pitchFamily="18" charset="0"/>
                <a:cs typeface="Times New Roman" panose="02020603050405020304" pitchFamily="18" charset="0"/>
              </a:rPr>
              <a:t>ung </a:t>
            </a:r>
            <a:r>
              <a:rPr lang="vi-VN" sz="2000">
                <a:latin typeface="Times New Roman" panose="02020603050405020304" pitchFamily="18" charset="0"/>
                <a:cs typeface="Times New Roman" panose="02020603050405020304" pitchFamily="18" charset="0"/>
              </a:rPr>
              <a:t>nhịp 31,25 kHz bên trong (xuất phát từ bộ dao động 8 MHz bên trong chia cho 256)</a:t>
            </a:r>
          </a:p>
          <a:p>
            <a:pPr>
              <a:lnSpc>
                <a:spcPct val="150000"/>
              </a:lnSpc>
            </a:pPr>
            <a:r>
              <a:rPr lang="vi-VN" sz="2000">
                <a:latin typeface="Times New Roman" panose="02020603050405020304" pitchFamily="18" charset="0"/>
                <a:cs typeface="Times New Roman" panose="02020603050405020304" pitchFamily="18" charset="0"/>
              </a:rPr>
              <a:t>Khi chip ở chế </a:t>
            </a:r>
            <a:r>
              <a:rPr lang="en-US" sz="2000">
                <a:latin typeface="Times New Roman" panose="02020603050405020304" pitchFamily="18" charset="0"/>
                <a:cs typeface="Times New Roman" panose="02020603050405020304" pitchFamily="18" charset="0"/>
              </a:rPr>
              <a:t>normal power </a:t>
            </a:r>
            <a:r>
              <a:rPr lang="vi-VN" sz="2000" smtClean="0">
                <a:latin typeface="Times New Roman" panose="02020603050405020304" pitchFamily="18" charset="0"/>
                <a:cs typeface="Times New Roman" panose="02020603050405020304" pitchFamily="18" charset="0"/>
              </a:rPr>
              <a:t>và </a:t>
            </a:r>
            <a:r>
              <a:rPr lang="vi-VN" sz="2000">
                <a:latin typeface="Times New Roman" panose="02020603050405020304" pitchFamily="18" charset="0"/>
                <a:cs typeface="Times New Roman" panose="02020603050405020304" pitchFamily="18" charset="0"/>
              </a:rPr>
              <a:t>cần truy cập CPU nhanh hơn, ứng dụng có thể chọn </a:t>
            </a:r>
            <a:r>
              <a:rPr lang="en-US" sz="2000" smtClean="0">
                <a:latin typeface="Times New Roman" panose="02020603050405020304" pitchFamily="18" charset="0"/>
                <a:cs typeface="Times New Roman" panose="02020603050405020304" pitchFamily="18" charset="0"/>
              </a:rPr>
              <a:t>clock thạch anh </a:t>
            </a:r>
            <a:r>
              <a:rPr lang="vi-VN" sz="2000" smtClean="0">
                <a:latin typeface="Times New Roman" panose="02020603050405020304" pitchFamily="18" charset="0"/>
                <a:cs typeface="Times New Roman" panose="02020603050405020304" pitchFamily="18" charset="0"/>
              </a:rPr>
              <a:t>tốc </a:t>
            </a:r>
            <a:r>
              <a:rPr lang="vi-VN" sz="2000">
                <a:latin typeface="Times New Roman" panose="02020603050405020304" pitchFamily="18" charset="0"/>
                <a:cs typeface="Times New Roman" panose="02020603050405020304" pitchFamily="18" charset="0"/>
              </a:rPr>
              <a:t>độ cao bên ngoài chia cho 4 hoặc bộ dao động 8 MHz bên trong. Khi chip hoạt động ở chế độ </a:t>
            </a:r>
            <a:r>
              <a:rPr lang="en-US" sz="2000" smtClean="0">
                <a:latin typeface="Times New Roman" panose="02020603050405020304" pitchFamily="18" charset="0"/>
                <a:cs typeface="Times New Roman" panose="02020603050405020304" pitchFamily="18" charset="0"/>
              </a:rPr>
              <a:t>low-power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ứng dụng sẽ chọn </a:t>
            </a:r>
            <a:r>
              <a:rPr lang="en-US" sz="2000" smtClean="0">
                <a:latin typeface="Times New Roman" panose="02020603050405020304" pitchFamily="18" charset="0"/>
                <a:cs typeface="Times New Roman" panose="02020603050405020304" pitchFamily="18" charset="0"/>
              </a:rPr>
              <a:t>clock thạch anh </a:t>
            </a:r>
            <a:r>
              <a:rPr lang="vi-VN" sz="2000" smtClean="0">
                <a:latin typeface="Times New Roman" panose="02020603050405020304" pitchFamily="18" charset="0"/>
                <a:cs typeface="Times New Roman" panose="02020603050405020304" pitchFamily="18" charset="0"/>
              </a:rPr>
              <a:t>tốc </a:t>
            </a:r>
            <a:r>
              <a:rPr lang="vi-VN" sz="2000">
                <a:latin typeface="Times New Roman" panose="02020603050405020304" pitchFamily="18" charset="0"/>
                <a:cs typeface="Times New Roman" panose="02020603050405020304" pitchFamily="18" charset="0"/>
              </a:rPr>
              <a:t>độ thấp bên ngoài (32 kHz), </a:t>
            </a:r>
            <a:r>
              <a:rPr lang="en-US" sz="2000" smtClean="0">
                <a:latin typeface="Times New Roman" panose="02020603050405020304" pitchFamily="18" charset="0"/>
                <a:cs typeface="Times New Roman" panose="02020603050405020304" pitchFamily="18" charset="0"/>
              </a:rPr>
              <a:t>clock </a:t>
            </a:r>
            <a:r>
              <a:rPr lang="vi-VN" sz="2000" smtClean="0">
                <a:latin typeface="Times New Roman" panose="02020603050405020304" pitchFamily="18" charset="0"/>
                <a:cs typeface="Times New Roman" panose="02020603050405020304" pitchFamily="18" charset="0"/>
              </a:rPr>
              <a:t>RC </a:t>
            </a:r>
            <a:r>
              <a:rPr lang="vi-VN" sz="2000">
                <a:latin typeface="Times New Roman" panose="02020603050405020304" pitchFamily="18" charset="0"/>
                <a:cs typeface="Times New Roman" panose="02020603050405020304" pitchFamily="18" charset="0"/>
              </a:rPr>
              <a:t>bên trong hoặc </a:t>
            </a:r>
            <a:r>
              <a:rPr lang="en-US" sz="2000" smtClean="0">
                <a:latin typeface="Times New Roman" panose="02020603050405020304" pitchFamily="18" charset="0"/>
                <a:cs typeface="Times New Roman" panose="02020603050405020304" pitchFamily="18" charset="0"/>
              </a:rPr>
              <a:t>clock </a:t>
            </a:r>
            <a:r>
              <a:rPr lang="vi-VN" sz="2000" smtClean="0">
                <a:latin typeface="Times New Roman" panose="02020603050405020304" pitchFamily="18" charset="0"/>
                <a:cs typeface="Times New Roman" panose="02020603050405020304" pitchFamily="18" charset="0"/>
              </a:rPr>
              <a:t>31,25 </a:t>
            </a:r>
            <a:r>
              <a:rPr lang="vi-VN" sz="2000">
                <a:latin typeface="Times New Roman" panose="02020603050405020304" pitchFamily="18" charset="0"/>
                <a:cs typeface="Times New Roman" panose="02020603050405020304" pitchFamily="18" charset="0"/>
              </a:rPr>
              <a:t>kHz bên trong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262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975</Words>
  <Application>Microsoft Office PowerPoint</Application>
  <PresentationFormat>Widescreen</PresentationFormat>
  <Paragraphs>171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Roboto</vt:lpstr>
      <vt:lpstr>Times New Roman</vt:lpstr>
      <vt:lpstr>Office Theme</vt:lpstr>
      <vt:lpstr>PowerPoint Presentation</vt:lpstr>
      <vt:lpstr>IoT Board Wifi Kit 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Lê thanh Tuan</cp:lastModifiedBy>
  <cp:revision>116</cp:revision>
  <dcterms:created xsi:type="dcterms:W3CDTF">2017-11-04T11:17:03Z</dcterms:created>
  <dcterms:modified xsi:type="dcterms:W3CDTF">2020-07-24T03:21:47Z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