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2" r:id="rId4"/>
    <p:sldId id="264" r:id="rId5"/>
    <p:sldId id="265" r:id="rId6"/>
    <p:sldId id="266" r:id="rId7"/>
    <p:sldId id="267" r:id="rId8"/>
    <p:sldId id="268" r:id="rId9"/>
    <p:sldId id="269" r:id="rId10"/>
    <p:sldId id="270" r:id="rId11"/>
    <p:sldId id="271" r:id="rId12"/>
    <p:sldId id="272" r:id="rId13"/>
    <p:sldId id="280" r:id="rId14"/>
    <p:sldId id="273" r:id="rId15"/>
    <p:sldId id="274" r:id="rId16"/>
    <p:sldId id="275" r:id="rId17"/>
    <p:sldId id="276" r:id="rId18"/>
    <p:sldId id="277" r:id="rId19"/>
    <p:sldId id="278" r:id="rId20"/>
    <p:sldId id="279" r:id="rId21"/>
    <p:sldId id="281" r:id="rId22"/>
    <p:sldId id="283" r:id="rId23"/>
    <p:sldId id="282"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showGuides="1">
      <p:cViewPr varScale="1">
        <p:scale>
          <a:sx n="91" d="100"/>
          <a:sy n="91" d="100"/>
        </p:scale>
        <p:origin x="426" y="66"/>
      </p:cViewPr>
      <p:guideLst>
        <p:guide orient="horz" pos="22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Headline here</a:t>
            </a:r>
            <a:br>
              <a:rPr lang="en-US" dirty="0" smtClean="0"/>
            </a:br>
            <a:r>
              <a:rPr lang="en-US" dirty="0" smtClean="0"/>
              <a:t>Content</a:t>
            </a:r>
            <a:endParaRPr lang="en-US" dirty="0"/>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Subhead here</a:t>
            </a:r>
          </a:p>
          <a:p>
            <a:r>
              <a:rPr lang="en-US" dirty="0" smtClean="0"/>
              <a:t>Content</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315907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532711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941739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Thanks you !</a:t>
            </a:r>
            <a:endParaRPr lang="en-US" dirty="0"/>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smtClean="0"/>
              <a:t>www.indruino.com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I2C</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33751" y="1714312"/>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Các chế độ hoạt động của I2C</a:t>
            </a:r>
          </a:p>
        </p:txBody>
      </p:sp>
      <p:sp>
        <p:nvSpPr>
          <p:cNvPr id="8" name="TextBox 7"/>
          <p:cNvSpPr txBox="1"/>
          <p:nvPr/>
        </p:nvSpPr>
        <p:spPr>
          <a:xfrm>
            <a:off x="2585544" y="2427165"/>
            <a:ext cx="9606455" cy="2785378"/>
          </a:xfrm>
          <a:prstGeom prst="rect">
            <a:avLst/>
          </a:prstGeom>
          <a:noFill/>
        </p:spPr>
        <p:txBody>
          <a:bodyPr wrap="square" rtlCol="0">
            <a:spAutoFit/>
          </a:bodyPr>
          <a:lstStyle/>
          <a:p>
            <a:r>
              <a:rPr lang="vi-VN" sz="2500" b="1">
                <a:latin typeface="+mj-lt"/>
                <a:cs typeface="Times New Roman" panose="02020603050405020304" pitchFamily="18" charset="0"/>
              </a:rPr>
              <a:t>Dựa vào tốc độ ta chia làm 2 </a:t>
            </a:r>
            <a:r>
              <a:rPr lang="vi-VN" sz="2500" b="1" smtClean="0">
                <a:latin typeface="+mj-lt"/>
                <a:cs typeface="Times New Roman" panose="02020603050405020304" pitchFamily="18" charset="0"/>
              </a:rPr>
              <a:t>loại</a:t>
            </a:r>
            <a:r>
              <a:rPr lang="en-US" sz="2500" b="1" smtClean="0">
                <a:latin typeface="+mj-lt"/>
                <a:cs typeface="Times New Roman" panose="02020603050405020304" pitchFamily="18" charset="0"/>
              </a:rPr>
              <a:t>:</a:t>
            </a:r>
            <a:endParaRPr lang="vi-VN" sz="2500" b="1">
              <a:latin typeface="+mj-lt"/>
              <a:cs typeface="Times New Roman" panose="02020603050405020304" pitchFamily="18" charset="0"/>
            </a:endParaRPr>
          </a:p>
          <a:p>
            <a:pPr marL="342900" indent="-342900">
              <a:buFont typeface="Arial" panose="020B0604020202020204" pitchFamily="34" charset="0"/>
              <a:buChar char="•"/>
            </a:pPr>
            <a:r>
              <a:rPr lang="vi-VN" sz="2500" smtClean="0">
                <a:latin typeface="+mj-lt"/>
                <a:cs typeface="Times New Roman" panose="02020603050405020304" pitchFamily="18" charset="0"/>
              </a:rPr>
              <a:t>Chế </a:t>
            </a:r>
            <a:r>
              <a:rPr lang="vi-VN" sz="2500">
                <a:latin typeface="+mj-lt"/>
                <a:cs typeface="Times New Roman" panose="02020603050405020304" pitchFamily="18" charset="0"/>
              </a:rPr>
              <a:t>độ chuẩn (standard mode) hoạt động ở tốc độ 100 Kbit/s.</a:t>
            </a:r>
          </a:p>
          <a:p>
            <a:pPr marL="342900" indent="-342900">
              <a:buFont typeface="Arial" panose="020B0604020202020204" pitchFamily="34" charset="0"/>
              <a:buChar char="•"/>
            </a:pPr>
            <a:r>
              <a:rPr lang="vi-VN" sz="2500" smtClean="0">
                <a:latin typeface="+mj-lt"/>
                <a:cs typeface="Times New Roman" panose="02020603050405020304" pitchFamily="18" charset="0"/>
              </a:rPr>
              <a:t>Chế </a:t>
            </a:r>
            <a:r>
              <a:rPr lang="vi-VN" sz="2500">
                <a:latin typeface="+mj-lt"/>
                <a:cs typeface="Times New Roman" panose="02020603050405020304" pitchFamily="18" charset="0"/>
              </a:rPr>
              <a:t>độ tốc độ thấp (low-speed mode) hoạt động ở tốc độ 10 Kbit/s</a:t>
            </a:r>
            <a:r>
              <a:rPr lang="vi-VN" sz="2500" smtClean="0">
                <a:latin typeface="+mj-lt"/>
                <a:cs typeface="Times New Roman" panose="02020603050405020304" pitchFamily="18" charset="0"/>
              </a:rPr>
              <a:t>.</a:t>
            </a:r>
            <a:endParaRPr lang="en-US" sz="2500" smtClean="0">
              <a:latin typeface="+mj-lt"/>
              <a:cs typeface="Times New Roman" panose="02020603050405020304" pitchFamily="18" charset="0"/>
            </a:endParaRPr>
          </a:p>
          <a:p>
            <a:r>
              <a:rPr lang="en-US" sz="2500" b="1">
                <a:latin typeface="Times New Roman" panose="02020603050405020304" pitchFamily="18" charset="0"/>
                <a:cs typeface="Times New Roman" panose="02020603050405020304" pitchFamily="18" charset="0"/>
              </a:rPr>
              <a:t>Nếu chia theo quan hệ chủ tớ:</a:t>
            </a:r>
          </a:p>
          <a:p>
            <a:pPr marL="342900" lvl="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Một Master một Slave.</a:t>
            </a:r>
          </a:p>
          <a:p>
            <a:pPr marL="342900" lvl="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Một Master nhiều Slave.</a:t>
            </a:r>
          </a:p>
          <a:p>
            <a:pPr marL="342900" lvl="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Nhiều Master nhiều Slave</a:t>
            </a:r>
            <a:r>
              <a:rPr lang="en-US" sz="2500" smtClean="0">
                <a:latin typeface="Times New Roman" panose="02020603050405020304" pitchFamily="18" charset="0"/>
                <a:cs typeface="Times New Roman" panose="02020603050405020304" pitchFamily="18" charset="0"/>
              </a:rPr>
              <a:t>.</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188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I2C</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33751" y="1714312"/>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Một Master nhiều Slave</a:t>
            </a:r>
          </a:p>
        </p:txBody>
      </p:sp>
      <p:sp>
        <p:nvSpPr>
          <p:cNvPr id="8" name="TextBox 7"/>
          <p:cNvSpPr txBox="1"/>
          <p:nvPr/>
        </p:nvSpPr>
        <p:spPr>
          <a:xfrm>
            <a:off x="2033751" y="2667703"/>
            <a:ext cx="5349766" cy="1246495"/>
          </a:xfrm>
          <a:prstGeom prst="rect">
            <a:avLst/>
          </a:prstGeom>
          <a:noFill/>
        </p:spPr>
        <p:txBody>
          <a:bodyPr wrap="square" rtlCol="0">
            <a:spAutoFit/>
          </a:bodyPr>
          <a:lstStyle/>
          <a:p>
            <a:pPr marL="342900" indent="-342900">
              <a:buFont typeface="Arial" panose="020B0604020202020204" pitchFamily="34" charset="0"/>
              <a:buChar char="•"/>
            </a:pPr>
            <a:r>
              <a:rPr lang="vi-VN" sz="2500">
                <a:latin typeface="Times New Roman" panose="02020603050405020304" pitchFamily="18" charset="0"/>
                <a:cs typeface="Times New Roman" panose="02020603050405020304" pitchFamily="18" charset="0"/>
              </a:rPr>
              <a:t>Điện trở treo 4.7k</a:t>
            </a:r>
            <a:r>
              <a:rPr lang="el-GR" sz="2500" smtClean="0">
                <a:latin typeface="Times New Roman" panose="02020603050405020304" pitchFamily="18" charset="0"/>
                <a:cs typeface="Times New Roman" panose="02020603050405020304" pitchFamily="18" charset="0"/>
              </a:rPr>
              <a:t>Ω</a:t>
            </a:r>
            <a:endParaRPr lang="en-US" sz="25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7 </a:t>
            </a:r>
            <a:r>
              <a:rPr lang="vi-VN" sz="2500">
                <a:latin typeface="Times New Roman" panose="02020603050405020304" pitchFamily="18" charset="0"/>
                <a:cs typeface="Times New Roman" panose="02020603050405020304" pitchFamily="18" charset="0"/>
              </a:rPr>
              <a:t>bit địa chỉ tương ứng 27=128 địa chỉ duy nhất có </a:t>
            </a:r>
            <a:r>
              <a:rPr lang="vi-VN" sz="2500" smtClean="0">
                <a:latin typeface="Times New Roman" panose="02020603050405020304" pitchFamily="18" charset="0"/>
                <a:cs typeface="Times New Roman" panose="02020603050405020304" pitchFamily="18" charset="0"/>
              </a:rPr>
              <a:t>sẵn</a:t>
            </a:r>
            <a:endParaRPr lang="vi-VN" sz="2500">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6978869" y="1726210"/>
            <a:ext cx="4539746" cy="4635500"/>
          </a:xfrm>
          <a:prstGeom prst="rect">
            <a:avLst/>
          </a:prstGeom>
        </p:spPr>
      </p:pic>
    </p:spTree>
    <p:extLst>
      <p:ext uri="{BB962C8B-B14F-4D97-AF65-F5344CB8AC3E}">
        <p14:creationId xmlns:p14="http://schemas.microsoft.com/office/powerpoint/2010/main" val="2903485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I2C</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33751" y="1714312"/>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Nhiều Master nhiều Slave</a:t>
            </a:r>
          </a:p>
        </p:txBody>
      </p:sp>
      <p:sp>
        <p:nvSpPr>
          <p:cNvPr id="8" name="TextBox 7"/>
          <p:cNvSpPr txBox="1"/>
          <p:nvPr/>
        </p:nvSpPr>
        <p:spPr>
          <a:xfrm>
            <a:off x="2033750" y="2667703"/>
            <a:ext cx="5743905" cy="2400657"/>
          </a:xfrm>
          <a:prstGeom prst="rect">
            <a:avLst/>
          </a:prstGeom>
          <a:noFill/>
        </p:spPr>
        <p:txBody>
          <a:bodyPr wrap="square" rtlCol="0">
            <a:spAutoFit/>
          </a:bodyPr>
          <a:lstStyle/>
          <a:p>
            <a:pPr marL="342900" indent="-342900">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Điện </a:t>
            </a:r>
            <a:r>
              <a:rPr lang="vi-VN" sz="2500">
                <a:latin typeface="Times New Roman" panose="02020603050405020304" pitchFamily="18" charset="0"/>
                <a:cs typeface="Times New Roman" panose="02020603050405020304" pitchFamily="18" charset="0"/>
              </a:rPr>
              <a:t>trở treo 4.7k</a:t>
            </a:r>
            <a:r>
              <a:rPr lang="el-GR" sz="2500">
                <a:latin typeface="Times New Roman" panose="02020603050405020304" pitchFamily="18" charset="0"/>
                <a:cs typeface="Times New Roman" panose="02020603050405020304" pitchFamily="18" charset="0"/>
              </a:rPr>
              <a:t>Ω</a:t>
            </a:r>
          </a:p>
          <a:p>
            <a:pPr marL="342900" indent="-342900">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Master </a:t>
            </a:r>
            <a:r>
              <a:rPr lang="vi-VN" sz="2500">
                <a:latin typeface="Times New Roman" panose="02020603050405020304" pitchFamily="18" charset="0"/>
                <a:cs typeface="Times New Roman" panose="02020603050405020304" pitchFamily="18" charset="0"/>
              </a:rPr>
              <a:t>khi muốn truyền nhận phải xét xem đường SDA mức thấp hay cao, nếu mức thấp thì đang có Master khác truyền nhận dữ liệu nên phải chờ, nếu mức cao thì có thể truyền nhận</a:t>
            </a:r>
          </a:p>
        </p:txBody>
      </p:sp>
      <p:pic>
        <p:nvPicPr>
          <p:cNvPr id="10" name="Picture 9"/>
          <p:cNvPicPr/>
          <p:nvPr/>
        </p:nvPicPr>
        <p:blipFill>
          <a:blip r:embed="rId2"/>
          <a:stretch>
            <a:fillRect/>
          </a:stretch>
        </p:blipFill>
        <p:spPr>
          <a:xfrm>
            <a:off x="7777656" y="1507255"/>
            <a:ext cx="3915102" cy="5350745"/>
          </a:xfrm>
          <a:prstGeom prst="rect">
            <a:avLst/>
          </a:prstGeom>
        </p:spPr>
      </p:pic>
    </p:spTree>
    <p:extLst>
      <p:ext uri="{BB962C8B-B14F-4D97-AF65-F5344CB8AC3E}">
        <p14:creationId xmlns:p14="http://schemas.microsoft.com/office/powerpoint/2010/main" val="1709616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456386" y="561975"/>
            <a:ext cx="7735614" cy="6296025"/>
          </a:xfrm>
          <a:prstGeom prst="rect">
            <a:avLst/>
          </a:prstGeom>
        </p:spPr>
      </p:pic>
      <p:sp>
        <p:nvSpPr>
          <p:cNvPr id="7" name="TextBox 6"/>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I2C</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033751" y="1714312"/>
            <a:ext cx="2422635" cy="147732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I2C trong Heltec Wifi Kit 32</a:t>
            </a:r>
          </a:p>
        </p:txBody>
      </p:sp>
    </p:spTree>
    <p:extLst>
      <p:ext uri="{BB962C8B-B14F-4D97-AF65-F5344CB8AC3E}">
        <p14:creationId xmlns:p14="http://schemas.microsoft.com/office/powerpoint/2010/main" val="1332581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SPI</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784130" y="2520558"/>
            <a:ext cx="10158250" cy="2785378"/>
          </a:xfrm>
          <a:prstGeom prst="rect">
            <a:avLst/>
          </a:prstGeom>
          <a:noFill/>
        </p:spPr>
        <p:txBody>
          <a:bodyPr wrap="square" rtlCol="0">
            <a:spAutoFit/>
          </a:bodyPr>
          <a:lstStyle/>
          <a:p>
            <a:pPr marL="342900" indent="-342900">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Giao thức truyền </a:t>
            </a:r>
            <a:r>
              <a:rPr lang="en-US" sz="2500" b="1" smtClean="0">
                <a:latin typeface="Times New Roman" panose="02020603050405020304" pitchFamily="18" charset="0"/>
                <a:cs typeface="Times New Roman" panose="02020603050405020304" pitchFamily="18" charset="0"/>
              </a:rPr>
              <a:t>nối </a:t>
            </a:r>
            <a:r>
              <a:rPr lang="vi-VN" sz="2500" b="1" smtClean="0">
                <a:latin typeface="Times New Roman" panose="02020603050405020304" pitchFamily="18" charset="0"/>
                <a:cs typeface="Times New Roman" panose="02020603050405020304" pitchFamily="18" charset="0"/>
              </a:rPr>
              <a:t>tiếp</a:t>
            </a:r>
            <a:endParaRPr lang="vi-VN" sz="25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Sử </a:t>
            </a:r>
            <a:r>
              <a:rPr lang="vi-VN" sz="2500">
                <a:latin typeface="Times New Roman" panose="02020603050405020304" pitchFamily="18" charset="0"/>
                <a:cs typeface="Times New Roman" panose="02020603050405020304" pitchFamily="18" charset="0"/>
              </a:rPr>
              <a:t>dụng nối </a:t>
            </a:r>
            <a:r>
              <a:rPr lang="vi-VN" sz="2500" b="1">
                <a:latin typeface="Times New Roman" panose="02020603050405020304" pitchFamily="18" charset="0"/>
                <a:cs typeface="Times New Roman" panose="02020603050405020304" pitchFamily="18" charset="0"/>
              </a:rPr>
              <a:t>VXL, VDK </a:t>
            </a:r>
            <a:r>
              <a:rPr lang="vi-VN" sz="2500" smtClean="0">
                <a:latin typeface="Times New Roman" panose="02020603050405020304" pitchFamily="18" charset="0"/>
                <a:cs typeface="Times New Roman" panose="02020603050405020304" pitchFamily="18" charset="0"/>
              </a:rPr>
              <a:t>với</a:t>
            </a:r>
            <a:r>
              <a:rPr lang="en-US" sz="2500" smtClean="0">
                <a:latin typeface="Times New Roman" panose="02020603050405020304" pitchFamily="18" charset="0"/>
                <a:cs typeface="Times New Roman" panose="02020603050405020304" pitchFamily="18" charset="0"/>
              </a:rPr>
              <a:t> </a:t>
            </a:r>
            <a:r>
              <a:rPr lang="vi-VN" sz="2500" b="1" smtClean="0">
                <a:latin typeface="Times New Roman" panose="02020603050405020304" pitchFamily="18" charset="0"/>
                <a:cs typeface="Times New Roman" panose="02020603050405020304" pitchFamily="18" charset="0"/>
              </a:rPr>
              <a:t>EEFROM</a:t>
            </a:r>
            <a:r>
              <a:rPr lang="vi-VN" sz="2500" b="1">
                <a:latin typeface="Times New Roman" panose="02020603050405020304" pitchFamily="18" charset="0"/>
                <a:cs typeface="Times New Roman" panose="02020603050405020304" pitchFamily="18" charset="0"/>
              </a:rPr>
              <a:t>, RTC, ADC, DAC, LCD, IC âm thanh, cảm biến, thẻ nhớ SD, VDK khác</a:t>
            </a:r>
          </a:p>
          <a:p>
            <a:pPr marL="342900" indent="-342900">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Không </a:t>
            </a:r>
            <a:r>
              <a:rPr lang="vi-VN" sz="2500">
                <a:latin typeface="Times New Roman" panose="02020603050405020304" pitchFamily="18" charset="0"/>
                <a:cs typeface="Times New Roman" panose="02020603050405020304" pitchFamily="18" charset="0"/>
              </a:rPr>
              <a:t>có tín hiệu đồng hồ =&gt; SPI là một giao tiếp không đồng bộ</a:t>
            </a:r>
          </a:p>
          <a:p>
            <a:r>
              <a:rPr lang="en-US" sz="2500" smtClean="0">
                <a:latin typeface="Times New Roman" panose="02020603050405020304" pitchFamily="18" charset="0"/>
                <a:cs typeface="Times New Roman" panose="02020603050405020304" pitchFamily="18" charset="0"/>
              </a:rPr>
              <a:t>=&gt;</a:t>
            </a:r>
            <a:r>
              <a:rPr lang="vi-VN" sz="2500" smtClean="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đồng bộ bằng bit bắt đầu và bit kết thúc cũng như tốc độ truyền dữ liệu được thỏa thuận trước (thường là 9600 bps)</a:t>
            </a:r>
          </a:p>
          <a:p>
            <a:pPr marL="342900" indent="-342900">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Full duplex</a:t>
            </a:r>
            <a:r>
              <a:rPr lang="en-US" sz="2500" smtClean="0">
                <a:latin typeface="Times New Roman" panose="02020603050405020304" pitchFamily="18" charset="0"/>
                <a:cs typeface="Times New Roman" panose="02020603050405020304" pitchFamily="18" charset="0"/>
              </a:rPr>
              <a:t> </a:t>
            </a:r>
            <a:r>
              <a:rPr lang="vi-VN" sz="2500" smtClean="0">
                <a:latin typeface="Times New Roman" panose="02020603050405020304" pitchFamily="18" charset="0"/>
                <a:cs typeface="Times New Roman" panose="02020603050405020304" pitchFamily="18" charset="0"/>
              </a:rPr>
              <a:t>(</a:t>
            </a:r>
            <a:r>
              <a:rPr lang="vi-VN" sz="2500">
                <a:latin typeface="Times New Roman" panose="02020603050405020304" pitchFamily="18" charset="0"/>
                <a:cs typeface="Times New Roman" panose="02020603050405020304" pitchFamily="18" charset="0"/>
              </a:rPr>
              <a:t>1 lúc Master có thể vừa truyền vừa nhận và Slave cũng vậy</a:t>
            </a:r>
            <a:r>
              <a:rPr lang="vi-VN" sz="2500" smtClean="0">
                <a:latin typeface="Times New Roman" panose="02020603050405020304" pitchFamily="18" charset="0"/>
                <a:cs typeface="Times New Roman" panose="02020603050405020304" pitchFamily="18" charset="0"/>
              </a:rPr>
              <a:t>)</a:t>
            </a:r>
            <a:endParaRPr lang="vi-VN" sz="2500">
              <a:latin typeface="Times New Roman" panose="02020603050405020304" pitchFamily="18" charset="0"/>
              <a:cs typeface="Times New Roman" panose="02020603050405020304" pitchFamily="18" charset="0"/>
            </a:endParaRPr>
          </a:p>
        </p:txBody>
      </p:sp>
      <p:sp>
        <p:nvSpPr>
          <p:cNvPr id="12" name="TextBox 11"/>
          <p:cNvSpPr txBox="1"/>
          <p:nvPr/>
        </p:nvSpPr>
        <p:spPr>
          <a:xfrm>
            <a:off x="2033751" y="1714312"/>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Đặc tính</a:t>
            </a:r>
          </a:p>
        </p:txBody>
      </p:sp>
    </p:spTree>
    <p:extLst>
      <p:ext uri="{BB962C8B-B14F-4D97-AF65-F5344CB8AC3E}">
        <p14:creationId xmlns:p14="http://schemas.microsoft.com/office/powerpoint/2010/main" val="1645124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SPI</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84130" y="2520558"/>
            <a:ext cx="4627180" cy="3170099"/>
          </a:xfrm>
          <a:prstGeom prst="rect">
            <a:avLst/>
          </a:prstGeom>
          <a:noFill/>
        </p:spPr>
        <p:txBody>
          <a:bodyPr wrap="square" rtlCol="0">
            <a:spAutoFit/>
          </a:bodyPr>
          <a:lstStyle/>
          <a:p>
            <a:pPr marL="342900" indent="-342900">
              <a:buFont typeface="Arial" panose="020B0604020202020204" pitchFamily="34" charset="0"/>
              <a:buChar char="•"/>
            </a:pPr>
            <a:r>
              <a:rPr lang="en-US" sz="2500" b="1" smtClean="0">
                <a:latin typeface="Times New Roman" panose="02020603050405020304" pitchFamily="18" charset="0"/>
                <a:cs typeface="Times New Roman" panose="02020603050405020304" pitchFamily="18" charset="0"/>
              </a:rPr>
              <a:t>SCK</a:t>
            </a:r>
            <a:r>
              <a:rPr lang="en-US" sz="2500">
                <a:latin typeface="Times New Roman" panose="02020603050405020304" pitchFamily="18" charset="0"/>
                <a:cs typeface="Times New Roman" panose="02020603050405020304" pitchFamily="18" charset="0"/>
              </a:rPr>
              <a:t>: cấp xung: Master cấp ra, Slave nhận (mức cao, thấp, cạnh lên, xuống)</a:t>
            </a:r>
          </a:p>
          <a:p>
            <a:pPr marL="342900" indent="-342900">
              <a:buFont typeface="Arial" panose="020B0604020202020204" pitchFamily="34" charset="0"/>
              <a:buChar char="•"/>
            </a:pPr>
            <a:r>
              <a:rPr lang="en-US" sz="2500" b="1" smtClean="0">
                <a:latin typeface="Times New Roman" panose="02020603050405020304" pitchFamily="18" charset="0"/>
                <a:cs typeface="Times New Roman" panose="02020603050405020304" pitchFamily="18" charset="0"/>
              </a:rPr>
              <a:t>MOSI</a:t>
            </a:r>
            <a:r>
              <a:rPr lang="en-US" sz="2500">
                <a:latin typeface="Times New Roman" panose="02020603050405020304" pitchFamily="18" charset="0"/>
                <a:cs typeface="Times New Roman" panose="02020603050405020304" pitchFamily="18" charset="0"/>
              </a:rPr>
              <a:t>: dữ liệu Master ra, Slave nhận vào</a:t>
            </a:r>
          </a:p>
          <a:p>
            <a:pPr marL="342900" indent="-342900">
              <a:buFont typeface="Arial" panose="020B0604020202020204" pitchFamily="34" charset="0"/>
              <a:buChar char="•"/>
            </a:pPr>
            <a:r>
              <a:rPr lang="en-US" sz="2500" b="1" smtClean="0">
                <a:latin typeface="Times New Roman" panose="02020603050405020304" pitchFamily="18" charset="0"/>
                <a:cs typeface="Times New Roman" panose="02020603050405020304" pitchFamily="18" charset="0"/>
              </a:rPr>
              <a:t>MISO</a:t>
            </a:r>
            <a:r>
              <a:rPr lang="en-US" sz="2500">
                <a:latin typeface="Times New Roman" panose="02020603050405020304" pitchFamily="18" charset="0"/>
                <a:cs typeface="Times New Roman" panose="02020603050405020304" pitchFamily="18" charset="0"/>
              </a:rPr>
              <a:t>: dữ liệu Slave ra, Master nhận</a:t>
            </a:r>
          </a:p>
          <a:p>
            <a:pPr marL="342900" indent="-342900">
              <a:buFont typeface="Arial" panose="020B0604020202020204" pitchFamily="34" charset="0"/>
              <a:buChar char="•"/>
            </a:pPr>
            <a:r>
              <a:rPr lang="en-US" sz="2500" b="1" smtClean="0">
                <a:latin typeface="Times New Roman" panose="02020603050405020304" pitchFamily="18" charset="0"/>
                <a:cs typeface="Times New Roman" panose="02020603050405020304" pitchFamily="18" charset="0"/>
              </a:rPr>
              <a:t>CS</a:t>
            </a:r>
            <a:r>
              <a:rPr lang="en-US" sz="2500" smtClean="0">
                <a:latin typeface="Times New Roman" panose="02020603050405020304" pitchFamily="18" charset="0"/>
                <a:cs typeface="Times New Roman" panose="02020603050405020304" pitchFamily="18" charset="0"/>
              </a:rPr>
              <a:t> </a:t>
            </a:r>
            <a:r>
              <a:rPr lang="en-US" sz="2500">
                <a:latin typeface="Times New Roman" panose="02020603050405020304" pitchFamily="18" charset="0"/>
                <a:cs typeface="Times New Roman" panose="02020603050405020304" pitchFamily="18" charset="0"/>
              </a:rPr>
              <a:t>or </a:t>
            </a:r>
            <a:r>
              <a:rPr lang="en-US" sz="2500" b="1">
                <a:latin typeface="Times New Roman" panose="02020603050405020304" pitchFamily="18" charset="0"/>
                <a:cs typeface="Times New Roman" panose="02020603050405020304" pitchFamily="18" charset="0"/>
              </a:rPr>
              <a:t>SS</a:t>
            </a:r>
            <a:r>
              <a:rPr lang="en-US" sz="2500">
                <a:latin typeface="Times New Roman" panose="02020603050405020304" pitchFamily="18" charset="0"/>
                <a:cs typeface="Times New Roman" panose="02020603050405020304" pitchFamily="18" charset="0"/>
              </a:rPr>
              <a:t>: chọn Slave</a:t>
            </a:r>
          </a:p>
        </p:txBody>
      </p:sp>
      <p:pic>
        <p:nvPicPr>
          <p:cNvPr id="8" name="Picture 7"/>
          <p:cNvPicPr/>
          <p:nvPr/>
        </p:nvPicPr>
        <p:blipFill>
          <a:blip r:embed="rId2"/>
          <a:stretch>
            <a:fillRect/>
          </a:stretch>
        </p:blipFill>
        <p:spPr>
          <a:xfrm>
            <a:off x="6975584" y="2520558"/>
            <a:ext cx="5048250" cy="2600325"/>
          </a:xfrm>
          <a:prstGeom prst="rect">
            <a:avLst/>
          </a:prstGeom>
        </p:spPr>
      </p:pic>
      <p:sp>
        <p:nvSpPr>
          <p:cNvPr id="10" name="TextBox 9"/>
          <p:cNvSpPr txBox="1"/>
          <p:nvPr/>
        </p:nvSpPr>
        <p:spPr>
          <a:xfrm>
            <a:off x="2033751" y="1714312"/>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Kết nối</a:t>
            </a:r>
          </a:p>
        </p:txBody>
      </p:sp>
    </p:spTree>
    <p:extLst>
      <p:ext uri="{BB962C8B-B14F-4D97-AF65-F5344CB8AC3E}">
        <p14:creationId xmlns:p14="http://schemas.microsoft.com/office/powerpoint/2010/main" val="3307523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SPI</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31578" y="3050406"/>
            <a:ext cx="3344918" cy="1631216"/>
          </a:xfrm>
          <a:prstGeom prst="rect">
            <a:avLst/>
          </a:prstGeom>
          <a:noFill/>
        </p:spPr>
        <p:txBody>
          <a:bodyPr wrap="square" rtlCol="0">
            <a:spAutoFit/>
          </a:bodyPr>
          <a:lstStyle/>
          <a:p>
            <a:pPr marL="342900" lvl="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Chốt dữ liệu (D latch)</a:t>
            </a:r>
          </a:p>
          <a:p>
            <a:pPr marL="342900" lvl="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Thanh ghi dịch (Shift Register)</a:t>
            </a:r>
          </a:p>
          <a:p>
            <a:pPr marL="342900" lvl="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Bộ tạo xung (Clock)</a:t>
            </a:r>
          </a:p>
        </p:txBody>
      </p:sp>
      <p:sp>
        <p:nvSpPr>
          <p:cNvPr id="9" name="TextBox 8"/>
          <p:cNvSpPr txBox="1"/>
          <p:nvPr/>
        </p:nvSpPr>
        <p:spPr>
          <a:xfrm>
            <a:off x="2033751" y="1714312"/>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Phần cứng SPI</a:t>
            </a:r>
          </a:p>
        </p:txBody>
      </p:sp>
      <p:pic>
        <p:nvPicPr>
          <p:cNvPr id="10" name="Picture 9"/>
          <p:cNvPicPr/>
          <p:nvPr/>
        </p:nvPicPr>
        <p:blipFill>
          <a:blip r:embed="rId2"/>
          <a:stretch>
            <a:fillRect/>
          </a:stretch>
        </p:blipFill>
        <p:spPr>
          <a:xfrm>
            <a:off x="5076496" y="2268310"/>
            <a:ext cx="7115503" cy="3647814"/>
          </a:xfrm>
          <a:prstGeom prst="rect">
            <a:avLst/>
          </a:prstGeom>
        </p:spPr>
      </p:pic>
    </p:spTree>
    <p:extLst>
      <p:ext uri="{BB962C8B-B14F-4D97-AF65-F5344CB8AC3E}">
        <p14:creationId xmlns:p14="http://schemas.microsoft.com/office/powerpoint/2010/main" val="2197408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SPI</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31577" y="3050406"/>
            <a:ext cx="3733801" cy="1246495"/>
          </a:xfrm>
          <a:prstGeom prst="rect">
            <a:avLst/>
          </a:prstGeom>
          <a:noFill/>
        </p:spPr>
        <p:txBody>
          <a:bodyPr wrap="square" rtlCol="0">
            <a:spAutoFit/>
          </a:bodyPr>
          <a:lstStyle/>
          <a:p>
            <a:pPr marL="342900" lvl="0" indent="-342900">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Master tích cực chân SS nào thì Slave tương ứng truyền nhận</a:t>
            </a:r>
            <a:endParaRPr lang="en-US" sz="2500">
              <a:latin typeface="Times New Roman" panose="02020603050405020304" pitchFamily="18" charset="0"/>
              <a:cs typeface="Times New Roman" panose="02020603050405020304" pitchFamily="18" charset="0"/>
            </a:endParaRPr>
          </a:p>
        </p:txBody>
      </p:sp>
      <p:sp>
        <p:nvSpPr>
          <p:cNvPr id="8" name="TextBox 7"/>
          <p:cNvSpPr txBox="1"/>
          <p:nvPr/>
        </p:nvSpPr>
        <p:spPr>
          <a:xfrm>
            <a:off x="2033751" y="1714312"/>
            <a:ext cx="4377559" cy="107721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Cấu hình SPI: </a:t>
            </a:r>
          </a:p>
          <a:p>
            <a:r>
              <a:rPr lang="en-US" sz="3200" b="1" smtClean="0">
                <a:latin typeface="Times New Roman" panose="02020603050405020304" pitchFamily="18" charset="0"/>
                <a:cs typeface="Times New Roman" panose="02020603050405020304" pitchFamily="18" charset="0"/>
              </a:rPr>
              <a:t>Master </a:t>
            </a:r>
            <a:r>
              <a:rPr lang="en-US" sz="3200" b="1">
                <a:latin typeface="Times New Roman" panose="02020603050405020304" pitchFamily="18" charset="0"/>
                <a:cs typeface="Times New Roman" panose="02020603050405020304" pitchFamily="18" charset="0"/>
              </a:rPr>
              <a:t>và Slave độc lập</a:t>
            </a:r>
            <a:endParaRPr lang="en-US" sz="3000" b="1" smtClean="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stretch>
            <a:fillRect/>
          </a:stretch>
        </p:blipFill>
        <p:spPr>
          <a:xfrm>
            <a:off x="6285186" y="893379"/>
            <a:ext cx="5906814" cy="5944914"/>
          </a:xfrm>
          <a:prstGeom prst="rect">
            <a:avLst/>
          </a:prstGeom>
        </p:spPr>
      </p:pic>
    </p:spTree>
    <p:extLst>
      <p:ext uri="{BB962C8B-B14F-4D97-AF65-F5344CB8AC3E}">
        <p14:creationId xmlns:p14="http://schemas.microsoft.com/office/powerpoint/2010/main" val="2259782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stretch>
            <a:fillRect/>
          </a:stretch>
        </p:blipFill>
        <p:spPr>
          <a:xfrm>
            <a:off x="6999891" y="693683"/>
            <a:ext cx="5192110" cy="6164317"/>
          </a:xfrm>
          <a:prstGeom prst="rect">
            <a:avLst/>
          </a:prstGeom>
        </p:spPr>
      </p:pic>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SPI</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31577" y="2693055"/>
            <a:ext cx="6350878" cy="3939540"/>
          </a:xfrm>
          <a:prstGeom prst="rect">
            <a:avLst/>
          </a:prstGeom>
          <a:noFill/>
        </p:spPr>
        <p:txBody>
          <a:bodyPr wrap="square" rtlCol="0">
            <a:spAutoFit/>
          </a:bodyPr>
          <a:lstStyle/>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Giả sử Master truyền đi 3 byte dữ liệu. Byte đầu tiên được dịch vào Slave 1. </a:t>
            </a:r>
            <a:endParaRPr lang="en-US" sz="25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Khi </a:t>
            </a:r>
            <a:r>
              <a:rPr lang="en-US" sz="2500">
                <a:latin typeface="Times New Roman" panose="02020603050405020304" pitchFamily="18" charset="0"/>
                <a:cs typeface="Times New Roman" panose="02020603050405020304" pitchFamily="18" charset="0"/>
              </a:rPr>
              <a:t>byte thứ hai truyền đến </a:t>
            </a:r>
            <a:r>
              <a:rPr lang="en-US" sz="2500" smtClean="0">
                <a:latin typeface="Times New Roman" panose="02020603050405020304" pitchFamily="18" charset="0"/>
                <a:cs typeface="Times New Roman" panose="02020603050405020304" pitchFamily="18" charset="0"/>
              </a:rPr>
              <a:t>Slave 1</a:t>
            </a:r>
            <a:r>
              <a:rPr lang="en-US" sz="2500">
                <a:latin typeface="Times New Roman" panose="02020603050405020304" pitchFamily="18" charset="0"/>
                <a:cs typeface="Times New Roman" panose="02020603050405020304" pitchFamily="18" charset="0"/>
              </a:rPr>
              <a:t>, byte đầu tiên sẽ bị đẩy ra khỏi Slave 1 và truyền đến Slave 2. </a:t>
            </a:r>
            <a:endParaRPr lang="en-US" sz="25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Tương </a:t>
            </a:r>
            <a:r>
              <a:rPr lang="en-US" sz="2500">
                <a:latin typeface="Times New Roman" panose="02020603050405020304" pitchFamily="18" charset="0"/>
                <a:cs typeface="Times New Roman" panose="02020603050405020304" pitchFamily="18" charset="0"/>
              </a:rPr>
              <a:t>tự, khi byte thứ ba truyền vào Slave 1, byte thứ hai sẽ bị dịch sang Slave 2 và byte đầu tiên sẽ bị dịch Slave 3. </a:t>
            </a:r>
            <a:endParaRPr lang="en-US" sz="25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Nếu </a:t>
            </a:r>
            <a:r>
              <a:rPr lang="en-US" sz="2500">
                <a:latin typeface="Times New Roman" panose="02020603050405020304" pitchFamily="18" charset="0"/>
                <a:cs typeface="Times New Roman" panose="02020603050405020304" pitchFamily="18" charset="0"/>
              </a:rPr>
              <a:t>dịch lần nữa thì byte đầu tiên sẽ dịch vào Master trở lại</a:t>
            </a:r>
          </a:p>
        </p:txBody>
      </p:sp>
      <p:sp>
        <p:nvSpPr>
          <p:cNvPr id="8" name="TextBox 7"/>
          <p:cNvSpPr txBox="1"/>
          <p:nvPr/>
        </p:nvSpPr>
        <p:spPr>
          <a:xfrm>
            <a:off x="2033751" y="1714312"/>
            <a:ext cx="4377559" cy="107721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Cấu hình SPI: </a:t>
            </a:r>
          </a:p>
          <a:p>
            <a:r>
              <a:rPr lang="en-US" sz="3200" b="1" smtClean="0">
                <a:latin typeface="Times New Roman" panose="02020603050405020304" pitchFamily="18" charset="0"/>
                <a:cs typeface="Times New Roman" panose="02020603050405020304" pitchFamily="18" charset="0"/>
              </a:rPr>
              <a:t>Daisy Chain</a:t>
            </a:r>
            <a:endParaRPr lang="en-US" sz="30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775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SPI</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847191" y="2427165"/>
            <a:ext cx="9525002" cy="4062779"/>
          </a:xfrm>
          <a:prstGeom prst="rect">
            <a:avLst/>
          </a:prstGeom>
          <a:noFill/>
        </p:spPr>
        <p:txBody>
          <a:bodyPr wrap="square" rtlCol="0">
            <a:spAutoFit/>
          </a:bodyPr>
          <a:lstStyle/>
          <a:p>
            <a:pPr>
              <a:lnSpc>
                <a:spcPct val="150000"/>
              </a:lnSpc>
            </a:pPr>
            <a:r>
              <a:rPr lang="en-US" sz="2500" smtClean="0">
                <a:latin typeface="Times New Roman" panose="02020603050405020304" pitchFamily="18" charset="0"/>
                <a:cs typeface="Times New Roman" panose="02020603050405020304" pitchFamily="18" charset="0"/>
              </a:rPr>
              <a:t>Giao </a:t>
            </a:r>
            <a:r>
              <a:rPr lang="en-US" sz="2500">
                <a:latin typeface="Times New Roman" panose="02020603050405020304" pitchFamily="18" charset="0"/>
                <a:cs typeface="Times New Roman" panose="02020603050405020304" pitchFamily="18" charset="0"/>
              </a:rPr>
              <a:t>thức SPI được tích hợp trong một số loại thiết bị như:</a:t>
            </a:r>
          </a:p>
          <a:p>
            <a:pPr marL="342900" lvl="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Các bộ chuyển đổi (ADC và DAC)</a:t>
            </a:r>
          </a:p>
          <a:p>
            <a:pPr marL="342900" lvl="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Các loại bộ nhớ (SD Card , MMC , EEPROM , Flash)</a:t>
            </a:r>
          </a:p>
          <a:p>
            <a:pPr marL="342900" lvl="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Các loại IC thời gian thực</a:t>
            </a:r>
          </a:p>
          <a:p>
            <a:pPr marL="342900" lvl="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Các loại cảm biến (nhiệt độ, độ ẩm, áp suất…)</a:t>
            </a:r>
          </a:p>
          <a:p>
            <a:pPr marL="342900" lvl="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Và một số loại khác như: bộ trộn tín hiệu, LCD, Graphic LCD, video game controller,…</a:t>
            </a:r>
          </a:p>
        </p:txBody>
      </p:sp>
      <p:sp>
        <p:nvSpPr>
          <p:cNvPr id="9" name="TextBox 8"/>
          <p:cNvSpPr txBox="1"/>
          <p:nvPr/>
        </p:nvSpPr>
        <p:spPr>
          <a:xfrm>
            <a:off x="2033751" y="1714312"/>
            <a:ext cx="4377559"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Ứng dụng SPI: </a:t>
            </a:r>
          </a:p>
        </p:txBody>
      </p:sp>
    </p:spTree>
    <p:extLst>
      <p:ext uri="{BB962C8B-B14F-4D97-AF65-F5344CB8AC3E}">
        <p14:creationId xmlns:p14="http://schemas.microsoft.com/office/powerpoint/2010/main" val="4233209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281" y="2303461"/>
            <a:ext cx="5986626" cy="1239839"/>
          </a:xfrm>
          <a:solidFill>
            <a:srgbClr val="FFFF00"/>
          </a:solidFill>
        </p:spPr>
        <p:txBody>
          <a:bodyPr/>
          <a:lstStyle/>
          <a:p>
            <a:pPr algn="ctr"/>
            <a:r>
              <a:rPr lang="en-US" sz="7000" b="1" smtClean="0">
                <a:solidFill>
                  <a:srgbClr val="FF0000"/>
                </a:solidFill>
                <a:latin typeface="Times New Roman" panose="02020603050405020304" pitchFamily="18" charset="0"/>
                <a:cs typeface="Times New Roman" panose="02020603050405020304" pitchFamily="18" charset="0"/>
              </a:rPr>
              <a:t>Các Giao Thức</a:t>
            </a:r>
            <a:endParaRPr lang="en-US" sz="7000" b="1">
              <a:solidFill>
                <a:srgbClr val="FF00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5" name="TextBox 4"/>
          <p:cNvSpPr txBox="1"/>
          <p:nvPr/>
        </p:nvSpPr>
        <p:spPr>
          <a:xfrm>
            <a:off x="2236716" y="4098014"/>
            <a:ext cx="4611757" cy="861774"/>
          </a:xfrm>
          <a:prstGeom prst="rect">
            <a:avLst/>
          </a:prstGeom>
          <a:solidFill>
            <a:schemeClr val="tx1"/>
          </a:solidFill>
          <a:ln w="57150">
            <a:solidFill>
              <a:srgbClr val="00B0F0"/>
            </a:solidFill>
          </a:ln>
        </p:spPr>
        <p:txBody>
          <a:bodyPr wrap="square" rtlCol="0">
            <a:spAutoFit/>
          </a:bodyPr>
          <a:lstStyle/>
          <a:p>
            <a:r>
              <a:rPr lang="en-US" sz="2500" err="1" smtClean="0">
                <a:solidFill>
                  <a:schemeClr val="bg1"/>
                </a:solidFill>
                <a:latin typeface="Times New Roman" panose="02020603050405020304" pitchFamily="18" charset="0"/>
                <a:cs typeface="Times New Roman" panose="02020603050405020304" pitchFamily="18" charset="0"/>
              </a:rPr>
              <a:t>Diễn</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giả</a:t>
            </a:r>
            <a:r>
              <a:rPr lang="en-US" sz="2500" smtClean="0">
                <a:solidFill>
                  <a:schemeClr val="bg1"/>
                </a:solidFill>
                <a:latin typeface="Times New Roman" panose="02020603050405020304" pitchFamily="18" charset="0"/>
                <a:cs typeface="Times New Roman" panose="02020603050405020304" pitchFamily="18" charset="0"/>
              </a:rPr>
              <a:t>: Phan </a:t>
            </a:r>
            <a:r>
              <a:rPr lang="en-US" sz="2500" err="1" smtClean="0">
                <a:solidFill>
                  <a:schemeClr val="bg1"/>
                </a:solidFill>
                <a:latin typeface="Times New Roman" panose="02020603050405020304" pitchFamily="18" charset="0"/>
                <a:cs typeface="Times New Roman" panose="02020603050405020304" pitchFamily="18" charset="0"/>
              </a:rPr>
              <a:t>Hoàng</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Anh</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Tuấn</a:t>
            </a:r>
            <a:endParaRPr lang="en-US" sz="2500" smtClean="0">
              <a:solidFill>
                <a:schemeClr val="bg1"/>
              </a:solidFill>
              <a:latin typeface="Times New Roman" panose="02020603050405020304" pitchFamily="18" charset="0"/>
              <a:cs typeface="Times New Roman" panose="02020603050405020304" pitchFamily="18" charset="0"/>
            </a:endParaRPr>
          </a:p>
          <a:p>
            <a:r>
              <a:rPr lang="en-US" sz="2500" err="1" smtClean="0">
                <a:solidFill>
                  <a:schemeClr val="bg1"/>
                </a:solidFill>
                <a:latin typeface="Times New Roman" panose="02020603050405020304" pitchFamily="18" charset="0"/>
                <a:cs typeface="Times New Roman" panose="02020603050405020304" pitchFamily="18" charset="0"/>
              </a:rPr>
              <a:t>Bộ</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phận</a:t>
            </a:r>
            <a:r>
              <a:rPr lang="en-US" sz="2500" smtClean="0">
                <a:solidFill>
                  <a:schemeClr val="bg1"/>
                </a:solidFill>
                <a:latin typeface="Times New Roman" panose="02020603050405020304" pitchFamily="18" charset="0"/>
                <a:cs typeface="Times New Roman" panose="02020603050405020304" pitchFamily="18" charset="0"/>
              </a:rPr>
              <a:t>: IoT - </a:t>
            </a:r>
            <a:r>
              <a:rPr lang="en-US" sz="2500" err="1" smtClean="0">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SPI</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681655" y="1714312"/>
            <a:ext cx="2790379" cy="3323987"/>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SPI trong Heltec Wifi Kit 32:</a:t>
            </a:r>
          </a:p>
          <a:p>
            <a:r>
              <a:rPr lang="en-US" sz="3000" smtClean="0">
                <a:latin typeface="Times New Roman" panose="02020603050405020304" pitchFamily="18" charset="0"/>
                <a:cs typeface="Times New Roman" panose="02020603050405020304" pitchFamily="18" charset="0"/>
              </a:rPr>
              <a:t>Chân CS/SS do mình chọn bất kỳ chân nào mình muốn</a:t>
            </a:r>
          </a:p>
        </p:txBody>
      </p:sp>
      <p:pic>
        <p:nvPicPr>
          <p:cNvPr id="12" name="Picture 11"/>
          <p:cNvPicPr>
            <a:picLocks noChangeAspect="1"/>
          </p:cNvPicPr>
          <p:nvPr/>
        </p:nvPicPr>
        <p:blipFill>
          <a:blip r:embed="rId2"/>
          <a:stretch>
            <a:fillRect/>
          </a:stretch>
        </p:blipFill>
        <p:spPr>
          <a:xfrm>
            <a:off x="4472034" y="378373"/>
            <a:ext cx="7719966" cy="6497036"/>
          </a:xfrm>
          <a:prstGeom prst="rect">
            <a:avLst/>
          </a:prstGeom>
        </p:spPr>
      </p:pic>
    </p:spTree>
    <p:extLst>
      <p:ext uri="{BB962C8B-B14F-4D97-AF65-F5344CB8AC3E}">
        <p14:creationId xmlns:p14="http://schemas.microsoft.com/office/powerpoint/2010/main" val="384122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One Wire</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784130" y="2520558"/>
            <a:ext cx="9908628" cy="2862322"/>
          </a:xfrm>
          <a:prstGeom prst="rect">
            <a:avLst/>
          </a:prstGeom>
          <a:noFill/>
        </p:spPr>
        <p:txBody>
          <a:bodyPr wrap="square" rtlCol="0">
            <a:spAutoFit/>
          </a:bodyPr>
          <a:lstStyle/>
          <a:p>
            <a:pPr marL="342900" indent="-342900">
              <a:buFont typeface="Arial" panose="020B0604020202020204" pitchFamily="34" charset="0"/>
              <a:buChar char="•"/>
            </a:pPr>
            <a:r>
              <a:rPr lang="en-US" sz="3000" smtClean="0">
                <a:latin typeface="Times New Roman" panose="02020603050405020304" pitchFamily="18" charset="0"/>
                <a:cs typeface="Times New Roman" panose="02020603050405020304" pitchFamily="18" charset="0"/>
              </a:rPr>
              <a:t>1_Wrire</a:t>
            </a:r>
            <a:r>
              <a:rPr lang="en-US" sz="3000">
                <a:latin typeface="Times New Roman" panose="02020603050405020304" pitchFamily="18" charset="0"/>
                <a:cs typeface="Times New Roman" panose="02020603050405020304" pitchFamily="18" charset="0"/>
              </a:rPr>
              <a:t> dùng một dây để truyền nhận nên có tốc độ thấp . Chủ yếu sử dụng cho việc thu thập dữ liệu, truyền nhận dữ liệu thời tiết, nhiệt độ, công việc không yêu cầu tốc độ cao</a:t>
            </a:r>
            <a:r>
              <a:rPr lang="en-US" sz="3000" smtClean="0">
                <a:latin typeface="Times New Roman" panose="02020603050405020304" pitchFamily="18" charset="0"/>
                <a:cs typeface="Times New Roman" panose="02020603050405020304" pitchFamily="18" charset="0"/>
              </a:rPr>
              <a:t>.</a:t>
            </a:r>
          </a:p>
          <a:p>
            <a:endParaRPr lang="en-US" sz="3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3000" smtClean="0">
                <a:latin typeface="Times New Roman" panose="02020603050405020304" pitchFamily="18" charset="0"/>
                <a:cs typeface="Times New Roman" panose="02020603050405020304" pitchFamily="18" charset="0"/>
              </a:rPr>
              <a:t>Chuẩn </a:t>
            </a:r>
            <a:r>
              <a:rPr lang="vi-VN" sz="3000">
                <a:latin typeface="Times New Roman" panose="02020603050405020304" pitchFamily="18" charset="0"/>
                <a:cs typeface="Times New Roman" panose="02020603050405020304" pitchFamily="18" charset="0"/>
              </a:rPr>
              <a:t>này cung cấp cả dữ liệu tốc độ thấp, truyền tín hiệu, và nguồn nuôi qua cùng một chân tín hiệu đơn</a:t>
            </a:r>
            <a:endParaRPr lang="vi-VN" sz="3000">
              <a:latin typeface="Times New Roman" panose="02020603050405020304" pitchFamily="18" charset="0"/>
              <a:cs typeface="Times New Roman" panose="02020603050405020304" pitchFamily="18" charset="0"/>
            </a:endParaRPr>
          </a:p>
        </p:txBody>
      </p:sp>
      <p:sp>
        <p:nvSpPr>
          <p:cNvPr id="14" name="TextBox 13"/>
          <p:cNvSpPr txBox="1"/>
          <p:nvPr/>
        </p:nvSpPr>
        <p:spPr>
          <a:xfrm>
            <a:off x="2033751" y="1714312"/>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Đặc tính</a:t>
            </a:r>
          </a:p>
        </p:txBody>
      </p:sp>
    </p:spTree>
    <p:extLst>
      <p:ext uri="{BB962C8B-B14F-4D97-AF65-F5344CB8AC3E}">
        <p14:creationId xmlns:p14="http://schemas.microsoft.com/office/powerpoint/2010/main" val="3067882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One Wire</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84129" y="2149019"/>
            <a:ext cx="9829802" cy="4708981"/>
          </a:xfrm>
          <a:prstGeom prst="rect">
            <a:avLst/>
          </a:prstGeom>
          <a:noFill/>
        </p:spPr>
        <p:txBody>
          <a:bodyPr wrap="square" rtlCol="0">
            <a:spAutoFit/>
          </a:bodyPr>
          <a:lstStyle/>
          <a:p>
            <a:pPr marL="342900" indent="-342900" fontAlgn="base">
              <a:buFont typeface="Arial" panose="020B0604020202020204" pitchFamily="34" charset="0"/>
              <a:buChar char="•"/>
            </a:pPr>
            <a:r>
              <a:rPr lang="vi-VN" sz="3000">
                <a:latin typeface="+mj-lt"/>
              </a:rPr>
              <a:t>Chuẩn 1-Wire điều cần chính xác nhất là thời gian . Vậy để tối ưu đường truyền thì cần một bộ định thời để delay chính xác nhất .</a:t>
            </a:r>
          </a:p>
          <a:p>
            <a:pPr marL="342900" indent="-342900" fontAlgn="base">
              <a:buFont typeface="Arial" panose="020B0604020202020204" pitchFamily="34" charset="0"/>
              <a:buChar char="•"/>
            </a:pPr>
            <a:r>
              <a:rPr lang="vi-VN" sz="3000">
                <a:latin typeface="+mj-lt"/>
              </a:rPr>
              <a:t>Các frame byte truyền nhận với mỗi Ic có môt dạng Frame khác nhau vậy cần chú ý đọc datasheet</a:t>
            </a:r>
          </a:p>
          <a:p>
            <a:pPr marL="342900" indent="-342900" fontAlgn="base">
              <a:buFont typeface="Arial" panose="020B0604020202020204" pitchFamily="34" charset="0"/>
              <a:buChar char="•"/>
            </a:pPr>
            <a:r>
              <a:rPr lang="vi-VN" sz="3000">
                <a:latin typeface="+mj-lt"/>
              </a:rPr>
              <a:t>Bus dữ liệu khi ở trạng thái chờ. (khi không có dữ liệu trên đường truyền) phải ở mức cao do vậy bus dữ liệu phải được kéo lên nguồn thông qua một điện trở. Giá trị điện trở này có thể tham khảo trong datasheet của thiết bị / các thiết bị slave.</a:t>
            </a:r>
          </a:p>
        </p:txBody>
      </p:sp>
      <p:sp>
        <p:nvSpPr>
          <p:cNvPr id="8" name="TextBox 7"/>
          <p:cNvSpPr txBox="1"/>
          <p:nvPr/>
        </p:nvSpPr>
        <p:spPr>
          <a:xfrm>
            <a:off x="1784129" y="1652564"/>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Đặc tính</a:t>
            </a:r>
            <a:endParaRPr lang="en-US" sz="30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180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One Wire</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84129" y="2149019"/>
            <a:ext cx="5005554" cy="4708981"/>
          </a:xfrm>
          <a:prstGeom prst="rect">
            <a:avLst/>
          </a:prstGeom>
          <a:noFill/>
        </p:spPr>
        <p:txBody>
          <a:bodyPr wrap="square" rtlCol="0">
            <a:spAutoFit/>
          </a:bodyPr>
          <a:lstStyle/>
          <a:p>
            <a:pPr fontAlgn="base"/>
            <a:r>
              <a:rPr lang="vi-VN" sz="2000" smtClean="0">
                <a:latin typeface="+mj-lt"/>
              </a:rPr>
              <a:t>Các </a:t>
            </a:r>
            <a:r>
              <a:rPr lang="vi-VN" sz="2000">
                <a:latin typeface="+mj-lt"/>
              </a:rPr>
              <a:t>tín hiệu sử dụng Restart , 0 write , 1 write , Read .</a:t>
            </a:r>
          </a:p>
          <a:p>
            <a:pPr marL="342900" indent="-342900" fontAlgn="base">
              <a:buFont typeface="Arial" panose="020B0604020202020204" pitchFamily="34" charset="0"/>
              <a:buChar char="•"/>
            </a:pPr>
            <a:r>
              <a:rPr lang="vi-VN" sz="2000" b="1" smtClean="0">
                <a:latin typeface="+mj-lt"/>
              </a:rPr>
              <a:t>Write 1 </a:t>
            </a:r>
            <a:r>
              <a:rPr lang="vi-VN" sz="2000" smtClean="0">
                <a:latin typeface="+mj-lt"/>
              </a:rPr>
              <a:t>: </a:t>
            </a:r>
            <a:r>
              <a:rPr lang="vi-VN" sz="2000">
                <a:latin typeface="+mj-lt"/>
              </a:rPr>
              <a:t>truyền đi bit 1 : Master kéo xuống 0 một khoảng A(us) rồi về mức 1 khoảng B</a:t>
            </a:r>
          </a:p>
          <a:p>
            <a:pPr marL="342900" indent="-342900" fontAlgn="base">
              <a:buFont typeface="Arial" panose="020B0604020202020204" pitchFamily="34" charset="0"/>
              <a:buChar char="•"/>
            </a:pPr>
            <a:r>
              <a:rPr lang="vi-VN" sz="2000" b="1">
                <a:latin typeface="+mj-lt"/>
              </a:rPr>
              <a:t>Write 0 </a:t>
            </a:r>
            <a:r>
              <a:rPr lang="vi-VN" sz="2000">
                <a:latin typeface="+mj-lt"/>
              </a:rPr>
              <a:t>: truyền đi bit 0 : Master kéo xuống 0 khoảng C rồi trả về 1 khoảng D</a:t>
            </a:r>
          </a:p>
          <a:p>
            <a:pPr marL="342900" indent="-342900" fontAlgn="base">
              <a:buFont typeface="Arial" panose="020B0604020202020204" pitchFamily="34" charset="0"/>
              <a:buChar char="•"/>
            </a:pPr>
            <a:r>
              <a:rPr lang="vi-VN" sz="2000" b="1">
                <a:latin typeface="+mj-lt"/>
              </a:rPr>
              <a:t>Read</a:t>
            </a:r>
            <a:r>
              <a:rPr lang="vi-VN" sz="2000">
                <a:latin typeface="+mj-lt"/>
              </a:rPr>
              <a:t> : Đọc một Bit : Master kéo xuống 0 khoảng A rồi trả về 1 . delay khoảng E rồi đọc giá trị slave gửi </a:t>
            </a:r>
            <a:r>
              <a:rPr lang="vi-VN" sz="2000" smtClean="0">
                <a:latin typeface="+mj-lt"/>
              </a:rPr>
              <a:t>về</a:t>
            </a:r>
            <a:r>
              <a:rPr lang="en-US" sz="2000" smtClean="0">
                <a:latin typeface="+mj-lt"/>
              </a:rPr>
              <a:t>,</a:t>
            </a:r>
            <a:r>
              <a:rPr lang="vi-VN" sz="2000" smtClean="0">
                <a:latin typeface="+mj-lt"/>
              </a:rPr>
              <a:t> </a:t>
            </a:r>
            <a:r>
              <a:rPr lang="vi-VN" sz="2000">
                <a:latin typeface="+mj-lt"/>
              </a:rPr>
              <a:t>delay F</a:t>
            </a:r>
          </a:p>
          <a:p>
            <a:pPr marL="342900" indent="-342900" fontAlgn="base">
              <a:buFont typeface="Arial" panose="020B0604020202020204" pitchFamily="34" charset="0"/>
              <a:buChar char="•"/>
            </a:pPr>
            <a:r>
              <a:rPr lang="vi-VN" sz="2000" b="1">
                <a:latin typeface="+mj-lt"/>
              </a:rPr>
              <a:t>Restart</a:t>
            </a:r>
            <a:r>
              <a:rPr lang="vi-VN" sz="2000">
                <a:latin typeface="+mj-lt"/>
              </a:rPr>
              <a:t> : Chuẩn bị giao tiếp . Master </a:t>
            </a:r>
            <a:r>
              <a:rPr lang="vi-VN" sz="2000" smtClean="0">
                <a:latin typeface="+mj-lt"/>
              </a:rPr>
              <a:t>ké</a:t>
            </a:r>
            <a:r>
              <a:rPr lang="en-US" sz="2000" smtClean="0">
                <a:latin typeface="+mj-lt"/>
                <a:cs typeface="Times New Roman" panose="02020603050405020304" pitchFamily="18" charset="0"/>
              </a:rPr>
              <a:t>o</a:t>
            </a:r>
            <a:r>
              <a:rPr lang="vi-VN" sz="2000" smtClean="0">
                <a:latin typeface="+mj-lt"/>
              </a:rPr>
              <a:t> </a:t>
            </a:r>
            <a:r>
              <a:rPr lang="vi-VN" sz="2000">
                <a:latin typeface="+mj-lt"/>
              </a:rPr>
              <a:t>xuống 0 một khoảng H rồi nhả lên mức 1 sau đó cấu hình Master là chân In delay I (us) rồi đọc giá trị slave trả về . Nếu </a:t>
            </a:r>
            <a:r>
              <a:rPr lang="vi-VN" sz="2000" smtClean="0">
                <a:latin typeface="+mj-lt"/>
              </a:rPr>
              <a:t>=</a:t>
            </a:r>
            <a:r>
              <a:rPr lang="en-US" sz="2000" smtClean="0">
                <a:latin typeface="+mj-lt"/>
              </a:rPr>
              <a:t> </a:t>
            </a:r>
            <a:r>
              <a:rPr lang="vi-VN" sz="2000" smtClean="0">
                <a:latin typeface="+mj-lt"/>
              </a:rPr>
              <a:t>0 </a:t>
            </a:r>
            <a:r>
              <a:rPr lang="vi-VN" sz="2000">
                <a:latin typeface="+mj-lt"/>
              </a:rPr>
              <a:t>thì cho phép giao tiếp </a:t>
            </a:r>
            <a:r>
              <a:rPr lang="en-US" sz="2000" smtClean="0">
                <a:latin typeface="+mj-lt"/>
                <a:cs typeface="Times New Roman" panose="02020603050405020304" pitchFamily="18" charset="0"/>
              </a:rPr>
              <a:t>= </a:t>
            </a:r>
            <a:r>
              <a:rPr lang="vi-VN" sz="2000" smtClean="0">
                <a:latin typeface="+mj-lt"/>
              </a:rPr>
              <a:t>1 </a:t>
            </a:r>
            <a:r>
              <a:rPr lang="vi-VN" sz="2000">
                <a:latin typeface="+mj-lt"/>
              </a:rPr>
              <a:t>đường truyền lỗi hoặc slave đang </a:t>
            </a:r>
            <a:r>
              <a:rPr lang="vi-VN" sz="2000" smtClean="0">
                <a:latin typeface="+mj-lt"/>
              </a:rPr>
              <a:t>bận</a:t>
            </a:r>
            <a:endParaRPr lang="vi-VN" sz="2000">
              <a:latin typeface="+mj-lt"/>
            </a:endParaRPr>
          </a:p>
        </p:txBody>
      </p:sp>
      <p:sp>
        <p:nvSpPr>
          <p:cNvPr id="8" name="TextBox 7"/>
          <p:cNvSpPr txBox="1"/>
          <p:nvPr/>
        </p:nvSpPr>
        <p:spPr>
          <a:xfrm>
            <a:off x="1784129" y="1652564"/>
            <a:ext cx="9659007" cy="553998"/>
          </a:xfrm>
          <a:prstGeom prst="rect">
            <a:avLst/>
          </a:prstGeom>
          <a:noFill/>
        </p:spPr>
        <p:txBody>
          <a:bodyPr wrap="square" rtlCol="0">
            <a:spAutoFit/>
          </a:bodyPr>
          <a:lstStyle/>
          <a:p>
            <a:r>
              <a:rPr lang="vi-VN" sz="3000" b="1">
                <a:latin typeface="+mj-lt"/>
              </a:rPr>
              <a:t>Cơ sở truyền nhận :</a:t>
            </a:r>
            <a:endParaRPr lang="en-US" sz="3000" b="1" smtClean="0">
              <a:latin typeface="+mj-lt"/>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6789683" y="1652564"/>
            <a:ext cx="5402317" cy="5205436"/>
          </a:xfrm>
          <a:prstGeom prst="rect">
            <a:avLst/>
          </a:prstGeom>
        </p:spPr>
      </p:pic>
    </p:spTree>
    <p:extLst>
      <p:ext uri="{BB962C8B-B14F-4D97-AF65-F5344CB8AC3E}">
        <p14:creationId xmlns:p14="http://schemas.microsoft.com/office/powerpoint/2010/main" val="657234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9" y="1643144"/>
            <a:ext cx="6619874" cy="1239839"/>
          </a:xfrm>
        </p:spPr>
        <p:txBody>
          <a:bodyPr/>
          <a:lstStyle/>
          <a:p>
            <a:r>
              <a:rPr lang="en-US" sz="5000" b="1" smtClean="0">
                <a:solidFill>
                  <a:srgbClr val="FFFF00"/>
                </a:solidFill>
                <a:latin typeface="Times New Roman" panose="02020603050405020304" pitchFamily="18" charset="0"/>
                <a:cs typeface="Times New Roman" panose="02020603050405020304" pitchFamily="18" charset="0"/>
              </a:rPr>
              <a:t>Thank you for listening</a:t>
            </a:r>
            <a:endParaRPr lang="en-US" sz="5000" b="1">
              <a:solidFill>
                <a:srgbClr val="FFFF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6" name="TextBox 5"/>
          <p:cNvSpPr txBox="1"/>
          <p:nvPr/>
        </p:nvSpPr>
        <p:spPr>
          <a:xfrm>
            <a:off x="2236717" y="3036213"/>
            <a:ext cx="4611757" cy="861774"/>
          </a:xfrm>
          <a:prstGeom prst="rect">
            <a:avLst/>
          </a:prstGeom>
          <a:solidFill>
            <a:schemeClr val="tx1"/>
          </a:solidFill>
          <a:ln w="57150">
            <a:solidFill>
              <a:srgbClr val="00B0F0"/>
            </a:solidFill>
          </a:ln>
        </p:spPr>
        <p:txBody>
          <a:bodyPr wrap="square" rtlCol="0">
            <a:spAutoFit/>
          </a:bodyPr>
          <a:lstStyle/>
          <a:p>
            <a:r>
              <a:rPr lang="en-US" sz="2500" err="1" smtClean="0">
                <a:solidFill>
                  <a:schemeClr val="bg1"/>
                </a:solidFill>
                <a:latin typeface="Times New Roman" panose="02020603050405020304" pitchFamily="18" charset="0"/>
                <a:cs typeface="Times New Roman" panose="02020603050405020304" pitchFamily="18" charset="0"/>
              </a:rPr>
              <a:t>Diễn</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giả</a:t>
            </a:r>
            <a:r>
              <a:rPr lang="en-US" sz="2500" smtClean="0">
                <a:solidFill>
                  <a:schemeClr val="bg1"/>
                </a:solidFill>
                <a:latin typeface="Times New Roman" panose="02020603050405020304" pitchFamily="18" charset="0"/>
                <a:cs typeface="Times New Roman" panose="02020603050405020304" pitchFamily="18" charset="0"/>
              </a:rPr>
              <a:t>: Phan </a:t>
            </a:r>
            <a:r>
              <a:rPr lang="en-US" sz="2500" err="1" smtClean="0">
                <a:solidFill>
                  <a:schemeClr val="bg1"/>
                </a:solidFill>
                <a:latin typeface="Times New Roman" panose="02020603050405020304" pitchFamily="18" charset="0"/>
                <a:cs typeface="Times New Roman" panose="02020603050405020304" pitchFamily="18" charset="0"/>
              </a:rPr>
              <a:t>Hoàng</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Anh</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Tuấn</a:t>
            </a:r>
            <a:endParaRPr lang="en-US" sz="2500" smtClean="0">
              <a:solidFill>
                <a:schemeClr val="bg1"/>
              </a:solidFill>
              <a:latin typeface="Times New Roman" panose="02020603050405020304" pitchFamily="18" charset="0"/>
              <a:cs typeface="Times New Roman" panose="02020603050405020304" pitchFamily="18" charset="0"/>
            </a:endParaRPr>
          </a:p>
          <a:p>
            <a:r>
              <a:rPr lang="en-US" sz="2500" err="1" smtClean="0">
                <a:solidFill>
                  <a:schemeClr val="bg1"/>
                </a:solidFill>
                <a:latin typeface="Times New Roman" panose="02020603050405020304" pitchFamily="18" charset="0"/>
                <a:cs typeface="Times New Roman" panose="02020603050405020304" pitchFamily="18" charset="0"/>
              </a:rPr>
              <a:t>Bộ</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phận</a:t>
            </a:r>
            <a:r>
              <a:rPr lang="en-US" sz="2500" smtClean="0">
                <a:solidFill>
                  <a:schemeClr val="bg1"/>
                </a:solidFill>
                <a:latin typeface="Times New Roman" panose="02020603050405020304" pitchFamily="18" charset="0"/>
                <a:cs typeface="Times New Roman" panose="02020603050405020304" pitchFamily="18" charset="0"/>
              </a:rPr>
              <a:t>: IoT - </a:t>
            </a:r>
            <a:r>
              <a:rPr lang="en-US" sz="2500" err="1" smtClean="0">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I2C</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033751" y="1641059"/>
            <a:ext cx="9659007" cy="528606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b="1" smtClean="0">
                <a:latin typeface="Times New Roman" panose="02020603050405020304" pitchFamily="18" charset="0"/>
                <a:cs typeface="Times New Roman" panose="02020603050405020304" pitchFamily="18" charset="0"/>
              </a:rPr>
              <a:t>I2C - Inter-Integrated Circuit</a:t>
            </a:r>
            <a:r>
              <a:rPr lang="en-US" sz="2500" smtClean="0">
                <a:latin typeface="Times New Roman" panose="02020603050405020304" pitchFamily="18" charset="0"/>
                <a:cs typeface="Times New Roman" panose="02020603050405020304" pitchFamily="18" charset="0"/>
              </a:rPr>
              <a:t>: là </a:t>
            </a:r>
            <a:r>
              <a:rPr lang="en-US" sz="2500">
                <a:latin typeface="Times New Roman" panose="02020603050405020304" pitchFamily="18" charset="0"/>
                <a:cs typeface="Times New Roman" panose="02020603050405020304" pitchFamily="18" charset="0"/>
              </a:rPr>
              <a:t>một loại </a:t>
            </a:r>
            <a:r>
              <a:rPr lang="en-US" sz="2500" smtClean="0">
                <a:latin typeface="Times New Roman" panose="02020603050405020304" pitchFamily="18" charset="0"/>
                <a:cs typeface="Times New Roman" panose="02020603050405020304" pitchFamily="18" charset="0"/>
              </a:rPr>
              <a:t>bus nối tiếp và là </a:t>
            </a:r>
            <a:r>
              <a:rPr lang="en-US" sz="2500">
                <a:latin typeface="Times New Roman" panose="02020603050405020304" pitchFamily="18" charset="0"/>
                <a:cs typeface="Times New Roman" panose="02020603050405020304" pitchFamily="18" charset="0"/>
              </a:rPr>
              <a:t>giao thức giao tiếp đồng </a:t>
            </a:r>
            <a:r>
              <a:rPr lang="en-US" sz="2500" smtClean="0">
                <a:latin typeface="Times New Roman" panose="02020603050405020304" pitchFamily="18" charset="0"/>
                <a:cs typeface="Times New Roman" panose="02020603050405020304" pitchFamily="18" charset="0"/>
              </a:rPr>
              <a:t>bộ</a:t>
            </a:r>
          </a:p>
          <a:p>
            <a:pPr marL="342900" indent="-342900">
              <a:lnSpc>
                <a:spcPct val="150000"/>
              </a:lnSpc>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Sử dụng rộng rãi trong việc tích </a:t>
            </a:r>
            <a:r>
              <a:rPr lang="en-US" sz="2500">
                <a:latin typeface="Times New Roman" panose="02020603050405020304" pitchFamily="18" charset="0"/>
                <a:cs typeface="Times New Roman" panose="02020603050405020304" pitchFamily="18" charset="0"/>
              </a:rPr>
              <a:t>hợp các </a:t>
            </a:r>
            <a:r>
              <a:rPr lang="en-US" sz="2500" smtClean="0">
                <a:latin typeface="Times New Roman" panose="02020603050405020304" pitchFamily="18" charset="0"/>
                <a:cs typeface="Times New Roman" panose="02020603050405020304" pitchFamily="18" charset="0"/>
              </a:rPr>
              <a:t>IC</a:t>
            </a:r>
            <a:r>
              <a:rPr lang="en-US" sz="2500">
                <a:latin typeface="Times New Roman" panose="02020603050405020304" pitchFamily="18" charset="0"/>
                <a:cs typeface="Times New Roman" panose="02020603050405020304" pitchFamily="18" charset="0"/>
              </a:rPr>
              <a:t> ngoại vi tốc độ thấp vào vi điều khiển và vi xử lí ở khoảng cách </a:t>
            </a:r>
            <a:r>
              <a:rPr lang="en-US" sz="2500" smtClean="0">
                <a:latin typeface="Times New Roman" panose="02020603050405020304" pitchFamily="18" charset="0"/>
                <a:cs typeface="Times New Roman" panose="02020603050405020304" pitchFamily="18" charset="0"/>
              </a:rPr>
              <a:t>ngắn hoặc </a:t>
            </a:r>
            <a:r>
              <a:rPr lang="vi-VN" sz="2500">
                <a:latin typeface="Times New Roman" panose="02020603050405020304" pitchFamily="18" charset="0"/>
                <a:cs typeface="Times New Roman" panose="02020603050405020304" pitchFamily="18" charset="0"/>
              </a:rPr>
              <a:t>Truyền dữ liệu giữa một bộ xử lý trung tâm với nhiều IC trên cùng một board mạch chỉ sử dụng hai đường truyền tín hiệu.</a:t>
            </a:r>
            <a:endParaRPr lang="en-US" sz="25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Do </a:t>
            </a:r>
            <a:r>
              <a:rPr lang="vi-VN" sz="2500">
                <a:latin typeface="Times New Roman" panose="02020603050405020304" pitchFamily="18" charset="0"/>
                <a:cs typeface="Times New Roman" panose="02020603050405020304" pitchFamily="18" charset="0"/>
              </a:rPr>
              <a:t>tính đơn giản của nó nên loại giao thức này được sử dụng rộng rãi cho giao tiếp giữa vi điều khiển và mảng cảm biến, các thiết bị hiển thị, thiết bị IoT, EEPROMs, v.v …</a:t>
            </a:r>
            <a:endParaRPr lang="en-US" sz="25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643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I2C</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33751" y="1694376"/>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Kết nối phần cứng:</a:t>
            </a:r>
          </a:p>
        </p:txBody>
      </p:sp>
      <p:pic>
        <p:nvPicPr>
          <p:cNvPr id="8" name="Picture 7"/>
          <p:cNvPicPr/>
          <p:nvPr/>
        </p:nvPicPr>
        <p:blipFill>
          <a:blip r:embed="rId2"/>
          <a:stretch>
            <a:fillRect/>
          </a:stretch>
        </p:blipFill>
        <p:spPr>
          <a:xfrm>
            <a:off x="2087616" y="2248374"/>
            <a:ext cx="9551276" cy="2576639"/>
          </a:xfrm>
          <a:prstGeom prst="rect">
            <a:avLst/>
          </a:prstGeom>
        </p:spPr>
      </p:pic>
      <p:sp>
        <p:nvSpPr>
          <p:cNvPr id="13" name="Rectangle 12"/>
          <p:cNvSpPr/>
          <p:nvPr/>
        </p:nvSpPr>
        <p:spPr>
          <a:xfrm>
            <a:off x="2212805" y="5141730"/>
            <a:ext cx="9300898" cy="1246495"/>
          </a:xfrm>
          <a:prstGeom prst="rect">
            <a:avLst/>
          </a:prstGeom>
        </p:spPr>
        <p:txBody>
          <a:bodyPr wrap="square">
            <a:spAutoFit/>
          </a:bodyPr>
          <a:lstStyle/>
          <a:p>
            <a:pPr marL="342900" indent="-342900">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Bus </a:t>
            </a:r>
            <a:r>
              <a:rPr lang="en-US" sz="2500">
                <a:latin typeface="Times New Roman" panose="02020603050405020304" pitchFamily="18" charset="0"/>
                <a:cs typeface="Times New Roman" panose="02020603050405020304" pitchFamily="18" charset="0"/>
              </a:rPr>
              <a:t>nối tiếp 2 dây – Serial data line(SDA) và Serial clock line(SCL)</a:t>
            </a:r>
          </a:p>
          <a:p>
            <a:pPr marL="342900" indent="-342900">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Sử </a:t>
            </a:r>
            <a:r>
              <a:rPr lang="en-US" sz="2500">
                <a:latin typeface="Times New Roman" panose="02020603050405020304" pitchFamily="18" charset="0"/>
                <a:cs typeface="Times New Roman" panose="02020603050405020304" pitchFamily="18" charset="0"/>
              </a:rPr>
              <a:t>dụng điện trở treo kéo lên mức cao, bất kỳ thiết bị / IC nào cũng có thể kéo xuống mức thấp</a:t>
            </a:r>
          </a:p>
        </p:txBody>
      </p:sp>
    </p:spTree>
    <p:extLst>
      <p:ext uri="{BB962C8B-B14F-4D97-AF65-F5344CB8AC3E}">
        <p14:creationId xmlns:p14="http://schemas.microsoft.com/office/powerpoint/2010/main" val="1617787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I2C</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33751" y="1694376"/>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Thiết bị Chủ (Master) và Tớ (Slave)</a:t>
            </a:r>
          </a:p>
        </p:txBody>
      </p:sp>
      <p:sp>
        <p:nvSpPr>
          <p:cNvPr id="9" name="Rectangle 8"/>
          <p:cNvSpPr/>
          <p:nvPr/>
        </p:nvSpPr>
        <p:spPr>
          <a:xfrm>
            <a:off x="2212805" y="5141730"/>
            <a:ext cx="9300898" cy="1631216"/>
          </a:xfrm>
          <a:prstGeom prst="rect">
            <a:avLst/>
          </a:prstGeom>
        </p:spPr>
        <p:txBody>
          <a:bodyPr wrap="square">
            <a:spAutoFit/>
          </a:bodyPr>
          <a:lstStyle/>
          <a:p>
            <a:pPr marL="342900" indent="-342900">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Mỗi </a:t>
            </a:r>
            <a:r>
              <a:rPr lang="vi-VN" sz="2500">
                <a:latin typeface="Times New Roman" panose="02020603050405020304" pitchFamily="18" charset="0"/>
                <a:cs typeface="Times New Roman" panose="02020603050405020304" pitchFamily="18" charset="0"/>
              </a:rPr>
              <a:t>Slave có 1 địa chỉ riêng (7 bit</a:t>
            </a:r>
            <a:r>
              <a:rPr lang="vi-VN" sz="2500" smtClean="0">
                <a:latin typeface="Times New Roman" panose="02020603050405020304" pitchFamily="18" charset="0"/>
                <a:cs typeface="Times New Roman" panose="02020603050405020304" pitchFamily="18" charset="0"/>
              </a:rPr>
              <a:t>)</a:t>
            </a:r>
            <a:r>
              <a:rPr lang="en-US" sz="2500" smtClean="0">
                <a:latin typeface="Times New Roman" panose="02020603050405020304" pitchFamily="18" charset="0"/>
                <a:cs typeface="Times New Roman" panose="02020603050405020304" pitchFamily="18" charset="0"/>
              </a:rPr>
              <a:t> (</a:t>
            </a:r>
            <a:r>
              <a:rPr lang="en-US" sz="2500" b="1" u="sng" smtClean="0">
                <a:latin typeface="Times New Roman" panose="02020603050405020304" pitchFamily="18" charset="0"/>
                <a:cs typeface="Times New Roman" panose="02020603050405020304" pitchFamily="18" charset="0"/>
              </a:rPr>
              <a:t>Note:</a:t>
            </a:r>
            <a:r>
              <a:rPr lang="en-US" sz="2500" smtClean="0">
                <a:latin typeface="Times New Roman" panose="02020603050405020304" pitchFamily="18" charset="0"/>
                <a:cs typeface="Times New Roman" panose="02020603050405020304" pitchFamily="18" charset="0"/>
              </a:rPr>
              <a:t> </a:t>
            </a:r>
            <a:r>
              <a:rPr lang="vi-VN" sz="2500" smtClean="0">
                <a:latin typeface="Times New Roman" panose="02020603050405020304" pitchFamily="18" charset="0"/>
                <a:cs typeface="Times New Roman" panose="02020603050405020304" pitchFamily="18" charset="0"/>
              </a:rPr>
              <a:t>Địa </a:t>
            </a:r>
            <a:r>
              <a:rPr lang="vi-VN" sz="2500">
                <a:latin typeface="Times New Roman" panose="02020603050405020304" pitchFamily="18" charset="0"/>
                <a:cs typeface="Times New Roman" panose="02020603050405020304" pitchFamily="18" charset="0"/>
              </a:rPr>
              <a:t>chỉ do Master cấp, Slave không cấp địa </a:t>
            </a:r>
            <a:r>
              <a:rPr lang="vi-VN" sz="2500" smtClean="0">
                <a:latin typeface="Times New Roman" panose="02020603050405020304" pitchFamily="18" charset="0"/>
                <a:cs typeface="Times New Roman" panose="02020603050405020304" pitchFamily="18" charset="0"/>
              </a:rPr>
              <a:t>chỉ</a:t>
            </a:r>
            <a:r>
              <a:rPr lang="en-US" sz="2500" smtClean="0">
                <a:latin typeface="Times New Roman" panose="02020603050405020304" pitchFamily="18" charset="0"/>
                <a:cs typeface="Times New Roman" panose="02020603050405020304" pitchFamily="18" charset="0"/>
              </a:rPr>
              <a:t>)</a:t>
            </a:r>
            <a:endParaRPr lang="vi-VN" sz="25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Tất </a:t>
            </a:r>
            <a:r>
              <a:rPr lang="vi-VN" sz="2500">
                <a:latin typeface="Times New Roman" panose="02020603050405020304" pitchFamily="18" charset="0"/>
                <a:cs typeface="Times New Roman" panose="02020603050405020304" pitchFamily="18" charset="0"/>
              </a:rPr>
              <a:t>cả các thiết bị Slave khác không phản hồi trừ khi địa chỉ của chúng được chỉ định bởi thiết bị Master trên dòng SDA.</a:t>
            </a:r>
          </a:p>
        </p:txBody>
      </p:sp>
      <p:pic>
        <p:nvPicPr>
          <p:cNvPr id="10" name="Picture 9"/>
          <p:cNvPicPr/>
          <p:nvPr/>
        </p:nvPicPr>
        <p:blipFill>
          <a:blip r:embed="rId2"/>
          <a:stretch>
            <a:fillRect/>
          </a:stretch>
        </p:blipFill>
        <p:spPr>
          <a:xfrm>
            <a:off x="2112579" y="2366327"/>
            <a:ext cx="9501351" cy="2679009"/>
          </a:xfrm>
          <a:prstGeom prst="rect">
            <a:avLst/>
          </a:prstGeom>
        </p:spPr>
      </p:pic>
    </p:spTree>
    <p:extLst>
      <p:ext uri="{BB962C8B-B14F-4D97-AF65-F5344CB8AC3E}">
        <p14:creationId xmlns:p14="http://schemas.microsoft.com/office/powerpoint/2010/main" val="2628414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I2C</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33751" y="1694376"/>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Khung truyền dữ liệu của I2C</a:t>
            </a:r>
          </a:p>
        </p:txBody>
      </p:sp>
      <p:sp>
        <p:nvSpPr>
          <p:cNvPr id="8" name="Rectangle 7"/>
          <p:cNvSpPr/>
          <p:nvPr/>
        </p:nvSpPr>
        <p:spPr>
          <a:xfrm>
            <a:off x="2313033" y="4448813"/>
            <a:ext cx="9300898" cy="2400657"/>
          </a:xfrm>
          <a:prstGeom prst="rect">
            <a:avLst/>
          </a:prstGeom>
        </p:spPr>
        <p:txBody>
          <a:bodyPr wrap="square">
            <a:spAutoFit/>
          </a:bodyPr>
          <a:lstStyle/>
          <a:p>
            <a:pPr marL="342900" indent="-342900">
              <a:buFont typeface="Arial" panose="020B0604020202020204" pitchFamily="34" charset="0"/>
              <a:buChar char="•"/>
            </a:pPr>
            <a:r>
              <a:rPr lang="en-US" sz="2500" smtClean="0">
                <a:solidFill>
                  <a:schemeClr val="accent1"/>
                </a:solidFill>
                <a:latin typeface="Times New Roman" panose="02020603050405020304" pitchFamily="18" charset="0"/>
                <a:cs typeface="Times New Roman" panose="02020603050405020304" pitchFamily="18" charset="0"/>
              </a:rPr>
              <a:t>Start Condition: Điều kiện bắt đầu</a:t>
            </a:r>
          </a:p>
          <a:p>
            <a:pPr marL="342900" indent="-342900">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7 Address Bits: 7 bit địa chỉ </a:t>
            </a:r>
          </a:p>
          <a:p>
            <a:pPr marL="342900" indent="-342900">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R/W Bit: Bit điều khiển</a:t>
            </a:r>
          </a:p>
          <a:p>
            <a:pPr marL="342900" indent="-342900">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ACK/NACK Bit: Bit phản hồi</a:t>
            </a:r>
          </a:p>
          <a:p>
            <a:pPr marL="342900" indent="-342900">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8 Data Bits: 8 bit dữ liệu</a:t>
            </a:r>
          </a:p>
          <a:p>
            <a:pPr marL="342900" indent="-342900">
              <a:buFont typeface="Arial" panose="020B0604020202020204" pitchFamily="34" charset="0"/>
              <a:buChar char="•"/>
            </a:pPr>
            <a:r>
              <a:rPr lang="en-US" sz="2500" smtClean="0">
                <a:solidFill>
                  <a:schemeClr val="accent1"/>
                </a:solidFill>
                <a:latin typeface="Times New Roman" panose="02020603050405020304" pitchFamily="18" charset="0"/>
                <a:cs typeface="Times New Roman" panose="02020603050405020304" pitchFamily="18" charset="0"/>
              </a:rPr>
              <a:t>Stop Condition: Điều kiện kết thúc</a:t>
            </a:r>
            <a:endParaRPr lang="vi-VN" sz="2500">
              <a:solidFill>
                <a:schemeClr val="accent1"/>
              </a:solidFill>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stretch>
            <a:fillRect/>
          </a:stretch>
        </p:blipFill>
        <p:spPr>
          <a:xfrm>
            <a:off x="2112579" y="2387293"/>
            <a:ext cx="9501352" cy="2061520"/>
          </a:xfrm>
          <a:prstGeom prst="rect">
            <a:avLst/>
          </a:prstGeom>
        </p:spPr>
      </p:pic>
    </p:spTree>
    <p:extLst>
      <p:ext uri="{BB962C8B-B14F-4D97-AF65-F5344CB8AC3E}">
        <p14:creationId xmlns:p14="http://schemas.microsoft.com/office/powerpoint/2010/main" val="1919000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I2C</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313033" y="3687901"/>
            <a:ext cx="9300898" cy="3170099"/>
          </a:xfrm>
          <a:prstGeom prst="rect">
            <a:avLst/>
          </a:prstGeom>
        </p:spPr>
        <p:txBody>
          <a:bodyPr wrap="square">
            <a:spAutoFit/>
          </a:bodyPr>
          <a:lstStyle/>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ACK do bên nhận cấp (Master hoặc Slave đều có thể nhận)</a:t>
            </a:r>
          </a:p>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Địa chỉ và R/W do Master cấp</a:t>
            </a:r>
          </a:p>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Master gửi điều kiện bắt đầu (S) và điều khiển tín hiệu clock</a:t>
            </a:r>
          </a:p>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Master gửi duy nhất 7 bit đến địa chỉ Slave</a:t>
            </a:r>
          </a:p>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Master gửi bit read / write (R / W) </a:t>
            </a:r>
            <a:r>
              <a:rPr lang="en-US" sz="2500" smtClean="0">
                <a:latin typeface="Times New Roman" panose="02020603050405020304" pitchFamily="18" charset="0"/>
                <a:cs typeface="Times New Roman" panose="02020603050405020304" pitchFamily="18" charset="0"/>
              </a:rPr>
              <a:t>=&gt; </a:t>
            </a:r>
            <a:r>
              <a:rPr lang="en-US" sz="2500">
                <a:latin typeface="Times New Roman" panose="02020603050405020304" pitchFamily="18" charset="0"/>
                <a:cs typeface="Times New Roman" panose="02020603050405020304" pitchFamily="18" charset="0"/>
              </a:rPr>
              <a:t>1 - nhận từ slave, 0 - truyền đến slave</a:t>
            </a:r>
          </a:p>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Bên nhận gửi bit xác nhận (ACK)</a:t>
            </a:r>
          </a:p>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Bên gửi (Slave hoặc Master) truyền 1 byte dữ liệu</a:t>
            </a:r>
          </a:p>
        </p:txBody>
      </p:sp>
      <p:pic>
        <p:nvPicPr>
          <p:cNvPr id="9" name="Picture 8"/>
          <p:cNvPicPr/>
          <p:nvPr/>
        </p:nvPicPr>
        <p:blipFill>
          <a:blip r:embed="rId2"/>
          <a:stretch>
            <a:fillRect/>
          </a:stretch>
        </p:blipFill>
        <p:spPr>
          <a:xfrm>
            <a:off x="2212806" y="1725142"/>
            <a:ext cx="9501352" cy="2061520"/>
          </a:xfrm>
          <a:prstGeom prst="rect">
            <a:avLst/>
          </a:prstGeom>
        </p:spPr>
      </p:pic>
    </p:spTree>
    <p:extLst>
      <p:ext uri="{BB962C8B-B14F-4D97-AF65-F5344CB8AC3E}">
        <p14:creationId xmlns:p14="http://schemas.microsoft.com/office/powerpoint/2010/main" val="2053724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I2C</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033751" y="1694376"/>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Điều kiện bắt đầu và điều kiện kết thúc</a:t>
            </a:r>
          </a:p>
        </p:txBody>
      </p:sp>
      <p:pic>
        <p:nvPicPr>
          <p:cNvPr id="13" name="Picture 12"/>
          <p:cNvPicPr/>
          <p:nvPr/>
        </p:nvPicPr>
        <p:blipFill>
          <a:blip r:embed="rId2"/>
          <a:stretch>
            <a:fillRect/>
          </a:stretch>
        </p:blipFill>
        <p:spPr>
          <a:xfrm>
            <a:off x="5896303" y="2248374"/>
            <a:ext cx="5717628" cy="3891915"/>
          </a:xfrm>
          <a:prstGeom prst="rect">
            <a:avLst/>
          </a:prstGeom>
        </p:spPr>
      </p:pic>
      <p:sp>
        <p:nvSpPr>
          <p:cNvPr id="16" name="TextBox 15"/>
          <p:cNvSpPr txBox="1"/>
          <p:nvPr/>
        </p:nvSpPr>
        <p:spPr>
          <a:xfrm>
            <a:off x="1639614" y="2609282"/>
            <a:ext cx="4256689" cy="3170099"/>
          </a:xfrm>
          <a:prstGeom prst="rect">
            <a:avLst/>
          </a:prstGeom>
          <a:noFill/>
        </p:spPr>
        <p:txBody>
          <a:bodyPr wrap="square" rtlCol="0">
            <a:spAutoFit/>
          </a:bodyPr>
          <a:lstStyle/>
          <a:p>
            <a:r>
              <a:rPr lang="en-US" sz="2000" b="1" smtClean="0">
                <a:latin typeface="Times New Roman" panose="02020603050405020304" pitchFamily="18" charset="0"/>
                <a:cs typeface="Times New Roman" panose="02020603050405020304" pitchFamily="18" charset="0"/>
              </a:rPr>
              <a:t>Điều kiện bắt đầu</a:t>
            </a:r>
          </a:p>
          <a:p>
            <a:r>
              <a:rPr lang="vi-VN" sz="2000" smtClean="0">
                <a:latin typeface="Times New Roman" panose="02020603050405020304" pitchFamily="18" charset="0"/>
                <a:cs typeface="Times New Roman" panose="02020603050405020304" pitchFamily="18" charset="0"/>
              </a:rPr>
              <a:t>Khi </a:t>
            </a:r>
            <a:r>
              <a:rPr lang="vi-VN" sz="2000">
                <a:latin typeface="Times New Roman" panose="02020603050405020304" pitchFamily="18" charset="0"/>
                <a:cs typeface="Times New Roman" panose="02020603050405020304" pitchFamily="18" charset="0"/>
              </a:rPr>
              <a:t>không truyền nhận SDA = SCL = 1</a:t>
            </a:r>
          </a:p>
          <a:p>
            <a:r>
              <a:rPr lang="vi-VN" sz="2000">
                <a:latin typeface="Times New Roman" panose="02020603050405020304" pitchFamily="18" charset="0"/>
                <a:cs typeface="Times New Roman" panose="02020603050405020304" pitchFamily="18" charset="0"/>
              </a:rPr>
              <a:t>Khi muốn bắt đầu, SDA kéo xuống 0 trước, sau khi SDA = 0 thì SCL kéo xuống 0</a:t>
            </a:r>
          </a:p>
          <a:p>
            <a:r>
              <a:rPr lang="vi-VN" sz="2000">
                <a:latin typeface="Times New Roman" panose="02020603050405020304" pitchFamily="18" charset="0"/>
                <a:cs typeface="Times New Roman" panose="02020603050405020304" pitchFamily="18" charset="0"/>
              </a:rPr>
              <a:t>Nếu Slave trùng với địa chỉ Master cấp thì ACK = 0, ngược lại thì bằng 1</a:t>
            </a:r>
          </a:p>
          <a:p>
            <a:r>
              <a:rPr lang="vi-VN" sz="2000" b="1">
                <a:latin typeface="Times New Roman" panose="02020603050405020304" pitchFamily="18" charset="0"/>
                <a:cs typeface="Times New Roman" panose="02020603050405020304" pitchFamily="18" charset="0"/>
              </a:rPr>
              <a:t>Điều kiện kết thúc </a:t>
            </a:r>
            <a:endParaRPr lang="en-US" sz="2000" b="1" smtClean="0">
              <a:latin typeface="Times New Roman" panose="02020603050405020304" pitchFamily="18" charset="0"/>
              <a:cs typeface="Times New Roman" panose="02020603050405020304" pitchFamily="18" charset="0"/>
            </a:endParaRPr>
          </a:p>
          <a:p>
            <a:r>
              <a:rPr lang="vi-VN" sz="2000" smtClean="0">
                <a:latin typeface="Times New Roman" panose="02020603050405020304" pitchFamily="18" charset="0"/>
                <a:cs typeface="Times New Roman" panose="02020603050405020304" pitchFamily="18" charset="0"/>
              </a:rPr>
              <a:t>SCL </a:t>
            </a:r>
            <a:r>
              <a:rPr lang="vi-VN" sz="2000">
                <a:latin typeface="Times New Roman" panose="02020603050405020304" pitchFamily="18" charset="0"/>
                <a:cs typeface="Times New Roman" panose="02020603050405020304" pitchFamily="18" charset="0"/>
              </a:rPr>
              <a:t>lên 1 trước, sau khi SCL=1 thì SDA được kéo lên 1</a:t>
            </a:r>
          </a:p>
        </p:txBody>
      </p:sp>
    </p:spTree>
    <p:extLst>
      <p:ext uri="{BB962C8B-B14F-4D97-AF65-F5344CB8AC3E}">
        <p14:creationId xmlns:p14="http://schemas.microsoft.com/office/powerpoint/2010/main" val="2218308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I2C</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33751" y="1624916"/>
            <a:ext cx="9659007" cy="55399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Hoạt động truyền dữ liệu của I2C</a:t>
            </a:r>
          </a:p>
        </p:txBody>
      </p:sp>
      <p:sp>
        <p:nvSpPr>
          <p:cNvPr id="9" name="TextBox 8"/>
          <p:cNvSpPr txBox="1"/>
          <p:nvPr/>
        </p:nvSpPr>
        <p:spPr>
          <a:xfrm>
            <a:off x="1639614" y="2164407"/>
            <a:ext cx="10552386" cy="4693593"/>
          </a:xfrm>
          <a:prstGeom prst="rect">
            <a:avLst/>
          </a:prstGeom>
          <a:noFill/>
        </p:spPr>
        <p:txBody>
          <a:bodyPr wrap="square" rtlCol="0">
            <a:spAutoFit/>
          </a:bodyPr>
          <a:lstStyle/>
          <a:p>
            <a:pPr marL="342900" indent="-342900">
              <a:buFont typeface="Arial" panose="020B0604020202020204" pitchFamily="34" charset="0"/>
              <a:buChar char="•"/>
            </a:pPr>
            <a:r>
              <a:rPr lang="vi-VN" sz="2300" smtClean="0">
                <a:latin typeface="Times New Roman" panose="02020603050405020304" pitchFamily="18" charset="0"/>
                <a:cs typeface="Times New Roman" panose="02020603050405020304" pitchFamily="18" charset="0"/>
              </a:rPr>
              <a:t>Thiết </a:t>
            </a:r>
            <a:r>
              <a:rPr lang="vi-VN" sz="2300">
                <a:latin typeface="Times New Roman" panose="02020603050405020304" pitchFamily="18" charset="0"/>
                <a:cs typeface="Times New Roman" panose="02020603050405020304" pitchFamily="18" charset="0"/>
              </a:rPr>
              <a:t>bị Master gửi điều kiện bắt đầu đến tất cả các thiết bị Slave</a:t>
            </a:r>
          </a:p>
          <a:p>
            <a:pPr marL="342900" indent="-342900">
              <a:buFont typeface="Arial" panose="020B0604020202020204" pitchFamily="34" charset="0"/>
              <a:buChar char="•"/>
            </a:pPr>
            <a:r>
              <a:rPr lang="vi-VN" sz="2300" smtClean="0">
                <a:latin typeface="Times New Roman" panose="02020603050405020304" pitchFamily="18" charset="0"/>
                <a:cs typeface="Times New Roman" panose="02020603050405020304" pitchFamily="18" charset="0"/>
              </a:rPr>
              <a:t>Thiết </a:t>
            </a:r>
            <a:r>
              <a:rPr lang="vi-VN" sz="2300">
                <a:latin typeface="Times New Roman" panose="02020603050405020304" pitchFamily="18" charset="0"/>
                <a:cs typeface="Times New Roman" panose="02020603050405020304" pitchFamily="18" charset="0"/>
              </a:rPr>
              <a:t>bị Master gửi 7 bit địa chỉ của thiết bị Slave cùng với bit  điều khiển Read/Write</a:t>
            </a:r>
          </a:p>
          <a:p>
            <a:pPr marL="342900" indent="-342900">
              <a:buFont typeface="Arial" panose="020B0604020202020204" pitchFamily="34" charset="0"/>
              <a:buChar char="•"/>
            </a:pPr>
            <a:r>
              <a:rPr lang="vi-VN" sz="2300" smtClean="0">
                <a:latin typeface="Times New Roman" panose="02020603050405020304" pitchFamily="18" charset="0"/>
                <a:cs typeface="Times New Roman" panose="02020603050405020304" pitchFamily="18" charset="0"/>
              </a:rPr>
              <a:t>Nếu </a:t>
            </a:r>
            <a:r>
              <a:rPr lang="vi-VN" sz="2300">
                <a:latin typeface="Times New Roman" panose="02020603050405020304" pitchFamily="18" charset="0"/>
                <a:cs typeface="Times New Roman" panose="02020603050405020304" pitchFamily="18" charset="0"/>
              </a:rPr>
              <a:t>địa chỉ trùng khớp, thiết bị Slave gửi về một bit ACK bằng cách kéo đường SDA xuống thấp và bit ACK / NACK được thiết lập là ‘0’,. Ngược lại thì đường SDA ở mức cao và bit ACK / NACK sẽ ở  mức ‘1’ (mặc định).</a:t>
            </a:r>
          </a:p>
          <a:p>
            <a:pPr marL="342900" indent="-342900">
              <a:buFont typeface="Arial" panose="020B0604020202020204" pitchFamily="34" charset="0"/>
              <a:buChar char="•"/>
            </a:pPr>
            <a:r>
              <a:rPr lang="vi-VN" sz="2300" smtClean="0">
                <a:latin typeface="Times New Roman" panose="02020603050405020304" pitchFamily="18" charset="0"/>
                <a:cs typeface="Times New Roman" panose="02020603050405020304" pitchFamily="18" charset="0"/>
              </a:rPr>
              <a:t>Thiết </a:t>
            </a:r>
            <a:r>
              <a:rPr lang="vi-VN" sz="2300">
                <a:latin typeface="Times New Roman" panose="02020603050405020304" pitchFamily="18" charset="0"/>
                <a:cs typeface="Times New Roman" panose="02020603050405020304" pitchFamily="18" charset="0"/>
              </a:rPr>
              <a:t>bị Master gửi hoặc nhận khung dữ liệu. Nếu thiết bị Master muốn gửi dữ liệu đến thiết bị Slave, bit R/W=0. Nếu thiết bị Master đang nhận dữ liệu từ thiết bị Slave, bit R/W=1.</a:t>
            </a:r>
          </a:p>
          <a:p>
            <a:pPr marL="342900" indent="-342900">
              <a:buFont typeface="Arial" panose="020B0604020202020204" pitchFamily="34" charset="0"/>
              <a:buChar char="•"/>
            </a:pPr>
            <a:r>
              <a:rPr lang="vi-VN" sz="2300" smtClean="0">
                <a:latin typeface="Times New Roman" panose="02020603050405020304" pitchFamily="18" charset="0"/>
                <a:cs typeface="Times New Roman" panose="02020603050405020304" pitchFamily="18" charset="0"/>
              </a:rPr>
              <a:t>Nếu </a:t>
            </a:r>
            <a:r>
              <a:rPr lang="vi-VN" sz="2300">
                <a:latin typeface="Times New Roman" panose="02020603050405020304" pitchFamily="18" charset="0"/>
                <a:cs typeface="Times New Roman" panose="02020603050405020304" pitchFamily="18" charset="0"/>
              </a:rPr>
              <a:t>khung dữ liệu được thiết bị Slave nhận được thành công, nó sẽ thiết lập bit ACK=0, báo hiệu cho thiết bị Master tiếp tục</a:t>
            </a:r>
          </a:p>
          <a:p>
            <a:pPr marL="342900" indent="-342900">
              <a:buFont typeface="Arial" panose="020B0604020202020204" pitchFamily="34" charset="0"/>
              <a:buChar char="•"/>
            </a:pPr>
            <a:r>
              <a:rPr lang="vi-VN" sz="2300" smtClean="0">
                <a:latin typeface="Times New Roman" panose="02020603050405020304" pitchFamily="18" charset="0"/>
                <a:cs typeface="Times New Roman" panose="02020603050405020304" pitchFamily="18" charset="0"/>
              </a:rPr>
              <a:t>Sau </a:t>
            </a:r>
            <a:r>
              <a:rPr lang="vi-VN" sz="2300">
                <a:latin typeface="Times New Roman" panose="02020603050405020304" pitchFamily="18" charset="0"/>
                <a:cs typeface="Times New Roman" panose="02020603050405020304" pitchFamily="18" charset="0"/>
              </a:rPr>
              <a:t>khi tất cả dữ liệu được gửi đến thiết bị Slave, thiết bị Master gửi điều kiện dừng để báo hiệu cho tất cả các thiết bị Slave biết rằng việc truyền dữ liệu đã kết thúc.</a:t>
            </a:r>
          </a:p>
        </p:txBody>
      </p:sp>
    </p:spTree>
    <p:extLst>
      <p:ext uri="{BB962C8B-B14F-4D97-AF65-F5344CB8AC3E}">
        <p14:creationId xmlns:p14="http://schemas.microsoft.com/office/powerpoint/2010/main" val="615202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2616</TotalTime>
  <Words>1340</Words>
  <Application>Microsoft Office PowerPoint</Application>
  <PresentationFormat>Widescreen</PresentationFormat>
  <Paragraphs>128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Roboto</vt:lpstr>
      <vt:lpstr>Times New Roman</vt:lpstr>
      <vt:lpstr>Office Theme</vt:lpstr>
      <vt:lpstr>PowerPoint Presentation</vt:lpstr>
      <vt:lpstr>Các Giao Thức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Lê thanh Tuan</cp:lastModifiedBy>
  <cp:revision>278</cp:revision>
  <dcterms:created xsi:type="dcterms:W3CDTF">2017-11-04T11:17:03Z</dcterms:created>
  <dcterms:modified xsi:type="dcterms:W3CDTF">2020-08-05T08:28:18Z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