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2" r:id="rId5"/>
    <p:sldId id="260" r:id="rId6"/>
    <p:sldId id="263" r:id="rId7"/>
    <p:sldId id="264" r:id="rId8"/>
    <p:sldId id="267" r:id="rId9"/>
    <p:sldId id="265" r:id="rId10"/>
    <p:sldId id="266"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1B8FAD"/>
    <a:srgbClr val="219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8" autoAdjust="0"/>
    <p:restoredTop sz="94660"/>
  </p:normalViewPr>
  <p:slideViewPr>
    <p:cSldViewPr snapToGrid="0" showGuides="1">
      <p:cViewPr varScale="1">
        <p:scale>
          <a:sx n="114" d="100"/>
          <a:sy n="114" d="100"/>
        </p:scale>
        <p:origin x="378"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913617"/>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NGUYÊN TẮC THIẾT KẾ </a:t>
            </a:r>
          </a:p>
        </p:txBody>
      </p:sp>
      <p:sp>
        <p:nvSpPr>
          <p:cNvPr id="6" name="Text Placeholder 5"/>
          <p:cNvSpPr>
            <a:spLocks noGrp="1"/>
          </p:cNvSpPr>
          <p:nvPr>
            <p:ph type="body" sz="half" idx="11"/>
          </p:nvPr>
        </p:nvSpPr>
        <p:spPr>
          <a:xfrm>
            <a:off x="1971676" y="1709530"/>
            <a:ext cx="10087802" cy="5022574"/>
          </a:xfrm>
        </p:spPr>
        <p:txBody>
          <a:bodyPr>
            <a:normAutofit/>
          </a:bodyPr>
          <a:lstStyle/>
          <a:p>
            <a:r>
              <a:rPr lang="vi-VN" dirty="0">
                <a:latin typeface="Segoe UI Black" panose="020B0A02040204020203" pitchFamily="34" charset="0"/>
                <a:ea typeface="Segoe UI Black" panose="020B0A02040204020203" pitchFamily="34" charset="0"/>
              </a:rPr>
              <a:t>404 NOT FOUND</a:t>
            </a:r>
            <a:r>
              <a:rPr lang="en-US" dirty="0">
                <a:latin typeface="Segoe UI Black" panose="020B0A02040204020203" pitchFamily="34" charset="0"/>
                <a:ea typeface="Segoe UI Black" panose="020B0A02040204020203" pitchFamily="34" charset="0"/>
              </a:rPr>
              <a:t>: </a:t>
            </a:r>
            <a:r>
              <a:rPr lang="en-US" dirty="0">
                <a:latin typeface="Segoe UI Black" panose="020B0A02040204020203" pitchFamily="34" charset="0"/>
                <a:ea typeface="Segoe UI Black" panose="020B0A02040204020203" pitchFamily="34" charset="0"/>
                <a:cs typeface="Times New Roman" panose="02020603050405020304" pitchFamily="18" charset="0"/>
              </a:rPr>
              <a:t>b</a:t>
            </a:r>
            <a:r>
              <a:rPr lang="vi-VN" dirty="0">
                <a:latin typeface="Segoe UI Black" panose="020B0A02040204020203" pitchFamily="34" charset="0"/>
                <a:ea typeface="Segoe UI Black" panose="020B0A02040204020203" pitchFamily="34" charset="0"/>
                <a:cs typeface="Times New Roman" panose="02020603050405020304" pitchFamily="18" charset="0"/>
              </a:rPr>
              <a:t>ạn </a:t>
            </a:r>
            <a:r>
              <a:rPr lang="vi-VN" dirty="0">
                <a:latin typeface="Segoe UI Black" panose="020B0A02040204020203" pitchFamily="34" charset="0"/>
                <a:ea typeface="Segoe UI Black" panose="020B0A02040204020203" pitchFamily="34" charset="0"/>
              </a:rPr>
              <a:t>đang tìm kiếm một số tài nguyên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nào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nhưng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vi-VN" dirty="0">
                <a:latin typeface="Segoe UI Black" panose="020B0A02040204020203" pitchFamily="34" charset="0"/>
                <a:ea typeface="Segoe UI Black" panose="020B0A02040204020203" pitchFamily="34" charset="0"/>
              </a:rPr>
              <a:t>không có sẵn trong hệ thống</a:t>
            </a:r>
            <a:endParaRPr lang="en-US" dirty="0">
              <a:latin typeface="Segoe UI Black" panose="020B0A02040204020203" pitchFamily="34" charset="0"/>
              <a:ea typeface="Segoe UI Black" panose="020B0A02040204020203" pitchFamily="34" charset="0"/>
            </a:endParaRPr>
          </a:p>
          <a:p>
            <a:r>
              <a:rPr lang="vi-VN" dirty="0">
                <a:latin typeface="Segoe UI Black" panose="020B0A02040204020203" pitchFamily="34" charset="0"/>
                <a:ea typeface="Segoe UI Black" panose="020B0A02040204020203" pitchFamily="34" charset="0"/>
              </a:rPr>
              <a:t>502 BAD GATEWAY</a:t>
            </a:r>
            <a:r>
              <a:rPr lang="en-US" dirty="0">
                <a:latin typeface="Segoe UI Black" panose="020B0A02040204020203" pitchFamily="34" charset="0"/>
                <a:ea typeface="Segoe UI Black" panose="020B0A02040204020203" pitchFamily="34" charset="0"/>
              </a:rPr>
              <a:t>: </a:t>
            </a:r>
            <a:r>
              <a:rPr lang="en-US" dirty="0">
                <a:latin typeface="Segoe UI Black" panose="020B0A02040204020203" pitchFamily="34" charset="0"/>
                <a:ea typeface="Segoe UI Black" panose="020B0A02040204020203" pitchFamily="34" charset="0"/>
                <a:cs typeface="Times New Roman" panose="02020603050405020304" pitchFamily="18" charset="0"/>
              </a:rPr>
              <a:t>đ</a:t>
            </a:r>
            <a:r>
              <a:rPr lang="vi-VN" dirty="0">
                <a:latin typeface="Segoe UI Black" panose="020B0A02040204020203" pitchFamily="34" charset="0"/>
                <a:ea typeface="Segoe UI Black" panose="020B0A02040204020203" pitchFamily="34" charset="0"/>
                <a:cs typeface="Times New Roman" panose="02020603050405020304" pitchFamily="18" charset="0"/>
              </a:rPr>
              <a:t>ược </a:t>
            </a:r>
            <a:r>
              <a:rPr lang="vi-VN" dirty="0">
                <a:latin typeface="Segoe UI Black" panose="020B0A02040204020203" pitchFamily="34" charset="0"/>
                <a:ea typeface="Segoe UI Black" panose="020B0A02040204020203" pitchFamily="34" charset="0"/>
              </a:rPr>
              <a:t>sử dụng nếu máy chủ nhận được phản hồi không hợp lệ từ máy chủ ngược dòng</a:t>
            </a:r>
            <a:endParaRPr lang="fr-FR"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99491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4800" dirty="0">
              <a:latin typeface="Segoe UI Black" panose="020B0A02040204020203" pitchFamily="34" charset="0"/>
              <a:ea typeface="Segoe UI Black" panose="020B0A02040204020203" pitchFamily="34" charset="0"/>
            </a:endParaRPr>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28611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www.indruino.com</a:t>
            </a:r>
            <a:endParaRPr lang="en-US" dirty="0"/>
          </a:p>
        </p:txBody>
      </p:sp>
      <p:sp>
        <p:nvSpPr>
          <p:cNvPr id="4" name="Title 1">
            <a:extLst>
              <a:ext uri="{FF2B5EF4-FFF2-40B4-BE49-F238E27FC236}">
                <a16:creationId xmlns:a16="http://schemas.microsoft.com/office/drawing/2014/main" id="{31D139F6-CF5B-4033-A704-7CE16D10BFAE}"/>
              </a:ext>
            </a:extLst>
          </p:cNvPr>
          <p:cNvSpPr>
            <a:spLocks noGrp="1"/>
          </p:cNvSpPr>
          <p:nvPr>
            <p:ph type="title"/>
          </p:nvPr>
        </p:nvSpPr>
        <p:spPr>
          <a:xfrm>
            <a:off x="2942001" y="2610612"/>
            <a:ext cx="3153999" cy="915623"/>
          </a:xfrm>
        </p:spPr>
        <p:txBody>
          <a:bodyPr/>
          <a:lstStyle/>
          <a:p>
            <a:r>
              <a:rPr lang="en-US" sz="4800" b="1" dirty="0">
                <a:latin typeface="Segoe UI Black" panose="020B0A02040204020203" pitchFamily="34" charset="0"/>
                <a:ea typeface="Segoe UI Black" panose="020B0A02040204020203" pitchFamily="34" charset="0"/>
                <a:cs typeface="Times New Roman" panose="02020603050405020304" pitchFamily="18" charset="0"/>
              </a:rPr>
              <a:t>RESTAPI?</a:t>
            </a:r>
          </a:p>
        </p:txBody>
      </p:sp>
    </p:spTree>
    <p:extLst>
      <p:ext uri="{BB962C8B-B14F-4D97-AF65-F5344CB8AC3E}">
        <p14:creationId xmlns:p14="http://schemas.microsoft.com/office/powerpoint/2010/main" val="38507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675861"/>
            <a:ext cx="9382124" cy="881683"/>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RESTAPI LÀ GÌ?</a:t>
            </a:r>
          </a:p>
        </p:txBody>
      </p:sp>
      <p:sp>
        <p:nvSpPr>
          <p:cNvPr id="5" name="Text Placeholder 4"/>
          <p:cNvSpPr>
            <a:spLocks noGrp="1"/>
          </p:cNvSpPr>
          <p:nvPr>
            <p:ph type="body" sz="half" idx="2"/>
          </p:nvPr>
        </p:nvSpPr>
        <p:spPr>
          <a:xfrm>
            <a:off x="1971675" y="1709530"/>
            <a:ext cx="9382124" cy="4846085"/>
          </a:xfrm>
        </p:spPr>
        <p:txBody>
          <a:bodyPr>
            <a:normAutofit/>
          </a:bodyPr>
          <a:lstStyle/>
          <a:p>
            <a:pPr marL="342900" indent="-342900">
              <a:buFont typeface="Wingdings" panose="05000000000000000000" pitchFamily="2" charset="2"/>
              <a:buChar char="q"/>
            </a:pPr>
            <a:r>
              <a:rPr lang="en-US" b="1" dirty="0">
                <a:latin typeface="Segoe UI Black" panose="020B0A02040204020203" pitchFamily="34" charset="0"/>
                <a:ea typeface="Segoe UI Black" panose="020B0A02040204020203" pitchFamily="34" charset="0"/>
                <a:cs typeface="Times New Roman" panose="02020603050405020304" pitchFamily="18" charset="0"/>
              </a:rPr>
              <a:t>API</a:t>
            </a:r>
          </a:p>
          <a:p>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phương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giao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với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thư</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viện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ứng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khác</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r>
              <a:rPr lang="en-US" dirty="0" err="1">
                <a:latin typeface="Segoe UI Black" panose="020B0A02040204020203" pitchFamily="34" charset="0"/>
                <a:ea typeface="Segoe UI Black" panose="020B0A02040204020203" pitchFamily="34" charset="0"/>
                <a:cs typeface="Times New Roman" panose="02020603050405020304" pitchFamily="18" charset="0"/>
              </a:rPr>
              <a:t>Cung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cấp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khả</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năng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truy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xuất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đến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tập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hàm</a:t>
            </a:r>
            <a:r>
              <a:rPr lang="en-US" dirty="0">
                <a:latin typeface="Segoe UI Black" panose="020B0A02040204020203" pitchFamily="34" charset="0"/>
                <a:ea typeface="Segoe UI Black" panose="020B0A02040204020203" pitchFamily="34" charset="0"/>
                <a:cs typeface="Times New Roman" panose="02020603050405020304" pitchFamily="18" charset="0"/>
              </a:rPr>
              <a:t> hay </a:t>
            </a:r>
            <a:r>
              <a:rPr lang="en-US" dirty="0" err="1">
                <a:latin typeface="Segoe UI Black" panose="020B0A02040204020203" pitchFamily="34" charset="0"/>
                <a:ea typeface="Segoe UI Black" panose="020B0A02040204020203" pitchFamily="34" charset="0"/>
                <a:cs typeface="Times New Roman" panose="02020603050405020304" pitchFamily="18" charset="0"/>
              </a:rPr>
              <a:t>dùng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từ</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trao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đổi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giữa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ứng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r>
              <a:rPr lang="en-US" dirty="0" err="1">
                <a:latin typeface="Segoe UI Black" panose="020B0A02040204020203" pitchFamily="34" charset="0"/>
                <a:ea typeface="Segoe UI Black" panose="020B0A02040204020203" pitchFamily="34" charset="0"/>
                <a:cs typeface="Times New Roman" panose="02020603050405020304" pitchFamily="18" charset="0"/>
              </a:rPr>
              <a:t>Mỗi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ứng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chẳng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hạn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như</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facebook</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thời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tiết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thì</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bạn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đang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api</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q"/>
            </a:pPr>
            <a:r>
              <a:rPr lang="en-US" b="1" dirty="0">
                <a:latin typeface="Segoe UI Black" panose="020B0A02040204020203" pitchFamily="34" charset="0"/>
                <a:ea typeface="Segoe UI Black" panose="020B0A02040204020203" pitchFamily="34" charset="0"/>
                <a:cs typeface="Times New Roman" panose="02020603050405020304" pitchFamily="18" charset="0"/>
              </a:rPr>
              <a:t>REST</a:t>
            </a:r>
          </a:p>
          <a:p>
            <a:r>
              <a:rPr lang="en-US" dirty="0">
                <a:latin typeface="Segoe UI Black" panose="020B0A02040204020203" pitchFamily="34" charset="0"/>
                <a:ea typeface="Segoe UI Black" panose="020B0A02040204020203" pitchFamily="34" charset="0"/>
                <a:cs typeface="Times New Roman" panose="02020603050405020304" pitchFamily="18" charset="0"/>
              </a:rPr>
              <a:t>REST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không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phải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công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nghệ</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chuẩn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api</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dạng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chuyển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đổi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cấu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trúc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dữ</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liệu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phong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kiến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trúc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việc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thiết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ứng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r>
              <a:rPr lang="en-US" dirty="0">
                <a:latin typeface="Segoe UI Black" panose="020B0A02040204020203" pitchFamily="34" charset="0"/>
                <a:ea typeface="Segoe UI Black" panose="020B0A02040204020203" pitchFamily="34" charset="0"/>
                <a:cs typeface="Times New Roman" panose="02020603050405020304" pitchFamily="18" charset="0"/>
              </a:rPr>
              <a:t>.</a:t>
            </a:r>
            <a:endParaRPr lang="en-US" dirty="0">
              <a:latin typeface="Segoe UI Black" panose="020B0A02040204020203" pitchFamily="34" charset="0"/>
              <a:ea typeface="Segoe UI Black" panose="020B0A02040204020203" pitchFamily="34" charset="0"/>
            </a:endParaRPr>
          </a:p>
          <a:p>
            <a:r>
              <a:rPr lang="en-US" dirty="0">
                <a:latin typeface="Segoe UI Black" panose="020B0A02040204020203" pitchFamily="34" charset="0"/>
                <a:ea typeface="Segoe UI Black" panose="020B0A02040204020203" pitchFamily="34" charset="0"/>
                <a:cs typeface="Times New Roman" panose="02020603050405020304" pitchFamily="18" charset="0"/>
              </a:rPr>
              <a:t>C</a:t>
            </a:r>
            <a:r>
              <a:rPr lang="vi-VN" dirty="0">
                <a:latin typeface="Segoe UI Black" panose="020B0A02040204020203" pitchFamily="34" charset="0"/>
                <a:ea typeface="Segoe UI Black" panose="020B0A02040204020203" pitchFamily="34" charset="0"/>
                <a:cs typeface="Times New Roman" panose="02020603050405020304" pitchFamily="18" charset="0"/>
              </a:rPr>
              <a:t>ác ứng dụng sử dụng kiểu thiết kế REST thì được gọi là RESTful</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83669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675861"/>
            <a:ext cx="9382124" cy="881683"/>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RESTAPI LÀ GÌ?</a:t>
            </a:r>
          </a:p>
        </p:txBody>
      </p:sp>
      <p:sp>
        <p:nvSpPr>
          <p:cNvPr id="5" name="Text Placeholder 4"/>
          <p:cNvSpPr>
            <a:spLocks noGrp="1"/>
          </p:cNvSpPr>
          <p:nvPr>
            <p:ph type="body" sz="half" idx="2"/>
          </p:nvPr>
        </p:nvSpPr>
        <p:spPr>
          <a:xfrm>
            <a:off x="1971675" y="1709530"/>
            <a:ext cx="9382124" cy="4846085"/>
          </a:xfrm>
        </p:spPr>
        <p:txBody>
          <a:bodyPr>
            <a:normAutofit/>
          </a:bodyPr>
          <a:lstStyle/>
          <a:p>
            <a:pPr marL="342900" indent="-342900">
              <a:buFont typeface="Wingdings" panose="05000000000000000000" pitchFamily="2" charset="2"/>
              <a:buChar char="q"/>
            </a:pPr>
            <a:r>
              <a:rPr lang="en-US" b="1" dirty="0">
                <a:latin typeface="Segoe UI Black" panose="020B0A02040204020203" pitchFamily="34" charset="0"/>
                <a:ea typeface="Segoe UI Black" panose="020B0A02040204020203" pitchFamily="34" charset="0"/>
                <a:cs typeface="Times New Roman" panose="02020603050405020304" pitchFamily="18" charset="0"/>
              </a:rPr>
              <a:t>RESTAPI </a:t>
            </a:r>
          </a:p>
          <a:p>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giao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diện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lập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trình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ứng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giúp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tạo</a:t>
            </a:r>
            <a:r>
              <a:rPr lang="en-US" dirty="0">
                <a:latin typeface="Segoe UI Black" panose="020B0A02040204020203" pitchFamily="34" charset="0"/>
                <a:ea typeface="Segoe UI Black" panose="020B0A02040204020203" pitchFamily="34" charset="0"/>
                <a:cs typeface="Times New Roman" panose="02020603050405020304" pitchFamily="18" charset="0"/>
              </a:rPr>
              <a:t> ra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phương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nối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với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thư</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viện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ứng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nhau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http</a:t>
            </a:r>
          </a:p>
          <a:p>
            <a:r>
              <a:rPr lang="vi-VN" dirty="0">
                <a:latin typeface="Segoe UI Black" panose="020B0A02040204020203" pitchFamily="34" charset="0"/>
                <a:ea typeface="Segoe UI Black" panose="020B0A02040204020203" pitchFamily="34" charset="0"/>
              </a:rPr>
              <a:t>RESTful API là một tiêu chuẩn dùng trong việc th</a:t>
            </a:r>
            <a:r>
              <a:rPr lang="en-US" dirty="0">
                <a:latin typeface="Segoe UI Black" panose="020B0A02040204020203" pitchFamily="34" charset="0"/>
                <a:ea typeface="Segoe UI Black" panose="020B0A02040204020203" pitchFamily="34" charset="0"/>
              </a:rPr>
              <a:t>I</a:t>
            </a:r>
            <a:r>
              <a:rPr lang="vi-VN" dirty="0">
                <a:latin typeface="Segoe UI Black" panose="020B0A02040204020203" pitchFamily="34" charset="0"/>
                <a:ea typeface="Segoe UI Black" panose="020B0A02040204020203" pitchFamily="34" charset="0"/>
              </a:rPr>
              <a:t>ết kế các thiết kế API cho các ứng dụng web để quản lý các resource. RESTful là một trong những kiểu thiết kế API được sử dụng phổ biến nhất ngày nay</a:t>
            </a:r>
            <a:endParaRPr lang="en-US" dirty="0">
              <a:latin typeface="Segoe UI Black" panose="020B0A02040204020203" pitchFamily="34" charset="0"/>
              <a:ea typeface="Segoe UI Black" panose="020B0A02040204020203" pitchFamily="34"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b="1"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63216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785959"/>
            <a:ext cx="9382124" cy="533046"/>
          </a:xfrm>
        </p:spPr>
        <p:txBody>
          <a:bodyPr/>
          <a:lstStyle/>
          <a:p>
            <a:r>
              <a:rPr lang="en-US" sz="3000" b="1" dirty="0" err="1">
                <a:latin typeface="Segoe UI Black" panose="020B0A02040204020203" pitchFamily="34" charset="0"/>
                <a:ea typeface="Segoe UI Black" panose="020B0A02040204020203" pitchFamily="34" charset="0"/>
                <a:cs typeface="Times New Roman" panose="02020603050405020304" pitchFamily="18" charset="0"/>
              </a:rPr>
              <a:t>RESTfull</a:t>
            </a:r>
            <a:r>
              <a:rPr lang="en-US" sz="3000" b="1" dirty="0">
                <a:latin typeface="Segoe UI Black" panose="020B0A02040204020203" pitchFamily="34" charset="0"/>
                <a:ea typeface="Segoe UI Black" panose="020B0A02040204020203" pitchFamily="34" charset="0"/>
                <a:cs typeface="Times New Roman" panose="02020603050405020304" pitchFamily="18" charset="0"/>
              </a:rPr>
              <a:t> API HOẠT ĐỘNG</a:t>
            </a:r>
          </a:p>
        </p:txBody>
      </p:sp>
      <p:sp>
        <p:nvSpPr>
          <p:cNvPr id="6" name="Text Placeholder 5"/>
          <p:cNvSpPr>
            <a:spLocks noGrp="1"/>
          </p:cNvSpPr>
          <p:nvPr>
            <p:ph type="body" sz="half" idx="11"/>
          </p:nvPr>
        </p:nvSpPr>
        <p:spPr>
          <a:xfrm>
            <a:off x="1971676" y="1847904"/>
            <a:ext cx="9382124" cy="4707711"/>
          </a:xfrm>
        </p:spPr>
        <p:txBody>
          <a:bodyPr>
            <a:normAutofit/>
          </a:bodyPr>
          <a:lstStyle/>
          <a:p>
            <a:r>
              <a:rPr lang="en-US" dirty="0">
                <a:latin typeface="Segoe UI Black" panose="020B0A02040204020203" pitchFamily="34" charset="0"/>
                <a:ea typeface="Segoe UI Black" panose="020B0A02040204020203" pitchFamily="34" charset="0"/>
                <a:cs typeface="Times New Roman" panose="02020603050405020304" pitchFamily="18" charset="0"/>
              </a:rPr>
              <a:t>REST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hoạt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động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chủ</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yếu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dựa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trên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giao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http.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hoạt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động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cơ</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bản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sẽ</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những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phương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http </a:t>
            </a:r>
            <a:r>
              <a:rPr lang="en-US" dirty="0" err="1">
                <a:latin typeface="Segoe UI Black" panose="020B0A02040204020203" pitchFamily="34" charset="0"/>
                <a:ea typeface="Segoe UI Black" panose="020B0A02040204020203" pitchFamily="34" charset="0"/>
                <a:cs typeface="Times New Roman" panose="02020603050405020304" pitchFamily="18" charset="0"/>
              </a:rPr>
              <a:t>riêng</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en-US" dirty="0">
                <a:latin typeface="Segoe UI Black" panose="020B0A02040204020203" pitchFamily="34" charset="0"/>
                <a:ea typeface="Segoe UI Black" panose="020B0A02040204020203" pitchFamily="34" charset="0"/>
                <a:cs typeface="Times New Roman" panose="02020603050405020304" pitchFamily="18" charset="0"/>
              </a:rPr>
              <a:t>GET (SELECT):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Trả</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về</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Resource </a:t>
            </a:r>
            <a:r>
              <a:rPr lang="en-US" dirty="0" err="1">
                <a:latin typeface="Segoe UI Black" panose="020B0A02040204020203" pitchFamily="34" charset="0"/>
                <a:ea typeface="Segoe UI Black" panose="020B0A02040204020203" pitchFamily="34" charset="0"/>
                <a:cs typeface="Times New Roman" panose="02020603050405020304" pitchFamily="18" charset="0"/>
              </a:rPr>
              <a:t>hoặc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danh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sách</a:t>
            </a:r>
            <a:r>
              <a:rPr lang="en-US" dirty="0">
                <a:latin typeface="Segoe UI Black" panose="020B0A02040204020203" pitchFamily="34" charset="0"/>
                <a:ea typeface="Segoe UI Black" panose="020B0A02040204020203" pitchFamily="34" charset="0"/>
                <a:cs typeface="Times New Roman" panose="02020603050405020304" pitchFamily="18" charset="0"/>
              </a:rPr>
              <a:t> Resource</a:t>
            </a:r>
          </a:p>
          <a:p>
            <a:pPr marL="342900" indent="-342900">
              <a:buFont typeface="Arial" panose="020B0604020202020204" pitchFamily="34" charset="0"/>
              <a:buChar char="•"/>
            </a:pPr>
            <a:r>
              <a:rPr lang="en-US" dirty="0">
                <a:latin typeface="Segoe UI Black" panose="020B0A02040204020203" pitchFamily="34" charset="0"/>
                <a:ea typeface="Segoe UI Black" panose="020B0A02040204020203" pitchFamily="34" charset="0"/>
                <a:cs typeface="Times New Roman" panose="02020603050405020304" pitchFamily="18" charset="0"/>
              </a:rPr>
              <a:t>POST (CREATE):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Tạo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mới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Resource</a:t>
            </a:r>
          </a:p>
          <a:p>
            <a:pPr marL="342900" indent="-342900">
              <a:buFont typeface="Arial" panose="020B0604020202020204" pitchFamily="34" charset="0"/>
              <a:buChar char="•"/>
            </a:pPr>
            <a:r>
              <a:rPr lang="en-US" dirty="0">
                <a:latin typeface="Segoe UI Black" panose="020B0A02040204020203" pitchFamily="34" charset="0"/>
                <a:ea typeface="Segoe UI Black" panose="020B0A02040204020203" pitchFamily="34" charset="0"/>
                <a:cs typeface="Times New Roman" panose="02020603050405020304" pitchFamily="18" charset="0"/>
              </a:rPr>
              <a:t>PUT (UPDATE):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Cập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nhật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tin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cho</a:t>
            </a:r>
            <a:r>
              <a:rPr lang="en-US" dirty="0">
                <a:latin typeface="Segoe UI Black" panose="020B0A02040204020203" pitchFamily="34" charset="0"/>
                <a:ea typeface="Segoe UI Black" panose="020B0A02040204020203" pitchFamily="34" charset="0"/>
                <a:cs typeface="Times New Roman" panose="02020603050405020304" pitchFamily="18" charset="0"/>
              </a:rPr>
              <a:t> Resource</a:t>
            </a:r>
          </a:p>
          <a:p>
            <a:pPr marL="342900" indent="-342900">
              <a:buFont typeface="Arial" panose="020B0604020202020204" pitchFamily="34" charset="0"/>
              <a:buChar char="•"/>
            </a:pPr>
            <a:r>
              <a:rPr lang="en-US" dirty="0">
                <a:latin typeface="Segoe UI Black" panose="020B0A02040204020203" pitchFamily="34" charset="0"/>
                <a:ea typeface="Segoe UI Black" panose="020B0A02040204020203" pitchFamily="34" charset="0"/>
                <a:cs typeface="Times New Roman" panose="02020603050405020304" pitchFamily="18" charset="0"/>
              </a:rPr>
              <a:t>DELETE (DELETE): </a:t>
            </a:r>
            <a:r>
              <a:rPr lang="en-US" dirty="0" err="1">
                <a:latin typeface="Segoe UI Black" panose="020B0A02040204020203" pitchFamily="34" charset="0"/>
                <a:ea typeface="Segoe UI Black" panose="020B0A02040204020203" pitchFamily="34" charset="0"/>
                <a:cs typeface="Times New Roman" panose="02020603050405020304" pitchFamily="18" charset="0"/>
              </a:rPr>
              <a:t>Xoá</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Resource</a:t>
            </a:r>
          </a:p>
          <a:p>
            <a:r>
              <a:rPr lang="en-US" dirty="0" err="1">
                <a:latin typeface="Segoe UI Black" panose="020B0A02040204020203" pitchFamily="34" charset="0"/>
                <a:ea typeface="Segoe UI Black" panose="020B0A02040204020203" pitchFamily="34" charset="0"/>
                <a:cs typeface="Times New Roman" panose="02020603050405020304" pitchFamily="18" charset="0"/>
              </a:rPr>
              <a:t>Những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phương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này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thường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được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gọi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CRUD</a:t>
            </a: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125598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905228"/>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ƯU ĐIỂM </a:t>
            </a:r>
          </a:p>
        </p:txBody>
      </p:sp>
      <p:sp>
        <p:nvSpPr>
          <p:cNvPr id="6" name="Text Placeholder 5"/>
          <p:cNvSpPr>
            <a:spLocks noGrp="1"/>
          </p:cNvSpPr>
          <p:nvPr>
            <p:ph type="body" sz="half" idx="11"/>
          </p:nvPr>
        </p:nvSpPr>
        <p:spPr>
          <a:xfrm>
            <a:off x="1971676" y="1847904"/>
            <a:ext cx="9382124" cy="4707711"/>
          </a:xfrm>
        </p:spPr>
        <p:txBody>
          <a:bodyPr>
            <a:normAutofit/>
          </a:bodyPr>
          <a:lstStyle/>
          <a:p>
            <a:r>
              <a:rPr lang="vi-VN" dirty="0">
                <a:latin typeface="Segoe UI Black" panose="020B0A02040204020203" pitchFamily="34" charset="0"/>
                <a:ea typeface="Segoe UI Black" panose="020B0A02040204020203" pitchFamily="34" charset="0"/>
              </a:rPr>
              <a:t>Giúp cho ứng dụng rõ ràng hơn</a:t>
            </a:r>
          </a:p>
          <a:p>
            <a:r>
              <a:rPr lang="vi-VN" dirty="0">
                <a:latin typeface="Segoe UI Black" panose="020B0A02040204020203" pitchFamily="34" charset="0"/>
                <a:ea typeface="Segoe UI Black" panose="020B0A02040204020203" pitchFamily="34" charset="0"/>
              </a:rPr>
              <a:t>REST URL đại diện cho resource chứ không phải hành động</a:t>
            </a:r>
          </a:p>
          <a:p>
            <a:r>
              <a:rPr lang="vi-VN" dirty="0">
                <a:latin typeface="Segoe UI Black" panose="020B0A02040204020203" pitchFamily="34" charset="0"/>
                <a:ea typeface="Segoe UI Black" panose="020B0A02040204020203" pitchFamily="34" charset="0"/>
              </a:rPr>
              <a:t>Dữ liệu được trả về với nhiều định dạng khác nhau như: xml, html, json….</a:t>
            </a:r>
          </a:p>
          <a:p>
            <a:r>
              <a:rPr lang="vi-VN" dirty="0">
                <a:latin typeface="Segoe UI Black" panose="020B0A02040204020203" pitchFamily="34" charset="0"/>
                <a:ea typeface="Segoe UI Black" panose="020B0A02040204020203" pitchFamily="34" charset="0"/>
              </a:rPr>
              <a:t>Code đơn giản và ngắn gọn</a:t>
            </a:r>
          </a:p>
          <a:p>
            <a:r>
              <a:rPr lang="vi-VN" dirty="0">
                <a:latin typeface="Segoe UI Black" panose="020B0A02040204020203" pitchFamily="34" charset="0"/>
                <a:ea typeface="Segoe UI Black" panose="020B0A02040204020203" pitchFamily="34" charset="0"/>
              </a:rPr>
              <a:t>REST chú trọng vào tài nguyên của hệ thống</a:t>
            </a: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7089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905228"/>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NGUYÊN TẮC THIẾT KẾ </a:t>
            </a:r>
          </a:p>
        </p:txBody>
      </p:sp>
      <p:sp>
        <p:nvSpPr>
          <p:cNvPr id="6" name="Text Placeholder 5"/>
          <p:cNvSpPr>
            <a:spLocks noGrp="1"/>
          </p:cNvSpPr>
          <p:nvPr>
            <p:ph type="body" sz="half" idx="11"/>
          </p:nvPr>
        </p:nvSpPr>
        <p:spPr>
          <a:xfrm>
            <a:off x="1971676" y="1709530"/>
            <a:ext cx="10087802" cy="5022574"/>
          </a:xfrm>
        </p:spPr>
        <p:txBody>
          <a:bodyPr>
            <a:normAutofit/>
          </a:bodyPr>
          <a:lstStyle/>
          <a:p>
            <a:pPr marL="457200" indent="-457200" algn="just">
              <a:buFont typeface="Arial" panose="020B0604020202020204" pitchFamily="34" charset="0"/>
              <a:buChar char="•"/>
            </a:pPr>
            <a:r>
              <a:rPr lang="en-US" b="1"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b="1" dirty="0">
                <a:latin typeface="Segoe UI Black" panose="020B0A02040204020203" pitchFamily="34" charset="0"/>
                <a:ea typeface="Segoe UI Black" panose="020B0A02040204020203" pitchFamily="34" charset="0"/>
                <a:cs typeface="Times New Roman" panose="02020603050405020304" pitchFamily="18" charset="0"/>
              </a:rPr>
              <a:t> HTTP Method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mô</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tả</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chức</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năng</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b="1" dirty="0">
                <a:latin typeface="Segoe UI Black" panose="020B0A02040204020203" pitchFamily="34" charset="0"/>
                <a:ea typeface="Segoe UI Black" panose="020B0A02040204020203" pitchFamily="34" charset="0"/>
                <a:cs typeface="Times New Roman" panose="02020603050405020304" pitchFamily="18" charset="0"/>
              </a:rPr>
              <a:t> resource</a:t>
            </a:r>
          </a:p>
          <a:p>
            <a:pPr algn="just"/>
            <a:r>
              <a:rPr lang="vi-VN" dirty="0">
                <a:latin typeface="Segoe UI Black" panose="020B0A02040204020203" pitchFamily="34" charset="0"/>
                <a:ea typeface="Segoe UI Black" panose="020B0A02040204020203" pitchFamily="34" charset="0"/>
                <a:cs typeface="Times New Roman" panose="02020603050405020304" pitchFamily="18" charset="0"/>
              </a:rPr>
              <a:t>Chúng ta thường sử dụng 4 chức năng như: GET, POST, PUT, DELETE tương đương với các chức năng là đọc, tạo, sửa, xóa</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marL="342900" indent="-342900" algn="just">
              <a:buFont typeface="Arial" panose="020B0604020202020204" pitchFamily="34" charset="0"/>
              <a:buChar char="•"/>
            </a:pPr>
            <a:r>
              <a:rPr lang="en-US" b="1"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danh</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từ</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số</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nhiều</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không</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động</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từ</a:t>
            </a:r>
            <a:endParaRPr lang="en-US" b="1"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dirty="0">
                <a:latin typeface="Segoe UI Black" panose="020B0A02040204020203" pitchFamily="34" charset="0"/>
                <a:ea typeface="Segoe UI Black" panose="020B0A02040204020203" pitchFamily="34" charset="0"/>
                <a:cs typeface="Times New Roman" panose="02020603050405020304" pitchFamily="18" charset="0"/>
              </a:rPr>
              <a:t>GET/homes: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đúng</a:t>
            </a:r>
            <a:r>
              <a:rPr lang="en-US" dirty="0">
                <a:latin typeface="Segoe UI Black" panose="020B0A02040204020203" pitchFamily="34" charset="0"/>
                <a:ea typeface="Segoe UI Black" panose="020B0A02040204020203" pitchFamily="34" charset="0"/>
                <a:cs typeface="Times New Roman" panose="02020603050405020304" pitchFamily="18" charset="0"/>
              </a:rPr>
              <a:t>-/</a:t>
            </a:r>
            <a:r>
              <a:rPr lang="en-US" dirty="0" err="1">
                <a:latin typeface="Segoe UI Black" panose="020B0A02040204020203" pitchFamily="34" charset="0"/>
                <a:ea typeface="Segoe UI Black" panose="020B0A02040204020203" pitchFamily="34" charset="0"/>
                <a:cs typeface="Times New Roman" panose="02020603050405020304" pitchFamily="18" charset="0"/>
              </a:rPr>
              <a:t>getHomes</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sai</a:t>
            </a:r>
            <a:endParaRPr lang="en-US" b="1" dirty="0">
              <a:latin typeface="Segoe UI Black" panose="020B0A02040204020203" pitchFamily="34" charset="0"/>
              <a:ea typeface="Segoe UI Black" panose="020B0A02040204020203" pitchFamily="34" charset="0"/>
              <a:cs typeface="Times New Roman" panose="02020603050405020304" pitchFamily="18" charset="0"/>
            </a:endParaRPr>
          </a:p>
          <a:p>
            <a:pPr marL="342900" indent="-342900" algn="just">
              <a:buFont typeface="Arial" panose="020B0604020202020204" pitchFamily="34" charset="0"/>
              <a:buChar char="•"/>
            </a:pPr>
            <a:r>
              <a:rPr lang="en-US" b="1" dirty="0" err="1">
                <a:latin typeface="Segoe UI Black" panose="020B0A02040204020203" pitchFamily="34" charset="0"/>
                <a:ea typeface="Segoe UI Black" panose="020B0A02040204020203" pitchFamily="34" charset="0"/>
                <a:cs typeface="Times New Roman" panose="02020603050405020304" pitchFamily="18" charset="0"/>
              </a:rPr>
              <a:t>Chỉ</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danh</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từ</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số</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nhiều</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s</a:t>
            </a:r>
            <a:r>
              <a:rPr lang="en-US" dirty="0" err="1">
                <a:latin typeface="Segoe UI Black" panose="020B0A02040204020203" pitchFamily="34" charset="0"/>
                <a:ea typeface="Segoe UI Black" panose="020B0A02040204020203" pitchFamily="34" charset="0"/>
                <a:cs typeface="Times New Roman" panose="02020603050405020304" pitchFamily="18" charset="0"/>
              </a:rPr>
              <a:t>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/cars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thay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vì</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cho</a:t>
            </a:r>
            <a:r>
              <a:rPr lang="en-US" dirty="0">
                <a:latin typeface="Segoe UI Black" panose="020B0A02040204020203" pitchFamily="34" charset="0"/>
                <a:ea typeface="Segoe UI Black" panose="020B0A02040204020203" pitchFamily="34" charset="0"/>
                <a:cs typeface="Times New Roman" panose="02020603050405020304" pitchFamily="18" charset="0"/>
              </a:rPr>
              <a:t> /car</a:t>
            </a:r>
          </a:p>
          <a:p>
            <a:pPr marL="342900" indent="-342900" algn="just">
              <a:buFont typeface="Arial" panose="020B0604020202020204" pitchFamily="34" charset="0"/>
              <a:buChar char="•"/>
            </a:pPr>
            <a:r>
              <a:rPr lang="en-US" b="1" dirty="0" err="1">
                <a:latin typeface="Segoe UI Black" panose="020B0A02040204020203" pitchFamily="34" charset="0"/>
                <a:ea typeface="Segoe UI Black" panose="020B0A02040204020203" pitchFamily="34" charset="0"/>
                <a:cs typeface="Times New Roman" panose="02020603050405020304" pitchFamily="18" charset="0"/>
              </a:rPr>
              <a:t>Liên</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trong</a:t>
            </a:r>
            <a:r>
              <a:rPr lang="en-US" b="1" dirty="0">
                <a:latin typeface="Segoe UI Black" panose="020B0A02040204020203" pitchFamily="34" charset="0"/>
                <a:ea typeface="Segoe UI Black" panose="020B0A02040204020203" pitchFamily="34" charset="0"/>
                <a:cs typeface="Times New Roman" panose="02020603050405020304" pitchFamily="18" charset="0"/>
              </a:rPr>
              <a:t> resource</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algn="just"/>
            <a:r>
              <a:rPr lang="en-US" dirty="0" err="1">
                <a:latin typeface="Segoe UI Black" panose="020B0A02040204020203" pitchFamily="34" charset="0"/>
                <a:ea typeface="Segoe UI Black" panose="020B0A02040204020203" pitchFamily="34" charset="0"/>
                <a:cs typeface="Times New Roman" panose="02020603050405020304" pitchFamily="18" charset="0"/>
              </a:rPr>
              <a:t>Trong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resource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rất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nhiều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quan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hệ</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chúng</a:t>
            </a:r>
            <a:r>
              <a:rPr lang="en-US" dirty="0">
                <a:latin typeface="Segoe UI Black" panose="020B0A02040204020203" pitchFamily="34" charset="0"/>
                <a:ea typeface="Segoe UI Black" panose="020B0A02040204020203" pitchFamily="34" charset="0"/>
                <a:cs typeface="Times New Roman" panose="02020603050405020304" pitchFamily="18" charset="0"/>
              </a:rPr>
              <a:t> ta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cần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phải</a:t>
            </a:r>
            <a:r>
              <a:rPr lang="en-US" dirty="0">
                <a:latin typeface="Segoe UI Black" panose="020B0A02040204020203" pitchFamily="34" charset="0"/>
                <a:ea typeface="Segoe UI Black" panose="020B0A02040204020203" pitchFamily="34" charset="0"/>
                <a:cs typeface="Times New Roman" panose="02020603050405020304" pitchFamily="18" charset="0"/>
              </a:rPr>
              <a:t> chia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quan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hệ</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theo</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cấp</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độ</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quan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hệ</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a:t>
            </a:r>
            <a:r>
              <a:rPr lang="en-US" dirty="0">
                <a:latin typeface="Segoe UI Black" panose="020B0A02040204020203" pitchFamily="34" charset="0"/>
                <a:ea typeface="Segoe UI Black" panose="020B0A02040204020203" pitchFamily="34" charset="0"/>
                <a:cs typeface="Times New Roman" panose="02020603050405020304" pitchFamily="18" charset="0"/>
              </a:rPr>
              <a:t>:</a:t>
            </a:r>
            <a:r>
              <a:rPr lang="vi-VN" dirty="0">
                <a:latin typeface="Segoe UI Black" panose="020B0A02040204020203" pitchFamily="34" charset="0"/>
                <a:ea typeface="Segoe UI Black" panose="020B0A02040204020203" pitchFamily="34" charset="0"/>
                <a:cs typeface="Times New Roman" panose="02020603050405020304" pitchFamily="18" charset="0"/>
              </a:rPr>
              <a:t> chúng ta cần lấy thông tin của comment trong 1 bài đăng của 1 user</a:t>
            </a:r>
            <a:r>
              <a:rPr lang="en-US" dirty="0">
                <a:latin typeface="Segoe UI Black" panose="020B0A02040204020203" pitchFamily="34" charset="0"/>
                <a:ea typeface="Segoe UI Black" panose="020B0A02040204020203" pitchFamily="34" charset="0"/>
                <a:cs typeface="Times New Roman" panose="02020603050405020304" pitchFamily="18" charset="0"/>
              </a:rPr>
              <a:t>. C</a:t>
            </a:r>
            <a:r>
              <a:rPr lang="vi-VN" dirty="0">
                <a:latin typeface="Segoe UI Black" panose="020B0A02040204020203" pitchFamily="34" charset="0"/>
                <a:ea typeface="Segoe UI Black" panose="020B0A02040204020203" pitchFamily="34" charset="0"/>
                <a:cs typeface="Times New Roman" panose="02020603050405020304" pitchFamily="18" charset="0"/>
              </a:rPr>
              <a:t>húng ta thấy user là đối tượng lớn nhất, sau đó đến bài đăng và cuối cùng là comment.</a:t>
            </a:r>
          </a:p>
          <a:p>
            <a:pPr algn="just"/>
            <a:r>
              <a:rPr lang="vi-VN" dirty="0">
                <a:latin typeface="Segoe UI Black" panose="020B0A02040204020203" pitchFamily="34" charset="0"/>
                <a:ea typeface="Segoe UI Black" panose="020B0A02040204020203" pitchFamily="34" charset="0"/>
                <a:cs typeface="Times New Roman" panose="02020603050405020304" pitchFamily="18" charset="0"/>
              </a:rPr>
              <a:t>Ta sẽ có 1 API như sau: GET/users/1/posts/3/comments/10</a:t>
            </a: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32669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905228"/>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NGUYÊN TẮC THIẾT KẾ </a:t>
            </a:r>
          </a:p>
        </p:txBody>
      </p:sp>
      <p:sp>
        <p:nvSpPr>
          <p:cNvPr id="6" name="Text Placeholder 5"/>
          <p:cNvSpPr>
            <a:spLocks noGrp="1"/>
          </p:cNvSpPr>
          <p:nvPr>
            <p:ph type="body" sz="half" idx="11"/>
          </p:nvPr>
        </p:nvSpPr>
        <p:spPr>
          <a:xfrm>
            <a:off x="1786146" y="1835426"/>
            <a:ext cx="10087802" cy="5022574"/>
          </a:xfrm>
        </p:spPr>
        <p:txBody>
          <a:bodyPr>
            <a:normAutofit/>
          </a:bodyPr>
          <a:lstStyle/>
          <a:p>
            <a:pPr marL="342900" indent="-342900">
              <a:buFont typeface="Arial" panose="020B0604020202020204" pitchFamily="34" charset="0"/>
              <a:buChar char="•"/>
            </a:pPr>
            <a:r>
              <a:rPr lang="en-US" b="1" dirty="0">
                <a:latin typeface="Segoe UI Black" panose="020B0A02040204020203" pitchFamily="34" charset="0"/>
                <a:ea typeface="Segoe UI Black" panose="020B0A02040204020203" pitchFamily="34" charset="0"/>
                <a:cs typeface="Times New Roman" panose="02020603050405020304" pitchFamily="18" charset="0"/>
              </a:rPr>
              <a:t>Versioning</a:t>
            </a:r>
          </a:p>
          <a:p>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điều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bắt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buộc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với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tất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cả</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resource, </a:t>
            </a:r>
            <a:r>
              <a:rPr lang="en-US" dirty="0" err="1">
                <a:latin typeface="Segoe UI Black" panose="020B0A02040204020203" pitchFamily="34" charset="0"/>
                <a:ea typeface="Segoe UI Black" panose="020B0A02040204020203" pitchFamily="34" charset="0"/>
                <a:cs typeface="Times New Roman" panose="02020603050405020304" pitchFamily="18" charset="0"/>
              </a:rPr>
              <a:t>việc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đánh</a:t>
            </a:r>
            <a:r>
              <a:rPr lang="en-US" dirty="0">
                <a:latin typeface="Segoe UI Black" panose="020B0A02040204020203" pitchFamily="34" charset="0"/>
                <a:ea typeface="Segoe UI Black" panose="020B0A02040204020203" pitchFamily="34" charset="0"/>
                <a:cs typeface="Times New Roman" panose="02020603050405020304" pitchFamily="18" charset="0"/>
              </a:rPr>
              <a:t> version </a:t>
            </a:r>
            <a:r>
              <a:rPr lang="en-US" dirty="0" err="1">
                <a:latin typeface="Segoe UI Black" panose="020B0A02040204020203" pitchFamily="34" charset="0"/>
                <a:ea typeface="Segoe UI Black" panose="020B0A02040204020203" pitchFamily="34" charset="0"/>
                <a:cs typeface="Times New Roman" panose="02020603050405020304" pitchFamily="18" charset="0"/>
              </a:rPr>
              <a:t>tuân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thủ</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nguyên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tắc</a:t>
            </a:r>
            <a:r>
              <a:rPr lang="en-US" dirty="0">
                <a:latin typeface="Segoe UI Black" panose="020B0A02040204020203" pitchFamily="34" charset="0"/>
                <a:ea typeface="Segoe UI Black" panose="020B0A02040204020203" pitchFamily="34" charset="0"/>
                <a:cs typeface="Times New Roman" panose="02020603050405020304" pitchFamily="18" charset="0"/>
              </a:rPr>
              <a:t>:</a:t>
            </a:r>
          </a:p>
          <a:p>
            <a:pPr marL="342900" indent="-342900">
              <a:buFont typeface="Wingdings" panose="05000000000000000000" pitchFamily="2" charset="2"/>
              <a:buChar char="Ø"/>
            </a:pPr>
            <a:r>
              <a:rPr lang="en-US" dirty="0" err="1">
                <a:latin typeface="Segoe UI Black" panose="020B0A02040204020203" pitchFamily="34" charset="0"/>
                <a:ea typeface="Segoe UI Black" panose="020B0A02040204020203" pitchFamily="34" charset="0"/>
                <a:cs typeface="Times New Roman" panose="02020603050405020304" pitchFamily="18" charset="0"/>
              </a:rPr>
              <a:t>Đánh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dấu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bằng</a:t>
            </a:r>
            <a:r>
              <a:rPr lang="en-US" dirty="0">
                <a:latin typeface="Segoe UI Black" panose="020B0A02040204020203" pitchFamily="34" charset="0"/>
                <a:ea typeface="Segoe UI Black" panose="020B0A02040204020203" pitchFamily="34" charset="0"/>
                <a:cs typeface="Times New Roman" panose="02020603050405020304" pitchFamily="18" charset="0"/>
              </a:rPr>
              <a:t> “v”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kết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thúc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bằng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một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số</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dương</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marL="342900" indent="-342900">
              <a:buFont typeface="Wingdings" panose="05000000000000000000" pitchFamily="2" charset="2"/>
              <a:buChar char="Ø"/>
            </a:pPr>
            <a:r>
              <a:rPr lang="en-US" dirty="0" err="1">
                <a:latin typeface="Segoe UI Black" panose="020B0A02040204020203" pitchFamily="34" charset="0"/>
                <a:ea typeface="Segoe UI Black" panose="020B0A02040204020203" pitchFamily="34" charset="0"/>
                <a:cs typeface="Times New Roman" panose="02020603050405020304" pitchFamily="18" charset="0"/>
              </a:rPr>
              <a:t>Đặt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vị</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đầu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tiên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của</a:t>
            </a:r>
            <a:r>
              <a:rPr lang="en-US" dirty="0">
                <a:latin typeface="Segoe UI Black" panose="020B0A02040204020203" pitchFamily="34" charset="0"/>
                <a:ea typeface="Segoe UI Black" panose="020B0A02040204020203" pitchFamily="34" charset="0"/>
                <a:cs typeface="Times New Roman" panose="02020603050405020304" pitchFamily="18" charset="0"/>
              </a:rPr>
              <a:t> resource</a:t>
            </a:r>
          </a:p>
          <a:p>
            <a:r>
              <a:rPr lang="en-US" dirty="0">
                <a:latin typeface="Segoe UI Black" panose="020B0A02040204020203" pitchFamily="34" charset="0"/>
                <a:ea typeface="Segoe UI Black" panose="020B0A02040204020203" pitchFamily="34" charset="0"/>
                <a:cs typeface="Times New Roman" panose="02020603050405020304" pitchFamily="18" charset="0"/>
              </a:rPr>
              <a:t>GET /v1/users/1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thay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vì</a:t>
            </a:r>
            <a:r>
              <a:rPr lang="en-US" dirty="0">
                <a:latin typeface="Segoe UI Black" panose="020B0A02040204020203" pitchFamily="34" charset="0"/>
                <a:ea typeface="Segoe UI Black" panose="020B0A02040204020203" pitchFamily="34" charset="0"/>
                <a:cs typeface="Times New Roman" panose="02020603050405020304" pitchFamily="18" charset="0"/>
              </a:rPr>
              <a:t> GET /users/v1.5/1</a:t>
            </a:r>
          </a:p>
          <a:p>
            <a:pPr marL="342900" indent="-342900">
              <a:buFont typeface="Arial" panose="020B0604020202020204" pitchFamily="34" charset="0"/>
              <a:buChar char="•"/>
            </a:pPr>
            <a:r>
              <a:rPr lang="en-US" b="1" dirty="0" err="1">
                <a:latin typeface="Segoe UI Black" panose="020B0A02040204020203" pitchFamily="34" charset="0"/>
                <a:ea typeface="Segoe UI Black" panose="020B0A02040204020203" pitchFamily="34" charset="0"/>
                <a:cs typeface="Times New Roman" panose="02020603050405020304" pitchFamily="18" charset="0"/>
              </a:rPr>
              <a:t>Đặt</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tên</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cho</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b="1" dirty="0">
                <a:latin typeface="Segoe UI Black" panose="020B0A02040204020203" pitchFamily="34" charset="0"/>
                <a:ea typeface="Segoe UI Black" panose="020B0A02040204020203" pitchFamily="34" charset="0"/>
                <a:cs typeface="Times New Roman" panose="02020603050405020304" pitchFamily="18" charset="0"/>
              </a:rPr>
              <a:t> attribute</a:t>
            </a:r>
          </a:p>
          <a:p>
            <a:r>
              <a:rPr lang="en-US" dirty="0" err="1">
                <a:latin typeface="Segoe UI Black" panose="020B0A02040204020203" pitchFamily="34" charset="0"/>
                <a:ea typeface="Segoe UI Black" panose="020B0A02040204020203" pitchFamily="34" charset="0"/>
                <a:cs typeface="Times New Roman" panose="02020603050405020304" pitchFamily="18" charset="0"/>
              </a:rPr>
              <a:t>Thống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nhất</a:t>
            </a:r>
            <a:r>
              <a:rPr lang="en-US" dirty="0">
                <a:latin typeface="Segoe UI Black" panose="020B0A02040204020203" pitchFamily="34" charset="0"/>
                <a:ea typeface="Segoe UI Black" panose="020B0A02040204020203" pitchFamily="34" charset="0"/>
                <a:cs typeface="Times New Roman" panose="02020603050405020304" pitchFamily="18" charset="0"/>
              </a:rPr>
              <a:t> 1 </a:t>
            </a:r>
            <a:r>
              <a:rPr lang="en-US" dirty="0" err="1">
                <a:latin typeface="Segoe UI Black" panose="020B0A02040204020203" pitchFamily="34" charset="0"/>
                <a:ea typeface="Segoe UI Black" panose="020B0A02040204020203" pitchFamily="34" charset="0"/>
                <a:cs typeface="Times New Roman" panose="02020603050405020304" pitchFamily="18" charset="0"/>
              </a:rPr>
              <a:t>loại</a:t>
            </a:r>
            <a:r>
              <a:rPr lang="en-US" dirty="0">
                <a:latin typeface="Segoe UI Black" panose="020B0A02040204020203" pitchFamily="34" charset="0"/>
                <a:ea typeface="Segoe UI Black" panose="020B0A02040204020203" pitchFamily="34" charset="0"/>
                <a:cs typeface="Times New Roman" panose="02020603050405020304" pitchFamily="18" charset="0"/>
              </a:rPr>
              <a:t> convention, naming </a:t>
            </a:r>
            <a:r>
              <a:rPr lang="en-US" dirty="0" err="1">
                <a:latin typeface="Segoe UI Black" panose="020B0A02040204020203" pitchFamily="34" charset="0"/>
                <a:ea typeface="Segoe UI Black" panose="020B0A02040204020203" pitchFamily="34" charset="0"/>
                <a:cs typeface="Times New Roman" panose="02020603050405020304" pitchFamily="18" charset="0"/>
              </a:rPr>
              <a:t>cho</a:t>
            </a:r>
            <a:r>
              <a:rPr lang="en-US" dirty="0">
                <a:latin typeface="Segoe UI Black" panose="020B0A02040204020203" pitchFamily="34" charset="0"/>
                <a:ea typeface="Segoe UI Black" panose="020B0A02040204020203" pitchFamily="34" charset="0"/>
                <a:cs typeface="Times New Roman" panose="02020603050405020304" pitchFamily="18" charset="0"/>
              </a:rPr>
              <a:t> 1 </a:t>
            </a:r>
            <a:r>
              <a:rPr lang="en-US" dirty="0" err="1">
                <a:latin typeface="Segoe UI Black" panose="020B0A02040204020203" pitchFamily="34" charset="0"/>
                <a:ea typeface="Segoe UI Black" panose="020B0A02040204020203" pitchFamily="34" charset="0"/>
                <a:cs typeface="Times New Roman" panose="02020603050405020304" pitchFamily="18" charset="0"/>
              </a:rPr>
              <a:t>loại</a:t>
            </a:r>
            <a:r>
              <a:rPr lang="en-US" dirty="0">
                <a:latin typeface="Segoe UI Black" panose="020B0A02040204020203" pitchFamily="34" charset="0"/>
                <a:ea typeface="Segoe UI Black" panose="020B0A02040204020203" pitchFamily="34" charset="0"/>
                <a:cs typeface="Times New Roman" panose="02020603050405020304" pitchFamily="18" charset="0"/>
              </a:rPr>
              <a:t> attribute</a:t>
            </a:r>
          </a:p>
          <a:p>
            <a:pPr marL="342900" indent="-342900">
              <a:buFont typeface="Arial" panose="020B0604020202020204" pitchFamily="34" charset="0"/>
              <a:buChar char="•"/>
            </a:pPr>
            <a:r>
              <a:rPr lang="en-US" b="1" dirty="0" err="1">
                <a:latin typeface="Segoe UI Black" panose="020B0A02040204020203" pitchFamily="34" charset="0"/>
                <a:ea typeface="Segoe UI Black" panose="020B0A02040204020203" pitchFamily="34" charset="0"/>
                <a:cs typeface="Times New Roman" panose="02020603050405020304" pitchFamily="18" charset="0"/>
              </a:rPr>
              <a:t>Phân</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trang</a:t>
            </a:r>
            <a:endParaRPr lang="en-US" b="1" dirty="0">
              <a:latin typeface="Segoe UI Black" panose="020B0A02040204020203" pitchFamily="34" charset="0"/>
              <a:ea typeface="Segoe UI Black" panose="020B0A02040204020203" pitchFamily="34" charset="0"/>
              <a:cs typeface="Times New Roman" panose="02020603050405020304" pitchFamily="18" charset="0"/>
            </a:endParaRPr>
          </a:p>
          <a:p>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loại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phân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trang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từ</a:t>
            </a:r>
            <a:r>
              <a:rPr lang="en-US" dirty="0">
                <a:latin typeface="Segoe UI Black" panose="020B0A02040204020203" pitchFamily="34" charset="0"/>
                <a:ea typeface="Segoe UI Black" panose="020B0A02040204020203" pitchFamily="34" charset="0"/>
                <a:cs typeface="Times New Roman" panose="02020603050405020304" pitchFamily="18" charset="0"/>
              </a:rPr>
              <a:t> 3 </a:t>
            </a:r>
            <a:r>
              <a:rPr lang="en-US" dirty="0" err="1">
                <a:latin typeface="Segoe UI Black" panose="020B0A02040204020203" pitchFamily="34" charset="0"/>
                <a:ea typeface="Segoe UI Black" panose="020B0A02040204020203" pitchFamily="34" charset="0"/>
                <a:cs typeface="Times New Roman" panose="02020603050405020304" pitchFamily="18" charset="0"/>
              </a:rPr>
              <a:t>hệ</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thống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sau</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lấy</a:t>
            </a:r>
            <a:r>
              <a:rPr lang="en-US" dirty="0">
                <a:latin typeface="Segoe UI Black" panose="020B0A02040204020203" pitchFamily="34" charset="0"/>
                <a:ea typeface="Segoe UI Black" panose="020B0A02040204020203" pitchFamily="34" charset="0"/>
                <a:cs typeface="Times New Roman" panose="02020603050405020304" pitchFamily="18" charset="0"/>
              </a:rPr>
              <a:t> 25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phần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từ</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vị</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trí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a:t>
            </a:r>
            <a:r>
              <a:rPr lang="en-US" dirty="0">
                <a:latin typeface="Segoe UI Black" panose="020B0A02040204020203" pitchFamily="34" charset="0"/>
                <a:ea typeface="Segoe UI Black" panose="020B0A02040204020203" pitchFamily="34" charset="0"/>
                <a:cs typeface="Times New Roman" panose="02020603050405020304" pitchFamily="18" charset="0"/>
              </a:rPr>
              <a:t> 50</a:t>
            </a:r>
          </a:p>
          <a:p>
            <a:r>
              <a:rPr lang="en-US" dirty="0">
                <a:latin typeface="Segoe UI Black" panose="020B0A02040204020203" pitchFamily="34" charset="0"/>
                <a:ea typeface="Segoe UI Black" panose="020B0A02040204020203" pitchFamily="34" charset="0"/>
                <a:cs typeface="Times New Roman" panose="02020603050405020304" pitchFamily="18" charset="0"/>
              </a:rPr>
              <a:t>Facebook: offset 50 and limit 25</a:t>
            </a:r>
          </a:p>
          <a:p>
            <a:r>
              <a:rPr lang="en-US" dirty="0">
                <a:latin typeface="Segoe UI Black" panose="020B0A02040204020203" pitchFamily="34" charset="0"/>
                <a:ea typeface="Segoe UI Black" panose="020B0A02040204020203" pitchFamily="34" charset="0"/>
                <a:cs typeface="Times New Roman" panose="02020603050405020304" pitchFamily="18" charset="0"/>
              </a:rPr>
              <a:t>Twitter: page 3 and </a:t>
            </a:r>
            <a:r>
              <a:rPr lang="en-US" dirty="0" err="1">
                <a:latin typeface="Segoe UI Black" panose="020B0A02040204020203" pitchFamily="34" charset="0"/>
                <a:ea typeface="Segoe UI Black" panose="020B0A02040204020203" pitchFamily="34" charset="0"/>
                <a:cs typeface="Times New Roman" panose="02020603050405020304" pitchFamily="18" charset="0"/>
              </a:rPr>
              <a:t>rpp</a:t>
            </a:r>
            <a:r>
              <a:rPr lang="en-US" dirty="0">
                <a:latin typeface="Segoe UI Black" panose="020B0A02040204020203" pitchFamily="34" charset="0"/>
                <a:ea typeface="Segoe UI Black" panose="020B0A02040204020203" pitchFamily="34" charset="0"/>
                <a:cs typeface="Times New Roman" panose="02020603050405020304" pitchFamily="18" charset="0"/>
              </a:rPr>
              <a:t> 25 (records per page)</a:t>
            </a:r>
          </a:p>
          <a:p>
            <a:r>
              <a:rPr lang="en-US" dirty="0">
                <a:latin typeface="Segoe UI Black" panose="020B0A02040204020203" pitchFamily="34" charset="0"/>
                <a:ea typeface="Segoe UI Black" panose="020B0A02040204020203" pitchFamily="34" charset="0"/>
                <a:cs typeface="Times New Roman" panose="02020603050405020304" pitchFamily="18" charset="0"/>
              </a:rPr>
              <a:t>LinkedIn: start 50 and count 25</a:t>
            </a: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103431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6" y="905228"/>
            <a:ext cx="9382124" cy="533046"/>
          </a:xfrm>
        </p:spPr>
        <p:txBody>
          <a:bodyPr/>
          <a:lstStyle/>
          <a:p>
            <a:r>
              <a:rPr lang="en-US" sz="3000" b="1" dirty="0">
                <a:latin typeface="Segoe UI Black" panose="020B0A02040204020203" pitchFamily="34" charset="0"/>
                <a:ea typeface="Segoe UI Black" panose="020B0A02040204020203" pitchFamily="34" charset="0"/>
                <a:cs typeface="Times New Roman" panose="02020603050405020304" pitchFamily="18" charset="0"/>
              </a:rPr>
              <a:t>NGUYÊN TẮC THIẾT KẾ </a:t>
            </a:r>
          </a:p>
        </p:txBody>
      </p:sp>
      <p:sp>
        <p:nvSpPr>
          <p:cNvPr id="6" name="Text Placeholder 5"/>
          <p:cNvSpPr>
            <a:spLocks noGrp="1"/>
          </p:cNvSpPr>
          <p:nvPr>
            <p:ph type="body" sz="half" idx="11"/>
          </p:nvPr>
        </p:nvSpPr>
        <p:spPr>
          <a:xfrm>
            <a:off x="1971676" y="1709530"/>
            <a:ext cx="10087802" cy="5022574"/>
          </a:xfrm>
        </p:spPr>
        <p:txBody>
          <a:bodyPr>
            <a:normAutofit/>
          </a:bodyPr>
          <a:lstStyle/>
          <a:p>
            <a:pPr marL="342900" indent="-342900">
              <a:buFont typeface="Arial" panose="020B0604020202020204" pitchFamily="34" charset="0"/>
              <a:buChar char="•"/>
            </a:pPr>
            <a:r>
              <a:rPr lang="en-US" b="1" dirty="0" err="1">
                <a:latin typeface="Segoe UI Black" panose="020B0A02040204020203" pitchFamily="34" charset="0"/>
                <a:ea typeface="Segoe UI Black" panose="020B0A02040204020203" pitchFamily="34" charset="0"/>
                <a:cs typeface="Times New Roman" panose="02020603050405020304" pitchFamily="18" charset="0"/>
              </a:rPr>
              <a:t>Tìm</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kiếm</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fr-FR" b="1" dirty="0" err="1">
                <a:latin typeface="Segoe UI Black" panose="020B0A02040204020203" pitchFamily="34" charset="0"/>
                <a:ea typeface="Segoe UI Black" panose="020B0A02040204020203" pitchFamily="34" charset="0"/>
                <a:cs typeface="Times New Roman" panose="02020603050405020304" pitchFamily="18" charset="0"/>
              </a:rPr>
              <a:t>s</a:t>
            </a:r>
            <a:r>
              <a:rPr lang="fr-FR" dirty="0" err="1">
                <a:latin typeface="Segoe UI Black" panose="020B0A02040204020203" pitchFamily="34" charset="0"/>
                <a:ea typeface="Segoe UI Black" panose="020B0A02040204020203" pitchFamily="34" charset="0"/>
                <a:cs typeface="Times New Roman" panose="02020603050405020304" pitchFamily="18" charset="0"/>
              </a:rPr>
              <a:t>ử</a:t>
            </a:r>
            <a:r>
              <a:rPr lang="fr-FR" dirty="0">
                <a:latin typeface="Segoe UI Black" panose="020B0A02040204020203" pitchFamily="34" charset="0"/>
                <a:ea typeface="Segoe UI Black" panose="020B0A02040204020203" pitchFamily="34" charset="0"/>
                <a:cs typeface="Times New Roman" panose="02020603050405020304" pitchFamily="18" charset="0"/>
              </a:rPr>
              <a:t> </a:t>
            </a:r>
            <a:r>
              <a:rPr lang="fr-FR" dirty="0" err="1">
                <a:latin typeface="Segoe UI Black" panose="020B0A02040204020203" pitchFamily="34" charset="0"/>
                <a:ea typeface="Segoe UI Black" panose="020B0A02040204020203" pitchFamily="34" charset="0"/>
                <a:cs typeface="Times New Roman" panose="02020603050405020304" pitchFamily="18" charset="0"/>
              </a:rPr>
              <a:t>dụng</a:t>
            </a:r>
            <a:r>
              <a:rPr lang="fr-FR" dirty="0">
                <a:latin typeface="Segoe UI Black" panose="020B0A02040204020203" pitchFamily="34" charset="0"/>
                <a:ea typeface="Segoe UI Black" panose="020B0A02040204020203" pitchFamily="34" charset="0"/>
                <a:cs typeface="Times New Roman" panose="02020603050405020304" pitchFamily="18" charset="0"/>
              </a:rPr>
              <a:t> </a:t>
            </a:r>
            <a:r>
              <a:rPr lang="fr-FR" dirty="0" err="1">
                <a:latin typeface="Segoe UI Black" panose="020B0A02040204020203" pitchFamily="34" charset="0"/>
                <a:ea typeface="Segoe UI Black" panose="020B0A02040204020203" pitchFamily="34" charset="0"/>
                <a:cs typeface="Times New Roman" panose="02020603050405020304" pitchFamily="18" charset="0"/>
              </a:rPr>
              <a:t>attribute</a:t>
            </a:r>
            <a:r>
              <a:rPr lang="fr-FR" dirty="0">
                <a:latin typeface="Segoe UI Black" panose="020B0A02040204020203" pitchFamily="34" charset="0"/>
                <a:ea typeface="Segoe UI Black" panose="020B0A02040204020203" pitchFamily="34" charset="0"/>
                <a:cs typeface="Times New Roman" panose="02020603050405020304" pitchFamily="18" charset="0"/>
              </a:rPr>
              <a:t> là “q” (</a:t>
            </a:r>
            <a:r>
              <a:rPr lang="fr-FR" dirty="0" err="1">
                <a:latin typeface="Segoe UI Black" panose="020B0A02040204020203" pitchFamily="34" charset="0"/>
                <a:ea typeface="Segoe UI Black" panose="020B0A02040204020203" pitchFamily="34" charset="0"/>
                <a:cs typeface="Times New Roman" panose="02020603050405020304" pitchFamily="18" charset="0"/>
              </a:rPr>
              <a:t>query</a:t>
            </a:r>
            <a:r>
              <a:rPr lang="fr-FR" dirty="0">
                <a:latin typeface="Segoe UI Black" panose="020B0A02040204020203" pitchFamily="34" charset="0"/>
                <a:ea typeface="Segoe UI Black" panose="020B0A02040204020203" pitchFamily="34" charset="0"/>
                <a:cs typeface="Times New Roman" panose="02020603050405020304" pitchFamily="18" charset="0"/>
              </a:rPr>
              <a:t>)</a:t>
            </a:r>
          </a:p>
          <a:p>
            <a:r>
              <a:rPr lang="en-US" dirty="0">
                <a:latin typeface="Segoe UI Black" panose="020B0A02040204020203" pitchFamily="34" charset="0"/>
                <a:ea typeface="Segoe UI Black" panose="020B0A02040204020203" pitchFamily="34" charset="0"/>
                <a:cs typeface="Times New Roman" panose="02020603050405020304" pitchFamily="18" charset="0"/>
              </a:rPr>
              <a:t>GET/</a:t>
            </a:r>
            <a:r>
              <a:rPr lang="en-US" dirty="0" err="1">
                <a:latin typeface="Segoe UI Black" panose="020B0A02040204020203" pitchFamily="34" charset="0"/>
                <a:ea typeface="Segoe UI Black" panose="020B0A02040204020203" pitchFamily="34" charset="0"/>
                <a:cs typeface="Times New Roman" panose="02020603050405020304" pitchFamily="18" charset="0"/>
              </a:rPr>
              <a:t>cars?q</a:t>
            </a:r>
            <a:r>
              <a:rPr lang="en-US" dirty="0">
                <a:latin typeface="Segoe UI Black" panose="020B0A02040204020203" pitchFamily="34" charset="0"/>
                <a:ea typeface="Segoe UI Black" panose="020B0A02040204020203" pitchFamily="34" charset="0"/>
                <a:cs typeface="Times New Roman" panose="02020603050405020304" pitchFamily="18" charset="0"/>
              </a:rPr>
              <a:t>=</a:t>
            </a:r>
            <a:r>
              <a:rPr lang="en-US" dirty="0" err="1">
                <a:latin typeface="Segoe UI Black" panose="020B0A02040204020203" pitchFamily="34" charset="0"/>
                <a:ea typeface="Segoe UI Black" panose="020B0A02040204020203" pitchFamily="34" charset="0"/>
                <a:cs typeface="Times New Roman" panose="02020603050405020304" pitchFamily="18" charset="0"/>
              </a:rPr>
              <a:t>Mercedes:tìm</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tất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cả</a:t>
            </a:r>
            <a:r>
              <a:rPr lang="en-US" dirty="0">
                <a:latin typeface="Segoe UI Black" panose="020B0A02040204020203" pitchFamily="34" charset="0"/>
                <a:ea typeface="Segoe UI Black" panose="020B0A02040204020203" pitchFamily="34" charset="0"/>
                <a:cs typeface="Times New Roman" panose="02020603050405020304" pitchFamily="18" charset="0"/>
              </a:rPr>
              <a:t> ô </a:t>
            </a:r>
            <a:r>
              <a:rPr lang="en-US" dirty="0" err="1">
                <a:latin typeface="Segoe UI Black" panose="020B0A02040204020203" pitchFamily="34" charset="0"/>
                <a:ea typeface="Segoe UI Black" panose="020B0A02040204020203" pitchFamily="34" charset="0"/>
                <a:cs typeface="Times New Roman" panose="02020603050405020304" pitchFamily="18" charset="0"/>
              </a:rPr>
              <a:t>tô</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có</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tên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là</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mercedes</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en-US" b="1" dirty="0" err="1">
                <a:latin typeface="Segoe UI Black" panose="020B0A02040204020203" pitchFamily="34" charset="0"/>
                <a:ea typeface="Segoe UI Black" panose="020B0A02040204020203" pitchFamily="34" charset="0"/>
                <a:cs typeface="Times New Roman" panose="02020603050405020304" pitchFamily="18" charset="0"/>
              </a:rPr>
              <a:t>Lựa</a:t>
            </a:r>
            <a:r>
              <a:rPr lang="en-US" b="1" dirty="0">
                <a:latin typeface="Segoe UI Black" panose="020B0A02040204020203" pitchFamily="34" charset="0"/>
                <a:ea typeface="Segoe UI Black" panose="020B0A02040204020203" pitchFamily="34" charset="0"/>
                <a:cs typeface="Times New Roman" panose="02020603050405020304" pitchFamily="18" charset="0"/>
              </a:rPr>
              <a:t> chon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trường</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trả</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en-US" b="1" dirty="0" err="1">
                <a:latin typeface="Segoe UI Black" panose="020B0A02040204020203" pitchFamily="34" charset="0"/>
                <a:ea typeface="Segoe UI Black" panose="020B0A02040204020203" pitchFamily="34" charset="0"/>
                <a:cs typeface="Times New Roman" panose="02020603050405020304" pitchFamily="18" charset="0"/>
              </a:rPr>
              <a:t>về</a:t>
            </a:r>
            <a:r>
              <a:rPr lang="en-US" b="1" dirty="0">
                <a:latin typeface="Segoe UI Black" panose="020B0A02040204020203" pitchFamily="34" charset="0"/>
                <a:ea typeface="Segoe UI Black" panose="020B0A02040204020203" pitchFamily="34" charset="0"/>
                <a:cs typeface="Times New Roman" panose="02020603050405020304" pitchFamily="18" charset="0"/>
              </a:rPr>
              <a:t> </a:t>
            </a:r>
            <a:r>
              <a:rPr lang="fr-FR" dirty="0" err="1">
                <a:latin typeface="Segoe UI Black" panose="020B0A02040204020203" pitchFamily="34" charset="0"/>
                <a:ea typeface="Segoe UI Black" panose="020B0A02040204020203" pitchFamily="34" charset="0"/>
                <a:cs typeface="Times New Roman" panose="02020603050405020304" pitchFamily="18" charset="0"/>
              </a:rPr>
              <a:t>sử</a:t>
            </a:r>
            <a:r>
              <a:rPr lang="fr-FR" dirty="0">
                <a:latin typeface="Segoe UI Black" panose="020B0A02040204020203" pitchFamily="34" charset="0"/>
                <a:ea typeface="Segoe UI Black" panose="020B0A02040204020203" pitchFamily="34" charset="0"/>
                <a:cs typeface="Times New Roman" panose="02020603050405020304" pitchFamily="18" charset="0"/>
              </a:rPr>
              <a:t> </a:t>
            </a:r>
            <a:r>
              <a:rPr lang="fr-FR" dirty="0" err="1">
                <a:latin typeface="Segoe UI Black" panose="020B0A02040204020203" pitchFamily="34" charset="0"/>
                <a:ea typeface="Segoe UI Black" panose="020B0A02040204020203" pitchFamily="34" charset="0"/>
                <a:cs typeface="Times New Roman" panose="02020603050405020304" pitchFamily="18" charset="0"/>
              </a:rPr>
              <a:t>dụng</a:t>
            </a:r>
            <a:r>
              <a:rPr lang="fr-FR" dirty="0">
                <a:latin typeface="Segoe UI Black" panose="020B0A02040204020203" pitchFamily="34" charset="0"/>
                <a:ea typeface="Segoe UI Black" panose="020B0A02040204020203" pitchFamily="34" charset="0"/>
                <a:cs typeface="Times New Roman" panose="02020603050405020304" pitchFamily="18" charset="0"/>
              </a:rPr>
              <a:t> </a:t>
            </a:r>
            <a:r>
              <a:rPr lang="fr-FR" dirty="0" err="1">
                <a:latin typeface="Segoe UI Black" panose="020B0A02040204020203" pitchFamily="34" charset="0"/>
                <a:ea typeface="Segoe UI Black" panose="020B0A02040204020203" pitchFamily="34" charset="0"/>
                <a:cs typeface="Times New Roman" panose="02020603050405020304" pitchFamily="18" charset="0"/>
              </a:rPr>
              <a:t>attribute</a:t>
            </a:r>
            <a:r>
              <a:rPr lang="fr-FR" dirty="0">
                <a:latin typeface="Segoe UI Black" panose="020B0A02040204020203" pitchFamily="34" charset="0"/>
                <a:ea typeface="Segoe UI Black" panose="020B0A02040204020203" pitchFamily="34" charset="0"/>
                <a:cs typeface="Times New Roman" panose="02020603050405020304" pitchFamily="18" charset="0"/>
              </a:rPr>
              <a:t> là “</a:t>
            </a:r>
            <a:r>
              <a:rPr lang="fr-FR" dirty="0" err="1">
                <a:latin typeface="Segoe UI Black" panose="020B0A02040204020203" pitchFamily="34" charset="0"/>
                <a:ea typeface="Segoe UI Black" panose="020B0A02040204020203" pitchFamily="34" charset="0"/>
                <a:cs typeface="Times New Roman" panose="02020603050405020304" pitchFamily="18" charset="0"/>
              </a:rPr>
              <a:t>field</a:t>
            </a:r>
            <a:r>
              <a:rPr lang="fr-FR" dirty="0">
                <a:latin typeface="Segoe UI Black" panose="020B0A02040204020203" pitchFamily="34" charset="0"/>
                <a:ea typeface="Segoe UI Black" panose="020B0A02040204020203" pitchFamily="34" charset="0"/>
                <a:cs typeface="Times New Roman" panose="02020603050405020304" pitchFamily="18" charset="0"/>
              </a:rPr>
              <a:t>”</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r>
              <a:rPr lang="en-US" dirty="0">
                <a:latin typeface="Segoe UI Black" panose="020B0A02040204020203" pitchFamily="34" charset="0"/>
                <a:ea typeface="Segoe UI Black" panose="020B0A02040204020203" pitchFamily="34" charset="0"/>
                <a:cs typeface="Times New Roman" panose="02020603050405020304" pitchFamily="18" charset="0"/>
              </a:rPr>
              <a:t>GET/</a:t>
            </a:r>
            <a:r>
              <a:rPr lang="en-US" dirty="0" err="1">
                <a:latin typeface="Segoe UI Black" panose="020B0A02040204020203" pitchFamily="34" charset="0"/>
                <a:ea typeface="Segoe UI Black" panose="020B0A02040204020203" pitchFamily="34" charset="0"/>
                <a:cs typeface="Times New Roman" panose="02020603050405020304" pitchFamily="18" charset="0"/>
              </a:rPr>
              <a:t>user?field</a:t>
            </a:r>
            <a:r>
              <a:rPr lang="en-US" dirty="0">
                <a:latin typeface="Segoe UI Black" panose="020B0A02040204020203" pitchFamily="34" charset="0"/>
                <a:ea typeface="Segoe UI Black" panose="020B0A02040204020203" pitchFamily="34" charset="0"/>
                <a:cs typeface="Times New Roman" panose="02020603050405020304" pitchFamily="18" charset="0"/>
              </a:rPr>
              <a:t>=id, name, address: </a:t>
            </a:r>
            <a:r>
              <a:rPr lang="en-US" dirty="0" err="1">
                <a:latin typeface="Segoe UI Black" panose="020B0A02040204020203" pitchFamily="34" charset="0"/>
                <a:ea typeface="Segoe UI Black" panose="020B0A02040204020203" pitchFamily="34" charset="0"/>
                <a:cs typeface="Times New Roman" panose="02020603050405020304" pitchFamily="18" charset="0"/>
              </a:rPr>
              <a:t>lấy</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danh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sách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tất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cả</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user </a:t>
            </a:r>
            <a:r>
              <a:rPr lang="en-US" dirty="0" err="1">
                <a:latin typeface="Segoe UI Black" panose="020B0A02040204020203" pitchFamily="34" charset="0"/>
                <a:ea typeface="Segoe UI Black" panose="020B0A02040204020203" pitchFamily="34" charset="0"/>
                <a:cs typeface="Times New Roman" panose="02020603050405020304" pitchFamily="18" charset="0"/>
              </a:rPr>
              <a:t>với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các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thông</a:t>
            </a:r>
            <a:r>
              <a:rPr lang="en-US" dirty="0">
                <a:latin typeface="Segoe UI Black" panose="020B0A02040204020203" pitchFamily="34" charset="0"/>
                <a:ea typeface="Segoe UI Black" panose="020B0A02040204020203" pitchFamily="34" charset="0"/>
                <a:cs typeface="Times New Roman" panose="02020603050405020304" pitchFamily="18" charset="0"/>
              </a:rPr>
              <a:t> tin bao </a:t>
            </a:r>
            <a:r>
              <a:rPr lang="en-US" dirty="0" err="1">
                <a:latin typeface="Segoe UI Black" panose="020B0A02040204020203" pitchFamily="34" charset="0"/>
                <a:ea typeface="Segoe UI Black" panose="020B0A02040204020203" pitchFamily="34" charset="0"/>
                <a:cs typeface="Times New Roman" panose="02020603050405020304" pitchFamily="18" charset="0"/>
              </a:rPr>
              <a:t>gồm</a:t>
            </a:r>
            <a:r>
              <a:rPr lang="en-US" dirty="0">
                <a:latin typeface="Segoe UI Black" panose="020B0A02040204020203" pitchFamily="34" charset="0"/>
                <a:ea typeface="Segoe UI Black" panose="020B0A02040204020203" pitchFamily="34" charset="0"/>
                <a:cs typeface="Times New Roman" panose="02020603050405020304" pitchFamily="18" charset="0"/>
              </a:rPr>
              <a:t> id, name, address</a:t>
            </a:r>
          </a:p>
          <a:p>
            <a:pPr marL="285750" indent="-285750">
              <a:buFont typeface="Arial" panose="020B0604020202020204" pitchFamily="34" charset="0"/>
              <a:buChar char="•"/>
            </a:pPr>
            <a:r>
              <a:rPr lang="en-US" b="1" dirty="0">
                <a:latin typeface="Segoe UI Black" panose="020B0A02040204020203" pitchFamily="34" charset="0"/>
                <a:ea typeface="Segoe UI Black" panose="020B0A02040204020203" pitchFamily="34" charset="0"/>
                <a:cs typeface="Times New Roman" panose="02020603050405020304" pitchFamily="18" charset="0"/>
              </a:rPr>
              <a:t>HTTP status code</a:t>
            </a:r>
          </a:p>
          <a:p>
            <a:r>
              <a:rPr lang="en-US" dirty="0">
                <a:latin typeface="Segoe UI Black" panose="020B0A02040204020203" pitchFamily="34" charset="0"/>
                <a:ea typeface="Segoe UI Black" panose="020B0A02040204020203" pitchFamily="34" charset="0"/>
                <a:cs typeface="Times New Roman" panose="02020603050405020304" pitchFamily="18" charset="0"/>
              </a:rPr>
              <a:t>200 OK: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thực</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hiện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hoạt</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động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thành</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công</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r>
              <a:rPr lang="en-US" dirty="0">
                <a:latin typeface="Segoe UI Black" panose="020B0A02040204020203" pitchFamily="34" charset="0"/>
                <a:ea typeface="Segoe UI Black" panose="020B0A02040204020203" pitchFamily="34" charset="0"/>
                <a:cs typeface="Times New Roman" panose="02020603050405020304" pitchFamily="18" charset="0"/>
              </a:rPr>
              <a:t>201 CREATED: </a:t>
            </a:r>
            <a:r>
              <a:rPr lang="en-US" dirty="0" err="1">
                <a:latin typeface="Segoe UI Black" panose="020B0A02040204020203" pitchFamily="34" charset="0"/>
                <a:ea typeface="Segoe UI Black" panose="020B0A02040204020203" pitchFamily="34" charset="0"/>
                <a:cs typeface="Times New Roman" panose="02020603050405020304" pitchFamily="18" charset="0"/>
              </a:rPr>
              <a:t>khi</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bạn</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sử</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dụng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phương</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thức</a:t>
            </a:r>
            <a:r>
              <a:rPr lang="en-US" dirty="0">
                <a:latin typeface="Segoe UI Black" panose="020B0A02040204020203" pitchFamily="34" charset="0"/>
                <a:ea typeface="Segoe UI Black" panose="020B0A02040204020203" pitchFamily="34" charset="0"/>
                <a:cs typeface="Times New Roman" panose="02020603050405020304" pitchFamily="18" charset="0"/>
              </a:rPr>
              <a:t> post </a:t>
            </a:r>
            <a:r>
              <a:rPr lang="en-US" dirty="0" err="1">
                <a:latin typeface="Segoe UI Black" panose="020B0A02040204020203" pitchFamily="34" charset="0"/>
                <a:ea typeface="Segoe UI Black" panose="020B0A02040204020203" pitchFamily="34" charset="0"/>
                <a:cs typeface="Times New Roman" panose="02020603050405020304" pitchFamily="18" charset="0"/>
              </a:rPr>
              <a:t>để</a:t>
            </a:r>
            <a:r>
              <a:rPr lang="en-US" dirty="0">
                <a:latin typeface="Segoe UI Black" panose="020B0A02040204020203" pitchFamily="34" charset="0"/>
                <a:ea typeface="Segoe UI Black" panose="020B0A02040204020203" pitchFamily="34" charset="0"/>
                <a:cs typeface="Times New Roman" panose="02020603050405020304" pitchFamily="18" charset="0"/>
              </a:rPr>
              <a:t> </a:t>
            </a:r>
            <a:r>
              <a:rPr lang="en-US" dirty="0" err="1">
                <a:latin typeface="Segoe UI Black" panose="020B0A02040204020203" pitchFamily="34" charset="0"/>
                <a:ea typeface="Segoe UI Black" panose="020B0A02040204020203" pitchFamily="34" charset="0"/>
                <a:cs typeface="Times New Roman" panose="02020603050405020304" pitchFamily="18" charset="0"/>
              </a:rPr>
              <a:t>tạo</a:t>
            </a:r>
            <a:r>
              <a:rPr lang="en-US" dirty="0">
                <a:latin typeface="Segoe UI Black" panose="020B0A02040204020203" pitchFamily="34" charset="0"/>
                <a:ea typeface="Segoe UI Black" panose="020B0A02040204020203" pitchFamily="34" charset="0"/>
                <a:cs typeface="Times New Roman" panose="02020603050405020304" pitchFamily="18" charset="0"/>
              </a:rPr>
              <a:t> resource </a:t>
            </a:r>
            <a:r>
              <a:rPr lang="en-US" dirty="0" err="1">
                <a:latin typeface="Segoe UI Black" panose="020B0A02040204020203" pitchFamily="34" charset="0"/>
                <a:ea typeface="Segoe UI Black" panose="020B0A02040204020203" pitchFamily="34" charset="0"/>
                <a:cs typeface="Times New Roman" panose="02020603050405020304" pitchFamily="18" charset="0"/>
              </a:rPr>
              <a:t>mới</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a:p>
            <a:r>
              <a:rPr lang="vi-VN" dirty="0">
                <a:latin typeface="Segoe UI Black" panose="020B0A02040204020203" pitchFamily="34" charset="0"/>
                <a:ea typeface="Segoe UI Black" panose="020B0A02040204020203" pitchFamily="34" charset="0"/>
              </a:rPr>
              <a:t>202 ACCEPTED</a:t>
            </a:r>
            <a:r>
              <a:rPr lang="en-US" dirty="0">
                <a:latin typeface="Segoe UI Black" panose="020B0A02040204020203" pitchFamily="34" charset="0"/>
                <a:ea typeface="Segoe UI Black" panose="020B0A02040204020203" pitchFamily="34" charset="0"/>
              </a:rPr>
              <a:t>: </a:t>
            </a:r>
            <a:r>
              <a:rPr lang="vi-VN" dirty="0">
                <a:latin typeface="Segoe UI Black" panose="020B0A02040204020203" pitchFamily="34" charset="0"/>
                <a:ea typeface="Segoe UI Black" panose="020B0A02040204020203" pitchFamily="34" charset="0"/>
              </a:rPr>
              <a:t>xác nhận yêu cầu được gửi đến máy chủ</a:t>
            </a:r>
            <a:endParaRPr lang="en-US" dirty="0">
              <a:latin typeface="Segoe UI Black" panose="020B0A02040204020203" pitchFamily="34" charset="0"/>
              <a:ea typeface="Segoe UI Black" panose="020B0A02040204020203" pitchFamily="34" charset="0"/>
            </a:endParaRPr>
          </a:p>
          <a:p>
            <a:r>
              <a:rPr lang="vi-VN" dirty="0">
                <a:latin typeface="Segoe UI Black" panose="020B0A02040204020203" pitchFamily="34" charset="0"/>
                <a:ea typeface="Segoe UI Black" panose="020B0A02040204020203" pitchFamily="34" charset="0"/>
              </a:rPr>
              <a:t>400 BAD REQUEST</a:t>
            </a:r>
            <a:r>
              <a:rPr lang="en-US" dirty="0">
                <a:latin typeface="Segoe UI Black" panose="020B0A02040204020203" pitchFamily="34" charset="0"/>
                <a:ea typeface="Segoe UI Black" panose="020B0A02040204020203" pitchFamily="34" charset="0"/>
              </a:rPr>
              <a:t>: </a:t>
            </a:r>
            <a:r>
              <a:rPr lang="vi-VN" dirty="0">
                <a:latin typeface="Segoe UI Black" panose="020B0A02040204020203" pitchFamily="34" charset="0"/>
                <a:ea typeface="Segoe UI Black" panose="020B0A02040204020203" pitchFamily="34" charset="0"/>
              </a:rPr>
              <a:t>xác nhận đầu vào phía khách hàng không thành công</a:t>
            </a:r>
            <a:endParaRPr lang="en-US" dirty="0">
              <a:latin typeface="Segoe UI Black" panose="020B0A02040204020203" pitchFamily="34" charset="0"/>
              <a:ea typeface="Segoe UI Black" panose="020B0A02040204020203" pitchFamily="34" charset="0"/>
            </a:endParaRPr>
          </a:p>
          <a:p>
            <a:r>
              <a:rPr lang="vi-VN" dirty="0">
                <a:latin typeface="Segoe UI Black" panose="020B0A02040204020203" pitchFamily="34" charset="0"/>
                <a:ea typeface="Segoe UI Black" panose="020B0A02040204020203" pitchFamily="34" charset="0"/>
              </a:rPr>
              <a:t>401 UNAUTHORIZED / 403 FORBIDDEN</a:t>
            </a:r>
            <a:r>
              <a:rPr lang="en-US" dirty="0">
                <a:latin typeface="Segoe UI Black" panose="020B0A02040204020203" pitchFamily="34" charset="0"/>
                <a:ea typeface="Segoe UI Black" panose="020B0A02040204020203" pitchFamily="34" charset="0"/>
              </a:rPr>
              <a:t>: </a:t>
            </a:r>
            <a:r>
              <a:rPr lang="vi-VN" dirty="0">
                <a:latin typeface="Segoe UI Black" panose="020B0A02040204020203" pitchFamily="34" charset="0"/>
                <a:ea typeface="Segoe UI Black" panose="020B0A02040204020203" pitchFamily="34" charset="0"/>
              </a:rPr>
              <a:t>người dùng hoặc hệ thống không được phép thực hiện một số thao tác nhất định.</a:t>
            </a:r>
            <a:endParaRPr lang="en-US"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3907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TotalTime>
  <Words>845</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Segoe UI Black</vt:lpstr>
      <vt:lpstr>Wingdings</vt:lpstr>
      <vt:lpstr>Office Theme</vt:lpstr>
      <vt:lpstr>PowerPoint Presentation</vt:lpstr>
      <vt:lpstr>RESTAPI?</vt:lpstr>
      <vt:lpstr>RESTAPI LÀ GÌ?</vt:lpstr>
      <vt:lpstr>RESTAPI LÀ GÌ?</vt:lpstr>
      <vt:lpstr>RESTfull API HOẠT ĐỘNG</vt:lpstr>
      <vt:lpstr>ƯU ĐIỂM </vt:lpstr>
      <vt:lpstr>NGUYÊN TẮC THIẾT KẾ </vt:lpstr>
      <vt:lpstr>NGUYÊN TẮC THIẾT KẾ </vt:lpstr>
      <vt:lpstr>NGUYÊN TẮC THIẾT KẾ </vt:lpstr>
      <vt:lpstr>NGUYÊN TẮC THIẾT KẾ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Admin</cp:lastModifiedBy>
  <cp:revision>89</cp:revision>
  <dcterms:created xsi:type="dcterms:W3CDTF">2017-11-04T11:17:03Z</dcterms:created>
  <dcterms:modified xsi:type="dcterms:W3CDTF">2020-08-23T15:11:06Z</dcterms:modified>
</cp:coreProperties>
</file>