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2" r:id="rId5"/>
    <p:sldId id="263" r:id="rId6"/>
    <p:sldId id="264" r:id="rId7"/>
    <p:sldId id="259"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1B8FAD"/>
    <a:srgbClr val="219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showGuides="1">
      <p:cViewPr varScale="1">
        <p:scale>
          <a:sx n="114" d="100"/>
          <a:sy n="114" d="100"/>
        </p:scale>
        <p:origin x="36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www.example.com/index.htm?name=value1&amp;name1=value1"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65473"/>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844444"/>
          </a:xfrm>
        </p:spPr>
        <p:txBody>
          <a:bodyPr>
            <a:normAutofit/>
          </a:bodyPr>
          <a:lstStyle/>
          <a:p>
            <a:pPr marL="342900" indent="-342900" algn="just">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SO SÁNH 2 PHƯƠNG THỨC</a:t>
            </a:r>
          </a:p>
          <a:p>
            <a:pPr marL="342900" indent="-342900" algn="just">
              <a:buFont typeface="Wingdings" panose="05000000000000000000" pitchFamily="2" charset="2"/>
              <a:buChar char="v"/>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b="1" dirty="0">
                <a:latin typeface="Segoe UI Black" panose="020B0A02040204020203" pitchFamily="34" charset="0"/>
                <a:ea typeface="Segoe UI Black" panose="020B0A02040204020203" pitchFamily="34" charset="0"/>
                <a:cs typeface="Times New Roman" panose="02020603050405020304" pitchFamily="18" charset="0"/>
              </a:rPr>
              <a:t> form: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form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request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F5/</a:t>
            </a:r>
            <a:r>
              <a:rPr lang="en-US" dirty="0" err="1">
                <a:latin typeface="Segoe UI Black" panose="020B0A02040204020203" pitchFamily="34" charset="0"/>
                <a:ea typeface="Segoe UI Black" panose="020B0A02040204020203" pitchFamily="34" charset="0"/>
                <a:cs typeface="Times New Roman" panose="02020603050405020304" pitchFamily="18" charset="0"/>
              </a:rPr>
              <a:t>ctrl+r</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Còn</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hiển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hộp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thoại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cảnh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báo</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marL="342900" indent="-342900" algn="just">
              <a:buFont typeface="Wingdings" panose="05000000000000000000" pitchFamily="2" charset="2"/>
              <a:buChar char="v"/>
            </a:pPr>
            <a:r>
              <a:rPr lang="en-US" b="1" dirty="0">
                <a:latin typeface="Segoe UI Black" panose="020B0A02040204020203" pitchFamily="34" charset="0"/>
                <a:ea typeface="Segoe UI Black" panose="020B0A02040204020203" pitchFamily="34" charset="0"/>
                <a:cs typeface="Times New Roman" panose="02020603050405020304" pitchFamily="18" charset="0"/>
              </a:rPr>
              <a:t>Quay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trang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trước</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form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rồi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nhấn</a:t>
            </a:r>
            <a:r>
              <a:rPr lang="en-US" dirty="0">
                <a:latin typeface="Segoe UI Black" panose="020B0A02040204020203" pitchFamily="34" charset="0"/>
                <a:ea typeface="Segoe UI Black" panose="020B0A02040204020203" pitchFamily="34" charset="0"/>
                <a:cs typeface="Times New Roman" panose="02020603050405020304" pitchFamily="18" charset="0"/>
              </a:rPr>
              <a:t> quay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vẫn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nội</a:t>
            </a:r>
            <a:r>
              <a:rPr lang="en-US" dirty="0">
                <a:latin typeface="Segoe UI Black" panose="020B0A02040204020203" pitchFamily="34" charset="0"/>
                <a:ea typeface="Segoe UI Black" panose="020B0A02040204020203" pitchFamily="34" charset="0"/>
                <a:cs typeface="Times New Roman" panose="02020603050405020304" pitchFamily="18" charset="0"/>
              </a:rPr>
              <a:t> dung,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còn</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trống</a:t>
            </a:r>
            <a:r>
              <a:rPr lang="en-US" dirty="0">
                <a:latin typeface="Segoe UI Black" panose="020B0A02040204020203" pitchFamily="34" charset="0"/>
                <a:ea typeface="Segoe UI Black" panose="020B0A02040204020203" pitchFamily="34" charset="0"/>
                <a:cs typeface="Times New Roman" panose="02020603050405020304" pitchFamily="18" charset="0"/>
              </a:rPr>
              <a:t>.</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41280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918482"/>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SỰ LỰA CHỌN</a:t>
            </a:r>
          </a:p>
        </p:txBody>
      </p:sp>
      <p:sp>
        <p:nvSpPr>
          <p:cNvPr id="6" name="Text Placeholder 5"/>
          <p:cNvSpPr>
            <a:spLocks noGrp="1"/>
          </p:cNvSpPr>
          <p:nvPr>
            <p:ph type="body" sz="half" idx="11"/>
          </p:nvPr>
        </p:nvSpPr>
        <p:spPr>
          <a:xfrm>
            <a:off x="1971676" y="1847904"/>
            <a:ext cx="9382124" cy="4844444"/>
          </a:xfrm>
        </p:spPr>
        <p:txBody>
          <a:bodyPr>
            <a:normAutofit/>
          </a:bodyPr>
          <a:lstStyle/>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lấy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xuất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nhanh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hơn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nên</a:t>
            </a:r>
            <a:r>
              <a:rPr lang="en-US" dirty="0">
                <a:latin typeface="Segoe UI Black" panose="020B0A02040204020203" pitchFamily="34" charset="0"/>
                <a:ea typeface="Segoe UI Black" panose="020B0A02040204020203" pitchFamily="34" charset="0"/>
                <a:cs typeface="Times New Roman" panose="02020603050405020304" pitchFamily="18" charset="0"/>
              </a:rPr>
              <a:t> dung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mật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hơn</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b="1" i="1" dirty="0" err="1">
                <a:latin typeface="Segoe UI Black" panose="020B0A02040204020203" pitchFamily="34" charset="0"/>
                <a:ea typeface="Segoe UI Black" panose="020B0A02040204020203" pitchFamily="34" charset="0"/>
                <a:cs typeface="Times New Roman" panose="02020603050405020304" pitchFamily="18" charset="0"/>
              </a:rPr>
              <a:t>Ví</a:t>
            </a:r>
            <a:r>
              <a:rPr lang="en-US" b="1" i="1" dirty="0">
                <a:latin typeface="Segoe UI Black" panose="020B0A02040204020203" pitchFamily="34" charset="0"/>
                <a:ea typeface="Segoe UI Black" panose="020B0A02040204020203" pitchFamily="34" charset="0"/>
                <a:cs typeface="Times New Roman" panose="02020603050405020304" pitchFamily="18" charset="0"/>
              </a:rPr>
              <a:t> </a:t>
            </a:r>
            <a:r>
              <a:rPr lang="en-US" b="1" i="1" dirty="0" err="1">
                <a:latin typeface="Segoe UI Black" panose="020B0A02040204020203" pitchFamily="34" charset="0"/>
                <a:ea typeface="Segoe UI Black" panose="020B0A02040204020203" pitchFamily="34" charset="0"/>
                <a:cs typeface="Times New Roman" panose="02020603050405020304" pitchFamily="18" charset="0"/>
              </a:rPr>
              <a:t>dụ</a:t>
            </a:r>
            <a:r>
              <a:rPr lang="en-US" b="1" i="1"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form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người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upload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ảnh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video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a:t>
            </a:r>
            <a:r>
              <a:rPr lang="en-US" dirty="0">
                <a:latin typeface="Segoe UI Black" panose="020B0A02040204020203" pitchFamily="34" charset="0"/>
                <a:ea typeface="Segoe UI Black" panose="020B0A02040204020203" pitchFamily="34" charset="0"/>
                <a:cs typeface="Times New Roman" panose="02020603050405020304" pitchFamily="18" charset="0"/>
              </a:rPr>
              <a:t> 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Còn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tải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a:t>
            </a:r>
            <a:r>
              <a:rPr lang="en-US" dirty="0">
                <a:latin typeface="Segoe UI Black" panose="020B0A02040204020203" pitchFamily="34" charset="0"/>
                <a:ea typeface="Segoe UI Black" panose="020B0A02040204020203" pitchFamily="34" charset="0"/>
                <a:cs typeface="Times New Roman" panose="02020603050405020304" pitchFamily="18" charset="0"/>
              </a:rPr>
              <a:t> 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get. 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xử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mật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khẩu</a:t>
            </a:r>
            <a:r>
              <a:rPr lang="en-US" dirty="0">
                <a:latin typeface="Segoe UI Black" panose="020B0A02040204020203" pitchFamily="34" charset="0"/>
                <a:ea typeface="Segoe UI Black" panose="020B0A02040204020203" pitchFamily="34" charset="0"/>
                <a:cs typeface="Times New Roman" panose="02020603050405020304" pitchFamily="18" charset="0"/>
              </a:rPr>
              <a:t> hay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nên</a:t>
            </a:r>
            <a:r>
              <a:rPr lang="en-US" dirty="0">
                <a:latin typeface="Segoe UI Black" panose="020B0A02040204020203" pitchFamily="34" charset="0"/>
                <a:ea typeface="Segoe UI Black" panose="020B0A02040204020203" pitchFamily="34" charset="0"/>
                <a:cs typeface="Times New Roman" panose="02020603050405020304" pitchFamily="18" charset="0"/>
              </a:rPr>
              <a:t> dung post</a:t>
            </a:r>
          </a:p>
        </p:txBody>
      </p:sp>
    </p:spTree>
    <p:extLst>
      <p:ext uri="{BB962C8B-B14F-4D97-AF65-F5344CB8AC3E}">
        <p14:creationId xmlns:p14="http://schemas.microsoft.com/office/powerpoint/2010/main" val="370567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800" dirty="0">
              <a:latin typeface="Segoe UI Black" panose="020B0A02040204020203" pitchFamily="34" charset="0"/>
              <a:ea typeface="Segoe UI Black" panose="020B0A02040204020203" pitchFamily="34" charset="0"/>
            </a:endParaRP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6" name="Title 1">
            <a:extLst>
              <a:ext uri="{FF2B5EF4-FFF2-40B4-BE49-F238E27FC236}">
                <a16:creationId xmlns:a16="http://schemas.microsoft.com/office/drawing/2014/main" id="{CFEC1BAE-9A38-404B-93A9-8B71E0EAAC70}"/>
              </a:ext>
            </a:extLst>
          </p:cNvPr>
          <p:cNvSpPr>
            <a:spLocks noGrp="1"/>
          </p:cNvSpPr>
          <p:nvPr>
            <p:ph type="title"/>
          </p:nvPr>
        </p:nvSpPr>
        <p:spPr>
          <a:xfrm>
            <a:off x="0" y="2268368"/>
            <a:ext cx="7132831" cy="1569660"/>
          </a:xfrm>
        </p:spPr>
        <p:txBody>
          <a:bodyPr/>
          <a:lstStyle/>
          <a:p>
            <a:r>
              <a:rPr lang="en-US" sz="4800" b="1" dirty="0">
                <a:latin typeface="Segoe UI Black" panose="020B0A02040204020203" pitchFamily="34" charset="0"/>
                <a:ea typeface="Segoe UI Black" panose="020B0A02040204020203" pitchFamily="34" charset="0"/>
                <a:cs typeface="Times New Roman" panose="02020603050405020304" pitchFamily="18" charset="0"/>
              </a:rPr>
              <a:t>POST GET OF HTTP AND HTTPS</a:t>
            </a:r>
          </a:p>
        </p:txBody>
      </p:sp>
    </p:spTree>
    <p:extLst>
      <p:ext uri="{BB962C8B-B14F-4D97-AF65-F5344CB8AC3E}">
        <p14:creationId xmlns:p14="http://schemas.microsoft.com/office/powerpoint/2010/main" val="385079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7" y="675861"/>
            <a:ext cx="10230678" cy="1060174"/>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993678"/>
            <a:ext cx="9485242" cy="4707711"/>
          </a:xfrm>
        </p:spPr>
        <p:txBody>
          <a:bodyPr>
            <a:normAutofit/>
          </a:bodyPr>
          <a:lstStyle/>
          <a:p>
            <a:pPr marL="457200" indent="-457200" algn="just">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HTTP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gì</a:t>
            </a:r>
            <a:r>
              <a:rPr lang="en-US" b="1"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qui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tắc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file: </a:t>
            </a:r>
            <a:r>
              <a:rPr lang="en-US" dirty="0" err="1">
                <a:latin typeface="Segoe UI Black" panose="020B0A02040204020203" pitchFamily="34" charset="0"/>
                <a:ea typeface="Segoe UI Black" panose="020B0A02040204020203" pitchFamily="34" charset="0"/>
                <a:cs typeface="Times New Roman" panose="02020603050405020304" pitchFamily="18" charset="0"/>
              </a:rPr>
              <a:t>âm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thanh</a:t>
            </a:r>
            <a:r>
              <a:rPr lang="en-US" dirty="0">
                <a:latin typeface="Segoe UI Black" panose="020B0A02040204020203" pitchFamily="34" charset="0"/>
                <a:ea typeface="Segoe UI Black" panose="020B0A02040204020203" pitchFamily="34" charset="0"/>
                <a:cs typeface="Times New Roman" panose="02020603050405020304" pitchFamily="18" charset="0"/>
              </a:rPr>
              <a:t>, video, </a:t>
            </a:r>
            <a:r>
              <a:rPr lang="en-US" dirty="0" err="1">
                <a:latin typeface="Segoe UI Black" panose="020B0A02040204020203" pitchFamily="34" charset="0"/>
                <a:ea typeface="Segoe UI Black" panose="020B0A02040204020203" pitchFamily="34" charset="0"/>
                <a:cs typeface="Times New Roman" panose="02020603050405020304" pitchFamily="18" charset="0"/>
              </a:rPr>
              <a:t>văn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ảnh</a:t>
            </a:r>
            <a:r>
              <a:rPr lang="en-US" dirty="0">
                <a:latin typeface="Segoe UI Black" panose="020B0A02040204020203" pitchFamily="34" charset="0"/>
                <a:ea typeface="Segoe UI Black" panose="020B0A02040204020203" pitchFamily="34" charset="0"/>
                <a:cs typeface="Times New Roman" panose="02020603050405020304" pitchFamily="18" charset="0"/>
              </a:rPr>
              <a:t> ,…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www. 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người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mở</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web,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người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tiếp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Đây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chạy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TCP/IP</a:t>
            </a: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Khi </a:t>
            </a:r>
            <a:r>
              <a:rPr lang="en-US" dirty="0" err="1">
                <a:latin typeface="Segoe UI Black" panose="020B0A02040204020203" pitchFamily="34" charset="0"/>
                <a:ea typeface="Segoe UI Black" panose="020B0A02040204020203" pitchFamily="34" charset="0"/>
                <a:cs typeface="Times New Roman" panose="02020603050405020304" pitchFamily="18" charset="0"/>
              </a:rPr>
              <a:t>gõ</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1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địa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Web,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Web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1 </a:t>
            </a:r>
            <a:r>
              <a:rPr lang="en-US" dirty="0" err="1">
                <a:latin typeface="Segoe UI Black" panose="020B0A02040204020203" pitchFamily="34" charset="0"/>
                <a:ea typeface="Segoe UI Black" panose="020B0A02040204020203" pitchFamily="34" charset="0"/>
                <a:cs typeface="Times New Roman" panose="02020603050405020304" pitchFamily="18" charset="0"/>
              </a:rPr>
              <a:t>yêu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cầu</a:t>
            </a:r>
            <a:r>
              <a:rPr lang="en-US" dirty="0">
                <a:latin typeface="Segoe UI Black" panose="020B0A02040204020203" pitchFamily="34" charset="0"/>
                <a:ea typeface="Segoe UI Black" panose="020B0A02040204020203" pitchFamily="34" charset="0"/>
                <a:cs typeface="Times New Roman" panose="02020603050405020304" pitchFamily="18" charset="0"/>
              </a:rPr>
              <a:t> qua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Web server. Web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yêu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Web</a:t>
            </a:r>
          </a:p>
        </p:txBody>
      </p:sp>
    </p:spTree>
    <p:extLst>
      <p:ext uri="{BB962C8B-B14F-4D97-AF65-F5344CB8AC3E}">
        <p14:creationId xmlns:p14="http://schemas.microsoft.com/office/powerpoint/2010/main" val="836696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323443" cy="1060174"/>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Sơ</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đồ</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động</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dựa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mô</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client-server.</a:t>
            </a:r>
            <a:r>
              <a:rPr lang="vi-VN"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a:latin typeface="Segoe UI Black" panose="020B0A02040204020203" pitchFamily="34" charset="0"/>
                <a:ea typeface="Segoe UI Black" panose="020B0A02040204020203" pitchFamily="34" charset="0"/>
                <a:cs typeface="Times New Roman" panose="02020603050405020304" pitchFamily="18" charset="0"/>
              </a:rPr>
              <a:t>C</a:t>
            </a:r>
            <a:r>
              <a:rPr lang="vi-VN" dirty="0">
                <a:latin typeface="Segoe UI Black" panose="020B0A02040204020203" pitchFamily="34" charset="0"/>
                <a:ea typeface="Segoe UI Black" panose="020B0A02040204020203" pitchFamily="34" charset="0"/>
                <a:cs typeface="Times New Roman" panose="02020603050405020304" pitchFamily="18" charset="0"/>
              </a:rPr>
              <a:t>ác máy tính của người dùng sẽ đóng vai trò Client. Sau một thao tác nào đó của người dùng, các </a:t>
            </a:r>
            <a:r>
              <a:rPr lang="en-US" dirty="0">
                <a:latin typeface="Segoe UI Black" panose="020B0A02040204020203" pitchFamily="34" charset="0"/>
                <a:ea typeface="Segoe UI Black" panose="020B0A02040204020203" pitchFamily="34" charset="0"/>
                <a:cs typeface="Times New Roman" panose="02020603050405020304" pitchFamily="18" charset="0"/>
              </a:rPr>
              <a:t>client </a:t>
            </a:r>
            <a:r>
              <a:rPr lang="vi-VN" dirty="0">
                <a:latin typeface="Segoe UI Black" panose="020B0A02040204020203" pitchFamily="34" charset="0"/>
                <a:ea typeface="Segoe UI Black" panose="020B0A02040204020203" pitchFamily="34" charset="0"/>
                <a:cs typeface="Times New Roman" panose="02020603050405020304" pitchFamily="18" charset="0"/>
              </a:rPr>
              <a:t>sẽ gửi yêu cầu đến Server</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vi-VN" dirty="0">
                <a:latin typeface="Segoe UI Black" panose="020B0A02040204020203" pitchFamily="34" charset="0"/>
                <a:ea typeface="Segoe UI Black" panose="020B0A02040204020203" pitchFamily="34" charset="0"/>
                <a:cs typeface="Times New Roman" panose="02020603050405020304" pitchFamily="18" charset="0"/>
              </a:rPr>
              <a:t>và chờ đợi câu trả lời từ những máy chủ này.</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D624375-238F-4EEA-BED6-7C667D42F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329" y="3662229"/>
            <a:ext cx="8348302" cy="2665684"/>
          </a:xfrm>
          <a:prstGeom prst="rect">
            <a:avLst/>
          </a:prstGeom>
        </p:spPr>
      </p:pic>
    </p:spTree>
    <p:extLst>
      <p:ext uri="{BB962C8B-B14F-4D97-AF65-F5344CB8AC3E}">
        <p14:creationId xmlns:p14="http://schemas.microsoft.com/office/powerpoint/2010/main" val="412803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164417" cy="1060174"/>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HTTPS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gì</a:t>
            </a:r>
            <a:r>
              <a:rPr lang="en-US" b="1" dirty="0">
                <a:latin typeface="Segoe UI Black" panose="020B0A02040204020203" pitchFamily="34" charset="0"/>
                <a:ea typeface="Segoe UI Black" panose="020B0A02040204020203" pitchFamily="34" charset="0"/>
                <a:cs typeface="Times New Roman" panose="02020603050405020304" pitchFamily="18" charset="0"/>
              </a:rPr>
              <a:t>?</a:t>
            </a: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nhưng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thêm</a:t>
            </a:r>
            <a:r>
              <a:rPr lang="en-US" dirty="0">
                <a:latin typeface="Segoe UI Black" panose="020B0A02040204020203" pitchFamily="34" charset="0"/>
                <a:ea typeface="Segoe UI Black" panose="020B0A02040204020203" pitchFamily="34" charset="0"/>
                <a:cs typeface="Times New Roman" panose="02020603050405020304" pitchFamily="18" charset="0"/>
              </a:rPr>
              <a:t> SSL/TSL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hóa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tải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nhầm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tăng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thêm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tính</a:t>
            </a:r>
            <a:r>
              <a:rPr lang="en-US" dirty="0">
                <a:latin typeface="Segoe UI Black" panose="020B0A02040204020203" pitchFamily="34" charset="0"/>
                <a:ea typeface="Segoe UI Black" panose="020B0A02040204020203" pitchFamily="34" charset="0"/>
                <a:cs typeface="Times New Roman" panose="02020603050405020304" pitchFamily="18" charset="0"/>
              </a:rPr>
              <a:t> an </a:t>
            </a:r>
            <a:r>
              <a:rPr lang="en-US" dirty="0" err="1">
                <a:latin typeface="Segoe UI Black" panose="020B0A02040204020203" pitchFamily="34" charset="0"/>
                <a:ea typeface="Segoe UI Black" panose="020B0A02040204020203" pitchFamily="34" charset="0"/>
                <a:cs typeface="Times New Roman" panose="02020603050405020304" pitchFamily="18" charset="0"/>
              </a:rPr>
              <a:t>toàn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giữa</a:t>
            </a:r>
            <a:r>
              <a:rPr lang="en-US" dirty="0">
                <a:latin typeface="Segoe UI Black" panose="020B0A02040204020203" pitchFamily="34" charset="0"/>
                <a:ea typeface="Segoe UI Black" panose="020B0A02040204020203" pitchFamily="34" charset="0"/>
                <a:cs typeface="Times New Roman" panose="02020603050405020304" pitchFamily="18" charset="0"/>
              </a:rPr>
              <a:t> Web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Web</a:t>
            </a:r>
          </a:p>
        </p:txBody>
      </p:sp>
      <p:pic>
        <p:nvPicPr>
          <p:cNvPr id="6" name="Picture 5">
            <a:extLst>
              <a:ext uri="{FF2B5EF4-FFF2-40B4-BE49-F238E27FC236}">
                <a16:creationId xmlns:a16="http://schemas.microsoft.com/office/drawing/2014/main" id="{9085498A-F32C-4C97-88C2-9B9D9BE01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40" y="3648689"/>
            <a:ext cx="6959048" cy="2906926"/>
          </a:xfrm>
          <a:prstGeom prst="rect">
            <a:avLst/>
          </a:prstGeom>
        </p:spPr>
      </p:pic>
    </p:spTree>
    <p:extLst>
      <p:ext uri="{BB962C8B-B14F-4D97-AF65-F5344CB8AC3E}">
        <p14:creationId xmlns:p14="http://schemas.microsoft.com/office/powerpoint/2010/main" val="3855049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6" y="530087"/>
            <a:ext cx="10164417" cy="1060174"/>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SƠ LƯỢC GIAO THỨC HTTP VÀ HTTPS</a:t>
            </a:r>
          </a:p>
        </p:txBody>
      </p:sp>
      <p:sp>
        <p:nvSpPr>
          <p:cNvPr id="5" name="Text Placeholder 4"/>
          <p:cNvSpPr>
            <a:spLocks noGrp="1"/>
          </p:cNvSpPr>
          <p:nvPr>
            <p:ph type="body" sz="half" idx="2"/>
          </p:nvPr>
        </p:nvSpPr>
        <p:spPr>
          <a:xfrm>
            <a:off x="1868557" y="1847904"/>
            <a:ext cx="9485242" cy="4707711"/>
          </a:xfrm>
        </p:spPr>
        <p:txBody>
          <a:bodyPr>
            <a:normAutofit/>
          </a:bodyPr>
          <a:lstStyle/>
          <a:p>
            <a:pPr marL="457200" indent="-457200" algn="just">
              <a:buFont typeface="Wingdings" panose="05000000000000000000" pitchFamily="2" charset="2"/>
              <a:buChar char="q"/>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động</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vi-VN" dirty="0">
                <a:latin typeface="Segoe UI Black" panose="020B0A02040204020203" pitchFamily="34" charset="0"/>
                <a:ea typeface="Segoe UI Black" panose="020B0A02040204020203" pitchFamily="34" charset="0"/>
              </a:rPr>
              <a:t>HTTPS hoạt động tương tự như HTTP nhưng được bổ sung thêm SSL và giao thức TSL</a:t>
            </a:r>
            <a:endParaRPr lang="en-US" dirty="0">
              <a:latin typeface="Segoe UI Black" panose="020B0A02040204020203" pitchFamily="34" charset="0"/>
              <a:ea typeface="Segoe UI Black" panose="020B0A02040204020203" pitchFamily="34" charset="0"/>
            </a:endParaRPr>
          </a:p>
          <a:p>
            <a:pPr algn="just"/>
            <a:r>
              <a:rPr lang="vi-VN" dirty="0">
                <a:latin typeface="Segoe UI Black" panose="020B0A02040204020203" pitchFamily="34" charset="0"/>
                <a:ea typeface="Segoe UI Black" panose="020B0A02040204020203" pitchFamily="34" charset="0"/>
              </a:rPr>
              <a:t>Các giao thức này đảm bảo rằng không ai khác ngoài các </a:t>
            </a:r>
            <a:r>
              <a:rPr lang="en-US" dirty="0">
                <a:latin typeface="Segoe UI Black" panose="020B0A02040204020203" pitchFamily="34" charset="0"/>
                <a:ea typeface="Segoe UI Black" panose="020B0A02040204020203" pitchFamily="34" charset="0"/>
                <a:cs typeface="Times New Roman" panose="02020603050405020304" pitchFamily="18" charset="0"/>
              </a:rPr>
              <a:t>client </a:t>
            </a:r>
            <a:r>
              <a:rPr lang="vi-VN" dirty="0">
                <a:latin typeface="Segoe UI Black" panose="020B0A02040204020203" pitchFamily="34" charset="0"/>
                <a:ea typeface="Segoe UI Black" panose="020B0A02040204020203" pitchFamily="34" charset="0"/>
              </a:rPr>
              <a:t>và </a:t>
            </a:r>
            <a:r>
              <a:rPr lang="en-US" dirty="0">
                <a:latin typeface="Segoe UI Black" panose="020B0A02040204020203" pitchFamily="34" charset="0"/>
                <a:ea typeface="Segoe UI Black" panose="020B0A02040204020203" pitchFamily="34" charset="0"/>
                <a:cs typeface="Times New Roman" panose="02020603050405020304" pitchFamily="18" charset="0"/>
              </a:rPr>
              <a:t>server</a:t>
            </a:r>
            <a:r>
              <a:rPr lang="en-US" dirty="0">
                <a:latin typeface="Segoe UI Black" panose="020B0A02040204020203" pitchFamily="34" charset="0"/>
                <a:ea typeface="Segoe UI Black" panose="020B0A02040204020203" pitchFamily="34" charset="0"/>
              </a:rPr>
              <a:t> </a:t>
            </a:r>
            <a:r>
              <a:rPr lang="vi-VN" dirty="0">
                <a:latin typeface="Segoe UI Black" panose="020B0A02040204020203" pitchFamily="34" charset="0"/>
                <a:ea typeface="Segoe UI Black" panose="020B0A02040204020203" pitchFamily="34" charset="0"/>
              </a:rPr>
              <a:t>có thể hack thông tin, dữ liệu ra ngoài</a:t>
            </a:r>
            <a:endParaRPr lang="en-US" dirty="0">
              <a:latin typeface="Segoe UI Black" panose="020B0A02040204020203" pitchFamily="34" charset="0"/>
              <a:ea typeface="Segoe UI Black" panose="020B0A02040204020203" pitchFamily="34" charset="0"/>
            </a:endParaRPr>
          </a:p>
          <a:p>
            <a:pPr algn="just"/>
            <a:r>
              <a:rPr lang="vi-VN" dirty="0">
                <a:latin typeface="Segoe UI Black" panose="020B0A02040204020203" pitchFamily="34" charset="0"/>
                <a:ea typeface="Segoe UI Black" panose="020B0A02040204020203" pitchFamily="34" charset="0"/>
              </a:rPr>
              <a:t>Cho dù bạn sử dụng máy tính cá nhân hay công cộng đi chăng nữa, các chứng chỉ SSL vẫn đảm bảo thông tin liên lạc của máy khách với máy chủ luôn được an toàn và chống bị dòm ngó</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5833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746203"/>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hai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mà</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lên</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xử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sau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người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form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hiện</a:t>
            </a:r>
            <a:r>
              <a:rPr lang="en-US" dirty="0">
                <a:latin typeface="Segoe UI Black" panose="020B0A02040204020203" pitchFamily="34" charset="0"/>
                <a:ea typeface="Segoe UI Black" panose="020B0A02040204020203" pitchFamily="34" charset="0"/>
                <a:cs typeface="Times New Roman" panose="02020603050405020304" pitchFamily="18" charset="0"/>
              </a:rPr>
              <a:t> submit.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Trước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hóa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1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giản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đồ</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url</a:t>
            </a:r>
            <a:r>
              <a:rPr lang="en-US" dirty="0">
                <a:latin typeface="Segoe UI Black" panose="020B0A02040204020203" pitchFamily="34" charset="0"/>
                <a:ea typeface="Segoe UI Black" panose="020B0A02040204020203" pitchFamily="34" charset="0"/>
                <a:cs typeface="Times New Roman" panose="02020603050405020304" pitchFamily="18" charset="0"/>
              </a:rPr>
              <a:t> encoding:</a:t>
            </a:r>
          </a:p>
          <a:p>
            <a:r>
              <a:rPr lang="en-US" b="1" dirty="0">
                <a:latin typeface="Segoe UI Black" panose="020B0A02040204020203" pitchFamily="34" charset="0"/>
                <a:ea typeface="Segoe UI Black" panose="020B0A02040204020203" pitchFamily="34" charset="0"/>
                <a:cs typeface="Times New Roman" panose="02020603050405020304" pitchFamily="18" charset="0"/>
              </a:rPr>
              <a:t>name=value1&amp;name1=value2&amp;name2=value3</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Giản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đồ</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gồm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cặp</a:t>
            </a:r>
            <a:r>
              <a:rPr lang="en-US" dirty="0">
                <a:latin typeface="Segoe UI Black" panose="020B0A02040204020203" pitchFamily="34" charset="0"/>
                <a:ea typeface="Segoe UI Black" panose="020B0A02040204020203" pitchFamily="34" charset="0"/>
                <a:cs typeface="Times New Roman" panose="02020603050405020304" pitchFamily="18" charset="0"/>
              </a:rPr>
              <a:t> name=value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biệt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&amp;</a:t>
            </a:r>
          </a:p>
        </p:txBody>
      </p:sp>
    </p:spTree>
    <p:extLst>
      <p:ext uri="{BB962C8B-B14F-4D97-AF65-F5344CB8AC3E}">
        <p14:creationId xmlns:p14="http://schemas.microsoft.com/office/powerpoint/2010/main" val="2670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91977"/>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707711"/>
          </a:xfrm>
        </p:spPr>
        <p:txBody>
          <a:bodyPr>
            <a:normAutofit/>
          </a:bodyPr>
          <a:lstStyle/>
          <a:p>
            <a:pPr marL="342900" indent="-342900">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GET</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người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hóa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thêm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yêu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b="1" dirty="0">
                <a:latin typeface="Segoe UI Black" panose="020B0A02040204020203" pitchFamily="34" charset="0"/>
                <a:ea typeface="Segoe UI Black" panose="020B0A02040204020203" pitchFamily="34" charset="0"/>
                <a:cs typeface="Times New Roman" panose="02020603050405020304" pitchFamily="18" charset="0"/>
                <a:hlinkClick r:id="rId2"/>
              </a:rPr>
              <a:t>http://www.example.com/index.htm?name=value1&amp;name1=value1</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a:latin typeface="Segoe UI Black" panose="020B0A02040204020203" pitchFamily="34" charset="0"/>
                <a:ea typeface="Segoe UI Black" panose="020B0A02040204020203" pitchFamily="34" charset="0"/>
                <a:cs typeface="Times New Roman" panose="02020603050405020304" pitchFamily="18" charset="0"/>
              </a:rPr>
              <a:t>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đường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dẫn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url</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băng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khoảng</a:t>
            </a:r>
            <a:r>
              <a:rPr lang="en-US" dirty="0">
                <a:latin typeface="Segoe UI Black" panose="020B0A02040204020203" pitchFamily="34" charset="0"/>
                <a:ea typeface="Segoe UI Black" panose="020B0A02040204020203" pitchFamily="34" charset="0"/>
                <a:cs typeface="Times New Roman" panose="02020603050405020304" pitchFamily="18" charset="0"/>
              </a:rPr>
              <a:t> 1024 </a:t>
            </a:r>
            <a:r>
              <a:rPr lang="en-US" dirty="0" err="1">
                <a:latin typeface="Segoe UI Black" panose="020B0A02040204020203" pitchFamily="34" charset="0"/>
                <a:ea typeface="Segoe UI Black" panose="020B0A02040204020203" pitchFamily="34" charset="0"/>
                <a:cs typeface="Times New Roman" panose="02020603050405020304" pitchFamily="18" charset="0"/>
              </a:rPr>
              <a:t>kí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tự</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chế</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lượng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ảnh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cached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bookmark, </a:t>
            </a:r>
            <a:r>
              <a:rPr lang="en-US" dirty="0" err="1">
                <a:latin typeface="Segoe UI Black" panose="020B0A02040204020203" pitchFamily="34" charset="0"/>
                <a:ea typeface="Segoe UI Black" panose="020B0A02040204020203" pitchFamily="34" charset="0"/>
                <a:cs typeface="Times New Roman" panose="02020603050405020304" pitchFamily="18" charset="0"/>
              </a:rPr>
              <a:t>lưu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browser history</a:t>
            </a:r>
          </a:p>
          <a:p>
            <a:pPr marL="342900" indent="-342900">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POST</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Truyền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qua http header,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hóa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như</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get</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bởi</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rất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mật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ngầm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url</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66079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865473"/>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PHƯƠNG THỨC GET VÀ POST</a:t>
            </a:r>
          </a:p>
        </p:txBody>
      </p:sp>
      <p:sp>
        <p:nvSpPr>
          <p:cNvPr id="6" name="Text Placeholder 5"/>
          <p:cNvSpPr>
            <a:spLocks noGrp="1"/>
          </p:cNvSpPr>
          <p:nvPr>
            <p:ph type="body" sz="half" idx="11"/>
          </p:nvPr>
        </p:nvSpPr>
        <p:spPr>
          <a:xfrm>
            <a:off x="1971676" y="1847904"/>
            <a:ext cx="9382124" cy="4844444"/>
          </a:xfrm>
        </p:spPr>
        <p:txBody>
          <a:bodyPr>
            <a:normAutofit/>
          </a:bodyPr>
          <a:lstStyle/>
          <a:p>
            <a:pPr marL="342900" indent="-342900" algn="just">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POST</a:t>
            </a:r>
          </a:p>
          <a:p>
            <a:pPr algn="just"/>
            <a:r>
              <a:rPr lang="vi-VN" dirty="0">
                <a:latin typeface="Segoe UI Black" panose="020B0A02040204020203" pitchFamily="34" charset="0"/>
                <a:ea typeface="Segoe UI Black" panose="020B0A02040204020203" pitchFamily="34" charset="0"/>
              </a:rPr>
              <a:t>Parameters được truyền trong request body nên có thể truyền dữ liệu lớn, hạn chế tùy thuộc vào cấu hình của Server. Không cache và bookmark được cũng như không được lưu lại trong browser history. POST không có bất kì hạn chế nào về kích thước dữ liệu sẽ gửi, có thể gửi dữ liệu nhị phân, hình ảnh</a:t>
            </a:r>
            <a:endParaRPr lang="en-US" dirty="0">
              <a:latin typeface="Segoe UI Black" panose="020B0A02040204020203" pitchFamily="34" charset="0"/>
              <a:ea typeface="Segoe UI Black" panose="020B0A02040204020203" pitchFamily="34" charset="0"/>
            </a:endParaRPr>
          </a:p>
          <a:p>
            <a:pPr marL="342900" indent="-342900" algn="just">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SO SÁNH 2 PHƯƠNG THỨC</a:t>
            </a:r>
          </a:p>
          <a:p>
            <a:pPr marL="342900" indent="-342900" algn="just">
              <a:buFont typeface="Wingdings" panose="05000000000000000000" pitchFamily="2" charset="2"/>
              <a:buChar char="v"/>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Tốc</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độ</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a:latin typeface="Segoe UI Black" panose="020B0A02040204020203" pitchFamily="34" charset="0"/>
                <a:ea typeface="Segoe UI Black" panose="020B0A02040204020203" pitchFamily="34" charset="0"/>
                <a:cs typeface="Times New Roman" panose="02020603050405020304" pitchFamily="18" charset="0"/>
              </a:rPr>
              <a:t>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nhanh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hơn</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luôn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webrowser</a:t>
            </a:r>
            <a:r>
              <a:rPr lang="en-US" dirty="0">
                <a:latin typeface="Segoe UI Black" panose="020B0A02040204020203" pitchFamily="34" charset="0"/>
                <a:ea typeface="Segoe UI Black" panose="020B0A02040204020203" pitchFamily="34" charset="0"/>
                <a:cs typeface="Times New Roman" panose="02020603050405020304" pitchFamily="18" charset="0"/>
              </a:rPr>
              <a:t> cached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server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luôn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client, </a:t>
            </a:r>
            <a:r>
              <a:rPr lang="vi-VN" dirty="0">
                <a:latin typeface="Segoe UI Black" panose="020B0A02040204020203" pitchFamily="34" charset="0"/>
                <a:ea typeface="Segoe UI Black" panose="020B0A02040204020203" pitchFamily="34" charset="0"/>
              </a:rPr>
              <a:t>GET thì webrowser cached sẽ kiểm tra có kết quả tương ứng đó trong cached chưa, nếu có thì trả về ngay mà không cần đưa tới server</a:t>
            </a:r>
            <a:endParaRPr lang="en-US" dirty="0">
              <a:latin typeface="Segoe UI Black" panose="020B0A02040204020203" pitchFamily="34" charset="0"/>
              <a:ea typeface="Segoe UI Black" panose="020B0A02040204020203" pitchFamily="34" charset="0"/>
            </a:endParaRPr>
          </a:p>
          <a:p>
            <a:pPr marL="342900" indent="-342900" algn="just">
              <a:buFont typeface="Wingdings" panose="05000000000000000000" pitchFamily="2" charset="2"/>
              <a:buChar char="v"/>
            </a:pPr>
            <a:r>
              <a:rPr lang="en-US" b="1" dirty="0">
                <a:latin typeface="Segoe UI Black" panose="020B0A02040204020203" pitchFamily="34" charset="0"/>
                <a:ea typeface="Segoe UI Black" panose="020B0A02040204020203" pitchFamily="34" charset="0"/>
                <a:cs typeface="Times New Roman" panose="02020603050405020304" pitchFamily="18" charset="0"/>
              </a:rPr>
              <a:t>Bookmark:</a:t>
            </a:r>
            <a:r>
              <a:rPr lang="en-US" dirty="0">
                <a:latin typeface="Segoe UI Black" panose="020B0A02040204020203" pitchFamily="34" charset="0"/>
                <a:ea typeface="Segoe UI Black" panose="020B0A02040204020203" pitchFamily="34" charset="0"/>
                <a:cs typeface="Times New Roman" panose="02020603050405020304" pitchFamily="18" charset="0"/>
              </a:rPr>
              <a:t> request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gửi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get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bookmark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duyệt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còn</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bookmark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lại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97226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869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Segoe UI Black</vt:lpstr>
      <vt:lpstr>Wingdings</vt:lpstr>
      <vt:lpstr>Office Theme</vt:lpstr>
      <vt:lpstr>PowerPoint Presentation</vt:lpstr>
      <vt:lpstr>POST GET OF HTTP AND HTTPS</vt:lpstr>
      <vt:lpstr>SƠ LƯỢC GIAO THỨC HTTP VÀ HTTPS</vt:lpstr>
      <vt:lpstr>SƠ LƯỢC GIAO THỨC HTTP VÀ HTTPS</vt:lpstr>
      <vt:lpstr>SƠ LƯỢC GIAO THỨC HTTP VÀ HTTPS</vt:lpstr>
      <vt:lpstr>SƠ LƯỢC GIAO THỨC HTTP VÀ HTTPS</vt:lpstr>
      <vt:lpstr>PHƯƠNG THỨC GET VÀ POST</vt:lpstr>
      <vt:lpstr>PHƯƠNG THỨC GET VÀ POST</vt:lpstr>
      <vt:lpstr>PHƯƠNG THỨC GET VÀ POST</vt:lpstr>
      <vt:lpstr>PHƯƠNG THỨC GET VÀ POST</vt:lpstr>
      <vt:lpstr>SỰ LỰA CHỌN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cp:lastModifiedBy>
  <cp:revision>95</cp:revision>
  <dcterms:created xsi:type="dcterms:W3CDTF">2017-11-04T11:17:03Z</dcterms:created>
  <dcterms:modified xsi:type="dcterms:W3CDTF">2020-08-23T14:17:57Z</dcterms:modified>
</cp:coreProperties>
</file>