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3" r:id="rId4"/>
    <p:sldId id="260" r:id="rId5"/>
    <p:sldId id="267" r:id="rId6"/>
    <p:sldId id="269" r:id="rId7"/>
    <p:sldId id="272" r:id="rId8"/>
    <p:sldId id="273" r:id="rId9"/>
    <p:sldId id="268" r:id="rId10"/>
    <p:sldId id="258" r:id="rId11"/>
    <p:sldId id="262" r:id="rId12"/>
    <p:sldId id="266" r:id="rId13"/>
    <p:sldId id="264" r:id="rId14"/>
    <p:sldId id="270" r:id="rId15"/>
    <p:sldId id="271" r:id="rId16"/>
    <p:sldId id="274" r:id="rId17"/>
    <p:sldId id="275" r:id="rId18"/>
    <p:sldId id="276" r:id="rId19"/>
    <p:sldId id="277" r:id="rId20"/>
    <p:sldId id="281" r:id="rId21"/>
    <p:sldId id="279" r:id="rId22"/>
    <p:sldId id="280" r:id="rId23"/>
    <p:sldId id="282" r:id="rId24"/>
    <p:sldId id="283" r:id="rId25"/>
    <p:sldId id="284" r:id="rId26"/>
    <p:sldId id="285" r:id="rId27"/>
    <p:sldId id="286" r:id="rId28"/>
    <p:sldId id="287" r:id="rId29"/>
    <p:sldId id="288" r:id="rId30"/>
    <p:sldId id="289"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showGuides="1">
      <p:cViewPr varScale="1">
        <p:scale>
          <a:sx n="114" d="100"/>
          <a:sy n="114" d="100"/>
        </p:scale>
        <p:origin x="39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600428"/>
            <a:ext cx="9382124" cy="848361"/>
          </a:xfrm>
        </p:spPr>
        <p:txBody>
          <a:bodyPr>
            <a:normAutofit/>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TCP CLIENT</a:t>
            </a:r>
          </a:p>
        </p:txBody>
      </p:sp>
      <p:sp>
        <p:nvSpPr>
          <p:cNvPr id="5" name="Text Placeholder 4"/>
          <p:cNvSpPr>
            <a:spLocks noGrp="1"/>
          </p:cNvSpPr>
          <p:nvPr>
            <p:ph type="body" sz="half" idx="2"/>
          </p:nvPr>
        </p:nvSpPr>
        <p:spPr>
          <a:xfrm>
            <a:off x="1971675" y="1861157"/>
            <a:ext cx="3682727" cy="3002392"/>
          </a:xfrm>
        </p:spPr>
        <p:txBody>
          <a:bodyPr>
            <a:no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TCP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cung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cấp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dịch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vụ</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mạng</a:t>
            </a:r>
            <a:r>
              <a:rPr lang="en-US" dirty="0">
                <a:latin typeface="Segoe UI Black" panose="020B0A02040204020203" pitchFamily="34" charset="0"/>
                <a:ea typeface="Segoe UI Black" panose="020B0A02040204020203" pitchFamily="34" charset="0"/>
                <a:cs typeface="Times New Roman" panose="02020603050405020304" pitchFamily="18" charset="0"/>
              </a:rPr>
              <a:t> TCP.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bị</a:t>
            </a:r>
            <a:r>
              <a:rPr lang="en-US" dirty="0">
                <a:latin typeface="Segoe UI Black" panose="020B0A02040204020203" pitchFamily="34" charset="0"/>
                <a:ea typeface="Segoe UI Black" panose="020B0A02040204020203" pitchFamily="34" charset="0"/>
                <a:cs typeface="Times New Roman" panose="02020603050405020304" pitchFamily="18" charset="0"/>
              </a:rPr>
              <a:t> TCP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sever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thực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hiện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giữa</a:t>
            </a:r>
            <a:r>
              <a:rPr lang="en-US" dirty="0">
                <a:latin typeface="Segoe UI Black" panose="020B0A02040204020203" pitchFamily="34" charset="0"/>
                <a:ea typeface="Segoe UI Black" panose="020B0A02040204020203" pitchFamily="34" charset="0"/>
                <a:cs typeface="Times New Roman" panose="02020603050405020304" pitchFamily="18" charset="0"/>
              </a:rPr>
              <a:t> sever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bị</a:t>
            </a:r>
            <a:r>
              <a:rPr lang="en-US" dirty="0">
                <a:latin typeface="Segoe UI Black" panose="020B0A02040204020203" pitchFamily="34" charset="0"/>
                <a:ea typeface="Segoe UI Black" panose="020B0A02040204020203" pitchFamily="34" charset="0"/>
                <a:cs typeface="Times New Roman" panose="02020603050405020304" pitchFamily="18" charset="0"/>
              </a:rPr>
              <a:t> 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tiếp</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TCP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sự</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nhau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về</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thái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a:t>
            </a:r>
            <a:r>
              <a:rPr lang="en-US" dirty="0" err="1">
                <a:latin typeface="Segoe UI Black" panose="020B0A02040204020203" pitchFamily="34" charset="0"/>
                <a:ea typeface="Segoe UI Black" panose="020B0A02040204020203" pitchFamily="34" charset="0"/>
                <a:cs typeface="Times New Roman" panose="02020603050405020304" pitchFamily="18" charset="0"/>
              </a:rPr>
              <a:t>ngắt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đảm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bảo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đáng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cậy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năng</a:t>
            </a:r>
            <a:r>
              <a:rPr lang="en-US" dirty="0">
                <a:latin typeface="Segoe UI Black" panose="020B0A02040204020203" pitchFamily="34" charset="0"/>
                <a:ea typeface="Segoe UI Black" panose="020B0A02040204020203" pitchFamily="34" charset="0"/>
                <a:cs typeface="Times New Roman" panose="02020603050405020304" pitchFamily="18" charset="0"/>
              </a:rPr>
              <a:t> Keep-Alive</a:t>
            </a: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336D476-9629-44E1-9F57-4BEDDBC86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30287"/>
            <a:ext cx="5600000" cy="2597426"/>
          </a:xfrm>
          <a:prstGeom prst="rect">
            <a:avLst/>
          </a:prstGeom>
        </p:spPr>
      </p:pic>
      <p:sp>
        <p:nvSpPr>
          <p:cNvPr id="8" name="TextBox 7">
            <a:extLst>
              <a:ext uri="{FF2B5EF4-FFF2-40B4-BE49-F238E27FC236}">
                <a16:creationId xmlns:a16="http://schemas.microsoft.com/office/drawing/2014/main" id="{315D60E6-9DCE-4C10-B4A9-B3C2B545ACED}"/>
              </a:ext>
            </a:extLst>
          </p:cNvPr>
          <p:cNvSpPr txBox="1"/>
          <p:nvPr/>
        </p:nvSpPr>
        <p:spPr>
          <a:xfrm>
            <a:off x="1971675" y="4863549"/>
            <a:ext cx="10021542" cy="1323439"/>
          </a:xfrm>
          <a:prstGeom prst="rect">
            <a:avLst/>
          </a:prstGeom>
          <a:noFill/>
        </p:spPr>
        <p:txBody>
          <a:bodyPr wrap="square" rtlCol="0">
            <a:spAutoFit/>
          </a:bodyPr>
          <a:lstStyle/>
          <a:p>
            <a:pPr algn="just"/>
            <a:r>
              <a:rPr lang="vi-VN" sz="1600" dirty="0">
                <a:latin typeface="Segoe UI Black" panose="020B0A02040204020203" pitchFamily="34" charset="0"/>
                <a:ea typeface="Segoe UI Black" panose="020B0A02040204020203" pitchFamily="34" charset="0"/>
              </a:rPr>
              <a:t>Keepalive là những gói tin chứa thông điệp được gửi từ một thiết bị đến một thiết bị khác với mục đích là kiểm tra trạng thái đường kết nối giữa hai thiết bị có hoạt động không hay thiết bị đầu cuối còn sống không. Gói tin thông điệp Keepalive thường rất nhỏ và chiếm rất ít về băng thông, còn nội dung của gói tin keepalive phụ thuộc vào thiết kế của các giao thức hoặc dịch vụ. Có thể coi Keepalive là một hình thức về mặt kĩ thuật chứ không phải là giao thức</a:t>
            </a:r>
            <a:endParaRPr lang="en-US" sz="16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836696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B2FBCA7-7F52-411F-B314-88312537F00B}"/>
              </a:ext>
            </a:extLst>
          </p:cNvPr>
          <p:cNvPicPr>
            <a:picLocks noGrp="1" noChangeAspect="1"/>
          </p:cNvPicPr>
          <p:nvPr>
            <p:ph type="pic" idx="14"/>
          </p:nvPr>
        </p:nvPicPr>
        <p:blipFill>
          <a:blip r:embed="rId2">
            <a:extLst>
              <a:ext uri="{28A0092B-C50C-407E-A947-70E740481C1C}">
                <a14:useLocalDpi xmlns:a14="http://schemas.microsoft.com/office/drawing/2010/main" val="0"/>
              </a:ext>
            </a:extLst>
          </a:blip>
          <a:srcRect t="613" b="613"/>
          <a:stretch>
            <a:fillRect/>
          </a:stretch>
        </p:blipFill>
        <p:spPr>
          <a:xfrm>
            <a:off x="6440558" y="1721196"/>
            <a:ext cx="5260975" cy="4708525"/>
          </a:xfrm>
        </p:spPr>
      </p:pic>
      <p:sp>
        <p:nvSpPr>
          <p:cNvPr id="4" name="Title 3">
            <a:extLst>
              <a:ext uri="{FF2B5EF4-FFF2-40B4-BE49-F238E27FC236}">
                <a16:creationId xmlns:a16="http://schemas.microsoft.com/office/drawing/2014/main" id="{161984D7-7997-4947-871D-04F77CB13271}"/>
              </a:ext>
            </a:extLst>
          </p:cNvPr>
          <p:cNvSpPr>
            <a:spLocks noGrp="1"/>
          </p:cNvSpPr>
          <p:nvPr>
            <p:ph type="title"/>
          </p:nvPr>
        </p:nvSpPr>
        <p:spPr>
          <a:xfrm>
            <a:off x="1971675" y="732951"/>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UDP</a:t>
            </a:r>
          </a:p>
        </p:txBody>
      </p:sp>
      <p:sp>
        <p:nvSpPr>
          <p:cNvPr id="6" name="Text Placeholder 5">
            <a:extLst>
              <a:ext uri="{FF2B5EF4-FFF2-40B4-BE49-F238E27FC236}">
                <a16:creationId xmlns:a16="http://schemas.microsoft.com/office/drawing/2014/main" id="{EEC66F3E-50D9-47B8-89D8-27AFFDFC4198}"/>
              </a:ext>
            </a:extLst>
          </p:cNvPr>
          <p:cNvSpPr>
            <a:spLocks noGrp="1"/>
          </p:cNvSpPr>
          <p:nvPr>
            <p:ph type="body" sz="half" idx="11"/>
          </p:nvPr>
        </p:nvSpPr>
        <p:spPr>
          <a:xfrm>
            <a:off x="2077692" y="1827251"/>
            <a:ext cx="4018308" cy="5030749"/>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UDP(user datagram protocol)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cốt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lõi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TCP/IP</a:t>
            </a:r>
            <a:endParaRPr lang="en-US" dirty="0">
              <a:latin typeface="Segoe UI Black" panose="020B0A02040204020203" pitchFamily="34" charset="0"/>
              <a:ea typeface="Segoe UI Black" panose="020B0A02040204020203" pitchFamily="34" charset="0"/>
            </a:endParaRP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Chương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tính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những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ngắn</a:t>
            </a:r>
            <a:r>
              <a:rPr lang="en-US" dirty="0">
                <a:latin typeface="Segoe UI Black" panose="020B0A02040204020203" pitchFamily="34" charset="0"/>
                <a:ea typeface="Segoe UI Black" panose="020B0A02040204020203" pitchFamily="34" charset="0"/>
                <a:cs typeface="Times New Roman" panose="02020603050405020304" pitchFamily="18" charset="0"/>
              </a:rPr>
              <a:t> datagram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khác</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UDP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cung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cấp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sự</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cậy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tự</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nhận</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gói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đúng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tự</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hoặc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báo</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vi-VN" dirty="0">
                <a:latin typeface="Segoe UI Black" panose="020B0A02040204020203" pitchFamily="34" charset="0"/>
                <a:ea typeface="Segoe UI Black" panose="020B0A02040204020203" pitchFamily="34" charset="0"/>
              </a:rPr>
              <a:t>Tuy nhiên UDP nhanh và hiệu quả hơn đối với các mục tiêu như kích thước nhỏ và yêu cầu khắt khe về thời gian</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385667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984D7-7997-4947-871D-04F77CB13271}"/>
              </a:ext>
            </a:extLst>
          </p:cNvPr>
          <p:cNvSpPr>
            <a:spLocks noGrp="1"/>
          </p:cNvSpPr>
          <p:nvPr>
            <p:ph type="title"/>
          </p:nvPr>
        </p:nvSpPr>
        <p:spPr>
          <a:xfrm>
            <a:off x="2077691" y="509151"/>
            <a:ext cx="9382124" cy="942959"/>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CẤU TRÚC GÓI TIN</a:t>
            </a:r>
          </a:p>
        </p:txBody>
      </p:sp>
      <p:sp>
        <p:nvSpPr>
          <p:cNvPr id="6" name="Text Placeholder 5">
            <a:extLst>
              <a:ext uri="{FF2B5EF4-FFF2-40B4-BE49-F238E27FC236}">
                <a16:creationId xmlns:a16="http://schemas.microsoft.com/office/drawing/2014/main" id="{EEC66F3E-50D9-47B8-89D8-27AFFDFC4198}"/>
              </a:ext>
            </a:extLst>
          </p:cNvPr>
          <p:cNvSpPr>
            <a:spLocks noGrp="1"/>
          </p:cNvSpPr>
          <p:nvPr>
            <p:ph type="body" sz="half" idx="11"/>
          </p:nvPr>
        </p:nvSpPr>
        <p:spPr>
          <a:xfrm>
            <a:off x="2077691" y="1827251"/>
            <a:ext cx="4813439" cy="4707711"/>
          </a:xfrm>
        </p:spPr>
        <p:txBody>
          <a:bodyPr>
            <a:normAutofit/>
          </a:bodyPr>
          <a:lstStyle/>
          <a:p>
            <a:pPr algn="just"/>
            <a:r>
              <a:rPr lang="vi-VN" dirty="0">
                <a:latin typeface="Segoe UI Black" panose="020B0A02040204020203" pitchFamily="34" charset="0"/>
                <a:ea typeface="Segoe UI Black" panose="020B0A02040204020203" pitchFamily="34" charset="0"/>
              </a:rPr>
              <a:t>UDP không đảm bảo cho các tầng phía trên thông điệp đã được gửi đi và người gửi cũng không có trạng thái thông điệp UDP một khi đã được gửi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b="1" dirty="0">
                <a:latin typeface="Segoe UI Black" panose="020B0A02040204020203" pitchFamily="34" charset="0"/>
                <a:ea typeface="Segoe UI Black" panose="020B0A02040204020203" pitchFamily="34" charset="0"/>
                <a:cs typeface="Times New Roman" panose="02020603050405020304" pitchFamily="18" charset="0"/>
              </a:rPr>
              <a:t>Source 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Xác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định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giá</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cổng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a:t>
            </a:r>
            <a:r>
              <a:rPr lang="vi-VN" dirty="0">
                <a:latin typeface="Segoe UI Black" panose="020B0A02040204020203" pitchFamily="34" charset="0"/>
                <a:ea typeface="Segoe UI Black" panose="020B0A02040204020203" pitchFamily="34" charset="0"/>
              </a:rPr>
              <a:t>. Nếu không dùng đến thì đặt nó bằng 0</a:t>
            </a:r>
            <a:endParaRPr lang="en-US" dirty="0">
              <a:latin typeface="Segoe UI Black" panose="020B0A02040204020203" pitchFamily="34" charset="0"/>
              <a:ea typeface="Segoe UI Black" panose="020B0A02040204020203" pitchFamily="34" charset="0"/>
            </a:endParaRPr>
          </a:p>
          <a:p>
            <a:pPr algn="just"/>
            <a:r>
              <a:rPr lang="vi-VN" b="1" dirty="0">
                <a:latin typeface="Segoe UI Black" panose="020B0A02040204020203" pitchFamily="34" charset="0"/>
                <a:ea typeface="Segoe UI Black" panose="020B0A02040204020203" pitchFamily="34" charset="0"/>
              </a:rPr>
              <a:t>Destination port</a:t>
            </a:r>
            <a:r>
              <a:rPr lang="vi-VN"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Xác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định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giá</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cổng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nhận</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b="1" dirty="0">
                <a:latin typeface="Segoe UI Black" panose="020B0A02040204020203" pitchFamily="34" charset="0"/>
                <a:ea typeface="Segoe UI Black" panose="020B0A02040204020203" pitchFamily="34" charset="0"/>
                <a:cs typeface="Times New Roman" panose="02020603050405020304" pitchFamily="18" charset="0"/>
              </a:rPr>
              <a:t>Length: </a:t>
            </a:r>
            <a:r>
              <a:rPr lang="en-US" dirty="0" err="1">
                <a:latin typeface="Segoe UI Black" panose="020B0A02040204020203" pitchFamily="34" charset="0"/>
                <a:ea typeface="Segoe UI Black" panose="020B0A02040204020203" pitchFamily="34" charset="0"/>
                <a:cs typeface="Times New Roman" panose="02020603050405020304" pitchFamily="18" charset="0"/>
              </a:rPr>
              <a:t>xác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định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dài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theo</a:t>
            </a:r>
            <a:r>
              <a:rPr lang="en-US" dirty="0">
                <a:latin typeface="Segoe UI Black" panose="020B0A02040204020203" pitchFamily="34" charset="0"/>
                <a:ea typeface="Segoe UI Black" panose="020B0A02040204020203" pitchFamily="34" charset="0"/>
                <a:cs typeface="Times New Roman" panose="02020603050405020304" pitchFamily="18" charset="0"/>
              </a:rPr>
              <a:t> byte)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Tiêu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đề</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gói</a:t>
            </a:r>
            <a:r>
              <a:rPr lang="en-US" dirty="0">
                <a:latin typeface="Segoe UI Black" panose="020B0A02040204020203" pitchFamily="34" charset="0"/>
                <a:ea typeface="Segoe UI Black" panose="020B0A02040204020203" pitchFamily="34" charset="0"/>
                <a:cs typeface="Times New Roman" panose="02020603050405020304" pitchFamily="18" charset="0"/>
              </a:rPr>
              <a:t> tin UDP</a:t>
            </a:r>
          </a:p>
          <a:p>
            <a:pPr algn="just"/>
            <a:r>
              <a:rPr lang="en-US" b="1" dirty="0">
                <a:latin typeface="Segoe UI Black" panose="020B0A02040204020203" pitchFamily="34" charset="0"/>
                <a:ea typeface="Segoe UI Black" panose="020B0A02040204020203" pitchFamily="34" charset="0"/>
                <a:cs typeface="Times New Roman" panose="02020603050405020304" pitchFamily="18" charset="0"/>
              </a:rPr>
              <a:t>Checksum: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kiểm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lỗi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Tiêu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đề</a:t>
            </a:r>
            <a:r>
              <a:rPr lang="en-US" dirty="0">
                <a:latin typeface="Segoe UI Black" panose="020B0A02040204020203" pitchFamily="34" charset="0"/>
                <a:ea typeface="Segoe UI Black" panose="020B0A02040204020203" pitchFamily="34" charset="0"/>
                <a:cs typeface="Times New Roman" panose="02020603050405020304" pitchFamily="18" charset="0"/>
              </a:rPr>
              <a:t> hay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p>
        </p:txBody>
      </p:sp>
      <p:pic>
        <p:nvPicPr>
          <p:cNvPr id="16" name="Picture 15">
            <a:extLst>
              <a:ext uri="{FF2B5EF4-FFF2-40B4-BE49-F238E27FC236}">
                <a16:creationId xmlns:a16="http://schemas.microsoft.com/office/drawing/2014/main" id="{20F3A418-E914-454A-9355-F3C7A02D3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519" y="1756910"/>
            <a:ext cx="4387296" cy="4016958"/>
          </a:xfrm>
          <a:prstGeom prst="rect">
            <a:avLst/>
          </a:prstGeom>
        </p:spPr>
      </p:pic>
      <p:sp>
        <p:nvSpPr>
          <p:cNvPr id="2" name="TextBox 1">
            <a:extLst>
              <a:ext uri="{FF2B5EF4-FFF2-40B4-BE49-F238E27FC236}">
                <a16:creationId xmlns:a16="http://schemas.microsoft.com/office/drawing/2014/main" id="{372631A2-E91E-42BE-8F54-2C39DBE9B701}"/>
              </a:ext>
            </a:extLst>
          </p:cNvPr>
          <p:cNvSpPr txBox="1"/>
          <p:nvPr/>
        </p:nvSpPr>
        <p:spPr>
          <a:xfrm>
            <a:off x="7248939" y="5827076"/>
            <a:ext cx="4387296" cy="707886"/>
          </a:xfrm>
          <a:prstGeom prst="rect">
            <a:avLst/>
          </a:prstGeom>
          <a:noFill/>
        </p:spPr>
        <p:txBody>
          <a:bodyPr wrap="square" rtlCol="0">
            <a:spAutoFit/>
          </a:bodyPr>
          <a:lstStyle/>
          <a:p>
            <a:r>
              <a:rPr lang="vi-VN" sz="2000">
                <a:latin typeface="+mj-lt"/>
              </a:rPr>
              <a:t>Phần header của UDP chỉ chứa 4 trường dữ liệu</a:t>
            </a:r>
            <a:endParaRPr lang="en-US" sz="2000">
              <a:latin typeface="+mj-lt"/>
            </a:endParaRPr>
          </a:p>
        </p:txBody>
      </p:sp>
    </p:spTree>
    <p:extLst>
      <p:ext uri="{BB962C8B-B14F-4D97-AF65-F5344CB8AC3E}">
        <p14:creationId xmlns:p14="http://schemas.microsoft.com/office/powerpoint/2010/main" val="3014953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984D7-7997-4947-871D-04F77CB13271}"/>
              </a:ext>
            </a:extLst>
          </p:cNvPr>
          <p:cNvSpPr>
            <a:spLocks noGrp="1"/>
          </p:cNvSpPr>
          <p:nvPr>
            <p:ph type="title"/>
          </p:nvPr>
        </p:nvSpPr>
        <p:spPr>
          <a:xfrm>
            <a:off x="2077691" y="584260"/>
            <a:ext cx="9382124" cy="748580"/>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CÁCH THỨC HOẠT ĐỘNG</a:t>
            </a:r>
          </a:p>
        </p:txBody>
      </p:sp>
      <p:sp>
        <p:nvSpPr>
          <p:cNvPr id="6" name="Text Placeholder 5">
            <a:extLst>
              <a:ext uri="{FF2B5EF4-FFF2-40B4-BE49-F238E27FC236}">
                <a16:creationId xmlns:a16="http://schemas.microsoft.com/office/drawing/2014/main" id="{EEC66F3E-50D9-47B8-89D8-27AFFDFC4198}"/>
              </a:ext>
            </a:extLst>
          </p:cNvPr>
          <p:cNvSpPr>
            <a:spLocks noGrp="1"/>
          </p:cNvSpPr>
          <p:nvPr>
            <p:ph type="body" sz="half" idx="11"/>
          </p:nvPr>
        </p:nvSpPr>
        <p:spPr>
          <a:xfrm>
            <a:off x="2077691" y="1827251"/>
            <a:ext cx="3912291" cy="4707711"/>
          </a:xfrm>
        </p:spPr>
        <p:txBody>
          <a:bodyPr>
            <a:normAutofit/>
          </a:bodyPr>
          <a:lstStyle/>
          <a:p>
            <a:pPr algn="just" fontAlgn="base"/>
            <a:r>
              <a:rPr lang="vi-VN" dirty="0">
                <a:latin typeface="Segoe UI Black" panose="020B0A02040204020203" pitchFamily="34" charset="0"/>
                <a:ea typeface="Segoe UI Black" panose="020B0A02040204020203" pitchFamily="34" charset="0"/>
              </a:rPr>
              <a:t>Giao thức UDP hoạt động tương tự như TCP nhưng nó không cung cấp kiểm tra lỗi khi truyền gói tin.</a:t>
            </a:r>
          </a:p>
          <a:p>
            <a:pPr algn="just" fontAlgn="base"/>
            <a:r>
              <a:rPr lang="vi-VN" dirty="0">
                <a:latin typeface="Segoe UI Black" panose="020B0A02040204020203" pitchFamily="34" charset="0"/>
                <a:ea typeface="Segoe UI Black" panose="020B0A02040204020203" pitchFamily="34" charset="0"/>
              </a:rPr>
              <a:t>Khi một ứng dụng sử dụng UDP, các gói tin chỉ được gửi đến người nhận. Người gửi không đợi để đảm bảo người nhận nhận được gói tin hay không, mà nó tiếp tục gửi các gói tiếp theo. Nếu người nhận bỏ lỡ một vài gói tin UDP, gói tin đó bị mất vì người gửi sẽ không gửi lại chúng. Điều này có nghĩa là các thiết bị có thể giao tiếp nhanh hơn.</a:t>
            </a:r>
          </a:p>
          <a:p>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25A8CC36-3791-4698-9C79-E379F2F10448}"/>
              </a:ext>
            </a:extLst>
          </p:cNvPr>
          <p:cNvPicPr>
            <a:picLocks noGrp="1" noChangeAspect="1"/>
          </p:cNvPicPr>
          <p:nvPr>
            <p:ph type="pic" idx="14"/>
          </p:nvPr>
        </p:nvPicPr>
        <p:blipFill>
          <a:blip r:embed="rId2">
            <a:extLst>
              <a:ext uri="{28A0092B-C50C-407E-A947-70E740481C1C}">
                <a14:useLocalDpi xmlns:a14="http://schemas.microsoft.com/office/drawing/2010/main" val="0"/>
              </a:ext>
            </a:extLst>
          </a:blip>
          <a:srcRect t="15213" b="15213"/>
          <a:stretch>
            <a:fillRect/>
          </a:stretch>
        </p:blipFill>
        <p:spPr>
          <a:xfrm>
            <a:off x="6348412" y="2021628"/>
            <a:ext cx="5167727" cy="4318955"/>
          </a:xfrm>
        </p:spPr>
      </p:pic>
    </p:spTree>
    <p:extLst>
      <p:ext uri="{BB962C8B-B14F-4D97-AF65-F5344CB8AC3E}">
        <p14:creationId xmlns:p14="http://schemas.microsoft.com/office/powerpoint/2010/main" val="4230090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9EA3D-E305-4C38-8F88-303FD18CBC55}"/>
              </a:ext>
            </a:extLst>
          </p:cNvPr>
          <p:cNvSpPr>
            <a:spLocks noGrp="1"/>
          </p:cNvSpPr>
          <p:nvPr>
            <p:ph type="title"/>
          </p:nvPr>
        </p:nvSpPr>
        <p:spPr>
          <a:xfrm>
            <a:off x="1918668" y="633567"/>
            <a:ext cx="8444532" cy="961197"/>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HOW TO USE TCP WITH ESP32</a:t>
            </a:r>
          </a:p>
        </p:txBody>
      </p:sp>
      <p:sp>
        <p:nvSpPr>
          <p:cNvPr id="6" name="Text Placeholder 5">
            <a:extLst>
              <a:ext uri="{FF2B5EF4-FFF2-40B4-BE49-F238E27FC236}">
                <a16:creationId xmlns:a16="http://schemas.microsoft.com/office/drawing/2014/main" id="{F0D0CFD7-D1B3-41DE-83F9-3F15FA3B210F}"/>
              </a:ext>
            </a:extLst>
          </p:cNvPr>
          <p:cNvSpPr>
            <a:spLocks noGrp="1"/>
          </p:cNvSpPr>
          <p:nvPr>
            <p:ph type="body" sz="half" idx="11"/>
          </p:nvPr>
        </p:nvSpPr>
        <p:spPr>
          <a:xfrm>
            <a:off x="2077693" y="1847904"/>
            <a:ext cx="4402620" cy="510983"/>
          </a:xfrm>
        </p:spPr>
        <p:txBody>
          <a:bodyPr>
            <a:normAutofit/>
          </a:bodyPr>
          <a:lstStyle/>
          <a:p>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mềm</a:t>
            </a:r>
            <a:r>
              <a:rPr lang="en-US" dirty="0">
                <a:latin typeface="Segoe UI Black" panose="020B0A02040204020203" pitchFamily="34" charset="0"/>
                <a:ea typeface="Segoe UI Black" panose="020B0A02040204020203" pitchFamily="34" charset="0"/>
                <a:cs typeface="Times New Roman" panose="02020603050405020304" pitchFamily="18" charset="0"/>
              </a:rPr>
              <a:t> Hercules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test</a:t>
            </a:r>
          </a:p>
        </p:txBody>
      </p:sp>
      <p:pic>
        <p:nvPicPr>
          <p:cNvPr id="8" name="Picture 7">
            <a:extLst>
              <a:ext uri="{FF2B5EF4-FFF2-40B4-BE49-F238E27FC236}">
                <a16:creationId xmlns:a16="http://schemas.microsoft.com/office/drawing/2014/main" id="{D5BBAE39-2833-4E28-969C-7D10423A4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693" y="2381051"/>
            <a:ext cx="7354956" cy="4236125"/>
          </a:xfrm>
          <a:prstGeom prst="rect">
            <a:avLst/>
          </a:prstGeom>
        </p:spPr>
      </p:pic>
    </p:spTree>
    <p:extLst>
      <p:ext uri="{BB962C8B-B14F-4D97-AF65-F5344CB8AC3E}">
        <p14:creationId xmlns:p14="http://schemas.microsoft.com/office/powerpoint/2010/main" val="4070662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91976"/>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HOW TO USE TCP WITH ESP32</a:t>
            </a:r>
            <a:endParaRPr lang="en-US" sz="3000" b="1" dirty="0">
              <a:latin typeface="Segoe UI Black" panose="020B0A02040204020203" pitchFamily="34" charset="0"/>
              <a:ea typeface="Segoe UI Black" panose="020B0A02040204020203" pitchFamily="34" charset="0"/>
            </a:endParaRP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Esp32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hỗ</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trỡ</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thư</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esp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thành</a:t>
            </a:r>
            <a:r>
              <a:rPr lang="en-US" dirty="0">
                <a:latin typeface="Segoe UI Black" panose="020B0A02040204020203" pitchFamily="34" charset="0"/>
                <a:ea typeface="Segoe UI Black" panose="020B0A02040204020203" pitchFamily="34" charset="0"/>
                <a:cs typeface="Times New Roman" panose="02020603050405020304" pitchFamily="18" charset="0"/>
              </a:rPr>
              <a:t> server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hoặc</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dirty="0">
                <a:latin typeface="Segoe UI Black" panose="020B0A02040204020203" pitchFamily="34" charset="0"/>
                <a:ea typeface="Segoe UI Black" panose="020B0A02040204020203" pitchFamily="34" charset="0"/>
                <a:cs typeface="Times New Roman" panose="02020603050405020304" pitchFamily="18" charset="0"/>
              </a:rPr>
              <a:t>:</a:t>
            </a:r>
          </a:p>
          <a:p>
            <a:pPr algn="just"/>
            <a:r>
              <a:rPr lang="en-US" b="1" dirty="0" err="1">
                <a:latin typeface="Segoe UI Black" panose="020B0A02040204020203" pitchFamily="34" charset="0"/>
                <a:ea typeface="Segoe UI Black" panose="020B0A02040204020203" pitchFamily="34" charset="0"/>
                <a:cs typeface="Times New Roman" panose="02020603050405020304" pitchFamily="18" charset="0"/>
              </a:rPr>
              <a:t>Wifi</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này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wifi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tĩnh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hàm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WiFi.begin</a:t>
            </a:r>
            <a:r>
              <a:rPr lang="en-US" dirty="0">
                <a:latin typeface="Segoe UI Black" panose="020B0A02040204020203" pitchFamily="34" charset="0"/>
                <a:ea typeface="Segoe UI Black" panose="020B0A02040204020203" pitchFamily="34" charset="0"/>
                <a:cs typeface="Times New Roman" panose="02020603050405020304" pitchFamily="18" charset="0"/>
              </a:rPr>
              <a:t>(</a:t>
            </a:r>
            <a:r>
              <a:rPr lang="en-US" dirty="0" err="1">
                <a:latin typeface="Segoe UI Black" panose="020B0A02040204020203" pitchFamily="34" charset="0"/>
                <a:ea typeface="Segoe UI Black" panose="020B0A02040204020203" pitchFamily="34" charset="0"/>
                <a:cs typeface="Times New Roman" panose="02020603050405020304" pitchFamily="18" charset="0"/>
              </a:rPr>
              <a:t>ssid,pass</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WiFi.status</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WiFi.local.IP</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b="1" dirty="0" err="1">
                <a:latin typeface="Segoe UI Black" panose="020B0A02040204020203" pitchFamily="34" charset="0"/>
                <a:ea typeface="Segoe UI Black" panose="020B0A02040204020203" pitchFamily="34" charset="0"/>
                <a:cs typeface="Times New Roman" panose="02020603050405020304" pitchFamily="18" charset="0"/>
              </a:rPr>
              <a:t>WiFiClient</a:t>
            </a:r>
            <a:r>
              <a:rPr lang="en-US" b="1" dirty="0">
                <a:latin typeface="Segoe UI Black" panose="020B0A02040204020203" pitchFamily="34" charset="0"/>
                <a:ea typeface="Segoe UI Black" panose="020B0A02040204020203" pitchFamily="34" charset="0"/>
                <a:cs typeface="Times New Roman" panose="02020603050405020304" pitchFamily="18" charset="0"/>
              </a:rPr>
              <a:t>:</a:t>
            </a:r>
            <a:r>
              <a:rPr lang="en-US" b="1"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này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tcp</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số</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hàm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quan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trọng</a:t>
            </a:r>
            <a:r>
              <a:rPr lang="en-US" dirty="0">
                <a:latin typeface="Segoe UI Black" panose="020B0A02040204020203" pitchFamily="34" charset="0"/>
                <a:ea typeface="Segoe UI Black" panose="020B0A02040204020203" pitchFamily="34" charset="0"/>
                <a:cs typeface="Times New Roman" panose="02020603050405020304" pitchFamily="18" charset="0"/>
              </a:rPr>
              <a:t>:</a:t>
            </a:r>
          </a:p>
          <a:p>
            <a:pPr marL="342900" indent="-342900" algn="just">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Connect(host, 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tcp</a:t>
            </a:r>
            <a:r>
              <a:rPr lang="en-US" dirty="0">
                <a:latin typeface="Segoe UI Black" panose="020B0A02040204020203" pitchFamily="34" charset="0"/>
                <a:ea typeface="Segoe UI Black" panose="020B0A02040204020203" pitchFamily="34" charset="0"/>
                <a:cs typeface="Times New Roman" panose="02020603050405020304" pitchFamily="18" charset="0"/>
              </a:rPr>
              <a:t> server</a:t>
            </a:r>
          </a:p>
          <a:p>
            <a:pPr marL="342900" indent="-342900" algn="just">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Print(data[]):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data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chủ</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lgn="just">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Stop():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dừng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lgn="just">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Available(): </a:t>
            </a:r>
            <a:r>
              <a:rPr lang="en-US" dirty="0" err="1">
                <a:latin typeface="Segoe UI Black" panose="020B0A02040204020203" pitchFamily="34" charset="0"/>
                <a:ea typeface="Segoe UI Black" panose="020B0A02040204020203" pitchFamily="34" charset="0"/>
                <a:cs typeface="Times New Roman" panose="02020603050405020304" pitchFamily="18" charset="0"/>
              </a:rPr>
              <a:t>kiểm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a:t>
            </a:r>
            <a:r>
              <a:rPr lang="en-US" dirty="0">
                <a:latin typeface="Segoe UI Black" panose="020B0A02040204020203" pitchFamily="34" charset="0"/>
                <a:ea typeface="Segoe UI Black" panose="020B0A02040204020203" pitchFamily="34" charset="0"/>
                <a:cs typeface="Times New Roman" panose="02020603050405020304" pitchFamily="18" charset="0"/>
              </a:rPr>
              <a:t> data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sẵn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đọc</a:t>
            </a:r>
            <a:r>
              <a:rPr lang="en-US" dirty="0">
                <a:latin typeface="Segoe UI Black" panose="020B0A02040204020203" pitchFamily="34" charset="0"/>
                <a:ea typeface="Segoe UI Black" panose="020B0A02040204020203" pitchFamily="34" charset="0"/>
                <a:cs typeface="Times New Roman" panose="02020603050405020304" pitchFamily="18" charset="0"/>
              </a:rPr>
              <a:t> hay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không</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lgn="just">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Connected():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736332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931992"/>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HOW TO USE TCP WITH ESP32</a:t>
            </a:r>
            <a:endParaRPr lang="en-US" sz="3000" b="1" dirty="0">
              <a:latin typeface="Segoe UI Black" panose="020B0A02040204020203" pitchFamily="34" charset="0"/>
              <a:ea typeface="Segoe UI Black" panose="020B0A02040204020203" pitchFamily="34" charset="0"/>
            </a:endParaRP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Mở</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mềm</a:t>
            </a:r>
            <a:r>
              <a:rPr lang="en-US" dirty="0">
                <a:latin typeface="Segoe UI Black" panose="020B0A02040204020203" pitchFamily="34" charset="0"/>
                <a:ea typeface="Segoe UI Black" panose="020B0A02040204020203" pitchFamily="34" charset="0"/>
                <a:cs typeface="Times New Roman" panose="02020603050405020304" pitchFamily="18" charset="0"/>
              </a:rPr>
              <a:t> Hercules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lấy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địa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dirty="0">
                <a:latin typeface="Segoe UI Black" panose="020B0A02040204020203" pitchFamily="34" charset="0"/>
                <a:ea typeface="Segoe UI Black" panose="020B0A02040204020203" pitchFamily="34" charset="0"/>
                <a:cs typeface="Times New Roman" panose="02020603050405020304" pitchFamily="18" charset="0"/>
              </a:rPr>
              <a:t> IP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tính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đang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a:t>
            </a: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1C5FD36-9014-4DD7-A487-AB4B405DE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885" y="2292626"/>
            <a:ext cx="6050821" cy="4170224"/>
          </a:xfrm>
          <a:prstGeom prst="rect">
            <a:avLst/>
          </a:prstGeom>
        </p:spPr>
      </p:pic>
    </p:spTree>
    <p:extLst>
      <p:ext uri="{BB962C8B-B14F-4D97-AF65-F5344CB8AC3E}">
        <p14:creationId xmlns:p14="http://schemas.microsoft.com/office/powerpoint/2010/main" val="1334811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91977"/>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TCP SERVER</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marL="457200" indent="-457200" algn="just">
              <a:buAutoNum type="arabicPeriod"/>
            </a:pPr>
            <a:r>
              <a:rPr lang="en-US" dirty="0" err="1">
                <a:latin typeface="Segoe UI Black" panose="020B0A02040204020203" pitchFamily="34" charset="0"/>
                <a:ea typeface="Segoe UI Black" panose="020B0A02040204020203" pitchFamily="34" charset="0"/>
                <a:cs typeface="Times New Roman" panose="02020603050405020304" pitchFamily="18" charset="0"/>
              </a:rPr>
              <a:t>Cấu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wifi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địa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dirty="0">
                <a:latin typeface="Segoe UI Black" panose="020B0A02040204020203" pitchFamily="34" charset="0"/>
                <a:ea typeface="Segoe UI Black" panose="020B0A02040204020203" pitchFamily="34" charset="0"/>
                <a:cs typeface="Times New Roman" panose="02020603050405020304" pitchFamily="18" charset="0"/>
              </a:rPr>
              <a:t> IP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chủ</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cổng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F92B91A-284F-4CBF-83A4-299AD81D5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310" y="3002919"/>
            <a:ext cx="8268854" cy="2124371"/>
          </a:xfrm>
          <a:prstGeom prst="rect">
            <a:avLst/>
          </a:prstGeom>
        </p:spPr>
      </p:pic>
    </p:spTree>
    <p:extLst>
      <p:ext uri="{BB962C8B-B14F-4D97-AF65-F5344CB8AC3E}">
        <p14:creationId xmlns:p14="http://schemas.microsoft.com/office/powerpoint/2010/main" val="2288175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920218"/>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TCP SERVER</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2. </a:t>
            </a:r>
            <a:r>
              <a:rPr lang="en-US" dirty="0" err="1">
                <a:latin typeface="Segoe UI Black" panose="020B0A02040204020203" pitchFamily="34" charset="0"/>
                <a:ea typeface="Segoe UI Black" panose="020B0A02040204020203" pitchFamily="34" charset="0"/>
                <a:cs typeface="Times New Roman" panose="02020603050405020304" pitchFamily="18" charset="0"/>
              </a:rPr>
              <a:t>Kiểm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02CF552-C837-4A0C-B9ED-86823970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01" y="2637184"/>
            <a:ext cx="7087589" cy="3752910"/>
          </a:xfrm>
          <a:prstGeom prst="rect">
            <a:avLst/>
          </a:prstGeom>
        </p:spPr>
      </p:pic>
    </p:spTree>
    <p:extLst>
      <p:ext uri="{BB962C8B-B14F-4D97-AF65-F5344CB8AC3E}">
        <p14:creationId xmlns:p14="http://schemas.microsoft.com/office/powerpoint/2010/main" val="2396471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71851"/>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TCP CLIENT</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3.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data</a:t>
            </a: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F5F2EDF-90B6-4E07-B292-B7B4B0488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622" y="2521182"/>
            <a:ext cx="6801799" cy="3591426"/>
          </a:xfrm>
          <a:prstGeom prst="rect">
            <a:avLst/>
          </a:prstGeom>
        </p:spPr>
      </p:pic>
    </p:spTree>
    <p:extLst>
      <p:ext uri="{BB962C8B-B14F-4D97-AF65-F5344CB8AC3E}">
        <p14:creationId xmlns:p14="http://schemas.microsoft.com/office/powerpoint/2010/main" val="4117824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1128155"/>
            <a:ext cx="7303325" cy="3443277"/>
          </a:xfrm>
        </p:spPr>
        <p:txBody>
          <a:bodyPr/>
          <a:lstStyle/>
          <a:p>
            <a:pPr algn="ctr"/>
            <a:r>
              <a:rPr lang="en-US" sz="4800" dirty="0">
                <a:latin typeface="Segoe UI Black" panose="020B0A02040204020203" pitchFamily="34" charset="0"/>
                <a:ea typeface="Segoe UI Black" panose="020B0A02040204020203" pitchFamily="34" charset="0"/>
                <a:cs typeface="Times New Roman" panose="02020603050405020304" pitchFamily="18" charset="0"/>
              </a:rPr>
              <a:t>GIAO THỨC </a:t>
            </a:r>
            <a:br>
              <a:rPr lang="en-US" sz="4800" dirty="0">
                <a:latin typeface="Segoe UI Black" panose="020B0A02040204020203" pitchFamily="34" charset="0"/>
                <a:ea typeface="Segoe UI Black" panose="020B0A02040204020203" pitchFamily="34" charset="0"/>
                <a:cs typeface="Times New Roman" panose="02020603050405020304" pitchFamily="18" charset="0"/>
              </a:rPr>
            </a:br>
            <a:r>
              <a:rPr lang="en-US" sz="4800" dirty="0">
                <a:latin typeface="Segoe UI Black" panose="020B0A02040204020203" pitchFamily="34" charset="0"/>
                <a:ea typeface="Segoe UI Black" panose="020B0A02040204020203" pitchFamily="34" charset="0"/>
                <a:cs typeface="Times New Roman" panose="02020603050405020304" pitchFamily="18" charset="0"/>
              </a:rPr>
              <a:t>TCP  VÀ UDP</a:t>
            </a:r>
          </a:p>
        </p:txBody>
      </p:sp>
      <p:sp>
        <p:nvSpPr>
          <p:cNvPr id="3" name="Footer Placeholder 2"/>
          <p:cNvSpPr>
            <a:spLocks noGrp="1"/>
          </p:cNvSpPr>
          <p:nvPr>
            <p:ph type="ftr" sz="quarter" idx="11"/>
          </p:nvPr>
        </p:nvSpPr>
        <p:spPr/>
        <p:txBody>
          <a:bodyPr/>
          <a:lstStyle/>
          <a:p>
            <a:r>
              <a:rPr lang="en-US"/>
              <a:t>www.indruino.com</a:t>
            </a:r>
          </a:p>
        </p:txBody>
      </p:sp>
    </p:spTree>
    <p:extLst>
      <p:ext uri="{BB962C8B-B14F-4D97-AF65-F5344CB8AC3E}">
        <p14:creationId xmlns:p14="http://schemas.microsoft.com/office/powerpoint/2010/main" val="3850797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p:txBody>
          <a:bodyPr/>
          <a:lstStyle/>
          <a:p>
            <a:r>
              <a:rPr lang="en-US" sz="3000" dirty="0">
                <a:latin typeface="Segoe UI Black" panose="020B0A02040204020203" pitchFamily="34" charset="0"/>
                <a:ea typeface="Segoe UI Black" panose="020B0A02040204020203" pitchFamily="34" charset="0"/>
              </a:rPr>
              <a:t>TEST TCP CLIENT</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4.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Nạp</a:t>
            </a:r>
            <a:r>
              <a:rPr lang="en-US" dirty="0">
                <a:latin typeface="Segoe UI Black" panose="020B0A02040204020203" pitchFamily="34" charset="0"/>
                <a:ea typeface="Segoe UI Black" panose="020B0A02040204020203" pitchFamily="34" charset="0"/>
                <a:cs typeface="Times New Roman" panose="02020603050405020304" pitchFamily="18" charset="0"/>
              </a:rPr>
              <a:t> code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kiểm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0D5CA1C-1DEC-463F-9407-427CCB238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43" y="2478157"/>
            <a:ext cx="6373114" cy="3670567"/>
          </a:xfrm>
          <a:prstGeom prst="rect">
            <a:avLst/>
          </a:prstGeom>
        </p:spPr>
      </p:pic>
    </p:spTree>
    <p:extLst>
      <p:ext uri="{BB962C8B-B14F-4D97-AF65-F5344CB8AC3E}">
        <p14:creationId xmlns:p14="http://schemas.microsoft.com/office/powerpoint/2010/main" val="2756572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52479"/>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TCP SERVER</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5.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Mở</a:t>
            </a:r>
            <a:r>
              <a:rPr lang="en-US" dirty="0">
                <a:latin typeface="Segoe UI Black" panose="020B0A02040204020203" pitchFamily="34" charset="0"/>
                <a:ea typeface="Segoe UI Black" panose="020B0A02040204020203" pitchFamily="34" charset="0"/>
                <a:cs typeface="Times New Roman" panose="02020603050405020304" pitchFamily="18" charset="0"/>
              </a:rPr>
              <a:t> Hercules -&gt;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chọn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tcp</a:t>
            </a:r>
            <a:r>
              <a:rPr lang="en-US" dirty="0">
                <a:latin typeface="Segoe UI Black" panose="020B0A02040204020203" pitchFamily="34" charset="0"/>
                <a:ea typeface="Segoe UI Black" panose="020B0A02040204020203" pitchFamily="34" charset="0"/>
                <a:cs typeface="Times New Roman" panose="02020603050405020304" pitchFamily="18" charset="0"/>
              </a:rPr>
              <a:t> server -&gt;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nhập</a:t>
            </a:r>
            <a:r>
              <a:rPr lang="en-US" dirty="0">
                <a:latin typeface="Segoe UI Black" panose="020B0A02040204020203" pitchFamily="34" charset="0"/>
                <a:ea typeface="Segoe UI Black" panose="020B0A02040204020203" pitchFamily="34" charset="0"/>
                <a:cs typeface="Times New Roman" panose="02020603050405020304" pitchFamily="18" charset="0"/>
              </a:rPr>
              <a:t> port</a:t>
            </a: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4C96D4F-E500-4D41-83D5-E6128FF8E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092" y="2451652"/>
            <a:ext cx="5953956" cy="3955300"/>
          </a:xfrm>
          <a:prstGeom prst="rect">
            <a:avLst/>
          </a:prstGeom>
        </p:spPr>
      </p:pic>
    </p:spTree>
    <p:extLst>
      <p:ext uri="{BB962C8B-B14F-4D97-AF65-F5344CB8AC3E}">
        <p14:creationId xmlns:p14="http://schemas.microsoft.com/office/powerpoint/2010/main" val="1245636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10848"/>
            <a:ext cx="9382124" cy="722658"/>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TCP SERVER</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6.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Nhấn</a:t>
            </a:r>
            <a:r>
              <a:rPr lang="en-US" dirty="0">
                <a:latin typeface="Segoe UI Black" panose="020B0A02040204020203" pitchFamily="34" charset="0"/>
                <a:ea typeface="Segoe UI Black" panose="020B0A02040204020203" pitchFamily="34" charset="0"/>
                <a:cs typeface="Times New Roman" panose="02020603050405020304" pitchFamily="18" charset="0"/>
              </a:rPr>
              <a:t> Listen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thành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server</a:t>
            </a: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1862403-6C08-4972-B9F2-AF5F8307F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652" y="2476701"/>
            <a:ext cx="5896798" cy="4078914"/>
          </a:xfrm>
          <a:prstGeom prst="rect">
            <a:avLst/>
          </a:prstGeom>
        </p:spPr>
      </p:pic>
    </p:spTree>
    <p:extLst>
      <p:ext uri="{BB962C8B-B14F-4D97-AF65-F5344CB8AC3E}">
        <p14:creationId xmlns:p14="http://schemas.microsoft.com/office/powerpoint/2010/main" val="2970928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HOW TO USE UDP WITH ESP32</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b="1" dirty="0" err="1">
                <a:latin typeface="Segoe UI Black" panose="020B0A02040204020203" pitchFamily="34" charset="0"/>
                <a:ea typeface="Segoe UI Black" panose="020B0A02040204020203" pitchFamily="34" charset="0"/>
                <a:cs typeface="Times New Roman" panose="02020603050405020304" pitchFamily="18" charset="0"/>
              </a:rPr>
              <a:t>WiFiUdp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này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udp</a:t>
            </a:r>
            <a:r>
              <a:rPr lang="en-US" dirty="0">
                <a:latin typeface="Segoe UI Black" panose="020B0A02040204020203" pitchFamily="34" charset="0"/>
                <a:ea typeface="Segoe UI Black" panose="020B0A02040204020203" pitchFamily="34" charset="0"/>
                <a:cs typeface="Times New Roman" panose="02020603050405020304" pitchFamily="18" charset="0"/>
              </a:rPr>
              <a:t> client:</a:t>
            </a:r>
          </a:p>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Begin(port):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Khởi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UDP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đệm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cs typeface="Times New Roman" panose="02020603050405020304" pitchFamily="18" charset="0"/>
              </a:rPr>
              <a:t>BeginPacket</a:t>
            </a:r>
            <a:r>
              <a:rPr lang="en-US" dirty="0">
                <a:latin typeface="Segoe UI Black" panose="020B0A02040204020203" pitchFamily="34" charset="0"/>
                <a:ea typeface="Segoe UI Black" panose="020B0A02040204020203" pitchFamily="34" charset="0"/>
                <a:cs typeface="Times New Roman" panose="02020603050405020304" pitchFamily="18" charset="0"/>
              </a:rPr>
              <a:t>(</a:t>
            </a:r>
            <a:r>
              <a:rPr lang="en-US" dirty="0" err="1">
                <a:latin typeface="Segoe UI Black" panose="020B0A02040204020203" pitchFamily="34" charset="0"/>
                <a:ea typeface="Segoe UI Black" panose="020B0A02040204020203" pitchFamily="34" charset="0"/>
                <a:cs typeface="Times New Roman" panose="02020603050405020304" pitchFamily="18" charset="0"/>
              </a:rPr>
              <a:t>udpAddress</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udpPort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chuẩn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data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chủ</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Write(buffer, size of buffer):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đệm</a:t>
            </a:r>
            <a:r>
              <a:rPr lang="en-US" dirty="0">
                <a:latin typeface="Segoe UI Black" panose="020B0A02040204020203" pitchFamily="34" charset="0"/>
                <a:ea typeface="Segoe UI Black" panose="020B0A02040204020203" pitchFamily="34" charset="0"/>
                <a:cs typeface="Times New Roman" panose="02020603050405020304" pitchFamily="18" charset="0"/>
              </a:rPr>
              <a:t> data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kích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thước</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cs typeface="Times New Roman" panose="02020603050405020304" pitchFamily="18" charset="0"/>
              </a:rPr>
              <a:t>EndPacket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thúc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cs typeface="Times New Roman" panose="02020603050405020304" pitchFamily="18" charset="0"/>
              </a:rPr>
              <a:t>ParsePacket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xử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gói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phải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gọi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trước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đọc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đệm</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Read(buffer, size of buffer):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đọc</a:t>
            </a:r>
            <a:r>
              <a:rPr lang="en-US" dirty="0">
                <a:latin typeface="Segoe UI Black" panose="020B0A02040204020203" pitchFamily="34" charset="0"/>
                <a:ea typeface="Segoe UI Black" panose="020B0A02040204020203" pitchFamily="34" charset="0"/>
                <a:cs typeface="Times New Roman" panose="02020603050405020304" pitchFamily="18" charset="0"/>
              </a:rPr>
              <a:t> data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lưu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đệm</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53025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dirty="0">
                <a:latin typeface="Segoe UI Black" panose="020B0A02040204020203" pitchFamily="34" charset="0"/>
                <a:ea typeface="Segoe UI Black" panose="020B0A02040204020203" pitchFamily="34" charset="0"/>
                <a:cs typeface="Times New Roman" panose="02020603050405020304" pitchFamily="18" charset="0"/>
              </a:rPr>
              <a:t>1.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Cấu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WiFiUdp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địa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dirty="0">
                <a:latin typeface="Segoe UI Black" panose="020B0A02040204020203" pitchFamily="34" charset="0"/>
                <a:ea typeface="Segoe UI Black" panose="020B0A02040204020203" pitchFamily="34" charset="0"/>
                <a:cs typeface="Times New Roman" panose="02020603050405020304" pitchFamily="18" charset="0"/>
              </a:rPr>
              <a:t> IP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chủ</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cổng</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FB494FB-8D9B-4C3F-B8B5-C4B032767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48" y="2704573"/>
            <a:ext cx="6838121" cy="2994372"/>
          </a:xfrm>
          <a:prstGeom prst="rect">
            <a:avLst/>
          </a:prstGeom>
        </p:spPr>
      </p:pic>
    </p:spTree>
    <p:extLst>
      <p:ext uri="{BB962C8B-B14F-4D97-AF65-F5344CB8AC3E}">
        <p14:creationId xmlns:p14="http://schemas.microsoft.com/office/powerpoint/2010/main" val="1509043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dirty="0">
                <a:latin typeface="Segoe UI Black" panose="020B0A02040204020203" pitchFamily="34" charset="0"/>
                <a:ea typeface="Segoe UI Black" panose="020B0A02040204020203" pitchFamily="34" charset="0"/>
                <a:cs typeface="Times New Roman" panose="02020603050405020304" pitchFamily="18" charset="0"/>
              </a:rPr>
              <a:t>2. </a:t>
            </a:r>
            <a:r>
              <a:rPr lang="en-US" dirty="0" err="1">
                <a:latin typeface="Segoe UI Black" panose="020B0A02040204020203" pitchFamily="34" charset="0"/>
                <a:ea typeface="Segoe UI Black" panose="020B0A02040204020203" pitchFamily="34" charset="0"/>
                <a:cs typeface="Times New Roman" panose="02020603050405020304" pitchFamily="18" charset="0"/>
              </a:rPr>
              <a:t>Kiểm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wifi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khởi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UDP </a:t>
            </a:r>
          </a:p>
        </p:txBody>
      </p:sp>
      <p:pic>
        <p:nvPicPr>
          <p:cNvPr id="5" name="Picture 4">
            <a:extLst>
              <a:ext uri="{FF2B5EF4-FFF2-40B4-BE49-F238E27FC236}">
                <a16:creationId xmlns:a16="http://schemas.microsoft.com/office/drawing/2014/main" id="{70AD0483-5613-44FF-A9DD-DEA13F207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818" y="2616481"/>
            <a:ext cx="5581918" cy="3939134"/>
          </a:xfrm>
          <a:prstGeom prst="rect">
            <a:avLst/>
          </a:prstGeom>
        </p:spPr>
      </p:pic>
    </p:spTree>
    <p:extLst>
      <p:ext uri="{BB962C8B-B14F-4D97-AF65-F5344CB8AC3E}">
        <p14:creationId xmlns:p14="http://schemas.microsoft.com/office/powerpoint/2010/main" val="3696660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dirty="0">
                <a:latin typeface="Segoe UI Black" panose="020B0A02040204020203" pitchFamily="34" charset="0"/>
                <a:ea typeface="Segoe UI Black" panose="020B0A02040204020203" pitchFamily="34" charset="0"/>
                <a:cs typeface="Times New Roman" panose="02020603050405020304" pitchFamily="18" charset="0"/>
              </a:rPr>
              <a:t>3.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server: hello world</a:t>
            </a:r>
          </a:p>
        </p:txBody>
      </p:sp>
      <p:pic>
        <p:nvPicPr>
          <p:cNvPr id="3" name="Picture 2">
            <a:extLst>
              <a:ext uri="{FF2B5EF4-FFF2-40B4-BE49-F238E27FC236}">
                <a16:creationId xmlns:a16="http://schemas.microsoft.com/office/drawing/2014/main" id="{72ADC603-8B44-4A18-84AF-455C1252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27" y="3156030"/>
            <a:ext cx="6877878" cy="2091458"/>
          </a:xfrm>
          <a:prstGeom prst="rect">
            <a:avLst/>
          </a:prstGeom>
        </p:spPr>
      </p:pic>
    </p:spTree>
    <p:extLst>
      <p:ext uri="{BB962C8B-B14F-4D97-AF65-F5344CB8AC3E}">
        <p14:creationId xmlns:p14="http://schemas.microsoft.com/office/powerpoint/2010/main" val="1166221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dirty="0">
                <a:latin typeface="Segoe UI Black" panose="020B0A02040204020203" pitchFamily="34" charset="0"/>
                <a:ea typeface="Segoe UI Black" panose="020B0A02040204020203" pitchFamily="34" charset="0"/>
                <a:cs typeface="Times New Roman" panose="02020603050405020304" pitchFamily="18" charset="0"/>
              </a:rPr>
              <a:t>4. </a:t>
            </a:r>
            <a:r>
              <a:rPr lang="en-US" dirty="0" err="1">
                <a:latin typeface="Segoe UI Black" panose="020B0A02040204020203" pitchFamily="34" charset="0"/>
                <a:ea typeface="Segoe UI Black" panose="020B0A02040204020203" pitchFamily="34" charset="0"/>
                <a:cs typeface="Times New Roman" panose="02020603050405020304" pitchFamily="18" charset="0"/>
              </a:rPr>
              <a:t>Xử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dirty="0">
                <a:latin typeface="Segoe UI Black" panose="020B0A02040204020203" pitchFamily="34" charset="0"/>
                <a:ea typeface="Segoe UI Black" panose="020B0A02040204020203" pitchFamily="34" charset="0"/>
                <a:cs typeface="Times New Roman" panose="02020603050405020304" pitchFamily="18" charset="0"/>
              </a:rPr>
              <a:t> server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về</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894FAFA-8D2E-42CB-9A7D-E301655CE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504" y="2938510"/>
            <a:ext cx="7817748" cy="2526498"/>
          </a:xfrm>
          <a:prstGeom prst="rect">
            <a:avLst/>
          </a:prstGeom>
        </p:spPr>
      </p:pic>
    </p:spTree>
    <p:extLst>
      <p:ext uri="{BB962C8B-B14F-4D97-AF65-F5344CB8AC3E}">
        <p14:creationId xmlns:p14="http://schemas.microsoft.com/office/powerpoint/2010/main" val="2006699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dirty="0">
                <a:latin typeface="Segoe UI Black" panose="020B0A02040204020203" pitchFamily="34" charset="0"/>
                <a:ea typeface="Segoe UI Black" panose="020B0A02040204020203" pitchFamily="34" charset="0"/>
                <a:cs typeface="Times New Roman" panose="02020603050405020304" pitchFamily="18" charset="0"/>
              </a:rPr>
              <a:t>5.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Nạp</a:t>
            </a:r>
            <a:r>
              <a:rPr lang="en-US" dirty="0">
                <a:latin typeface="Segoe UI Black" panose="020B0A02040204020203" pitchFamily="34" charset="0"/>
                <a:ea typeface="Segoe UI Black" panose="020B0A02040204020203" pitchFamily="34" charset="0"/>
                <a:cs typeface="Times New Roman" panose="02020603050405020304" pitchFamily="18" charset="0"/>
              </a:rPr>
              <a:t> code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mở</a:t>
            </a:r>
            <a:r>
              <a:rPr lang="en-US" dirty="0">
                <a:latin typeface="Segoe UI Black" panose="020B0A02040204020203" pitchFamily="34" charset="0"/>
                <a:ea typeface="Segoe UI Black" panose="020B0A02040204020203" pitchFamily="34" charset="0"/>
                <a:cs typeface="Times New Roman" panose="02020603050405020304" pitchFamily="18" charset="0"/>
              </a:rPr>
              <a:t> Hercules,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địa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dirty="0">
                <a:latin typeface="Segoe UI Black" panose="020B0A02040204020203" pitchFamily="34" charset="0"/>
                <a:ea typeface="Segoe UI Black" panose="020B0A02040204020203" pitchFamily="34" charset="0"/>
                <a:cs typeface="Times New Roman" panose="02020603050405020304" pitchFamily="18" charset="0"/>
              </a:rPr>
              <a:t> IP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vào</a:t>
            </a:r>
            <a:r>
              <a:rPr lang="en-US" dirty="0">
                <a:latin typeface="Segoe UI Black" panose="020B0A02040204020203" pitchFamily="34" charset="0"/>
                <a:ea typeface="Segoe UI Black" panose="020B0A02040204020203" pitchFamily="34" charset="0"/>
                <a:cs typeface="Times New Roman" panose="02020603050405020304" pitchFamily="18" charset="0"/>
              </a:rPr>
              <a:t> local port. Sau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nhấn</a:t>
            </a:r>
            <a:r>
              <a:rPr lang="en-US" dirty="0">
                <a:latin typeface="Segoe UI Black" panose="020B0A02040204020203" pitchFamily="34" charset="0"/>
                <a:ea typeface="Segoe UI Black" panose="020B0A02040204020203" pitchFamily="34" charset="0"/>
                <a:cs typeface="Times New Roman" panose="02020603050405020304" pitchFamily="18" charset="0"/>
              </a:rPr>
              <a:t> Listen</a:t>
            </a:r>
          </a:p>
        </p:txBody>
      </p:sp>
      <p:pic>
        <p:nvPicPr>
          <p:cNvPr id="3" name="Picture 2">
            <a:extLst>
              <a:ext uri="{FF2B5EF4-FFF2-40B4-BE49-F238E27FC236}">
                <a16:creationId xmlns:a16="http://schemas.microsoft.com/office/drawing/2014/main" id="{195C6E24-1E83-440B-80C0-B2C1B7C29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443" y="2703443"/>
            <a:ext cx="7752522" cy="3688800"/>
          </a:xfrm>
          <a:prstGeom prst="rect">
            <a:avLst/>
          </a:prstGeom>
        </p:spPr>
      </p:pic>
    </p:spTree>
    <p:extLst>
      <p:ext uri="{BB962C8B-B14F-4D97-AF65-F5344CB8AC3E}">
        <p14:creationId xmlns:p14="http://schemas.microsoft.com/office/powerpoint/2010/main" val="4108023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dirty="0">
                <a:latin typeface="Segoe UI Black" panose="020B0A02040204020203" pitchFamily="34" charset="0"/>
                <a:ea typeface="Segoe UI Black" panose="020B0A02040204020203" pitchFamily="34" charset="0"/>
                <a:cs typeface="Times New Roman" panose="02020603050405020304" pitchFamily="18" charset="0"/>
              </a:rPr>
              <a:t>6.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server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thành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đồng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thời</a:t>
            </a:r>
            <a:r>
              <a:rPr lang="en-US" dirty="0">
                <a:latin typeface="Segoe UI Black" panose="020B0A02040204020203" pitchFamily="34" charset="0"/>
                <a:ea typeface="Segoe UI Black" panose="020B0A02040204020203" pitchFamily="34" charset="0"/>
                <a:cs typeface="Times New Roman" panose="02020603050405020304" pitchFamily="18" charset="0"/>
              </a:rPr>
              <a:t> 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về</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nhập</a:t>
            </a:r>
            <a:r>
              <a:rPr lang="en-US" dirty="0">
                <a:latin typeface="Segoe UI Black" panose="020B0A02040204020203" pitchFamily="34" charset="0"/>
                <a:ea typeface="Segoe UI Black" panose="020B0A02040204020203" pitchFamily="34" charset="0"/>
                <a:cs typeface="Times New Roman" panose="02020603050405020304" pitchFamily="18" charset="0"/>
              </a:rPr>
              <a:t> data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bấm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nút</a:t>
            </a:r>
            <a:r>
              <a:rPr lang="en-US" dirty="0">
                <a:latin typeface="Segoe UI Black" panose="020B0A02040204020203" pitchFamily="34" charset="0"/>
                <a:ea typeface="Segoe UI Black" panose="020B0A02040204020203" pitchFamily="34" charset="0"/>
                <a:cs typeface="Times New Roman" panose="02020603050405020304" pitchFamily="18" charset="0"/>
              </a:rPr>
              <a:t> send</a:t>
            </a:r>
          </a:p>
        </p:txBody>
      </p:sp>
      <p:pic>
        <p:nvPicPr>
          <p:cNvPr id="8" name="Picture 7">
            <a:extLst>
              <a:ext uri="{FF2B5EF4-FFF2-40B4-BE49-F238E27FC236}">
                <a16:creationId xmlns:a16="http://schemas.microsoft.com/office/drawing/2014/main" id="{66A12C3F-1104-49D2-B18B-EA064076F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206" y="2756451"/>
            <a:ext cx="7125120" cy="3398073"/>
          </a:xfrm>
          <a:prstGeom prst="rect">
            <a:avLst/>
          </a:prstGeom>
        </p:spPr>
      </p:pic>
    </p:spTree>
    <p:extLst>
      <p:ext uri="{BB962C8B-B14F-4D97-AF65-F5344CB8AC3E}">
        <p14:creationId xmlns:p14="http://schemas.microsoft.com/office/powerpoint/2010/main" val="3174204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785959"/>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OVERVIEW </a:t>
            </a:r>
            <a:endParaRPr lang="en-US" sz="3000" b="1" dirty="0">
              <a:latin typeface="Segoe UI Black" panose="020B0A02040204020203" pitchFamily="34" charset="0"/>
              <a:ea typeface="Segoe UI Black" panose="020B0A02040204020203" pitchFamily="34" charset="0"/>
            </a:endParaRPr>
          </a:p>
        </p:txBody>
      </p:sp>
      <p:sp>
        <p:nvSpPr>
          <p:cNvPr id="6" name="Text Placeholder 5"/>
          <p:cNvSpPr>
            <a:spLocks noGrp="1"/>
          </p:cNvSpPr>
          <p:nvPr>
            <p:ph type="body" sz="half" idx="11"/>
          </p:nvPr>
        </p:nvSpPr>
        <p:spPr>
          <a:xfrm>
            <a:off x="1971676" y="1946517"/>
            <a:ext cx="3276186" cy="4707711"/>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TCP/IP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internet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trong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cục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hai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phổ</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biến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trong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dirty="0">
                <a:latin typeface="Segoe UI Black" panose="020B0A02040204020203" pitchFamily="34" charset="0"/>
                <a:ea typeface="Segoe UI Black" panose="020B0A02040204020203" pitchFamily="34" charset="0"/>
                <a:cs typeface="Times New Roman" panose="02020603050405020304" pitchFamily="18" charset="0"/>
              </a:rPr>
              <a:t> transport</a:t>
            </a: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TCP </a:t>
            </a:r>
            <a:r>
              <a:rPr lang="en-US" dirty="0" err="1">
                <a:latin typeface="Segoe UI Black" panose="020B0A02040204020203" pitchFamily="34" charset="0"/>
                <a:ea typeface="Segoe UI Black" panose="020B0A02040204020203" pitchFamily="34" charset="0"/>
                <a:cs typeface="Times New Roman" panose="02020603050405020304" pitchFamily="18" charset="0"/>
              </a:rPr>
              <a:t>cung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cấp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vận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chuyển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luồng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đặt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trước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kiểm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lỗi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UDP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vận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chuyển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luồng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nhanh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hơn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bỏ</a:t>
            </a:r>
            <a:r>
              <a:rPr lang="en-US" dirty="0">
                <a:latin typeface="Segoe UI Black" panose="020B0A02040204020203" pitchFamily="34" charset="0"/>
                <a:ea typeface="Segoe UI Black" panose="020B0A02040204020203" pitchFamily="34" charset="0"/>
                <a:cs typeface="Times New Roman" panose="02020603050405020304" pitchFamily="18" charset="0"/>
              </a:rPr>
              <a:t> qua </a:t>
            </a:r>
            <a:r>
              <a:rPr lang="en-US" dirty="0" err="1">
                <a:latin typeface="Segoe UI Black" panose="020B0A02040204020203" pitchFamily="34" charset="0"/>
                <a:ea typeface="Segoe UI Black" panose="020B0A02040204020203" pitchFamily="34" charset="0"/>
                <a:cs typeface="Times New Roman" panose="02020603050405020304" pitchFamily="18" charset="0"/>
              </a:rPr>
              <a:t>kiểm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lỗi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A9601E4-EB6A-4613-BBCC-79C83597C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214" y="2350190"/>
            <a:ext cx="4714875" cy="3562350"/>
          </a:xfrm>
          <a:prstGeom prst="rect">
            <a:avLst/>
          </a:prstGeom>
        </p:spPr>
      </p:pic>
    </p:spTree>
    <p:extLst>
      <p:ext uri="{BB962C8B-B14F-4D97-AF65-F5344CB8AC3E}">
        <p14:creationId xmlns:p14="http://schemas.microsoft.com/office/powerpoint/2010/main" val="1017515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dirty="0">
                <a:latin typeface="Segoe UI Black" panose="020B0A02040204020203" pitchFamily="34" charset="0"/>
                <a:ea typeface="Segoe UI Black" panose="020B0A02040204020203" pitchFamily="34" charset="0"/>
                <a:cs typeface="Times New Roman" panose="02020603050405020304" pitchFamily="18" charset="0"/>
              </a:rPr>
              <a:t>7.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phản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hồi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dirty="0">
                <a:latin typeface="Segoe UI Black" panose="020B0A02040204020203" pitchFamily="34" charset="0"/>
                <a:ea typeface="Segoe UI Black" panose="020B0A02040204020203" pitchFamily="34" charset="0"/>
                <a:cs typeface="Times New Roman" panose="02020603050405020304" pitchFamily="18" charset="0"/>
              </a:rPr>
              <a:t> server</a:t>
            </a:r>
          </a:p>
        </p:txBody>
      </p:sp>
      <p:pic>
        <p:nvPicPr>
          <p:cNvPr id="8" name="Picture 7">
            <a:extLst>
              <a:ext uri="{FF2B5EF4-FFF2-40B4-BE49-F238E27FC236}">
                <a16:creationId xmlns:a16="http://schemas.microsoft.com/office/drawing/2014/main" id="{82CB01DA-A4B5-424F-A97C-718BCC4C9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93" y="3429000"/>
            <a:ext cx="6775885" cy="990738"/>
          </a:xfrm>
          <a:prstGeom prst="rect">
            <a:avLst/>
          </a:prstGeom>
        </p:spPr>
      </p:pic>
    </p:spTree>
    <p:extLst>
      <p:ext uri="{BB962C8B-B14F-4D97-AF65-F5344CB8AC3E}">
        <p14:creationId xmlns:p14="http://schemas.microsoft.com/office/powerpoint/2010/main" val="2826237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p>
        </p:txBody>
      </p:sp>
    </p:spTree>
    <p:extLst>
      <p:ext uri="{BB962C8B-B14F-4D97-AF65-F5344CB8AC3E}">
        <p14:creationId xmlns:p14="http://schemas.microsoft.com/office/powerpoint/2010/main" val="2861137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Overview  </a:t>
            </a:r>
            <a:endParaRPr lang="en-US" sz="3000" b="1" dirty="0">
              <a:latin typeface="Segoe UI Black" panose="020B0A02040204020203" pitchFamily="34" charset="0"/>
              <a:ea typeface="Segoe UI Black" panose="020B0A02040204020203" pitchFamily="34" charset="0"/>
            </a:endParaRPr>
          </a:p>
        </p:txBody>
      </p:sp>
      <p:sp>
        <p:nvSpPr>
          <p:cNvPr id="6" name="Text Placeholder 5"/>
          <p:cNvSpPr>
            <a:spLocks noGrp="1"/>
          </p:cNvSpPr>
          <p:nvPr>
            <p:ph type="body" sz="half" idx="11"/>
          </p:nvPr>
        </p:nvSpPr>
        <p:spPr>
          <a:xfrm>
            <a:off x="1971675" y="1944964"/>
            <a:ext cx="3064151" cy="4707711"/>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Khi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dirty="0">
                <a:latin typeface="Segoe UI Black" panose="020B0A02040204020203" pitchFamily="34" charset="0"/>
                <a:ea typeface="Segoe UI Black" panose="020B0A02040204020203" pitchFamily="34" charset="0"/>
                <a:cs typeface="Times New Roman" panose="02020603050405020304" pitchFamily="18" charset="0"/>
              </a:rPr>
              <a:t> application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lượng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xuống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tầng</a:t>
            </a:r>
            <a:r>
              <a:rPr lang="en-US" dirty="0">
                <a:latin typeface="Segoe UI Black" panose="020B0A02040204020203" pitchFamily="34" charset="0"/>
                <a:ea typeface="Segoe UI Black" panose="020B0A02040204020203" pitchFamily="34" charset="0"/>
                <a:cs typeface="Times New Roman" panose="02020603050405020304" pitchFamily="18" charset="0"/>
              </a:rPr>
              <a:t> transport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TCP </a:t>
            </a:r>
            <a:r>
              <a:rPr lang="en-US" dirty="0" err="1">
                <a:latin typeface="Segoe UI Black" panose="020B0A02040204020203" pitchFamily="34" charset="0"/>
                <a:ea typeface="Segoe UI Black" panose="020B0A02040204020203" pitchFamily="34" charset="0"/>
                <a:cs typeface="Times New Roman" panose="02020603050405020304" pitchFamily="18" charset="0"/>
              </a:rPr>
              <a:t>hoặc</a:t>
            </a:r>
            <a:r>
              <a:rPr lang="en-US" dirty="0">
                <a:latin typeface="Segoe UI Black" panose="020B0A02040204020203" pitchFamily="34" charset="0"/>
                <a:ea typeface="Segoe UI Black" panose="020B0A02040204020203" pitchFamily="34" charset="0"/>
                <a:cs typeface="Times New Roman" panose="02020603050405020304" pitchFamily="18" charset="0"/>
              </a:rPr>
              <a:t> UDP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Đầu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tiên</a:t>
            </a:r>
            <a:r>
              <a:rPr lang="en-US" dirty="0">
                <a:latin typeface="Segoe UI Black" panose="020B0A02040204020203" pitchFamily="34" charset="0"/>
                <a:ea typeface="Segoe UI Black" panose="020B0A02040204020203" pitchFamily="34" charset="0"/>
                <a:cs typeface="Times New Roman" panose="02020603050405020304" pitchFamily="18" charset="0"/>
              </a:rPr>
              <a:t>, TCP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lập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mạch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ảo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giữa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nguồn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điểm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trong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quá</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gọi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a:latin typeface="Segoe UI Black" panose="020B0A02040204020203" pitchFamily="34" charset="0"/>
                <a:ea typeface="Segoe UI Black" panose="020B0A02040204020203" pitchFamily="34" charset="0"/>
                <a:cs typeface="Times New Roman" panose="02020603050405020304" pitchFamily="18" charset="0"/>
              </a:rPr>
              <a:t>three-way handshake</a:t>
            </a: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Sau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đó</a:t>
            </a:r>
            <a:r>
              <a:rPr lang="en-US" dirty="0">
                <a:latin typeface="Segoe UI Black" panose="020B0A02040204020203" pitchFamily="34" charset="0"/>
                <a:ea typeface="Segoe UI Black" panose="020B0A02040204020203" pitchFamily="34" charset="0"/>
                <a:cs typeface="Times New Roman" panose="02020603050405020304" pitchFamily="18" charset="0"/>
              </a:rPr>
              <a:t> chia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thành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phân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đoạn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thêm</a:t>
            </a:r>
            <a:r>
              <a:rPr lang="en-US" dirty="0">
                <a:latin typeface="Segoe UI Black" panose="020B0A02040204020203" pitchFamily="34" charset="0"/>
                <a:ea typeface="Segoe UI Black" panose="020B0A02040204020203" pitchFamily="34" charset="0"/>
                <a:cs typeface="Times New Roman" panose="02020603050405020304" pitchFamily="18" charset="0"/>
              </a:rPr>
              <a:t> header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dirty="0">
                <a:latin typeface="Segoe UI Black" panose="020B0A02040204020203" pitchFamily="34" charset="0"/>
                <a:ea typeface="Segoe UI Black" panose="020B0A02040204020203" pitchFamily="34" charset="0"/>
                <a:cs typeface="Times New Roman" panose="02020603050405020304" pitchFamily="18" charset="0"/>
              </a:rPr>
              <a:t> internet</a:t>
            </a: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endParaRPr>
          </a:p>
        </p:txBody>
      </p:sp>
      <p:pic>
        <p:nvPicPr>
          <p:cNvPr id="10" name="Picture 9">
            <a:extLst>
              <a:ext uri="{FF2B5EF4-FFF2-40B4-BE49-F238E27FC236}">
                <a16:creationId xmlns:a16="http://schemas.microsoft.com/office/drawing/2014/main" id="{0DC32DA0-99B2-477A-8910-2C3CCFCC3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148" y="1946517"/>
            <a:ext cx="6056245" cy="4450153"/>
          </a:xfrm>
          <a:prstGeom prst="rect">
            <a:avLst/>
          </a:prstGeom>
        </p:spPr>
      </p:pic>
    </p:spTree>
    <p:extLst>
      <p:ext uri="{BB962C8B-B14F-4D97-AF65-F5344CB8AC3E}">
        <p14:creationId xmlns:p14="http://schemas.microsoft.com/office/powerpoint/2010/main" val="1255980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891977"/>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TCP  </a:t>
            </a:r>
            <a:endParaRPr lang="en-US" sz="3000" b="1" dirty="0">
              <a:latin typeface="Segoe UI Black" panose="020B0A02040204020203" pitchFamily="34" charset="0"/>
              <a:ea typeface="Segoe UI Black" panose="020B0A02040204020203" pitchFamily="34" charset="0"/>
            </a:endParaRPr>
          </a:p>
        </p:txBody>
      </p:sp>
      <p:sp>
        <p:nvSpPr>
          <p:cNvPr id="6" name="Text Placeholder 5"/>
          <p:cNvSpPr>
            <a:spLocks noGrp="1"/>
          </p:cNvSpPr>
          <p:nvPr>
            <p:ph type="body" sz="half" idx="11"/>
          </p:nvPr>
        </p:nvSpPr>
        <p:spPr>
          <a:xfrm>
            <a:off x="1971675" y="1946517"/>
            <a:ext cx="9517960" cy="4707711"/>
          </a:xfrm>
        </p:spPr>
        <p:txBody>
          <a:bodyPr>
            <a:normAutofit/>
          </a:bodyPr>
          <a:lstStyle/>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gói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qua internet</a:t>
            </a: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Đ</a:t>
            </a:r>
            <a:r>
              <a:rPr lang="vi-VN" dirty="0">
                <a:latin typeface="Segoe UI Black" panose="020B0A02040204020203" pitchFamily="34" charset="0"/>
                <a:ea typeface="Segoe UI Black" panose="020B0A02040204020203" pitchFamily="34" charset="0"/>
                <a:cs typeface="Times New Roman" panose="02020603050405020304" pitchFamily="18" charset="0"/>
              </a:rPr>
              <a:t>ảm bảo phân phối dữ liệu từ đầu đến cuối giữa các nút riêng biệt</a:t>
            </a:r>
            <a:r>
              <a:rPr lang="en-US" dirty="0">
                <a:latin typeface="Segoe UI Black" panose="020B0A02040204020203" pitchFamily="34" charset="0"/>
                <a:ea typeface="Segoe UI Black" panose="020B0A02040204020203" pitchFamily="34" charset="0"/>
                <a:cs typeface="Times New Roman" panose="02020603050405020304" pitchFamily="18" charset="0"/>
              </a:rPr>
              <a:t>,</a:t>
            </a:r>
            <a:r>
              <a:rPr lang="vi-VN" dirty="0">
                <a:latin typeface="Segoe UI Black" panose="020B0A02040204020203" pitchFamily="34" charset="0"/>
                <a:ea typeface="Segoe UI Black" panose="020B0A02040204020203" pitchFamily="34" charset="0"/>
                <a:cs typeface="Times New Roman" panose="02020603050405020304" pitchFamily="18" charset="0"/>
              </a:rPr>
              <a:t> hoạt động phối hợp với </a:t>
            </a:r>
            <a:r>
              <a:rPr lang="en-US" dirty="0">
                <a:latin typeface="Segoe UI Black" panose="020B0A02040204020203" pitchFamily="34" charset="0"/>
                <a:ea typeface="Segoe UI Black" panose="020B0A02040204020203" pitchFamily="34" charset="0"/>
                <a:cs typeface="Times New Roman" panose="02020603050405020304" pitchFamily="18" charset="0"/>
              </a:rPr>
              <a:t>g</a:t>
            </a:r>
            <a:r>
              <a:rPr lang="vi-VN" dirty="0">
                <a:latin typeface="Segoe UI Black" panose="020B0A02040204020203" pitchFamily="34" charset="0"/>
                <a:ea typeface="Segoe UI Black" panose="020B0A02040204020203" pitchFamily="34" charset="0"/>
                <a:cs typeface="Times New Roman" panose="02020603050405020304" pitchFamily="18" charset="0"/>
              </a:rPr>
              <a:t>iao thức Internet, xác định vị trí của nút từ xa, vận chuyển và đảm bảo dữ liệu được gửi đến đúng đích</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Hoạt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động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lập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thúc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230201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B6F3A-3498-423D-8F83-676CCEE5E952}"/>
              </a:ext>
            </a:extLst>
          </p:cNvPr>
          <p:cNvSpPr>
            <a:spLocks noGrp="1"/>
          </p:cNvSpPr>
          <p:nvPr>
            <p:ph type="title"/>
          </p:nvPr>
        </p:nvSpPr>
        <p:spPr>
          <a:xfrm>
            <a:off x="1909968" y="609600"/>
            <a:ext cx="9511747" cy="1133475"/>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THIẾT LẬP KẾT NỐI</a:t>
            </a:r>
            <a:endParaRPr lang="en-US" sz="30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657D17B-1706-4D79-9688-F2F16F1A55CA}"/>
              </a:ext>
            </a:extLst>
          </p:cNvPr>
          <p:cNvSpPr>
            <a:spLocks noGrp="1"/>
          </p:cNvSpPr>
          <p:nvPr>
            <p:ph type="body" sz="half" idx="11"/>
          </p:nvPr>
        </p:nvSpPr>
        <p:spPr>
          <a:xfrm>
            <a:off x="1906863" y="1847904"/>
            <a:ext cx="4758979" cy="4707711"/>
          </a:xfrm>
        </p:spPr>
        <p:txBody>
          <a:bodyPr>
            <a:normAutofit/>
          </a:bodyPr>
          <a:lstStyle/>
          <a:p>
            <a:pPr algn="just"/>
            <a:r>
              <a:rPr lang="vi-VN" dirty="0">
                <a:latin typeface="Segoe UI Black" panose="020B0A02040204020203" pitchFamily="34" charset="0"/>
                <a:ea typeface="Segoe UI Black" panose="020B0A02040204020203" pitchFamily="34" charset="0"/>
              </a:rPr>
              <a:t>TCP sử dụng một quy trình bắt tay 3 bước (3-way handshake)</a:t>
            </a:r>
            <a:r>
              <a:rPr lang="en-US" dirty="0">
                <a:latin typeface="Segoe UI Black" panose="020B0A02040204020203" pitchFamily="34" charset="0"/>
                <a:ea typeface="Segoe UI Black" panose="020B0A02040204020203" pitchFamily="34" charset="0"/>
              </a:rPr>
              <a:t>:</a:t>
            </a:r>
          </a:p>
          <a:p>
            <a:pPr algn="just"/>
            <a:r>
              <a:rPr lang="vi-VN" dirty="0">
                <a:latin typeface="Segoe UI Black" panose="020B0A02040204020203" pitchFamily="34" charset="0"/>
                <a:ea typeface="Segoe UI Black" panose="020B0A02040204020203" pitchFamily="34" charset="0"/>
              </a:rPr>
              <a:t>Client yêu cầu mở cổng dịch vụ bằng cách gửi gói tin SYN (gói tin TCP) tới server, trong gói tin này, tham số sequence number được gán cho một giá trị ngẫu nhiên X.</a:t>
            </a:r>
          </a:p>
          <a:p>
            <a:pPr algn="just"/>
            <a:r>
              <a:rPr lang="vi-VN" dirty="0">
                <a:latin typeface="Segoe UI Black" panose="020B0A02040204020203" pitchFamily="34" charset="0"/>
                <a:ea typeface="Segoe UI Black" panose="020B0A02040204020203" pitchFamily="34" charset="0"/>
              </a:rPr>
              <a:t>Server hồi đáp bằng cách gửi lại phía client bản tin SYN-ACK, trong gói tin này, tham số acknowledgment number được gán giá trị bằng X + 1, tham số sequence number được gán ngẫu nhiên một giá trị Y</a:t>
            </a:r>
          </a:p>
          <a:p>
            <a:pPr algn="just"/>
            <a:r>
              <a:rPr lang="vi-VN" dirty="0">
                <a:latin typeface="Segoe UI Black" panose="020B0A02040204020203" pitchFamily="34" charset="0"/>
                <a:ea typeface="Segoe UI Black" panose="020B0A02040204020203" pitchFamily="34" charset="0"/>
              </a:rPr>
              <a:t>Để hoàn tất quá trình bắt tay ba bước, client tiếp tục gửi tới server bản tin ACK, trong bản tin này, tham số sequence number được gán cho giá trị bằng X + 1 còn tham số acknowledgment number được gán giá trị bằng Y + 1</a:t>
            </a:r>
          </a:p>
          <a:p>
            <a:pPr algn="just"/>
            <a:endParaRPr lang="en-US" dirty="0">
              <a:latin typeface="Segoe UI Black" panose="020B0A02040204020203" pitchFamily="34" charset="0"/>
              <a:ea typeface="Segoe UI Black" panose="020B0A02040204020203" pitchFamily="34"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DA0830A-0636-4F51-80E8-044C2CAB7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422" y="2165956"/>
            <a:ext cx="4885288" cy="3511826"/>
          </a:xfrm>
          <a:prstGeom prst="rect">
            <a:avLst/>
          </a:prstGeom>
        </p:spPr>
      </p:pic>
    </p:spTree>
    <p:extLst>
      <p:ext uri="{BB962C8B-B14F-4D97-AF65-F5344CB8AC3E}">
        <p14:creationId xmlns:p14="http://schemas.microsoft.com/office/powerpoint/2010/main" val="43489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B6F3A-3498-423D-8F83-676CCEE5E952}"/>
              </a:ext>
            </a:extLst>
          </p:cNvPr>
          <p:cNvSpPr>
            <a:spLocks noGrp="1"/>
          </p:cNvSpPr>
          <p:nvPr>
            <p:ph type="title"/>
          </p:nvPr>
        </p:nvSpPr>
        <p:spPr>
          <a:xfrm>
            <a:off x="1909968" y="609600"/>
            <a:ext cx="9511747" cy="1133475"/>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TRUYỀN DỮ LIỆU</a:t>
            </a:r>
            <a:endParaRPr lang="en-US" sz="30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657D17B-1706-4D79-9688-F2F16F1A55CA}"/>
              </a:ext>
            </a:extLst>
          </p:cNvPr>
          <p:cNvSpPr>
            <a:spLocks noGrp="1"/>
          </p:cNvSpPr>
          <p:nvPr>
            <p:ph type="body" sz="half" idx="11"/>
          </p:nvPr>
        </p:nvSpPr>
        <p:spPr>
          <a:xfrm>
            <a:off x="1906864" y="1847904"/>
            <a:ext cx="3208478" cy="4707711"/>
          </a:xfrm>
        </p:spPr>
        <p:txBody>
          <a:bodyPr>
            <a:normAutofit/>
          </a:bodyPr>
          <a:lstStyle/>
          <a:p>
            <a:pPr algn="just" fontAlgn="base"/>
            <a:r>
              <a:rPr lang="en-US" dirty="0">
                <a:latin typeface="Segoe UI Black" panose="020B0A02040204020203" pitchFamily="34" charset="0"/>
                <a:ea typeface="Segoe UI Black" panose="020B0A02040204020203" pitchFamily="34" charset="0"/>
                <a:cs typeface="Times New Roman" panose="02020603050405020304" pitchFamily="18" charset="0"/>
              </a:rPr>
              <a:t>T</a:t>
            </a:r>
            <a:r>
              <a:rPr lang="vi-VN" dirty="0">
                <a:latin typeface="Segoe UI Black" panose="020B0A02040204020203" pitchFamily="34" charset="0"/>
                <a:ea typeface="Segoe UI Black" panose="020B0A02040204020203" pitchFamily="34" charset="0"/>
                <a:cs typeface="Times New Roman" panose="02020603050405020304" pitchFamily="18" charset="0"/>
              </a:rPr>
              <a:t>ruyền dữ liệu không lỗi (do có cơ chế sửa lỗi/truyền lại)</a:t>
            </a:r>
          </a:p>
          <a:p>
            <a:pPr algn="just" fontAlgn="base"/>
            <a:r>
              <a:rPr lang="vi-VN" dirty="0">
                <a:latin typeface="Segoe UI Black" panose="020B0A02040204020203" pitchFamily="34" charset="0"/>
                <a:ea typeface="Segoe UI Black" panose="020B0A02040204020203" pitchFamily="34" charset="0"/>
                <a:cs typeface="Times New Roman" panose="02020603050405020304" pitchFamily="18" charset="0"/>
              </a:rPr>
              <a:t>Truyền các gói dữ liệu theo đúng thứ tự</a:t>
            </a:r>
          </a:p>
          <a:p>
            <a:pPr algn="just" fontAlgn="base"/>
            <a:r>
              <a:rPr lang="vi-VN" dirty="0">
                <a:latin typeface="Segoe UI Black" panose="020B0A02040204020203" pitchFamily="34" charset="0"/>
                <a:ea typeface="Segoe UI Black" panose="020B0A02040204020203" pitchFamily="34" charset="0"/>
                <a:cs typeface="Times New Roman" panose="02020603050405020304" pitchFamily="18" charset="0"/>
              </a:rPr>
              <a:t>Truyền lại các gói dữ liệu mất trên đường truyền</a:t>
            </a:r>
          </a:p>
          <a:p>
            <a:pPr algn="just" fontAlgn="base"/>
            <a:r>
              <a:rPr lang="vi-VN" dirty="0">
                <a:latin typeface="Segoe UI Black" panose="020B0A02040204020203" pitchFamily="34" charset="0"/>
                <a:ea typeface="Segoe UI Black" panose="020B0A02040204020203" pitchFamily="34" charset="0"/>
                <a:cs typeface="Times New Roman" panose="02020603050405020304" pitchFamily="18" charset="0"/>
              </a:rPr>
              <a:t>Loại bỏ các gói dữ liệu trùng lặp</a:t>
            </a:r>
          </a:p>
          <a:p>
            <a:pPr algn="just" fontAlgn="base"/>
            <a:r>
              <a:rPr lang="vi-VN" dirty="0">
                <a:latin typeface="Segoe UI Black" panose="020B0A02040204020203" pitchFamily="34" charset="0"/>
                <a:ea typeface="Segoe UI Black" panose="020B0A02040204020203" pitchFamily="34" charset="0"/>
                <a:cs typeface="Times New Roman" panose="02020603050405020304" pitchFamily="18" charset="0"/>
              </a:rPr>
              <a:t>Cơ chế hạn chế tắc nghẽn đường truyền</a:t>
            </a:r>
          </a:p>
          <a:p>
            <a:pPr algn="just"/>
            <a:endParaRPr lang="en-US" dirty="0">
              <a:latin typeface="Segoe UI Black" panose="020B0A02040204020203" pitchFamily="34" charset="0"/>
              <a:ea typeface="Segoe UI Black" panose="020B0A02040204020203" pitchFamily="34"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60B8104-06C2-4AFA-993D-01A0ABA32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418" y="1779924"/>
            <a:ext cx="6243222" cy="4843670"/>
          </a:xfrm>
          <a:prstGeom prst="rect">
            <a:avLst/>
          </a:prstGeom>
        </p:spPr>
      </p:pic>
    </p:spTree>
    <p:extLst>
      <p:ext uri="{BB962C8B-B14F-4D97-AF65-F5344CB8AC3E}">
        <p14:creationId xmlns:p14="http://schemas.microsoft.com/office/powerpoint/2010/main" val="121101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B6F3A-3498-423D-8F83-676CCEE5E952}"/>
              </a:ext>
            </a:extLst>
          </p:cNvPr>
          <p:cNvSpPr>
            <a:spLocks noGrp="1"/>
          </p:cNvSpPr>
          <p:nvPr>
            <p:ph type="title"/>
          </p:nvPr>
        </p:nvSpPr>
        <p:spPr>
          <a:xfrm>
            <a:off x="1909968" y="609600"/>
            <a:ext cx="9511747" cy="1133475"/>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KẾT THÚC KẾT NỐI</a:t>
            </a:r>
            <a:endParaRPr lang="en-US" sz="30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657D17B-1706-4D79-9688-F2F16F1A55CA}"/>
              </a:ext>
            </a:extLst>
          </p:cNvPr>
          <p:cNvSpPr>
            <a:spLocks noGrp="1"/>
          </p:cNvSpPr>
          <p:nvPr>
            <p:ph type="body" sz="half" idx="11"/>
          </p:nvPr>
        </p:nvSpPr>
        <p:spPr>
          <a:xfrm>
            <a:off x="1906864" y="1847904"/>
            <a:ext cx="4189136" cy="4707711"/>
          </a:xfrm>
        </p:spPr>
        <p:txBody>
          <a:bodyPr>
            <a:normAutofit/>
          </a:bodyPr>
          <a:lstStyle/>
          <a:p>
            <a:pPr algn="just" fontAlgn="base"/>
            <a:r>
              <a:rPr lang="vi-VN" dirty="0">
                <a:latin typeface="Segoe UI Black" panose="020B0A02040204020203" pitchFamily="34" charset="0"/>
                <a:ea typeface="Segoe UI Black" panose="020B0A02040204020203" pitchFamily="34" charset="0"/>
              </a:rPr>
              <a:t>Để kết thúc kết nối hai bên sử dụng quá trình bắt tay 4 bước và chiều của kết nối kết thúc độc lập với nhau. Khi một bên muốn kết thúc, nó gửi đi một gói tin FIN và bên kia gửi lại tin báo nhận ACK. Vì vậy, một quá trình kết thúc tiêu biểu sẽ có 2 cặp gói tin trao đổi.</a:t>
            </a:r>
          </a:p>
          <a:p>
            <a:pPr algn="just" fontAlgn="base"/>
            <a:r>
              <a:rPr lang="vi-VN" dirty="0">
                <a:latin typeface="Segoe UI Black" panose="020B0A02040204020203" pitchFamily="34" charset="0"/>
                <a:ea typeface="Segoe UI Black" panose="020B0A02040204020203" pitchFamily="34" charset="0"/>
              </a:rPr>
              <a:t>Một kết nối có thể tồn tại ở dạng “nửa mở”: một bên đã kết thúc gửi dữ liệu nên chỉ nhận thông tin, bên kia vẫn tiếp tục gửi.</a:t>
            </a:r>
          </a:p>
          <a:p>
            <a:pPr algn="just"/>
            <a:endParaRPr lang="en-US" dirty="0">
              <a:latin typeface="Segoe UI Black" panose="020B0A02040204020203" pitchFamily="34" charset="0"/>
              <a:ea typeface="Segoe UI Black" panose="020B0A02040204020203" pitchFamily="34"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3915E90-247F-43C4-89C9-4379B9137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500" y="2054087"/>
            <a:ext cx="5615195" cy="4194313"/>
          </a:xfrm>
          <a:prstGeom prst="rect">
            <a:avLst/>
          </a:prstGeom>
        </p:spPr>
      </p:pic>
    </p:spTree>
    <p:extLst>
      <p:ext uri="{BB962C8B-B14F-4D97-AF65-F5344CB8AC3E}">
        <p14:creationId xmlns:p14="http://schemas.microsoft.com/office/powerpoint/2010/main" val="56426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643298"/>
            <a:ext cx="9382124" cy="929703"/>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CẤU TRÚC GÓI TIN</a:t>
            </a:r>
            <a:endParaRPr lang="en-US" sz="3000" b="1" dirty="0">
              <a:latin typeface="Segoe UI Black" panose="020B0A02040204020203" pitchFamily="34" charset="0"/>
              <a:ea typeface="Segoe UI Black" panose="020B0A02040204020203" pitchFamily="34" charset="0"/>
            </a:endParaRPr>
          </a:p>
        </p:txBody>
      </p:sp>
      <p:sp>
        <p:nvSpPr>
          <p:cNvPr id="6" name="Text Placeholder 5"/>
          <p:cNvSpPr>
            <a:spLocks noGrp="1"/>
          </p:cNvSpPr>
          <p:nvPr>
            <p:ph type="body" sz="half" idx="11"/>
          </p:nvPr>
        </p:nvSpPr>
        <p:spPr>
          <a:xfrm>
            <a:off x="1971675" y="1968362"/>
            <a:ext cx="3740012" cy="4889638"/>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Source 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số</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gọi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vi-VN" dirty="0">
                <a:latin typeface="Segoe UI Black" panose="020B0A02040204020203" pitchFamily="34" charset="0"/>
                <a:ea typeface="Segoe UI Black" panose="020B0A02040204020203" pitchFamily="34" charset="0"/>
                <a:cs typeface="Times New Roman" panose="02020603050405020304" pitchFamily="18" charset="0"/>
              </a:rPr>
              <a:t>Destination port: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số</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port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gọi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r>
              <a:rPr lang="en-US" dirty="0">
                <a:latin typeface="Segoe UI Black" panose="020B0A02040204020203" pitchFamily="34" charset="0"/>
                <a:ea typeface="Segoe UI Black" panose="020B0A02040204020203" pitchFamily="34" charset="0"/>
                <a:cs typeface="Times New Roman" panose="02020603050405020304" pitchFamily="18" charset="0"/>
              </a:rPr>
              <a:t>Sequence number: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đảm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bảo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tính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chính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xác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tuần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tự</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a:t>
            </a: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Acknowledgement Number: </a:t>
            </a:r>
            <a:r>
              <a:rPr lang="vi-VN" dirty="0">
                <a:latin typeface="Segoe UI Black" panose="020B0A02040204020203" pitchFamily="34" charset="0"/>
                <a:ea typeface="Segoe UI Black" panose="020B0A02040204020203" pitchFamily="34" charset="0"/>
              </a:rPr>
              <a:t>Octet TCP đang được trông chờ</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Hlen:số</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lượng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dirty="0">
                <a:latin typeface="Segoe UI Black" panose="020B0A02040204020203" pitchFamily="34" charset="0"/>
                <a:ea typeface="Segoe UI Black" panose="020B0A02040204020203" pitchFamily="34" charset="0"/>
                <a:cs typeface="Times New Roman" panose="02020603050405020304" pitchFamily="18" charset="0"/>
              </a:rPr>
              <a:t> 32 bit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trong</a:t>
            </a:r>
            <a:r>
              <a:rPr lang="en-US" dirty="0">
                <a:latin typeface="Segoe UI Black" panose="020B0A02040204020203" pitchFamily="34" charset="0"/>
                <a:ea typeface="Segoe UI Black" panose="020B0A02040204020203" pitchFamily="34" charset="0"/>
                <a:cs typeface="Times New Roman" panose="02020603050405020304" pitchFamily="18" charset="0"/>
              </a:rPr>
              <a:t> header</a:t>
            </a: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Reserved: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về</a:t>
            </a:r>
            <a:r>
              <a:rPr lang="en-US" dirty="0">
                <a:latin typeface="Segoe UI Black" panose="020B0A02040204020203" pitchFamily="34" charset="0"/>
                <a:ea typeface="Segoe UI Black" panose="020B0A02040204020203" pitchFamily="34" charset="0"/>
                <a:cs typeface="Times New Roman" panose="02020603050405020304" pitchFamily="18" charset="0"/>
              </a:rPr>
              <a:t> 0</a:t>
            </a: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Code bits: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năng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điều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khiển</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8B586E9-984E-4182-B8E0-D6CA3086C14B}"/>
              </a:ext>
            </a:extLst>
          </p:cNvPr>
          <p:cNvSpPr txBox="1"/>
          <p:nvPr/>
        </p:nvSpPr>
        <p:spPr>
          <a:xfrm>
            <a:off x="6096000" y="4413181"/>
            <a:ext cx="5830957" cy="2308324"/>
          </a:xfrm>
          <a:prstGeom prst="rect">
            <a:avLst/>
          </a:prstGeom>
          <a:noFill/>
        </p:spPr>
        <p:txBody>
          <a:bodyPr wrap="square" rtlCol="0">
            <a:spAutoFit/>
          </a:bodyPr>
          <a:lstStyle/>
          <a:p>
            <a:pPr algn="just"/>
            <a:r>
              <a:rPr lang="en-US" sz="1600" dirty="0">
                <a:latin typeface="Segoe UI Black" panose="020B0A02040204020203" pitchFamily="34" charset="0"/>
                <a:ea typeface="Segoe UI Black" panose="020B0A02040204020203" pitchFamily="34" charset="0"/>
                <a:cs typeface="Times New Roman" panose="02020603050405020304" pitchFamily="18" charset="0"/>
              </a:rPr>
              <a:t>Window: </a:t>
            </a:r>
            <a:r>
              <a:rPr lang="vi-VN" sz="1600" dirty="0">
                <a:latin typeface="Segoe UI Black" panose="020B0A02040204020203" pitchFamily="34" charset="0"/>
                <a:ea typeface="Segoe UI Black" panose="020B0A02040204020203" pitchFamily="34" charset="0"/>
              </a:rPr>
              <a:t>số lượng octet mà người gửi sẵn sàng chấp nhận</a:t>
            </a:r>
            <a:endParaRPr lang="en-US" sz="1600"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sz="1600" dirty="0">
                <a:latin typeface="Segoe UI Black" panose="020B0A02040204020203" pitchFamily="34" charset="0"/>
                <a:ea typeface="Segoe UI Black" panose="020B0A02040204020203" pitchFamily="34" charset="0"/>
                <a:cs typeface="Times New Roman" panose="02020603050405020304" pitchFamily="18" charset="0"/>
              </a:rPr>
              <a:t>Checksum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quả</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tính</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toán</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kiểu</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tổng</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field header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sz="1600" dirty="0">
                <a:latin typeface="Segoe UI Black" panose="020B0A02040204020203" pitchFamily="34" charset="0"/>
                <a:ea typeface="Segoe UI Black" panose="020B0A02040204020203" pitchFamily="34" charset="0"/>
                <a:cs typeface="Times New Roman" panose="02020603050405020304" pitchFamily="18" charset="0"/>
              </a:rPr>
              <a:t>.</a:t>
            </a:r>
          </a:p>
          <a:p>
            <a:pPr algn="just"/>
            <a:r>
              <a:rPr lang="en-US" sz="1600" dirty="0">
                <a:latin typeface="Segoe UI Black" panose="020B0A02040204020203" pitchFamily="34" charset="0"/>
                <a:ea typeface="Segoe UI Black" panose="020B0A02040204020203" pitchFamily="34" charset="0"/>
                <a:cs typeface="Times New Roman" panose="02020603050405020304" pitchFamily="18" charset="0"/>
              </a:rPr>
              <a:t>Urgent pointer: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ra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điểm</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thúc</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khẩn</a:t>
            </a:r>
            <a:endParaRPr lang="en-US" sz="1600"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sz="1600" dirty="0">
                <a:latin typeface="Segoe UI Black" panose="020B0A02040204020203" pitchFamily="34" charset="0"/>
                <a:ea typeface="Segoe UI Black" panose="020B0A02040204020203" pitchFamily="34" charset="0"/>
                <a:cs typeface="Times New Roman" panose="02020603050405020304" pitchFamily="18" charset="0"/>
              </a:rPr>
              <a:t>Option-one option: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kích</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thước</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tối</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đa</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segment</a:t>
            </a:r>
          </a:p>
          <a:p>
            <a:pPr algn="just"/>
            <a:r>
              <a:rPr lang="en-US" sz="1600" dirty="0">
                <a:latin typeface="Segoe UI Black" panose="020B0A02040204020203" pitchFamily="34" charset="0"/>
                <a:ea typeface="Segoe UI Black" panose="020B0A02040204020203" pitchFamily="34" charset="0"/>
                <a:cs typeface="Times New Roman" panose="02020603050405020304" pitchFamily="18" charset="0"/>
              </a:rPr>
              <a:t>Data: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lớp</a:t>
            </a:r>
            <a:r>
              <a:rPr lang="en-US" sz="1600" dirty="0">
                <a:latin typeface="Segoe UI Black" panose="020B0A02040204020203" pitchFamily="34" charset="0"/>
                <a:ea typeface="Segoe UI Black" panose="020B0A02040204020203" pitchFamily="34" charset="0"/>
                <a:cs typeface="Times New Roman" panose="02020603050405020304" pitchFamily="18" charset="0"/>
              </a:rPr>
              <a:t> </a:t>
            </a:r>
            <a:r>
              <a:rPr lang="en-US" sz="1600" dirty="0" err="1">
                <a:latin typeface="Segoe UI Black" panose="020B0A02040204020203" pitchFamily="34" charset="0"/>
                <a:ea typeface="Segoe UI Black" panose="020B0A02040204020203" pitchFamily="34" charset="0"/>
                <a:cs typeface="Times New Roman" panose="02020603050405020304" pitchFamily="18" charset="0"/>
              </a:rPr>
              <a:t>trên</a:t>
            </a:r>
            <a:endParaRPr lang="en-US" sz="1600"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sz="1600"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sz="1600"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2A479A2-A817-46F1-AD5D-42D02815A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643" y="1801169"/>
            <a:ext cx="5605670" cy="2490841"/>
          </a:xfrm>
          <a:prstGeom prst="rect">
            <a:avLst/>
          </a:prstGeom>
        </p:spPr>
      </p:pic>
    </p:spTree>
    <p:extLst>
      <p:ext uri="{BB962C8B-B14F-4D97-AF65-F5344CB8AC3E}">
        <p14:creationId xmlns:p14="http://schemas.microsoft.com/office/powerpoint/2010/main" val="1528056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1638</Words>
  <Application>Microsoft Office PowerPoint</Application>
  <PresentationFormat>Widescreen</PresentationFormat>
  <Paragraphs>119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Roboto</vt:lpstr>
      <vt:lpstr>Segoe UI Black</vt:lpstr>
      <vt:lpstr>Times New Roman</vt:lpstr>
      <vt:lpstr>Office Theme</vt:lpstr>
      <vt:lpstr>PowerPoint Presentation</vt:lpstr>
      <vt:lpstr>GIAO THỨC  TCP  VÀ UDP</vt:lpstr>
      <vt:lpstr>OVERVIEW </vt:lpstr>
      <vt:lpstr>Overview  </vt:lpstr>
      <vt:lpstr>TCP  </vt:lpstr>
      <vt:lpstr>THIẾT LẬP KẾT NỐI</vt:lpstr>
      <vt:lpstr>TRUYỀN DỮ LIỆU</vt:lpstr>
      <vt:lpstr>KẾT THÚC KẾT NỐI</vt:lpstr>
      <vt:lpstr>CẤU TRÚC GÓI TIN</vt:lpstr>
      <vt:lpstr>TCP CLIENT</vt:lpstr>
      <vt:lpstr>UDP</vt:lpstr>
      <vt:lpstr>CẤU TRÚC GÓI TIN</vt:lpstr>
      <vt:lpstr>CÁCH THỨC HOẠT ĐỘNG</vt:lpstr>
      <vt:lpstr>HOW TO USE TCP WITH ESP32</vt:lpstr>
      <vt:lpstr>HOW TO USE TCP WITH ESP32</vt:lpstr>
      <vt:lpstr>HOW TO USE TCP WITH ESP32</vt:lpstr>
      <vt:lpstr>TEST TCP SERVER</vt:lpstr>
      <vt:lpstr>TEST TCP SERVER</vt:lpstr>
      <vt:lpstr>TEST TCP CLIENT</vt:lpstr>
      <vt:lpstr>TEST TCP CLIENT</vt:lpstr>
      <vt:lpstr>TEST TCP SERVER</vt:lpstr>
      <vt:lpstr>TEST TCP SERVER</vt:lpstr>
      <vt:lpstr>HOW TO USE UDP WITH ESP32</vt:lpstr>
      <vt:lpstr>TEST UDP CLIENT</vt:lpstr>
      <vt:lpstr>TEST UDP CLIENT</vt:lpstr>
      <vt:lpstr>TEST UDP CLIENT</vt:lpstr>
      <vt:lpstr>TEST UDP CLIENT</vt:lpstr>
      <vt:lpstr>TEST UDP CLIENT</vt:lpstr>
      <vt:lpstr>TEST UDP CLIENT</vt:lpstr>
      <vt:lpstr>TEST UDP CLIENT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cp:lastModifiedBy>
  <cp:revision>142</cp:revision>
  <dcterms:created xsi:type="dcterms:W3CDTF">2017-11-04T11:17:03Z</dcterms:created>
  <dcterms:modified xsi:type="dcterms:W3CDTF">2020-08-23T15:44:47Z</dcterms:modified>
</cp:coreProperties>
</file>