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showGuides="1">
      <p:cViewPr varScale="1">
        <p:scale>
          <a:sx n="114" d="100"/>
          <a:sy n="114" d="100"/>
        </p:scale>
        <p:origin x="186" y="11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System Clocks </a:t>
            </a:r>
          </a:p>
        </p:txBody>
      </p:sp>
      <p:sp>
        <p:nvSpPr>
          <p:cNvPr id="7" name="TextBox 6"/>
          <p:cNvSpPr txBox="1"/>
          <p:nvPr/>
        </p:nvSpPr>
        <p:spPr>
          <a:xfrm>
            <a:off x="1639615" y="2044706"/>
            <a:ext cx="10552385" cy="958339"/>
          </a:xfrm>
          <a:prstGeom prst="rect">
            <a:avLst/>
          </a:prstGeom>
          <a:noFill/>
        </p:spPr>
        <p:txBody>
          <a:bodyPr wrap="square" rtlCol="0">
            <a:spAutoFit/>
          </a:bodyPr>
          <a:lstStyle/>
          <a:p>
            <a:pPr>
              <a:lnSpc>
                <a:spcPct val="150000"/>
              </a:lnSpc>
            </a:pPr>
            <a:r>
              <a:rPr lang="en-US" sz="2000" b="1" dirty="0">
                <a:latin typeface="Segoe UI Black" panose="020B0A02040204020203" pitchFamily="34" charset="0"/>
                <a:ea typeface="Segoe UI Black" panose="020B0A02040204020203" pitchFamily="34" charset="0"/>
                <a:cs typeface="Times New Roman" panose="02020603050405020304" pitchFamily="18" charset="0"/>
              </a:rPr>
              <a:t>Audio PLL Clock </a:t>
            </a:r>
            <a:br>
              <a:rPr lang="en-US" sz="2000" dirty="0">
                <a:latin typeface="Segoe UI Black" panose="020B0A02040204020203" pitchFamily="34" charset="0"/>
                <a:ea typeface="Segoe UI Black" panose="020B0A02040204020203" pitchFamily="34" charset="0"/>
                <a:cs typeface="Times New Roman" panose="02020603050405020304" pitchFamily="18" charset="0"/>
              </a:rPr>
            </a:b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Clock</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âm thanh được tạo ra bởi PLL phân đoạn có độ ồn cực thấp.</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50710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Radio</a:t>
            </a:r>
          </a:p>
        </p:txBody>
      </p:sp>
      <p:sp>
        <p:nvSpPr>
          <p:cNvPr id="7" name="TextBox 6"/>
          <p:cNvSpPr txBox="1"/>
          <p:nvPr/>
        </p:nvSpPr>
        <p:spPr>
          <a:xfrm>
            <a:off x="1639615" y="1834499"/>
            <a:ext cx="10552385" cy="1938992"/>
          </a:xfrm>
          <a:prstGeom prst="rect">
            <a:avLst/>
          </a:prstGeom>
          <a:noFill/>
        </p:spPr>
        <p:txBody>
          <a:bodyPr wrap="square" rtlCol="0">
            <a:spAutoFit/>
          </a:bodyPr>
          <a:lstStyle/>
          <a:p>
            <a:r>
              <a:rPr lang="en-US" sz="2000" dirty="0">
                <a:latin typeface="Segoe UI Black" panose="020B0A02040204020203" pitchFamily="34" charset="0"/>
                <a:ea typeface="Segoe UI Black" panose="020B0A02040204020203" pitchFamily="34" charset="0"/>
                <a:cs typeface="Times New Roman" panose="02020603050405020304" pitchFamily="18" charset="0"/>
              </a:rPr>
              <a:t>Module radio bao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gồm</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khối</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sau</a:t>
            </a:r>
            <a:r>
              <a:rPr lang="en-US" sz="2000" dirty="0">
                <a:latin typeface="Segoe UI Black" panose="020B0A02040204020203" pitchFamily="34" charset="0"/>
                <a:ea typeface="Segoe UI Black" panose="020B0A02040204020203" pitchFamily="34" charset="0"/>
                <a:cs typeface="Times New Roman" panose="02020603050405020304" pitchFamily="18" charset="0"/>
              </a:rPr>
              <a:t>:</a:t>
            </a:r>
          </a:p>
          <a:p>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thu</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2,4 GHz</a:t>
            </a:r>
          </a:p>
          <a:p>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phát</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2,4 GHz</a:t>
            </a:r>
          </a:p>
          <a:p>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Độ</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dốc</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điều</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chỉnh</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chuyển</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đổi</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balun</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truyền-nhận</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phận</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tạo</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xung</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nhịp</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(clock)</a:t>
            </a:r>
          </a:p>
        </p:txBody>
      </p:sp>
    </p:spTree>
    <p:extLst>
      <p:ext uri="{BB962C8B-B14F-4D97-AF65-F5344CB8AC3E}">
        <p14:creationId xmlns:p14="http://schemas.microsoft.com/office/powerpoint/2010/main" val="242253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Radio</a:t>
            </a:r>
          </a:p>
        </p:txBody>
      </p:sp>
      <p:sp>
        <p:nvSpPr>
          <p:cNvPr id="7" name="TextBox 6"/>
          <p:cNvSpPr txBox="1"/>
          <p:nvPr/>
        </p:nvSpPr>
        <p:spPr>
          <a:xfrm>
            <a:off x="1639615" y="1813478"/>
            <a:ext cx="10552385" cy="2804999"/>
          </a:xfrm>
          <a:prstGeom prst="rect">
            <a:avLst/>
          </a:prstGeom>
          <a:noFill/>
        </p:spPr>
        <p:txBody>
          <a:bodyPr wrap="square" rtlCol="0">
            <a:spAutoFit/>
          </a:bodyPr>
          <a:lstStyle/>
          <a:p>
            <a:pPr>
              <a:lnSpc>
                <a:spcPct val="150000"/>
              </a:lnSpc>
            </a:pPr>
            <a:r>
              <a:rPr lang="en-US" sz="2000" b="1" dirty="0">
                <a:latin typeface="Segoe UI Black" panose="020B0A02040204020203" pitchFamily="34" charset="0"/>
                <a:ea typeface="Segoe UI Black" panose="020B0A02040204020203" pitchFamily="34" charset="0"/>
                <a:cs typeface="Times New Roman" panose="02020603050405020304" pitchFamily="18" charset="0"/>
              </a:rPr>
              <a:t>2.4 GHz Receiver </a:t>
            </a:r>
            <a:br>
              <a:rPr lang="en-US" sz="2000" dirty="0">
                <a:latin typeface="Segoe UI Black" panose="020B0A02040204020203" pitchFamily="34" charset="0"/>
                <a:ea typeface="Segoe UI Black" panose="020B0A02040204020203" pitchFamily="34" charset="0"/>
                <a:cs typeface="Times New Roman" panose="02020603050405020304" pitchFamily="18" charset="0"/>
              </a:rPr>
            </a:br>
            <a:r>
              <a:rPr lang="vi-VN" sz="2000" dirty="0">
                <a:latin typeface="Segoe UI Black" panose="020B0A02040204020203" pitchFamily="34" charset="0"/>
                <a:ea typeface="Segoe UI Black" panose="020B0A02040204020203" pitchFamily="34" charset="0"/>
                <a:cs typeface="Times New Roman" panose="02020603050405020304" pitchFamily="18" charset="0"/>
              </a:rPr>
              <a:t>Bộ thu 2,4 GHz giải điều chế tín hiệu RF 2,4 GHz thành tín hiệu cơ sở bậc hai và chuyển đổi chúng thành miền kỹ thuật số với hai ADC tốc độ cao, độ phân giải cao. Để thích ứng với các điều kiện kênh tín hiệu khác nhau, bộ lọc RF,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đ</a:t>
            </a:r>
            <a:r>
              <a:rPr lang="vi-VN" sz="2000" dirty="0">
                <a:latin typeface="Segoe UI Black" panose="020B0A02040204020203" pitchFamily="34" charset="0"/>
                <a:ea typeface="Segoe UI Black" panose="020B0A02040204020203" pitchFamily="34" charset="0"/>
                <a:cs typeface="Times New Roman" panose="02020603050405020304" pitchFamily="18" charset="0"/>
              </a:rPr>
              <a:t>iều khiển khuếch đại tự động (AGC), mạch khử bù DC và bộ lọc băng cơ sở được tích hợp trong chip.</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950851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Radio</a:t>
            </a:r>
          </a:p>
        </p:txBody>
      </p:sp>
      <p:sp>
        <p:nvSpPr>
          <p:cNvPr id="7" name="TextBox 6"/>
          <p:cNvSpPr txBox="1"/>
          <p:nvPr/>
        </p:nvSpPr>
        <p:spPr>
          <a:xfrm>
            <a:off x="1639615" y="1587330"/>
            <a:ext cx="10552385" cy="5574988"/>
          </a:xfrm>
          <a:prstGeom prst="rect">
            <a:avLst/>
          </a:prstGeom>
          <a:noFill/>
        </p:spPr>
        <p:txBody>
          <a:bodyPr wrap="square" rtlCol="0">
            <a:spAutoFit/>
          </a:bodyPr>
          <a:lstStyle/>
          <a:p>
            <a:pPr>
              <a:lnSpc>
                <a:spcPct val="150000"/>
              </a:lnSpc>
            </a:pPr>
            <a:r>
              <a:rPr lang="en-US" sz="2000" b="1" dirty="0">
                <a:latin typeface="Segoe UI Black" panose="020B0A02040204020203" pitchFamily="34" charset="0"/>
                <a:ea typeface="Segoe UI Black" panose="020B0A02040204020203" pitchFamily="34" charset="0"/>
                <a:cs typeface="Times New Roman" panose="02020603050405020304" pitchFamily="18" charset="0"/>
              </a:rPr>
              <a:t>2.4 GHz Transmitter </a:t>
            </a:r>
            <a:br>
              <a:rPr lang="en-US" sz="2000" dirty="0">
                <a:latin typeface="Segoe UI Black" panose="020B0A02040204020203" pitchFamily="34" charset="0"/>
                <a:ea typeface="Segoe UI Black" panose="020B0A02040204020203" pitchFamily="34" charset="0"/>
                <a:cs typeface="Times New Roman" panose="02020603050405020304" pitchFamily="18" charset="0"/>
              </a:rPr>
            </a:br>
            <a:r>
              <a:rPr lang="vi-VN" sz="2000" dirty="0">
                <a:latin typeface="Segoe UI Black" panose="020B0A02040204020203" pitchFamily="34" charset="0"/>
                <a:ea typeface="Segoe UI Black" panose="020B0A02040204020203" pitchFamily="34" charset="0"/>
                <a:cs typeface="Times New Roman" panose="02020603050405020304" pitchFamily="18" charset="0"/>
              </a:rPr>
              <a:t>Bộ phát 2,4 GHz điều chỉnh tín hiệu băng cơ sở bậc hai thành tín hiệu RF 2,4 GHz và điều khiển ăng-ten bằng bộ khuếch đại công suất bán dẫn oxit kim loại bổ sung (CMOS) công suất cao. Việc sử dụng hiệu chuẩn kỹ thuật số cải thiện hơn nữa tính tuyến tính của bộ khuếch đại công suất, cho phép hiệu suất hiện đại trong việc cung cấp công suất lên tới + 20,5 dBm cho truyền dẫn 802.11b và +18 dBm cho truyền 802.11n.</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Các hiệu chuẩn bổ sung được tích hợp để hủy bỏ mọi khiếm khuyết của radio, như:</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Rò rỉ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song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mang</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Kết hợp pha I / Q</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P</a:t>
            </a:r>
            <a:r>
              <a:rPr lang="vi-VN" sz="2000" dirty="0">
                <a:latin typeface="Segoe UI Black" panose="020B0A02040204020203" pitchFamily="34" charset="0"/>
                <a:ea typeface="Segoe UI Black" panose="020B0A02040204020203" pitchFamily="34" charset="0"/>
                <a:cs typeface="Times New Roman" panose="02020603050405020304" pitchFamily="18" charset="0"/>
              </a:rPr>
              <a:t>hi tuyến cơ sở</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Phi tuyến RF</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Kết hợp anten</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Các thói quen hiệu chuẩn tích hợp này giúp giảm lượng thời gian cần thiết để thử nghiệm sản phẩm và khiến thiết bị thử nghiệm không cần thiết.</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50008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Radio</a:t>
            </a:r>
          </a:p>
        </p:txBody>
      </p:sp>
      <p:sp>
        <p:nvSpPr>
          <p:cNvPr id="7" name="TextBox 6"/>
          <p:cNvSpPr txBox="1"/>
          <p:nvPr/>
        </p:nvSpPr>
        <p:spPr>
          <a:xfrm>
            <a:off x="1639615" y="1813478"/>
            <a:ext cx="10552385" cy="3266663"/>
          </a:xfrm>
          <a:prstGeom prst="rect">
            <a:avLst/>
          </a:prstGeom>
          <a:noFill/>
        </p:spPr>
        <p:txBody>
          <a:bodyPr wrap="square" rtlCol="0">
            <a:spAutoFit/>
          </a:bodyPr>
          <a:lstStyle/>
          <a:p>
            <a:pPr>
              <a:lnSpc>
                <a:spcPct val="150000"/>
              </a:lnSpc>
            </a:pPr>
            <a:r>
              <a:rPr lang="en-US" sz="2000" b="1" dirty="0">
                <a:latin typeface="Segoe UI Black" panose="020B0A02040204020203" pitchFamily="34" charset="0"/>
                <a:ea typeface="Segoe UI Black" panose="020B0A02040204020203" pitchFamily="34" charset="0"/>
                <a:cs typeface="Times New Roman" panose="02020603050405020304" pitchFamily="18" charset="0"/>
              </a:rPr>
              <a:t>Clock Generator (</a:t>
            </a:r>
            <a:r>
              <a:rPr lang="en-US" sz="2000" b="1"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sz="2000" b="1"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ea typeface="Segoe UI Black" panose="020B0A02040204020203" pitchFamily="34" charset="0"/>
                <a:cs typeface="Times New Roman" panose="02020603050405020304" pitchFamily="18" charset="0"/>
              </a:rPr>
              <a:t>phận</a:t>
            </a:r>
            <a:r>
              <a:rPr lang="en-US" sz="2000" b="1"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ea typeface="Segoe UI Black" panose="020B0A02040204020203" pitchFamily="34" charset="0"/>
                <a:cs typeface="Times New Roman" panose="02020603050405020304" pitchFamily="18" charset="0"/>
              </a:rPr>
              <a:t>tạo</a:t>
            </a:r>
            <a:r>
              <a:rPr lang="en-US" sz="2000" b="1"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ea typeface="Segoe UI Black" panose="020B0A02040204020203" pitchFamily="34" charset="0"/>
                <a:cs typeface="Times New Roman" panose="02020603050405020304" pitchFamily="18" charset="0"/>
              </a:rPr>
              <a:t>xung</a:t>
            </a:r>
            <a:r>
              <a:rPr lang="en-US" sz="2000" b="1"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ea typeface="Segoe UI Black" panose="020B0A02040204020203" pitchFamily="34" charset="0"/>
                <a:cs typeface="Times New Roman" panose="02020603050405020304" pitchFamily="18" charset="0"/>
              </a:rPr>
              <a:t>nhịp</a:t>
            </a:r>
            <a:r>
              <a:rPr lang="en-US" sz="2000" b="1" dirty="0">
                <a:latin typeface="Segoe UI Black" panose="020B0A02040204020203" pitchFamily="34" charset="0"/>
                <a:ea typeface="Segoe UI Black" panose="020B0A02040204020203" pitchFamily="34" charset="0"/>
                <a:cs typeface="Times New Roman" panose="02020603050405020304" pitchFamily="18" charset="0"/>
              </a:rPr>
              <a:t>)</a:t>
            </a:r>
            <a:br>
              <a:rPr lang="en-US" sz="2000" dirty="0">
                <a:latin typeface="Segoe UI Black" panose="020B0A02040204020203" pitchFamily="34" charset="0"/>
                <a:ea typeface="Segoe UI Black" panose="020B0A02040204020203" pitchFamily="34" charset="0"/>
                <a:cs typeface="Times New Roman" panose="02020603050405020304" pitchFamily="18" charset="0"/>
              </a:rPr>
            </a:br>
            <a:r>
              <a:rPr lang="vi-VN" sz="2000" dirty="0">
                <a:latin typeface="Segoe UI Black" panose="020B0A02040204020203" pitchFamily="34" charset="0"/>
                <a:ea typeface="Segoe UI Black" panose="020B0A02040204020203" pitchFamily="34" charset="0"/>
                <a:cs typeface="Times New Roman" panose="02020603050405020304" pitchFamily="18" charset="0"/>
              </a:rPr>
              <a:t>Bộ tạo xung nhịp tạo ra tín hiệu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clock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bậc hai 2,4 GHz cho cả máy thu và máy phát. Tất cả các thành phần của bộ tạo xung nhịp được tích hợp vào chip, bao gồm tất cả các cuộn cảm, bộ biến đổi, bộ lọc, bộ điều chỉnh và bộ chia.</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Bộ tạo xung nhịp có các mạch hiệu chuẩn và tự kiểm tra tích hợp. Các pha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clock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bậc hai và nhiễu pha được tối ưu hóa trên chip với các thuật toán hiệu chuẩn được cấp bằng sáng chế nhằm đảm bảo hiệu suất tốt nhất của máy thu và máy phát.</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1504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err="1">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WiFi</a:t>
            </a:r>
            <a:endPar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7" name="TextBox 6"/>
          <p:cNvSpPr txBox="1"/>
          <p:nvPr/>
        </p:nvSpPr>
        <p:spPr>
          <a:xfrm>
            <a:off x="1639615" y="1813478"/>
            <a:ext cx="10552385" cy="1883657"/>
          </a:xfrm>
          <a:prstGeom prst="rect">
            <a:avLst/>
          </a:prstGeom>
          <a:noFill/>
        </p:spPr>
        <p:txBody>
          <a:bodyPr wrap="square" rtlCol="0">
            <a:spAutoFit/>
          </a:bodyPr>
          <a:lstStyle/>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ESP32 thực hiện giao thức TCP / IP và giao thức Wi-Fi 802.11 b / g / n đầy đủ. Nó hỗ trợ các hoạt động STA và SoftAP của Bộ dịch vụ cơ bản (BSS) trong Chức năng điều khiển phân tán (DCF). Quản lý năng lượng được xử lý với tương tác máy chủ tối thiểu để giảm thiểu thời gian thực hiện nhiệm vụ.</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59565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64521" y="184486"/>
            <a:ext cx="9293087" cy="553998"/>
          </a:xfrm>
          <a:prstGeom prst="rect">
            <a:avLst/>
          </a:prstGeom>
          <a:noFill/>
        </p:spPr>
        <p:txBody>
          <a:bodyPr wrap="square" rtlCol="0">
            <a:spAutoFit/>
          </a:bodyPr>
          <a:lstStyle/>
          <a:p>
            <a:r>
              <a:rPr lang="en-US" sz="3000" b="1" dirty="0" err="1">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WiFi</a:t>
            </a:r>
            <a:endPar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7" name="TextBox 6"/>
          <p:cNvSpPr txBox="1"/>
          <p:nvPr/>
        </p:nvSpPr>
        <p:spPr>
          <a:xfrm>
            <a:off x="1576553" y="1046260"/>
            <a:ext cx="10888716" cy="6267485"/>
          </a:xfrm>
          <a:prstGeom prst="rect">
            <a:avLst/>
          </a:prstGeom>
          <a:noFill/>
        </p:spPr>
        <p:txBody>
          <a:bodyPr wrap="square" rtlCol="0">
            <a:spAutoFit/>
          </a:bodyPr>
          <a:lstStyle/>
          <a:p>
            <a:pPr>
              <a:lnSpc>
                <a:spcPct val="150000"/>
              </a:lnSpc>
            </a:pPr>
            <a:br>
              <a:rPr lang="en-US" sz="2000" dirty="0">
                <a:latin typeface="Segoe UI Black" panose="020B0A02040204020203" pitchFamily="34" charset="0"/>
                <a:ea typeface="Segoe UI Black" panose="020B0A02040204020203" pitchFamily="34" charset="0"/>
                <a:cs typeface="Times New Roman" panose="02020603050405020304" pitchFamily="18" charset="0"/>
              </a:rPr>
            </a:br>
            <a:r>
              <a:rPr lang="en-US" sz="2000" dirty="0">
                <a:latin typeface="Segoe UI Black" panose="020B0A02040204020203" pitchFamily="34" charset="0"/>
                <a:ea typeface="Segoe UI Black" panose="020B0A02040204020203" pitchFamily="34" charset="0"/>
                <a:cs typeface="Times New Roman" panose="02020603050405020304" pitchFamily="18" charset="0"/>
              </a:rPr>
              <a:t>Wi-Fi Radio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ESP32 và Baseband hỗ trợ các tính năng sau:</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802.11b / g / n</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MCS0-7 802.11n ở cả băng thông 20 MHz và 40 MHz</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MCS32 802.11n (RX)</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Khoảng bảo vệ 802.11n 0,4</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T</a:t>
            </a:r>
            <a:r>
              <a:rPr lang="vi-VN" sz="2000" dirty="0">
                <a:latin typeface="Segoe UI Black" panose="020B0A02040204020203" pitchFamily="34" charset="0"/>
                <a:ea typeface="Segoe UI Black" panose="020B0A02040204020203" pitchFamily="34" charset="0"/>
                <a:cs typeface="Times New Roman" panose="02020603050405020304" pitchFamily="18" charset="0"/>
              </a:rPr>
              <a:t>ốc độ dữ liệu lên tới 150 Mbps</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Nhận STBC 2 × 1</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Công suất truyền lên tới 20,5 dBm</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Công suất truyền có thể điều chỉnh</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Đa dạng anten</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ESP32 hỗ trợ đa dạng ăng-ten với một công tắc RF bên ngoài. Một hoặc nhiều GPIO điều khiển công tắc RF và chọn ăng-ten tốt nhất để giảm thiểu ảnh hưởng của việc làm mờ kênh.</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36285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err="1">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WiFi</a:t>
            </a:r>
            <a:endPar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7" name="TextBox 6"/>
          <p:cNvSpPr txBox="1"/>
          <p:nvPr/>
        </p:nvSpPr>
        <p:spPr>
          <a:xfrm>
            <a:off x="1639615" y="1587330"/>
            <a:ext cx="10552385" cy="6267485"/>
          </a:xfrm>
          <a:prstGeom prst="rect">
            <a:avLst/>
          </a:prstGeom>
          <a:noFill/>
        </p:spPr>
        <p:txBody>
          <a:bodyPr wrap="square" rtlCol="0">
            <a:spAutoFit/>
          </a:bodyPr>
          <a:lstStyle/>
          <a:p>
            <a:pPr>
              <a:lnSpc>
                <a:spcPct val="150000"/>
              </a:lnSpc>
            </a:pPr>
            <a:r>
              <a:rPr lang="en-US" sz="2000" b="1" dirty="0">
                <a:latin typeface="Segoe UI Black" panose="020B0A02040204020203" pitchFamily="34" charset="0"/>
                <a:ea typeface="Segoe UI Black" panose="020B0A02040204020203" pitchFamily="34" charset="0"/>
                <a:cs typeface="Times New Roman" panose="02020603050405020304" pitchFamily="18" charset="0"/>
              </a:rPr>
              <a:t>Wi-Fi MAC</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ESP32 Wi-Fi MAC tự động áp dụng các chức năng giao thức cấp thấp. Chúng là như sau:</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4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Giao diện Wi-Fi ảo </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Chế độ trạm BSS cơ sở hạ tầng đồng thời / Chế độ SoftAP / Chế độ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hỗn</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hợp</a:t>
            </a:r>
            <a:endParaRPr lang="vi-VN" sz="2000"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Bảo vệ RTS, bảo vệ CTS, ACK chặn ngay lập tức</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Chống phân mảnh</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TX / RX A-MPDU, RX A-MSDU</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TXOP</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WMM</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CCMP (CBC-MAC, chế độ truy cập), TKIP (MIC, RC4), WAPI (SMS4), WEP (RC4) và CRC</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Giám sát đèn hiệu tự động (TSF phần cứng)</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384195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Bluetooth</a:t>
            </a:r>
          </a:p>
        </p:txBody>
      </p:sp>
      <p:sp>
        <p:nvSpPr>
          <p:cNvPr id="7" name="TextBox 6"/>
          <p:cNvSpPr txBox="1"/>
          <p:nvPr/>
        </p:nvSpPr>
        <p:spPr>
          <a:xfrm>
            <a:off x="1639615" y="1871109"/>
            <a:ext cx="10552385" cy="1421992"/>
          </a:xfrm>
          <a:prstGeom prst="rect">
            <a:avLst/>
          </a:prstGeom>
          <a:noFill/>
        </p:spPr>
        <p:txBody>
          <a:bodyPr wrap="square" rtlCol="0">
            <a:spAutoFit/>
          </a:bodyPr>
          <a:lstStyle/>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Chip tích hợp bộ điều khiển liên kết Bluetooth và băng tần cơ sở Bluetooth, thực hiện các giao thức băng cơ sở và các thói quen liên kết cấp thấp khác, như điều chế / giải điều chế, xử lý gói, xử lý luồng bit, nhảy tần, v.v.</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718634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69681" y="1217529"/>
            <a:ext cx="10911255" cy="5955798"/>
          </a:xfrm>
          <a:prstGeom prst="rect">
            <a:avLst/>
          </a:prstGeom>
          <a:solidFill>
            <a:schemeClr val="bg1"/>
          </a:solidFill>
        </p:spPr>
        <p:txBody>
          <a:bodyPr wrap="square" rtlCol="0">
            <a:spAutoFit/>
          </a:bodyPr>
          <a:lstStyle/>
          <a:p>
            <a:pPr>
              <a:lnSpc>
                <a:spcPct val="150000"/>
              </a:lnSpc>
            </a:pPr>
            <a:r>
              <a:rPr lang="en-US" sz="1600" b="1" dirty="0">
                <a:latin typeface="Segoe UI Black" panose="020B0A02040204020203" pitchFamily="34" charset="0"/>
                <a:ea typeface="Segoe UI Black" panose="020B0A02040204020203" pitchFamily="34" charset="0"/>
                <a:cs typeface="Times New Roman" panose="02020603050405020304" pitchFamily="18" charset="0"/>
              </a:rPr>
              <a:t>Bluetooth Radio and Baseband </a:t>
            </a:r>
            <a:br>
              <a:rPr lang="en-US" sz="1600" dirty="0">
                <a:latin typeface="Segoe UI Black" panose="020B0A02040204020203" pitchFamily="34" charset="0"/>
                <a:ea typeface="Segoe UI Black" panose="020B0A02040204020203" pitchFamily="34" charset="0"/>
              </a:rPr>
            </a:br>
            <a:r>
              <a:rPr lang="vi-VN" sz="1600" dirty="0">
                <a:latin typeface="Segoe UI Black" panose="020B0A02040204020203" pitchFamily="34" charset="0"/>
                <a:ea typeface="Segoe UI Black" panose="020B0A02040204020203" pitchFamily="34" charset="0"/>
                <a:cs typeface="Times New Roman" panose="02020603050405020304" pitchFamily="18" charset="0"/>
              </a:rPr>
              <a:t>Bluetooth Radio và Baseband hỗ trợ các tính năng sau:</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Nguồn</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ngõ</a:t>
            </a:r>
            <a:r>
              <a:rPr lang="vi-VN" sz="1600" dirty="0">
                <a:latin typeface="Segoe UI Black" panose="020B0A02040204020203" pitchFamily="34" charset="0"/>
                <a:ea typeface="Segoe UI Black" panose="020B0A02040204020203" pitchFamily="34" charset="0"/>
                <a:cs typeface="Times New Roman" panose="02020603050405020304" pitchFamily="18" charset="0"/>
              </a:rPr>
              <a:t> ra truyền Class-1, class-2 và class-3 và phạm vi điều khiển động lên tới 24 dB</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Điều chế </a:t>
            </a:r>
            <a:r>
              <a:rPr lang="el-GR" sz="1600" dirty="0">
                <a:latin typeface="Segoe UI Black" panose="020B0A02040204020203" pitchFamily="34" charset="0"/>
                <a:ea typeface="Segoe UI Black" panose="020B0A02040204020203" pitchFamily="34" charset="0"/>
                <a:cs typeface="Times New Roman" panose="02020603050405020304" pitchFamily="18" charset="0"/>
              </a:rPr>
              <a:t>π/4 </a:t>
            </a:r>
            <a:r>
              <a:rPr lang="vi-VN" sz="1600" dirty="0">
                <a:latin typeface="Segoe UI Black" panose="020B0A02040204020203" pitchFamily="34" charset="0"/>
                <a:ea typeface="Segoe UI Black" panose="020B0A02040204020203" pitchFamily="34" charset="0"/>
                <a:cs typeface="Times New Roman" panose="02020603050405020304" pitchFamily="18" charset="0"/>
              </a:rPr>
              <a:t>DQPSK và 8 DPSK</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Hiệu suất cao trong độ nhạy của máy thu NZIF với dải động trên 94 dBm</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Hoạt động Class-1 mà không có PA bên ngoài</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SRAM nội bộ cho phép truyền dữ liệu tốc độ đầy đủ, thoại và dữ liệu hỗn hợp</a:t>
            </a:r>
            <a:r>
              <a:rPr lang="en-US" sz="1600" dirty="0">
                <a:latin typeface="Segoe UI Black" panose="020B0A02040204020203" pitchFamily="34" charset="0"/>
                <a:ea typeface="Segoe UI Black" panose="020B0A02040204020203" pitchFamily="34" charset="0"/>
                <a:cs typeface="Times New Roman" panose="02020603050405020304" pitchFamily="18" charset="0"/>
              </a:rPr>
              <a:t>,</a:t>
            </a:r>
            <a:r>
              <a:rPr lang="vi-VN" sz="1600" dirty="0">
                <a:latin typeface="Segoe UI Black" panose="020B0A02040204020203" pitchFamily="34" charset="0"/>
                <a:ea typeface="Segoe UI Black" panose="020B0A02040204020203" pitchFamily="34" charset="0"/>
                <a:cs typeface="Times New Roman" panose="02020603050405020304" pitchFamily="18" charset="0"/>
              </a:rPr>
              <a:t> và hoạt động piconet đầy đủ</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Logic để sửa lỗi chuyển tiếp, kiểm soát lỗi tiêu đề, tương quan mã truy cập, CRC, giải điều chế, tạo luồng bit mã hóa, làm trắng và truyền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định</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hình</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xung</a:t>
            </a:r>
            <a:endParaRPr lang="vi-VN" sz="1600"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ACL, SCO, eSCO và AFH</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CODEC âm thanh kỹ thuật số A, law, law và CVSD trong giao diện PCM</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CODEC âm thanh SBC</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Quản lý năng lượng cho các ứng dụng năng lượng thấp</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SMP với AES 128 bit</a:t>
            </a:r>
            <a:endParaRPr lang="en-US" sz="1600"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50000"/>
              </a:lnSpc>
            </a:pPr>
            <a:endParaRPr lang="en-US" sz="16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9" name="TextBox 8"/>
          <p:cNvSpPr txBox="1"/>
          <p:nvPr/>
        </p:nvSpPr>
        <p:spPr>
          <a:xfrm>
            <a:off x="5992036" y="663531"/>
            <a:ext cx="2984941" cy="553998"/>
          </a:xfrm>
          <a:prstGeom prst="rect">
            <a:avLst/>
          </a:prstGeom>
          <a:noFill/>
        </p:spPr>
        <p:txBody>
          <a:bodyPr wrap="square" rtlCol="0">
            <a:spAutoFit/>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Bluetooth</a:t>
            </a:r>
          </a:p>
        </p:txBody>
      </p:sp>
    </p:spTree>
    <p:extLst>
      <p:ext uri="{BB962C8B-B14F-4D97-AF65-F5344CB8AC3E}">
        <p14:creationId xmlns:p14="http://schemas.microsoft.com/office/powerpoint/2010/main" val="425804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www.indruino.com</a:t>
            </a:r>
          </a:p>
        </p:txBody>
      </p:sp>
      <p:pic>
        <p:nvPicPr>
          <p:cNvPr id="6" name="Picture 5"/>
          <p:cNvPicPr>
            <a:picLocks noChangeAspect="1"/>
          </p:cNvPicPr>
          <p:nvPr/>
        </p:nvPicPr>
        <p:blipFill>
          <a:blip r:embed="rId2"/>
          <a:stretch>
            <a:fillRect/>
          </a:stretch>
        </p:blipFill>
        <p:spPr>
          <a:xfrm>
            <a:off x="7069292" y="3429000"/>
            <a:ext cx="5122708" cy="2793124"/>
          </a:xfrm>
          <a:prstGeom prst="rect">
            <a:avLst/>
          </a:prstGeom>
        </p:spPr>
      </p:pic>
      <p:sp>
        <p:nvSpPr>
          <p:cNvPr id="8" name="Title 7">
            <a:extLst>
              <a:ext uri="{FF2B5EF4-FFF2-40B4-BE49-F238E27FC236}">
                <a16:creationId xmlns:a16="http://schemas.microsoft.com/office/drawing/2014/main" id="{685500DC-7CEB-4D36-BD58-8A243FAB5FA8}"/>
              </a:ext>
            </a:extLst>
          </p:cNvPr>
          <p:cNvSpPr>
            <a:spLocks noGrp="1"/>
          </p:cNvSpPr>
          <p:nvPr>
            <p:ph type="title"/>
          </p:nvPr>
        </p:nvSpPr>
        <p:spPr>
          <a:xfrm>
            <a:off x="841171" y="2054935"/>
            <a:ext cx="6750866" cy="1239839"/>
          </a:xfrm>
        </p:spPr>
        <p:txBody>
          <a:bodyPr/>
          <a:lstStyle/>
          <a:p>
            <a:r>
              <a:rPr lang="en-US" sz="4800" b="1" dirty="0">
                <a:latin typeface="Segoe UI Black" panose="020B0A02040204020203" pitchFamily="34" charset="0"/>
                <a:ea typeface="Segoe UI Black" panose="020B0A02040204020203" pitchFamily="34" charset="0"/>
                <a:cs typeface="Times New Roman" panose="02020603050405020304" pitchFamily="18" charset="0"/>
              </a:rPr>
              <a:t>IoT Board </a:t>
            </a:r>
            <a:r>
              <a:rPr lang="en-US" sz="4800" b="1" dirty="0" err="1">
                <a:latin typeface="Segoe UI Black" panose="020B0A02040204020203" pitchFamily="34" charset="0"/>
                <a:ea typeface="Segoe UI Black" panose="020B0A02040204020203" pitchFamily="34" charset="0"/>
                <a:cs typeface="Times New Roman" panose="02020603050405020304" pitchFamily="18" charset="0"/>
              </a:rPr>
              <a:t>Wifi</a:t>
            </a:r>
            <a:r>
              <a:rPr lang="en-US" sz="4800" b="1" dirty="0">
                <a:latin typeface="Segoe UI Black" panose="020B0A02040204020203" pitchFamily="34" charset="0"/>
                <a:ea typeface="Segoe UI Black" panose="020B0A02040204020203" pitchFamily="34" charset="0"/>
                <a:cs typeface="Times New Roman" panose="02020603050405020304" pitchFamily="18" charset="0"/>
              </a:rPr>
              <a:t> Kit 32</a:t>
            </a:r>
            <a:endParaRPr lang="en-GB" sz="48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85079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Bluetooth</a:t>
            </a:r>
          </a:p>
        </p:txBody>
      </p:sp>
      <p:sp>
        <p:nvSpPr>
          <p:cNvPr id="7" name="TextBox 6"/>
          <p:cNvSpPr txBox="1"/>
          <p:nvPr/>
        </p:nvSpPr>
        <p:spPr>
          <a:xfrm>
            <a:off x="1639615" y="1587330"/>
            <a:ext cx="10552385" cy="3728328"/>
          </a:xfrm>
          <a:prstGeom prst="rect">
            <a:avLst/>
          </a:prstGeom>
          <a:noFill/>
        </p:spPr>
        <p:txBody>
          <a:bodyPr wrap="square" rtlCol="0">
            <a:spAutoFit/>
          </a:bodyPr>
          <a:lstStyle/>
          <a:p>
            <a:pPr>
              <a:lnSpc>
                <a:spcPct val="150000"/>
              </a:lnSpc>
            </a:pPr>
            <a:r>
              <a:rPr lang="en-US" sz="2000" b="1" dirty="0">
                <a:latin typeface="Segoe UI Black" panose="020B0A02040204020203" pitchFamily="34" charset="0"/>
                <a:ea typeface="Segoe UI Black" panose="020B0A02040204020203" pitchFamily="34" charset="0"/>
                <a:cs typeface="Times New Roman" panose="02020603050405020304" pitchFamily="18" charset="0"/>
              </a:rPr>
              <a:t>Bluetooth Interface </a:t>
            </a:r>
            <a:br>
              <a:rPr lang="en-US" sz="2000" dirty="0">
                <a:latin typeface="Segoe UI Black" panose="020B0A02040204020203" pitchFamily="34" charset="0"/>
                <a:ea typeface="Segoe UI Black" panose="020B0A02040204020203" pitchFamily="34" charset="0"/>
              </a:rPr>
            </a:br>
            <a:r>
              <a:rPr lang="vi-VN" sz="2000" dirty="0">
                <a:latin typeface="Segoe UI Black" panose="020B0A02040204020203" pitchFamily="34" charset="0"/>
                <a:ea typeface="Segoe UI Black" panose="020B0A02040204020203" pitchFamily="34" charset="0"/>
                <a:cs typeface="Times New Roman" panose="02020603050405020304" pitchFamily="18" charset="0"/>
              </a:rPr>
              <a:t>• Cung cấp giao diện UART HCI, tối đa 4 Mb / giây</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Cung cấp giao diện SDI / SPI HCI</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Cung cấp giao diện âm thanh PCM / I²S</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50000"/>
              </a:lnSpc>
            </a:pP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50000"/>
              </a:lnSpc>
            </a:pPr>
            <a:r>
              <a:rPr lang="en-US" sz="2000" b="1" dirty="0">
                <a:latin typeface="Segoe UI Black" panose="020B0A02040204020203" pitchFamily="34" charset="0"/>
                <a:ea typeface="Segoe UI Black" panose="020B0A02040204020203" pitchFamily="34" charset="0"/>
                <a:cs typeface="Times New Roman" panose="02020603050405020304" pitchFamily="18" charset="0"/>
              </a:rPr>
              <a:t>Bluetooth Stack </a:t>
            </a:r>
            <a:br>
              <a:rPr lang="en-US" sz="2000" dirty="0">
                <a:latin typeface="Segoe UI Black" panose="020B0A02040204020203" pitchFamily="34" charset="0"/>
                <a:ea typeface="Segoe UI Black" panose="020B0A02040204020203" pitchFamily="34" charset="0"/>
              </a:rPr>
            </a:br>
            <a:r>
              <a:rPr lang="vi-VN" sz="2000" dirty="0">
                <a:latin typeface="Segoe UI Black" panose="020B0A02040204020203" pitchFamily="34" charset="0"/>
                <a:ea typeface="Segoe UI Black" panose="020B0A02040204020203" pitchFamily="34" charset="0"/>
                <a:cs typeface="Times New Roman" panose="02020603050405020304" pitchFamily="18" charset="0"/>
              </a:rPr>
              <a:t>Ngăn xếp Bluetooth của chip tương thích với thông số kỹ thuật Bluetooth v4.2 BR / EDR và Bluetooth LE.</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98040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Bluetooth</a:t>
            </a:r>
          </a:p>
        </p:txBody>
      </p:sp>
      <p:sp>
        <p:nvSpPr>
          <p:cNvPr id="7" name="TextBox 6"/>
          <p:cNvSpPr txBox="1"/>
          <p:nvPr/>
        </p:nvSpPr>
        <p:spPr>
          <a:xfrm>
            <a:off x="1639615" y="1587330"/>
            <a:ext cx="10552385" cy="1881669"/>
          </a:xfrm>
          <a:prstGeom prst="rect">
            <a:avLst/>
          </a:prstGeom>
          <a:noFill/>
        </p:spPr>
        <p:txBody>
          <a:bodyPr wrap="square" rtlCol="0">
            <a:spAutoFit/>
          </a:bodyPr>
          <a:lstStyle/>
          <a:p>
            <a:pPr>
              <a:lnSpc>
                <a:spcPct val="150000"/>
              </a:lnSpc>
            </a:pPr>
            <a:r>
              <a:rPr lang="en-US" sz="2000" b="1" dirty="0">
                <a:latin typeface="Segoe UI Black" panose="020B0A02040204020203" pitchFamily="34" charset="0"/>
                <a:ea typeface="Segoe UI Black" panose="020B0A02040204020203" pitchFamily="34" charset="0"/>
                <a:cs typeface="Times New Roman" panose="02020603050405020304" pitchFamily="18" charset="0"/>
              </a:rPr>
              <a:t>Bluetooth Link Controller</a:t>
            </a:r>
            <a:br>
              <a:rPr lang="en-US" sz="2000" dirty="0">
                <a:latin typeface="Segoe UI Black" panose="020B0A02040204020203" pitchFamily="34" charset="0"/>
                <a:ea typeface="Segoe UI Black" panose="020B0A02040204020203" pitchFamily="34" charset="0"/>
              </a:rPr>
            </a:br>
            <a:r>
              <a:rPr lang="vi-VN" sz="2000" dirty="0">
                <a:latin typeface="Segoe UI Black" panose="020B0A02040204020203" pitchFamily="34" charset="0"/>
                <a:ea typeface="Segoe UI Black" panose="020B0A02040204020203" pitchFamily="34" charset="0"/>
                <a:cs typeface="Times New Roman" panose="02020603050405020304" pitchFamily="18" charset="0"/>
              </a:rPr>
              <a:t>Bộ điều khiển liên kết hoạt động ở ba trạng thái chính: chờ, kết nối và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a:t>
            </a:r>
            <a:r>
              <a:rPr lang="vi-VN" sz="2000" dirty="0">
                <a:latin typeface="Segoe UI Black" panose="020B0A02040204020203" pitchFamily="34" charset="0"/>
                <a:ea typeface="Segoe UI Black" panose="020B0A02040204020203" pitchFamily="34" charset="0"/>
                <a:cs typeface="Times New Roman" panose="02020603050405020304" pitchFamily="18" charset="0"/>
              </a:rPr>
              <a:t>đánh hơi</a:t>
            </a:r>
            <a:r>
              <a:rPr lang="en-US" sz="2000" dirty="0">
                <a:latin typeface="Segoe UI Black" panose="020B0A02040204020203" pitchFamily="34" charset="0"/>
                <a:ea typeface="Segoe UI Black" panose="020B0A02040204020203" pitchFamily="34" charset="0"/>
                <a:cs typeface="Times New Roman" panose="02020603050405020304" pitchFamily="18" charset="0"/>
              </a:rPr>
              <a:t>”</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Nó cho phép nhiều kết nối và các hoạt động khác, như truy vấn, trang và ghép nối đơn giản an toàn, và do đó cho phép Piconet và Scatternet</a:t>
            </a:r>
            <a:r>
              <a:rPr lang="en-US" sz="2000" dirty="0">
                <a:latin typeface="Segoe UI Black" panose="020B0A02040204020203" pitchFamily="34" charset="0"/>
                <a:ea typeface="Segoe UI Black" panose="020B0A02040204020203" pitchFamily="34" charset="0"/>
                <a:cs typeface="Times New Roman" panose="02020603050405020304" pitchFamily="18" charset="0"/>
              </a:rPr>
              <a:t>.</a:t>
            </a:r>
          </a:p>
        </p:txBody>
      </p:sp>
    </p:spTree>
    <p:extLst>
      <p:ext uri="{BB962C8B-B14F-4D97-AF65-F5344CB8AC3E}">
        <p14:creationId xmlns:p14="http://schemas.microsoft.com/office/powerpoint/2010/main" val="2077607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Bluetooth</a:t>
            </a:r>
          </a:p>
        </p:txBody>
      </p:sp>
      <p:sp>
        <p:nvSpPr>
          <p:cNvPr id="7" name="TextBox 6"/>
          <p:cNvSpPr txBox="1"/>
          <p:nvPr/>
        </p:nvSpPr>
        <p:spPr>
          <a:xfrm>
            <a:off x="1891285" y="1545385"/>
            <a:ext cx="5793676" cy="4651658"/>
          </a:xfrm>
          <a:prstGeom prst="rect">
            <a:avLst/>
          </a:prstGeom>
          <a:noFill/>
        </p:spPr>
        <p:txBody>
          <a:bodyPr wrap="square" rtlCol="0">
            <a:spAutoFit/>
          </a:bodyPr>
          <a:lstStyle/>
          <a:p>
            <a:pPr>
              <a:lnSpc>
                <a:spcPct val="150000"/>
              </a:lnSpc>
            </a:pPr>
            <a:r>
              <a:rPr lang="en-US" sz="2000" b="1" dirty="0">
                <a:latin typeface="Segoe UI Black" panose="020B0A02040204020203" pitchFamily="34" charset="0"/>
                <a:ea typeface="Segoe UI Black" panose="020B0A02040204020203" pitchFamily="34" charset="0"/>
                <a:cs typeface="Times New Roman" panose="02020603050405020304" pitchFamily="18" charset="0"/>
              </a:rPr>
              <a:t>Classes </a:t>
            </a:r>
            <a:r>
              <a:rPr lang="vi-VN" sz="2000" b="1" dirty="0">
                <a:latin typeface="Segoe UI Black" panose="020B0A02040204020203" pitchFamily="34" charset="0"/>
                <a:ea typeface="Segoe UI Black" panose="020B0A02040204020203" pitchFamily="34" charset="0"/>
                <a:cs typeface="Times New Roman" panose="02020603050405020304" pitchFamily="18" charset="0"/>
              </a:rPr>
              <a:t>Bluetooth </a:t>
            </a:r>
            <a:endParaRPr lang="en-US" sz="2000" b="1"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Khám phá thiết bị (truy vấn và quét yêu cầu)</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Thiết lập kết nối (quét trang và quét trang)</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Đa kết nối</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Nhận và truyền dữ liệu không đồng bộ</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Liên kết đồng bộ (SCO / eSCO)</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Công tắc chính / nô lệ</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Đánh giá tần số thích ứng và đánh giá kênh</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Mã hóa phát sóng</a:t>
            </a:r>
          </a:p>
        </p:txBody>
      </p:sp>
      <p:sp>
        <p:nvSpPr>
          <p:cNvPr id="8" name="TextBox 7"/>
          <p:cNvSpPr txBox="1"/>
          <p:nvPr/>
        </p:nvSpPr>
        <p:spPr>
          <a:xfrm>
            <a:off x="7684961" y="1678027"/>
            <a:ext cx="4887309" cy="3730317"/>
          </a:xfrm>
          <a:prstGeom prst="rect">
            <a:avLst/>
          </a:prstGeom>
          <a:noFill/>
        </p:spPr>
        <p:txBody>
          <a:bodyPr wrap="square" rtlCol="0">
            <a:spAutoFit/>
          </a:bodyPr>
          <a:lstStyle/>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Xác thực và mã hóa</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Ghép nối đơn giản an toàn</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Quản lý đa điểm và phân tán</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Chế độ đánh hơi</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Phát sóng không kết nối (máy phát và máy thu)</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Tăng cường kiểm soát năng lượng</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Ping</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143383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Bluetooth</a:t>
            </a:r>
          </a:p>
        </p:txBody>
      </p:sp>
      <p:sp>
        <p:nvSpPr>
          <p:cNvPr id="7" name="TextBox 6"/>
          <p:cNvSpPr txBox="1"/>
          <p:nvPr/>
        </p:nvSpPr>
        <p:spPr>
          <a:xfrm>
            <a:off x="1639615" y="1587330"/>
            <a:ext cx="10552385" cy="5170646"/>
          </a:xfrm>
          <a:prstGeom prst="rect">
            <a:avLst/>
          </a:prstGeom>
          <a:noFill/>
        </p:spPr>
        <p:txBody>
          <a:bodyPr wrap="square" rtlCol="0">
            <a:spAutoFit/>
          </a:bodyPr>
          <a:lstStyle/>
          <a:p>
            <a:pPr>
              <a:lnSpc>
                <a:spcPct val="150000"/>
              </a:lnSpc>
            </a:pPr>
            <a:r>
              <a:rPr lang="vi-VN" sz="2000" b="1" dirty="0">
                <a:latin typeface="Segoe UI Black" panose="020B0A02040204020203" pitchFamily="34" charset="0"/>
                <a:ea typeface="Segoe UI Black" panose="020B0A02040204020203" pitchFamily="34" charset="0"/>
                <a:cs typeface="Times New Roman" panose="02020603050405020304" pitchFamily="18" charset="0"/>
              </a:rPr>
              <a:t>Bluetooth </a:t>
            </a:r>
            <a:r>
              <a:rPr lang="en-US" sz="2000" b="1" dirty="0">
                <a:latin typeface="Segoe UI Black" panose="020B0A02040204020203" pitchFamily="34" charset="0"/>
                <a:ea typeface="Segoe UI Black" panose="020B0A02040204020203" pitchFamily="34" charset="0"/>
                <a:cs typeface="Times New Roman" panose="02020603050405020304" pitchFamily="18" charset="0"/>
              </a:rPr>
              <a:t>Low Energy</a:t>
            </a:r>
            <a:endParaRPr lang="vi-VN" sz="2000" b="1"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Quảng cáo</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Quét</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Quét và quảng cáo đồng thời</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Nhiều kết nối</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Nhận và truyền dữ liệu không đồng bộ</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Đánh giá tần số thích ứng và đánh giá kênh</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Cập nhật tham số kết nối</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Mở rộng chiều dài dữ liệu</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Mã hóa lớp liên kết</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LE Ping</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882977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77525" y="1769052"/>
            <a:ext cx="10525570" cy="5217134"/>
          </a:xfrm>
          <a:prstGeom prst="rect">
            <a:avLst/>
          </a:prstGeom>
          <a:solidFill>
            <a:schemeClr val="bg1"/>
          </a:solidFill>
        </p:spPr>
        <p:txBody>
          <a:bodyPr wrap="square" rtlCol="0">
            <a:spAutoFit/>
          </a:bodyPr>
          <a:lstStyle/>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Với việc sử dụng các công nghệ quản lý năng lượng tiên tiến, ESP32 có thể chuyển đổi giữa các chế độ năng lượng khác nhau.</a:t>
            </a:r>
          </a:p>
          <a:p>
            <a:pPr>
              <a:lnSpc>
                <a:spcPct val="150000"/>
              </a:lnSpc>
            </a:pPr>
            <a:r>
              <a:rPr lang="en-US" sz="1600" b="1" dirty="0">
                <a:latin typeface="Segoe UI Black" panose="020B0A02040204020203" pitchFamily="34" charset="0"/>
                <a:ea typeface="Segoe UI Black" panose="020B0A02040204020203" pitchFamily="34" charset="0"/>
                <a:cs typeface="Times New Roman" panose="02020603050405020304" pitchFamily="18" charset="0"/>
              </a:rPr>
              <a:t>Power modes</a:t>
            </a:r>
            <a:endParaRPr lang="vi-VN" sz="1600" b="1"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b="1" dirty="0">
                <a:latin typeface="Segoe UI Black" panose="020B0A02040204020203" pitchFamily="34" charset="0"/>
                <a:ea typeface="Segoe UI Black" panose="020B0A02040204020203" pitchFamily="34" charset="0"/>
                <a:cs typeface="Times New Roman" panose="02020603050405020304" pitchFamily="18" charset="0"/>
              </a:rPr>
              <a:t>Active mode</a:t>
            </a:r>
            <a:r>
              <a:rPr lang="vi-VN" sz="1600" b="1" dirty="0">
                <a:latin typeface="Segoe UI Black" panose="020B0A02040204020203" pitchFamily="34" charset="0"/>
                <a:ea typeface="Segoe UI Black" panose="020B0A02040204020203" pitchFamily="34" charset="0"/>
                <a:cs typeface="Times New Roman" panose="02020603050405020304" pitchFamily="18" charset="0"/>
              </a:rPr>
              <a:t>: </a:t>
            </a:r>
            <a:r>
              <a:rPr lang="vi-VN" sz="1600" dirty="0">
                <a:latin typeface="Segoe UI Black" panose="020B0A02040204020203" pitchFamily="34" charset="0"/>
                <a:ea typeface="Segoe UI Black" panose="020B0A02040204020203" pitchFamily="34" charset="0"/>
                <a:cs typeface="Times New Roman" panose="02020603050405020304" pitchFamily="18" charset="0"/>
              </a:rPr>
              <a:t>Radio chip được bật. Các chip có thể nhận, truyền hoặc nghe.</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b="1" dirty="0">
                <a:latin typeface="Segoe UI Black" panose="020B0A02040204020203" pitchFamily="34" charset="0"/>
                <a:ea typeface="Segoe UI Black" panose="020B0A02040204020203" pitchFamily="34" charset="0"/>
                <a:cs typeface="Times New Roman" panose="02020603050405020304" pitchFamily="18" charset="0"/>
              </a:rPr>
              <a:t>Modem-sleep mode</a:t>
            </a:r>
            <a:r>
              <a:rPr lang="vi-VN" sz="1600" b="1" dirty="0">
                <a:latin typeface="Segoe UI Black" panose="020B0A02040204020203" pitchFamily="34" charset="0"/>
                <a:ea typeface="Segoe UI Black" panose="020B0A02040204020203" pitchFamily="34" charset="0"/>
                <a:cs typeface="Times New Roman" panose="02020603050405020304" pitchFamily="18" charset="0"/>
              </a:rPr>
              <a:t>:</a:t>
            </a:r>
            <a:r>
              <a:rPr lang="vi-VN" sz="1600" dirty="0">
                <a:latin typeface="Segoe UI Black" panose="020B0A02040204020203" pitchFamily="34" charset="0"/>
                <a:ea typeface="Segoe UI Black" panose="020B0A02040204020203" pitchFamily="34" charset="0"/>
                <a:cs typeface="Times New Roman" panose="02020603050405020304" pitchFamily="18" charset="0"/>
              </a:rPr>
              <a:t> CPU đang hoạt động và có thể cấu hình</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xung</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clock</a:t>
            </a:r>
            <a:r>
              <a:rPr lang="vi-VN" sz="1600" dirty="0">
                <a:latin typeface="Segoe UI Black" panose="020B0A02040204020203" pitchFamily="34" charset="0"/>
                <a:ea typeface="Segoe UI Black" panose="020B0A02040204020203" pitchFamily="34" charset="0"/>
                <a:cs typeface="Times New Roman" panose="02020603050405020304" pitchFamily="18" charset="0"/>
              </a:rPr>
              <a:t>. Băng cơ sở Wi-Fi / Bluetooth và radio bị tắt.</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b="1" dirty="0">
                <a:latin typeface="Segoe UI Black" panose="020B0A02040204020203" pitchFamily="34" charset="0"/>
                <a:ea typeface="Segoe UI Black" panose="020B0A02040204020203" pitchFamily="34" charset="0"/>
                <a:cs typeface="Times New Roman" panose="02020603050405020304" pitchFamily="18" charset="0"/>
              </a:rPr>
              <a:t>Light-sleep mode: </a:t>
            </a:r>
            <a:r>
              <a:rPr lang="vi-VN" sz="1600" dirty="0">
                <a:latin typeface="Segoe UI Black" panose="020B0A02040204020203" pitchFamily="34" charset="0"/>
                <a:ea typeface="Segoe UI Black" panose="020B0A02040204020203" pitchFamily="34" charset="0"/>
                <a:cs typeface="Times New Roman" panose="02020603050405020304" pitchFamily="18" charset="0"/>
              </a:rPr>
              <a:t>CPU bị tạm dừng. Bộ nhớ RTC và các thiết bị ngoại vi RTC, cũng như bộ đồng xử lý ULP đang chạy. Bất kỳ sự kiện đánh thức nào (MAC, máy chủ, bộ đếm thời gian RTC hoặc ngắt ngoài) sẽ đánh thức chip.</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b="1" dirty="0">
                <a:latin typeface="Segoe UI Black" panose="020B0A02040204020203" pitchFamily="34" charset="0"/>
                <a:ea typeface="Segoe UI Black" panose="020B0A02040204020203" pitchFamily="34" charset="0"/>
                <a:cs typeface="Times New Roman" panose="02020603050405020304" pitchFamily="18" charset="0"/>
              </a:rPr>
              <a:t>Deep-sleep mode</a:t>
            </a:r>
            <a:r>
              <a:rPr lang="vi-VN" sz="1600" b="1" dirty="0">
                <a:latin typeface="Segoe UI Black" panose="020B0A02040204020203" pitchFamily="34" charset="0"/>
                <a:ea typeface="Segoe UI Black" panose="020B0A02040204020203" pitchFamily="34" charset="0"/>
                <a:cs typeface="Times New Roman" panose="02020603050405020304" pitchFamily="18" charset="0"/>
              </a:rPr>
              <a:t>: </a:t>
            </a:r>
            <a:r>
              <a:rPr lang="vi-VN" sz="1600" dirty="0">
                <a:latin typeface="Segoe UI Black" panose="020B0A02040204020203" pitchFamily="34" charset="0"/>
                <a:ea typeface="Segoe UI Black" panose="020B0A02040204020203" pitchFamily="34" charset="0"/>
                <a:cs typeface="Times New Roman" panose="02020603050405020304" pitchFamily="18" charset="0"/>
              </a:rPr>
              <a:t>Chỉ bật bộ nhớ RTC và các thiết bị ngoại vi RTC. Dữ liệu kết nối Wi-Fi và Bluetooth được lưu trữ trong bộ nhớ RTC. Bộ đồng xử lý ULP là chức năng.</a:t>
            </a:r>
          </a:p>
          <a:p>
            <a:pPr>
              <a:lnSpc>
                <a:spcPct val="150000"/>
              </a:lnSpc>
            </a:pPr>
            <a:r>
              <a:rPr lang="vi-VN"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b="1" dirty="0">
                <a:latin typeface="Segoe UI Black" panose="020B0A02040204020203" pitchFamily="34" charset="0"/>
                <a:ea typeface="Segoe UI Black" panose="020B0A02040204020203" pitchFamily="34" charset="0"/>
                <a:cs typeface="Times New Roman" panose="02020603050405020304" pitchFamily="18" charset="0"/>
              </a:rPr>
              <a:t>Hibernation mode</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vi-VN" sz="1600" dirty="0">
                <a:latin typeface="Segoe UI Black" panose="020B0A02040204020203" pitchFamily="34" charset="0"/>
                <a:ea typeface="Segoe UI Black" panose="020B0A02040204020203" pitchFamily="34" charset="0"/>
                <a:cs typeface="Times New Roman" panose="02020603050405020304" pitchFamily="18" charset="0"/>
              </a:rPr>
              <a:t>Bộ tạo dao động 8 MHz bên trong và bộ đồng xử lý ULP bị tắt. Bộ nhớ phục hồi RTC bị tắt nguồn. Chỉ có một </a:t>
            </a:r>
            <a:r>
              <a:rPr lang="en-US" sz="1600" dirty="0">
                <a:latin typeface="Segoe UI Black" panose="020B0A02040204020203" pitchFamily="34" charset="0"/>
                <a:ea typeface="Segoe UI Black" panose="020B0A02040204020203" pitchFamily="34" charset="0"/>
                <a:cs typeface="Times New Roman" panose="02020603050405020304" pitchFamily="18" charset="0"/>
              </a:rPr>
              <a:t>Timer </a:t>
            </a:r>
            <a:r>
              <a:rPr lang="vi-VN" sz="1600" dirty="0">
                <a:latin typeface="Segoe UI Black" panose="020B0A02040204020203" pitchFamily="34" charset="0"/>
                <a:ea typeface="Segoe UI Black" panose="020B0A02040204020203" pitchFamily="34" charset="0"/>
                <a:cs typeface="Times New Roman" panose="02020603050405020304" pitchFamily="18" charset="0"/>
              </a:rPr>
              <a:t>RTC trên </a:t>
            </a:r>
            <a:r>
              <a:rPr lang="en-US" sz="1600" dirty="0">
                <a:latin typeface="Segoe UI Black" panose="020B0A02040204020203" pitchFamily="34" charset="0"/>
                <a:ea typeface="Segoe UI Black" panose="020B0A02040204020203" pitchFamily="34" charset="0"/>
                <a:cs typeface="Times New Roman" panose="02020603050405020304" pitchFamily="18" charset="0"/>
              </a:rPr>
              <a:t>clock </a:t>
            </a:r>
            <a:r>
              <a:rPr lang="vi-VN" sz="1600" dirty="0">
                <a:latin typeface="Segoe UI Black" panose="020B0A02040204020203" pitchFamily="34" charset="0"/>
                <a:ea typeface="Segoe UI Black" panose="020B0A02040204020203" pitchFamily="34" charset="0"/>
                <a:cs typeface="Times New Roman" panose="02020603050405020304" pitchFamily="18" charset="0"/>
              </a:rPr>
              <a:t>chậm và một số GPIO RTC nhất định đang hoạt động. </a:t>
            </a:r>
            <a:r>
              <a:rPr lang="en-US" sz="1600" dirty="0">
                <a:latin typeface="Segoe UI Black" panose="020B0A02040204020203" pitchFamily="34" charset="0"/>
                <a:ea typeface="Segoe UI Black" panose="020B0A02040204020203" pitchFamily="34" charset="0"/>
                <a:cs typeface="Times New Roman" panose="02020603050405020304" pitchFamily="18" charset="0"/>
              </a:rPr>
              <a:t>Timer</a:t>
            </a:r>
            <a:r>
              <a:rPr lang="vi-VN" sz="1600" dirty="0">
                <a:latin typeface="Segoe UI Black" panose="020B0A02040204020203" pitchFamily="34" charset="0"/>
                <a:ea typeface="Segoe UI Black" panose="020B0A02040204020203" pitchFamily="34" charset="0"/>
                <a:cs typeface="Times New Roman" panose="02020603050405020304" pitchFamily="18" charset="0"/>
              </a:rPr>
              <a:t> RTC hoặc GPIO RTC có thể đánh thức chip từ chế độ Ngủ đông.</a:t>
            </a:r>
            <a:endParaRPr lang="en-US" sz="16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6" name="TextBox 5"/>
          <p:cNvSpPr txBox="1"/>
          <p:nvPr/>
        </p:nvSpPr>
        <p:spPr>
          <a:xfrm>
            <a:off x="3359165" y="95197"/>
            <a:ext cx="10089930"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RTC and Low-Power Management</a:t>
            </a:r>
          </a:p>
        </p:txBody>
      </p:sp>
    </p:spTree>
    <p:extLst>
      <p:ext uri="{BB962C8B-B14F-4D97-AF65-F5344CB8AC3E}">
        <p14:creationId xmlns:p14="http://schemas.microsoft.com/office/powerpoint/2010/main" val="2436747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9" y="1643144"/>
            <a:ext cx="6619874" cy="1239839"/>
          </a:xfrm>
        </p:spPr>
        <p:txBody>
          <a:bodyPr/>
          <a:lstStyle/>
          <a:p>
            <a:r>
              <a:rPr lang="en-US" sz="4800" b="1" dirty="0">
                <a:latin typeface="Segoe UI Black" panose="020B0A02040204020203" pitchFamily="34" charset="0"/>
                <a:ea typeface="Segoe UI Black" panose="020B0A02040204020203" pitchFamily="34" charset="0"/>
                <a:cs typeface="Times New Roman" panose="02020603050405020304" pitchFamily="18" charset="0"/>
              </a:rPr>
              <a:t>Thank you</a:t>
            </a:r>
          </a:p>
        </p:txBody>
      </p:sp>
      <p:sp>
        <p:nvSpPr>
          <p:cNvPr id="3" name="Footer Placeholder 2"/>
          <p:cNvSpPr>
            <a:spLocks noGrp="1"/>
          </p:cNvSpPr>
          <p:nvPr>
            <p:ph type="ftr" sz="quarter" idx="11"/>
          </p:nvPr>
        </p:nvSpPr>
        <p:spPr/>
        <p:txBody>
          <a:bodyPr/>
          <a:lstStyle/>
          <a:p>
            <a:r>
              <a:rPr lang="en-US"/>
              <a:t>www.indruino.com</a:t>
            </a:r>
          </a:p>
        </p:txBody>
      </p:sp>
    </p:spTree>
    <p:extLst>
      <p:ext uri="{BB962C8B-B14F-4D97-AF65-F5344CB8AC3E}">
        <p14:creationId xmlns:p14="http://schemas.microsoft.com/office/powerpoint/2010/main" val="286113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CPU and Memory</a:t>
            </a:r>
          </a:p>
        </p:txBody>
      </p:sp>
      <p:sp>
        <p:nvSpPr>
          <p:cNvPr id="11" name="TextBox 10"/>
          <p:cNvSpPr txBox="1"/>
          <p:nvPr/>
        </p:nvSpPr>
        <p:spPr>
          <a:xfrm>
            <a:off x="2027583" y="1818860"/>
            <a:ext cx="9511747" cy="4862870"/>
          </a:xfrm>
          <a:prstGeom prst="rect">
            <a:avLst/>
          </a:prstGeom>
          <a:noFill/>
        </p:spPr>
        <p:txBody>
          <a:bodyPr wrap="square" rtlCol="0">
            <a:spAutoFit/>
          </a:bodyPr>
          <a:lstStyle/>
          <a:p>
            <a:r>
              <a:rPr lang="en-US" sz="2000" b="1" dirty="0">
                <a:latin typeface="Segoe UI Black" panose="020B0A02040204020203" pitchFamily="34" charset="0"/>
                <a:ea typeface="Segoe UI Black" panose="020B0A02040204020203" pitchFamily="34" charset="0"/>
                <a:cs typeface="Times New Roman" panose="02020603050405020304" pitchFamily="18" charset="0"/>
              </a:rPr>
              <a:t>CPU</a:t>
            </a: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ESP32 chứa một hoặc hai bộ vi xử lý X6ensx® 32-bit công suất thấp với các tính năng sau:</a:t>
            </a: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 Đường ống 7 tầng để hỗ trợ tần số xung nhịp lên tới 240 MHz </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 Tập lệnh 16/24 bit cung cấp mật độ mã cao</a:t>
            </a: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 Hỗ trợ cho Đơn vị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điểm</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nổi</a:t>
            </a:r>
            <a:endParaRPr lang="vi-VN" sz="2000" dirty="0">
              <a:latin typeface="Segoe UI Black" panose="020B0A02040204020203" pitchFamily="34" charset="0"/>
              <a:ea typeface="Segoe UI Black" panose="020B0A02040204020203" pitchFamily="34" charset="0"/>
              <a:cs typeface="Times New Roman" panose="02020603050405020304" pitchFamily="18" charset="0"/>
            </a:endParaRP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 Hỗ trợ cho các hướng dẫn DSP, chẳng hạn như hệ số nhân 32 bit, bộ chia 32 bit và MAC 40 bit</a:t>
            </a: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 Hỗ trợ 32 vectơ ngắt từ khoảng 70 nguồn ngắt</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endParaRPr lang="vi-VN" sz="2000" dirty="0">
              <a:latin typeface="Segoe UI Black" panose="020B0A02040204020203" pitchFamily="34" charset="0"/>
              <a:ea typeface="Segoe UI Black" panose="020B0A02040204020203" pitchFamily="34" charset="0"/>
              <a:cs typeface="Times New Roman" panose="02020603050405020304" pitchFamily="18" charset="0"/>
            </a:endParaRP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Các giao diện CPU đơn / kép bao gồm:</a:t>
            </a: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Xtensa</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RAM/ROM Interface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để hướng dẫn và</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lưu</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trữ</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dữ liệu</a:t>
            </a: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Xtensa</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Local Memory Interface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để truy cập</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bị</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ngoại vi nhanh</a:t>
            </a: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 Ngắt ngoài và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ngắt</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trong</a:t>
            </a: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 JTAG để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debug</a:t>
            </a:r>
          </a:p>
        </p:txBody>
      </p:sp>
    </p:spTree>
    <p:extLst>
      <p:ext uri="{BB962C8B-B14F-4D97-AF65-F5344CB8AC3E}">
        <p14:creationId xmlns:p14="http://schemas.microsoft.com/office/powerpoint/2010/main" val="186724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CPU and Memory</a:t>
            </a:r>
          </a:p>
        </p:txBody>
      </p:sp>
      <p:sp>
        <p:nvSpPr>
          <p:cNvPr id="7" name="TextBox 6"/>
          <p:cNvSpPr txBox="1"/>
          <p:nvPr/>
        </p:nvSpPr>
        <p:spPr>
          <a:xfrm>
            <a:off x="2027583" y="1818860"/>
            <a:ext cx="9511747" cy="3477875"/>
          </a:xfrm>
          <a:prstGeom prst="rect">
            <a:avLst/>
          </a:prstGeom>
          <a:noFill/>
        </p:spPr>
        <p:txBody>
          <a:bodyPr wrap="square" rtlCol="0">
            <a:spAutoFit/>
          </a:bodyPr>
          <a:lstStyle/>
          <a:p>
            <a:r>
              <a:rPr lang="en-US" sz="2000" b="1" dirty="0">
                <a:latin typeface="Segoe UI Black" panose="020B0A02040204020203" pitchFamily="34" charset="0"/>
                <a:ea typeface="Segoe UI Black" panose="020B0A02040204020203" pitchFamily="34" charset="0"/>
                <a:cs typeface="Times New Roman" panose="02020603050405020304" pitchFamily="18" charset="0"/>
              </a:rPr>
              <a:t>Internal Memory (</a:t>
            </a:r>
            <a:r>
              <a:rPr lang="en-US" sz="2000" b="1"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sz="2000" b="1"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ea typeface="Segoe UI Black" panose="020B0A02040204020203" pitchFamily="34" charset="0"/>
                <a:cs typeface="Times New Roman" panose="02020603050405020304" pitchFamily="18" charset="0"/>
              </a:rPr>
              <a:t>Nhớ</a:t>
            </a:r>
            <a:r>
              <a:rPr lang="en-US" sz="2000" b="1"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ea typeface="Segoe UI Black" panose="020B0A02040204020203" pitchFamily="34" charset="0"/>
                <a:cs typeface="Times New Roman" panose="02020603050405020304" pitchFamily="18" charset="0"/>
              </a:rPr>
              <a:t>Trong</a:t>
            </a:r>
            <a:r>
              <a:rPr lang="en-US" sz="2000" b="1" dirty="0">
                <a:latin typeface="Segoe UI Black" panose="020B0A02040204020203" pitchFamily="34" charset="0"/>
                <a:ea typeface="Segoe UI Black" panose="020B0A02040204020203" pitchFamily="34" charset="0"/>
                <a:cs typeface="Times New Roman" panose="02020603050405020304" pitchFamily="18" charset="0"/>
              </a:rPr>
              <a:t>)</a:t>
            </a:r>
            <a:br>
              <a:rPr lang="en-US" sz="2000" dirty="0">
                <a:latin typeface="Segoe UI Black" panose="020B0A02040204020203" pitchFamily="34" charset="0"/>
                <a:ea typeface="Segoe UI Black" panose="020B0A02040204020203" pitchFamily="34" charset="0"/>
              </a:rPr>
            </a:br>
            <a:r>
              <a:rPr lang="vi-VN" sz="2000" dirty="0">
                <a:latin typeface="Segoe UI Black" panose="020B0A02040204020203" pitchFamily="34" charset="0"/>
                <a:ea typeface="Segoe UI Black" panose="020B0A02040204020203" pitchFamily="34" charset="0"/>
              </a:rPr>
              <a:t>Bộ nhớ trong của ESP32 bao gồm:</a:t>
            </a:r>
          </a:p>
          <a:p>
            <a:r>
              <a:rPr lang="vi-VN" sz="2000" dirty="0">
                <a:latin typeface="Segoe UI Black" panose="020B0A02040204020203" pitchFamily="34" charset="0"/>
                <a:ea typeface="Segoe UI Black" panose="020B0A02040204020203" pitchFamily="34" charset="0"/>
              </a:rPr>
              <a:t>• 450 KB ROM cho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chương</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trình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khởi</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động</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chức</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năng</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cốt</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lõi</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r>
              <a:rPr lang="vi-VN" sz="2000" dirty="0">
                <a:latin typeface="Segoe UI Black" panose="020B0A02040204020203" pitchFamily="34" charset="0"/>
                <a:ea typeface="Segoe UI Black" panose="020B0A02040204020203" pitchFamily="34" charset="0"/>
              </a:rPr>
              <a:t>• 520 KB SRAM cho dữ liệu và hướng dẫn</a:t>
            </a:r>
          </a:p>
          <a:p>
            <a:r>
              <a:rPr lang="vi-VN" sz="2000" dirty="0">
                <a:latin typeface="Segoe UI Black" panose="020B0A02040204020203" pitchFamily="34" charset="0"/>
                <a:ea typeface="Segoe UI Black" panose="020B0A02040204020203" pitchFamily="34" charset="0"/>
              </a:rPr>
              <a:t>• 8 KB SRAM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trong</a:t>
            </a:r>
            <a:r>
              <a:rPr lang="vi-VN" sz="2000" dirty="0">
                <a:latin typeface="Segoe UI Black" panose="020B0A02040204020203" pitchFamily="34" charset="0"/>
                <a:ea typeface="Segoe UI Black" panose="020B0A02040204020203" pitchFamily="34" charset="0"/>
              </a:rPr>
              <a:t> RTC, được gọi là Bộ nhớ RTC FAST</a:t>
            </a:r>
            <a:r>
              <a:rPr lang="en-US" sz="2000" dirty="0">
                <a:latin typeface="Segoe UI Black" panose="020B0A02040204020203" pitchFamily="34" charset="0"/>
                <a:ea typeface="Segoe UI Black" panose="020B0A02040204020203" pitchFamily="34"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ea typeface="Segoe UI Black" panose="020B0A02040204020203" pitchFamily="34" charset="0"/>
              </a:rPr>
              <a:t> </a:t>
            </a:r>
            <a:r>
              <a:rPr lang="vi-VN" sz="2000" dirty="0">
                <a:latin typeface="Segoe UI Black" panose="020B0A02040204020203" pitchFamily="34" charset="0"/>
                <a:ea typeface="Segoe UI Black" panose="020B0A02040204020203" pitchFamily="34" charset="0"/>
              </a:rPr>
              <a:t>8 KB SRAM trong RTC</a:t>
            </a:r>
            <a:r>
              <a:rPr lang="en-US" sz="2000" dirty="0">
                <a:latin typeface="Segoe UI Black" panose="020B0A02040204020203" pitchFamily="34" charset="0"/>
                <a:ea typeface="Segoe UI Black" panose="020B0A02040204020203" pitchFamily="34" charset="0"/>
              </a:rPr>
              <a:t> </a:t>
            </a:r>
            <a:r>
              <a:rPr lang="vi-VN" sz="2000" dirty="0">
                <a:latin typeface="Segoe UI Black" panose="020B0A02040204020203" pitchFamily="34" charset="0"/>
                <a:ea typeface="Segoe UI Black" panose="020B0A02040204020203" pitchFamily="34" charset="0"/>
              </a:rPr>
              <a:t>được gọi là Bộ nhớ</a:t>
            </a:r>
            <a:r>
              <a:rPr lang="en-US" sz="2000" dirty="0">
                <a:latin typeface="Segoe UI Black" panose="020B0A02040204020203" pitchFamily="34" charset="0"/>
                <a:ea typeface="Segoe UI Black" panose="020B0A02040204020203" pitchFamily="34" charset="0"/>
              </a:rPr>
              <a:t> </a:t>
            </a:r>
            <a:r>
              <a:rPr lang="vi-VN" sz="2000" dirty="0">
                <a:latin typeface="Segoe UI Black" panose="020B0A02040204020203" pitchFamily="34" charset="0"/>
                <a:ea typeface="Segoe UI Black" panose="020B0A02040204020203" pitchFamily="34" charset="0"/>
              </a:rPr>
              <a:t>RTC SLOW và có thể được sử dụng để lưu trữ dữ liệu; nó được truy cập bởi CPU trong RTC Boot từ chế độ Ngủ sâu.</a:t>
            </a:r>
          </a:p>
          <a:p>
            <a:r>
              <a:rPr lang="vi-VN" sz="2000" dirty="0">
                <a:latin typeface="Segoe UI Black" panose="020B0A02040204020203" pitchFamily="34" charset="0"/>
                <a:ea typeface="Segoe UI Black" panose="020B0A02040204020203" pitchFamily="34" charset="0"/>
              </a:rPr>
              <a:t>• 1 Kbit của eFuse: 256 bit được sử dụng cho hệ thống (địa chỉ MAC và cấu hình chip) và 768 bit còn lại được dành riêng cho các ứng dụng của khách hàng, bao gồm mã hóa flash và ID-chip.</a:t>
            </a:r>
          </a:p>
          <a:p>
            <a:r>
              <a:rPr lang="vi-VN" sz="2000" dirty="0">
                <a:latin typeface="Segoe UI Black" panose="020B0A02040204020203" pitchFamily="34" charset="0"/>
                <a:ea typeface="Segoe UI Black" panose="020B0A02040204020203" pitchFamily="34" charset="0"/>
              </a:rPr>
              <a:t>•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Embedded flash </a:t>
            </a:r>
          </a:p>
        </p:txBody>
      </p:sp>
    </p:spTree>
    <p:extLst>
      <p:ext uri="{BB962C8B-B14F-4D97-AF65-F5344CB8AC3E}">
        <p14:creationId xmlns:p14="http://schemas.microsoft.com/office/powerpoint/2010/main" val="354086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CPU and Memory</a:t>
            </a:r>
          </a:p>
        </p:txBody>
      </p:sp>
      <p:sp>
        <p:nvSpPr>
          <p:cNvPr id="7" name="TextBox 6"/>
          <p:cNvSpPr txBox="1"/>
          <p:nvPr/>
        </p:nvSpPr>
        <p:spPr>
          <a:xfrm>
            <a:off x="1639615" y="1813478"/>
            <a:ext cx="10552385" cy="4862870"/>
          </a:xfrm>
          <a:prstGeom prst="rect">
            <a:avLst/>
          </a:prstGeom>
          <a:noFill/>
        </p:spPr>
        <p:txBody>
          <a:bodyPr wrap="square" rtlCol="0">
            <a:spAutoFit/>
          </a:bodyPr>
          <a:lstStyle/>
          <a:p>
            <a:r>
              <a:rPr lang="en-US" sz="2000" b="1" dirty="0">
                <a:latin typeface="Segoe UI Black" panose="020B0A02040204020203" pitchFamily="34" charset="0"/>
                <a:ea typeface="Segoe UI Black" panose="020B0A02040204020203" pitchFamily="34" charset="0"/>
                <a:cs typeface="Times New Roman" panose="02020603050405020304" pitchFamily="18" charset="0"/>
              </a:rPr>
              <a:t>External Flash and SRAM</a:t>
            </a:r>
            <a:br>
              <a:rPr lang="en-US" sz="2000" dirty="0">
                <a:latin typeface="Segoe UI Black" panose="020B0A02040204020203" pitchFamily="34" charset="0"/>
                <a:ea typeface="Segoe UI Black" panose="020B0A02040204020203" pitchFamily="34" charset="0"/>
              </a:rPr>
            </a:br>
            <a:r>
              <a:rPr lang="vi-VN" sz="2000" dirty="0">
                <a:latin typeface="Segoe UI Black" panose="020B0A02040204020203" pitchFamily="34" charset="0"/>
                <a:ea typeface="Segoe UI Black" panose="020B0A02040204020203" pitchFamily="34" charset="0"/>
              </a:rPr>
              <a:t>ESP32 hỗ trợ nhiều chip QSPI flash và SRAM bên ngoài. ESP32 cũng hỗ trợ mã hóa / giải mã phần cứng dựa trên AES để bảo vệ các nhà phát triển chương trình và dữ liệu trong flash. ESP32 có thể truy cập flash QSPI bên ngoài và SRAM thông qua bộ nhớ cache tốc độ cao.</a:t>
            </a:r>
          </a:p>
          <a:p>
            <a:r>
              <a:rPr lang="vi-VN" sz="2000" dirty="0">
                <a:latin typeface="Segoe UI Black" panose="020B0A02040204020203" pitchFamily="34" charset="0"/>
                <a:ea typeface="Segoe UI Black" panose="020B0A02040204020203" pitchFamily="34" charset="0"/>
              </a:rPr>
              <a:t>• Có thể ánh xạ tới 16 MB flash ngoài vào không gian bộ nhớ lệnh CPU và đồng thời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vào</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rPr>
              <a:t>không gian bộ nhớ chỉ đọc.</a:t>
            </a:r>
          </a:p>
          <a:p>
            <a:r>
              <a:rPr lang="vi-VN" sz="2000" dirty="0">
                <a:latin typeface="Segoe UI Black" panose="020B0A02040204020203" pitchFamily="34" charset="0"/>
                <a:ea typeface="Segoe UI Black" panose="020B0A02040204020203" pitchFamily="34" charset="0"/>
              </a:rPr>
              <a:t>- Khi flash ngoài được ánh xạ vào không gian bộ nhớ lệnh CPU, có thể ánh xạ lên tới 11 MB+248KB tại một thời điểm. Lưu ý rằng nếu nhiều hơn 3 MB + 248 KB được ánh xạ, hiệu suất bộ đệm sẽ bị giảm </a:t>
            </a:r>
            <a:endParaRPr lang="en-US" sz="2000" dirty="0">
              <a:latin typeface="Segoe UI Black" panose="020B0A02040204020203" pitchFamily="34" charset="0"/>
              <a:ea typeface="Segoe UI Black" panose="020B0A02040204020203" pitchFamily="34" charset="0"/>
            </a:endParaRPr>
          </a:p>
          <a:p>
            <a:r>
              <a:rPr lang="vi-VN" sz="2000" dirty="0">
                <a:latin typeface="Segoe UI Black" panose="020B0A02040204020203" pitchFamily="34" charset="0"/>
                <a:ea typeface="Segoe UI Black" panose="020B0A02040204020203" pitchFamily="34" charset="0"/>
              </a:rPr>
              <a:t>- Khi flash ngoài được ánh xạ vào không gian bộ nhớ dữ liệu chỉ đọc, có thể ánh xạ tối đa 4 MB mỗi lần. Hỗ trợ đọc 8 bit, 16 bit và 32 bit.</a:t>
            </a:r>
          </a:p>
          <a:p>
            <a:r>
              <a:rPr lang="vi-VN" sz="2000" dirty="0">
                <a:latin typeface="Segoe UI Black" panose="020B0A02040204020203" pitchFamily="34" charset="0"/>
                <a:ea typeface="Segoe UI Black" panose="020B0A02040204020203" pitchFamily="34" charset="0"/>
              </a:rPr>
              <a:t>• SRAM bên ngoài có thể được ánh xạ vào không gian bộ nhớ dữ liệu CPU. SRAM lên đến 8 MB được hỗ trợ và có thể ánh xạ lên tới 4 MB mỗi lần. Hỗ trợ đọc và ghi 8 bit, 16 bit và 32 bit.</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8266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Timers and Watchdogs </a:t>
            </a:r>
          </a:p>
        </p:txBody>
      </p:sp>
      <p:sp>
        <p:nvSpPr>
          <p:cNvPr id="7" name="TextBox 6"/>
          <p:cNvSpPr txBox="1"/>
          <p:nvPr/>
        </p:nvSpPr>
        <p:spPr>
          <a:xfrm>
            <a:off x="1639615" y="1813478"/>
            <a:ext cx="10552385" cy="3785652"/>
          </a:xfrm>
          <a:prstGeom prst="rect">
            <a:avLst/>
          </a:prstGeom>
          <a:noFill/>
        </p:spPr>
        <p:txBody>
          <a:bodyPr wrap="square" rtlCol="0">
            <a:spAutoFit/>
          </a:bodyPr>
          <a:lstStyle/>
          <a:p>
            <a:r>
              <a:rPr lang="en-US" sz="2000" b="1" dirty="0">
                <a:latin typeface="Segoe UI Black" panose="020B0A02040204020203" pitchFamily="34" charset="0"/>
                <a:ea typeface="Segoe UI Black" panose="020B0A02040204020203" pitchFamily="34" charset="0"/>
                <a:cs typeface="Times New Roman" panose="02020603050405020304" pitchFamily="18" charset="0"/>
              </a:rPr>
              <a:t>64-bit Timers </a:t>
            </a:r>
            <a:br>
              <a:rPr lang="en-US" sz="2000" dirty="0">
                <a:latin typeface="Segoe UI Black" panose="020B0A02040204020203" pitchFamily="34" charset="0"/>
                <a:ea typeface="Segoe UI Black" panose="020B0A02040204020203" pitchFamily="34" charset="0"/>
              </a:rPr>
            </a:br>
            <a:r>
              <a:rPr lang="vi-VN" sz="2000" dirty="0">
                <a:latin typeface="Segoe UI Black" panose="020B0A02040204020203" pitchFamily="34" charset="0"/>
                <a:ea typeface="Segoe UI Black" panose="020B0A02040204020203" pitchFamily="34" charset="0"/>
              </a:rPr>
              <a:t>Có bốn bộ định thời cho mục đích chung được nhúng trong chip. Chúng đều là các bộ định thời chung 64 bit dựa trên bộ định thời 16 bit</a:t>
            </a:r>
            <a:r>
              <a:rPr lang="en-US" sz="2000" dirty="0">
                <a:latin typeface="Segoe UI Black" panose="020B0A02040204020203" pitchFamily="34" charset="0"/>
                <a:ea typeface="Segoe UI Black" panose="020B0A02040204020203" pitchFamily="34" charset="0"/>
              </a:rPr>
              <a:t>.</a:t>
            </a:r>
          </a:p>
          <a:p>
            <a:endParaRPr lang="en-US" sz="2000" dirty="0">
              <a:latin typeface="Segoe UI Black" panose="020B0A02040204020203" pitchFamily="34" charset="0"/>
              <a:ea typeface="Segoe UI Black" panose="020B0A02040204020203" pitchFamily="34" charset="0"/>
            </a:endParaRPr>
          </a:p>
          <a:p>
            <a:r>
              <a:rPr lang="vi-VN" sz="2000" dirty="0">
                <a:latin typeface="Segoe UI Black" panose="020B0A02040204020203" pitchFamily="34" charset="0"/>
                <a:ea typeface="Segoe UI Black" panose="020B0A02040204020203" pitchFamily="34" charset="0"/>
              </a:rPr>
              <a:t>Tính năng hẹn giờ:</a:t>
            </a:r>
          </a:p>
          <a:p>
            <a:r>
              <a:rPr lang="vi-VN" sz="2000" dirty="0">
                <a:latin typeface="Segoe UI Black" panose="020B0A02040204020203" pitchFamily="34" charset="0"/>
                <a:ea typeface="Segoe UI Black" panose="020B0A02040204020203" pitchFamily="34" charset="0"/>
              </a:rPr>
              <a:t>• Bộ đếm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đặt</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rPr>
              <a:t>trước 16 bit, từ 2 đến 65536</a:t>
            </a:r>
          </a:p>
          <a:p>
            <a:r>
              <a:rPr lang="vi-VN" sz="2000" dirty="0">
                <a:latin typeface="Segoe UI Black" panose="020B0A02040204020203" pitchFamily="34" charset="0"/>
                <a:ea typeface="Segoe UI Black" panose="020B0A02040204020203" pitchFamily="34" charset="0"/>
              </a:rPr>
              <a:t>• Bộ hẹn giờ 64 bit</a:t>
            </a:r>
          </a:p>
          <a:p>
            <a:r>
              <a:rPr lang="vi-VN" sz="2000" dirty="0">
                <a:latin typeface="Segoe UI Black" panose="020B0A02040204020203" pitchFamily="34" charset="0"/>
                <a:ea typeface="Segoe UI Black" panose="020B0A02040204020203" pitchFamily="34" charset="0"/>
              </a:rPr>
              <a:t>•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C</a:t>
            </a:r>
            <a:r>
              <a:rPr lang="vi-VN" sz="2000" dirty="0">
                <a:latin typeface="Segoe UI Black" panose="020B0A02040204020203" pitchFamily="34" charset="0"/>
                <a:ea typeface="Segoe UI Black" panose="020B0A02040204020203" pitchFamily="34" charset="0"/>
                <a:cs typeface="Times New Roman" panose="02020603050405020304" pitchFamily="18" charset="0"/>
              </a:rPr>
              <a:t>ấu hình </a:t>
            </a:r>
            <a:r>
              <a:rPr lang="vi-VN" sz="2000" dirty="0">
                <a:latin typeface="Segoe UI Black" panose="020B0A02040204020203" pitchFamily="34" charset="0"/>
                <a:ea typeface="Segoe UI Black" panose="020B0A02040204020203" pitchFamily="34" charset="0"/>
              </a:rPr>
              <a:t>lên / xuống : tăng hoặc giảm</a:t>
            </a:r>
          </a:p>
          <a:p>
            <a:r>
              <a:rPr lang="vi-VN" sz="2000" dirty="0">
                <a:latin typeface="Segoe UI Black" panose="020B0A02040204020203" pitchFamily="34" charset="0"/>
                <a:ea typeface="Segoe UI Black" panose="020B0A02040204020203" pitchFamily="34"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Tạm</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d</a:t>
            </a:r>
            <a:r>
              <a:rPr lang="vi-VN" sz="2000" dirty="0">
                <a:latin typeface="Segoe UI Black" panose="020B0A02040204020203" pitchFamily="34" charset="0"/>
                <a:ea typeface="Segoe UI Black" panose="020B0A02040204020203" pitchFamily="34" charset="0"/>
              </a:rPr>
              <a:t>ừng và tiếp tục bộ đếm thời gian</a:t>
            </a:r>
          </a:p>
          <a:p>
            <a:r>
              <a:rPr lang="vi-VN" sz="2000" dirty="0">
                <a:latin typeface="Segoe UI Black" panose="020B0A02040204020203" pitchFamily="34" charset="0"/>
                <a:ea typeface="Segoe UI Black" panose="020B0A02040204020203" pitchFamily="34" charset="0"/>
              </a:rPr>
              <a:t>• Tự động tải lại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lúc</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rPr>
              <a:t>báo động</a:t>
            </a:r>
          </a:p>
          <a:p>
            <a:r>
              <a:rPr lang="vi-VN" sz="2000" dirty="0">
                <a:latin typeface="Segoe UI Black" panose="020B0A02040204020203" pitchFamily="34" charset="0"/>
                <a:ea typeface="Segoe UI Black" panose="020B0A02040204020203" pitchFamily="34" charset="0"/>
              </a:rPr>
              <a:t>• Tải lại tức thời được kiểm soát bằng phần mềm</a:t>
            </a:r>
          </a:p>
          <a:p>
            <a:r>
              <a:rPr lang="vi-VN" sz="2000" dirty="0">
                <a:latin typeface="Segoe UI Black" panose="020B0A02040204020203" pitchFamily="34" charset="0"/>
                <a:ea typeface="Segoe UI Black" panose="020B0A02040204020203" pitchFamily="34" charset="0"/>
              </a:rPr>
              <a:t>• Tạo mức ngắt và cạnh</a:t>
            </a:r>
            <a:r>
              <a:rPr lang="en-US" sz="2000" dirty="0">
                <a:latin typeface="Segoe UI Black" panose="020B0A02040204020203" pitchFamily="34" charset="0"/>
                <a:ea typeface="Segoe UI Black" panose="020B0A02040204020203" pitchFamily="34"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ngắt</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39126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Timers and Watchdogs </a:t>
            </a:r>
          </a:p>
        </p:txBody>
      </p:sp>
      <p:sp>
        <p:nvSpPr>
          <p:cNvPr id="7" name="TextBox 6"/>
          <p:cNvSpPr txBox="1"/>
          <p:nvPr/>
        </p:nvSpPr>
        <p:spPr>
          <a:xfrm>
            <a:off x="1639615" y="1813478"/>
            <a:ext cx="10552385" cy="3477875"/>
          </a:xfrm>
          <a:prstGeom prst="rect">
            <a:avLst/>
          </a:prstGeom>
          <a:noFill/>
        </p:spPr>
        <p:txBody>
          <a:bodyPr wrap="square" rtlCol="0">
            <a:spAutoFit/>
          </a:bodyPr>
          <a:lstStyle/>
          <a:p>
            <a:r>
              <a:rPr lang="en-US" sz="2000" b="1" dirty="0">
                <a:latin typeface="Segoe UI Black" panose="020B0A02040204020203" pitchFamily="34" charset="0"/>
                <a:ea typeface="Segoe UI Black" panose="020B0A02040204020203" pitchFamily="34" charset="0"/>
                <a:cs typeface="Times New Roman" panose="02020603050405020304" pitchFamily="18" charset="0"/>
              </a:rPr>
              <a:t>Watchdog Timers </a:t>
            </a:r>
            <a:br>
              <a:rPr lang="en-US" sz="2000" dirty="0">
                <a:latin typeface="Segoe UI Black" panose="020B0A02040204020203" pitchFamily="34" charset="0"/>
                <a:ea typeface="Segoe UI Black" panose="020B0A02040204020203" pitchFamily="34" charset="0"/>
              </a:rPr>
            </a:br>
            <a:r>
              <a:rPr lang="vi-VN" sz="2000" dirty="0">
                <a:latin typeface="Segoe UI Black" panose="020B0A02040204020203" pitchFamily="34" charset="0"/>
                <a:ea typeface="Segoe UI Black" panose="020B0A02040204020203" pitchFamily="34" charset="0"/>
              </a:rPr>
              <a:t>Con chip này có ba bộ định thời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W</a:t>
            </a:r>
            <a:r>
              <a:rPr lang="vi-VN" sz="2000" dirty="0">
                <a:latin typeface="Segoe UI Black" panose="020B0A02040204020203" pitchFamily="34" charset="0"/>
                <a:ea typeface="Segoe UI Black" panose="020B0A02040204020203" pitchFamily="34" charset="0"/>
              </a:rPr>
              <a:t>atchdog: một trong hai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module</a:t>
            </a:r>
            <a:r>
              <a:rPr lang="vi-VN" sz="2000" dirty="0">
                <a:latin typeface="Segoe UI Black" panose="020B0A02040204020203" pitchFamily="34" charset="0"/>
                <a:ea typeface="Segoe UI Black" panose="020B0A02040204020203" pitchFamily="34" charset="0"/>
              </a:rPr>
              <a:t> hẹn giờ (được gọi là Timer Watchdog Timer, hoặc MWDT) và một trong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modul</a:t>
            </a:r>
            <a:r>
              <a:rPr lang="vi-VN" sz="2000" dirty="0">
                <a:latin typeface="Segoe UI Black" panose="020B0A02040204020203" pitchFamily="34" charset="0"/>
                <a:ea typeface="Segoe UI Black" panose="020B0A02040204020203" pitchFamily="34" charset="0"/>
              </a:rPr>
              <a:t> RTC (được gọi là RTC Watchdog Timer, hoặc RWDT). </a:t>
            </a:r>
            <a:endParaRPr lang="en-US" sz="2000" dirty="0">
              <a:latin typeface="Segoe UI Black" panose="020B0A02040204020203" pitchFamily="34" charset="0"/>
              <a:ea typeface="Segoe UI Black" panose="020B0A02040204020203" pitchFamily="34" charset="0"/>
            </a:endParaRPr>
          </a:p>
          <a:p>
            <a:endParaRPr lang="en-US" sz="2000" dirty="0">
              <a:latin typeface="Segoe UI Black" panose="020B0A02040204020203" pitchFamily="34" charset="0"/>
              <a:ea typeface="Segoe UI Black" panose="020B0A02040204020203" pitchFamily="34" charset="0"/>
            </a:endParaRPr>
          </a:p>
          <a:p>
            <a:r>
              <a:rPr lang="vi-VN" sz="2000" dirty="0">
                <a:latin typeface="Segoe UI Black" panose="020B0A02040204020203" pitchFamily="34" charset="0"/>
                <a:ea typeface="Segoe UI Black" panose="020B0A02040204020203" pitchFamily="34" charset="0"/>
              </a:rPr>
              <a:t>Các bộ định thời giám sát này nhằm phục hồi từ một lỗi không lường trước được khiến chương trình ứng dụng từ bỏ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công</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việc</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đang</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thực</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hiện</a:t>
            </a:r>
            <a:r>
              <a:rPr lang="en-US" sz="2000" dirty="0">
                <a:latin typeface="Segoe UI Black" panose="020B0A02040204020203" pitchFamily="34" charset="0"/>
                <a:ea typeface="Segoe UI Black" panose="020B0A02040204020203" pitchFamily="34" charset="0"/>
                <a:cs typeface="Times New Roman" panose="02020603050405020304" pitchFamily="18" charset="0"/>
              </a:rPr>
              <a:t>.</a:t>
            </a:r>
          </a:p>
          <a:p>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r>
              <a:rPr lang="en-US" sz="2000"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hành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động</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ngắt</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lập</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lại</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CPU,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lập</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lại</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lõi</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lập</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lại</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hệ</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thống</a:t>
            </a:r>
            <a:r>
              <a:rPr lang="en-US" sz="2000" dirty="0">
                <a:latin typeface="Segoe UI Black" panose="020B0A02040204020203" pitchFamily="34" charset="0"/>
                <a:ea typeface="Segoe UI Black" panose="020B0A02040204020203" pitchFamily="34" charset="0"/>
                <a:cs typeface="Times New Roman" panose="02020603050405020304" pitchFamily="18" charset="0"/>
              </a:rPr>
              <a:t>.</a:t>
            </a:r>
          </a:p>
          <a:p>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a:p>
            <a:r>
              <a:rPr lang="vi-VN" sz="2000" dirty="0">
                <a:latin typeface="Segoe UI Black" panose="020B0A02040204020203" pitchFamily="34" charset="0"/>
                <a:ea typeface="Segoe UI Black" panose="020B0A02040204020203" pitchFamily="34" charset="0"/>
                <a:cs typeface="Times New Roman" panose="02020603050405020304" pitchFamily="18" charset="0"/>
              </a:rPr>
              <a:t>Giá trị thời gian chờ có thể được đặt cho từng giai đoạn riêng lẻ.</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04497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System Clocks </a:t>
            </a:r>
          </a:p>
        </p:txBody>
      </p:sp>
      <p:sp>
        <p:nvSpPr>
          <p:cNvPr id="7" name="TextBox 6"/>
          <p:cNvSpPr txBox="1"/>
          <p:nvPr/>
        </p:nvSpPr>
        <p:spPr>
          <a:xfrm>
            <a:off x="1639615" y="1813478"/>
            <a:ext cx="10552385" cy="2804999"/>
          </a:xfrm>
          <a:prstGeom prst="rect">
            <a:avLst/>
          </a:prstGeom>
          <a:noFill/>
        </p:spPr>
        <p:txBody>
          <a:bodyPr wrap="square" rtlCol="0">
            <a:spAutoFit/>
          </a:bodyPr>
          <a:lstStyle/>
          <a:p>
            <a:pPr>
              <a:lnSpc>
                <a:spcPct val="150000"/>
              </a:lnSpc>
            </a:pPr>
            <a:r>
              <a:rPr lang="en-US" sz="2000" b="1" dirty="0">
                <a:latin typeface="Segoe UI Black" panose="020B0A02040204020203" pitchFamily="34" charset="0"/>
                <a:ea typeface="Segoe UI Black" panose="020B0A02040204020203" pitchFamily="34" charset="0"/>
                <a:cs typeface="Times New Roman" panose="02020603050405020304" pitchFamily="18" charset="0"/>
              </a:rPr>
              <a:t>CPU Clock </a:t>
            </a:r>
            <a:br>
              <a:rPr lang="en-US" sz="2000" dirty="0">
                <a:latin typeface="Segoe UI Black" panose="020B0A02040204020203" pitchFamily="34" charset="0"/>
                <a:ea typeface="Segoe UI Black" panose="020B0A02040204020203" pitchFamily="34" charset="0"/>
                <a:cs typeface="Times New Roman" panose="02020603050405020304" pitchFamily="18" charset="0"/>
              </a:rPr>
            </a:br>
            <a:r>
              <a:rPr lang="vi-VN" sz="2000" dirty="0">
                <a:latin typeface="Segoe UI Black" panose="020B0A02040204020203" pitchFamily="34" charset="0"/>
                <a:ea typeface="Segoe UI Black" panose="020B0A02040204020203" pitchFamily="34" charset="0"/>
                <a:cs typeface="Times New Roman" panose="02020603050405020304" pitchFamily="18" charset="0"/>
              </a:rPr>
              <a:t>Khi được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Reset</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nguồn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thạch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anh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bên ngoài được chọn làm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system clock</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CPU mặc định.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Nguồn</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thạch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anh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cũng kết nối với PLL để tạo ra tần số cao (thường là 160 MHz).</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Ngoài ra, ESP32 có bộ dao động 8 MHz bên trong. Ứng dụng có thể chọn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clock</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từ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thạch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anh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bên</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ngoài</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hoặc</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clock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từ</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PLL hoặc bộ dao động 8 MHz bên trong.</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71903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27583" y="725556"/>
            <a:ext cx="9293087"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ea typeface="Segoe UI Black" panose="020B0A02040204020203" pitchFamily="34" charset="0"/>
                <a:cs typeface="Times New Roman" panose="02020603050405020304" pitchFamily="18" charset="0"/>
              </a:rPr>
              <a:t>System Clocks </a:t>
            </a:r>
          </a:p>
        </p:txBody>
      </p:sp>
      <p:sp>
        <p:nvSpPr>
          <p:cNvPr id="8" name="TextBox 7"/>
          <p:cNvSpPr txBox="1"/>
          <p:nvPr/>
        </p:nvSpPr>
        <p:spPr>
          <a:xfrm>
            <a:off x="1639615" y="1587330"/>
            <a:ext cx="10552385" cy="5574988"/>
          </a:xfrm>
          <a:prstGeom prst="rect">
            <a:avLst/>
          </a:prstGeom>
          <a:noFill/>
        </p:spPr>
        <p:txBody>
          <a:bodyPr wrap="square" rtlCol="0">
            <a:spAutoFit/>
          </a:bodyPr>
          <a:lstStyle/>
          <a:p>
            <a:pPr>
              <a:lnSpc>
                <a:spcPct val="150000"/>
              </a:lnSpc>
            </a:pPr>
            <a:r>
              <a:rPr lang="en-US" sz="2000" b="1" dirty="0">
                <a:latin typeface="Segoe UI Black" panose="020B0A02040204020203" pitchFamily="34" charset="0"/>
                <a:ea typeface="Segoe UI Black" panose="020B0A02040204020203" pitchFamily="34" charset="0"/>
                <a:cs typeface="Times New Roman" panose="02020603050405020304" pitchFamily="18" charset="0"/>
              </a:rPr>
              <a:t>RTC Clock </a:t>
            </a:r>
            <a:br>
              <a:rPr lang="en-US" sz="2000" dirty="0">
                <a:latin typeface="Segoe UI Black" panose="020B0A02040204020203" pitchFamily="34" charset="0"/>
                <a:ea typeface="Segoe UI Black" panose="020B0A02040204020203" pitchFamily="34" charset="0"/>
                <a:cs typeface="Times New Roman" panose="02020603050405020304" pitchFamily="18" charset="0"/>
              </a:rPr>
            </a:br>
            <a:r>
              <a:rPr lang="vi-VN" sz="2000" dirty="0">
                <a:latin typeface="Segoe UI Black" panose="020B0A02040204020203" pitchFamily="34" charset="0"/>
                <a:ea typeface="Segoe UI Black" panose="020B0A02040204020203" pitchFamily="34" charset="0"/>
                <a:cs typeface="Times New Roman" panose="02020603050405020304" pitchFamily="18" charset="0"/>
              </a:rPr>
              <a:t>RTC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Clock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có năm nguồn có thể:</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Clock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t</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hạch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anh</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tốc độ thấp bên ngoài (32 kHz)</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Clock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t</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hạch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anh</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bên ngoài chia</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cho</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4</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Bộ tạo dao động RC bên trong (thường khoảng 150 kHz và có thể điều chỉnh)</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Bộ dao động 8 MHz bên trong</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X</a:t>
            </a:r>
            <a:r>
              <a:rPr lang="vi-VN" sz="2000" dirty="0">
                <a:latin typeface="Segoe UI Black" panose="020B0A02040204020203" pitchFamily="34" charset="0"/>
                <a:ea typeface="Segoe UI Black" panose="020B0A02040204020203" pitchFamily="34" charset="0"/>
                <a:cs typeface="Times New Roman" panose="02020603050405020304" pitchFamily="18" charset="0"/>
              </a:rPr>
              <a:t>ung nhịp 31,25 kHz bên trong (xuất phát từ bộ dao động 8 MHz bên trong chia cho 256)</a:t>
            </a:r>
          </a:p>
          <a:p>
            <a:pPr>
              <a:lnSpc>
                <a:spcPct val="150000"/>
              </a:lnSpc>
            </a:pPr>
            <a:r>
              <a:rPr lang="vi-VN" sz="2000" dirty="0">
                <a:latin typeface="Segoe UI Black" panose="020B0A02040204020203" pitchFamily="34" charset="0"/>
                <a:ea typeface="Segoe UI Black" panose="020B0A02040204020203" pitchFamily="34" charset="0"/>
                <a:cs typeface="Times New Roman" panose="02020603050405020304" pitchFamily="18" charset="0"/>
              </a:rPr>
              <a:t>Khi chip ở chế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normal power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và cần truy cập CPU nhanh hơn, ứng dụng có thể chọn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clock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thạch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anh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tốc độ cao bên ngoài chia cho 4 hoặc bộ dao động 8 MHz bên trong. Khi chip hoạt động ở chế độ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low-power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 ứng dụng sẽ chọn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clock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thạch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ea typeface="Segoe UI Black" panose="020B0A02040204020203" pitchFamily="34" charset="0"/>
                <a:cs typeface="Times New Roman" panose="02020603050405020304" pitchFamily="18" charset="0"/>
              </a:rPr>
              <a:t>anh</a:t>
            </a: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tốc độ thấp bên ngoài (32 kHz),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clock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RC bên trong hoặc </a:t>
            </a:r>
            <a:r>
              <a:rPr lang="en-US" sz="2000" dirty="0">
                <a:latin typeface="Segoe UI Black" panose="020B0A02040204020203" pitchFamily="34" charset="0"/>
                <a:ea typeface="Segoe UI Black" panose="020B0A02040204020203" pitchFamily="34" charset="0"/>
                <a:cs typeface="Times New Roman" panose="02020603050405020304" pitchFamily="18" charset="0"/>
              </a:rPr>
              <a:t>clock </a:t>
            </a:r>
            <a:r>
              <a:rPr lang="vi-VN" sz="2000" dirty="0">
                <a:latin typeface="Segoe UI Black" panose="020B0A02040204020203" pitchFamily="34" charset="0"/>
                <a:ea typeface="Segoe UI Black" panose="020B0A02040204020203" pitchFamily="34" charset="0"/>
                <a:cs typeface="Times New Roman" panose="02020603050405020304" pitchFamily="18" charset="0"/>
              </a:rPr>
              <a:t>31,25 kHz bên trong</a:t>
            </a:r>
            <a:endParaRPr lang="en-US"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947262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2585</Words>
  <Application>Microsoft Office PowerPoint</Application>
  <PresentationFormat>Widescreen</PresentationFormat>
  <Paragraphs>166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Roboto</vt:lpstr>
      <vt:lpstr>Segoe UI Black</vt:lpstr>
      <vt:lpstr>Office Theme</vt:lpstr>
      <vt:lpstr>PowerPoint Presentation</vt:lpstr>
      <vt:lpstr>IoT Board Wifi Kit 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cp:lastModifiedBy>
  <cp:revision>119</cp:revision>
  <dcterms:created xsi:type="dcterms:W3CDTF">2017-11-04T11:17:03Z</dcterms:created>
  <dcterms:modified xsi:type="dcterms:W3CDTF">2020-08-23T16:39:15Z</dcterms:modified>
  <cp:contentStatus/>
</cp:coreProperties>
</file>