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2" r:id="rId5"/>
    <p:sldId id="260" r:id="rId6"/>
    <p:sldId id="263" r:id="rId7"/>
    <p:sldId id="264" r:id="rId8"/>
    <p:sldId id="267" r:id="rId9"/>
    <p:sldId id="265" r:id="rId10"/>
    <p:sldId id="266"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1B8FAD"/>
    <a:srgbClr val="2191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8" autoAdjust="0"/>
    <p:restoredTop sz="94660"/>
  </p:normalViewPr>
  <p:slideViewPr>
    <p:cSldViewPr snapToGrid="0" showGuides="1">
      <p:cViewPr varScale="1">
        <p:scale>
          <a:sx n="72" d="100"/>
          <a:sy n="72" d="100"/>
        </p:scale>
        <p:origin x="59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7/31/2020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31590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53271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9417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7/31/2020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a:t>www.indruino.com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6" y="905228"/>
            <a:ext cx="9382124" cy="533046"/>
          </a:xfrm>
        </p:spPr>
        <p:txBody>
          <a:bodyPr/>
          <a:lstStyle/>
          <a:p>
            <a:r>
              <a:rPr lang="en-US" b="1">
                <a:latin typeface="Times New Roman" panose="02020603050405020304" pitchFamily="18" charset="0"/>
                <a:cs typeface="Times New Roman" panose="02020603050405020304" pitchFamily="18" charset="0"/>
              </a:rPr>
              <a:t>NGUYÊN TẮC THIẾT KẾ </a:t>
            </a:r>
          </a:p>
        </p:txBody>
      </p:sp>
      <p:sp>
        <p:nvSpPr>
          <p:cNvPr id="6" name="Text Placeholder 5"/>
          <p:cNvSpPr>
            <a:spLocks noGrp="1"/>
          </p:cNvSpPr>
          <p:nvPr>
            <p:ph type="body" sz="half" idx="11"/>
          </p:nvPr>
        </p:nvSpPr>
        <p:spPr>
          <a:xfrm>
            <a:off x="1971676" y="1709530"/>
            <a:ext cx="10087802" cy="5022574"/>
          </a:xfrm>
        </p:spPr>
        <p:txBody>
          <a:bodyPr>
            <a:normAutofit/>
          </a:bodyPr>
          <a:lstStyle/>
          <a:p>
            <a:r>
              <a:rPr lang="vi-VN" sz="2200">
                <a:latin typeface="+mj-lt"/>
              </a:rPr>
              <a:t>404 NOT FOUND</a:t>
            </a:r>
            <a:r>
              <a:rPr lang="en-US" sz="2200">
                <a:latin typeface="+mj-lt"/>
              </a:rPr>
              <a:t>: </a:t>
            </a:r>
            <a:r>
              <a:rPr lang="en-US" sz="2200">
                <a:latin typeface="Times New Roman" panose="02020603050405020304" pitchFamily="18" charset="0"/>
                <a:cs typeface="Times New Roman" panose="02020603050405020304" pitchFamily="18" charset="0"/>
              </a:rPr>
              <a:t>b</a:t>
            </a:r>
            <a:r>
              <a:rPr lang="vi-VN" sz="2200">
                <a:latin typeface="Times New Roman" panose="02020603050405020304" pitchFamily="18" charset="0"/>
                <a:cs typeface="Times New Roman" panose="02020603050405020304" pitchFamily="18" charset="0"/>
              </a:rPr>
              <a:t>ạn </a:t>
            </a:r>
            <a:r>
              <a:rPr lang="vi-VN" sz="2200">
                <a:latin typeface="+mj-lt"/>
              </a:rPr>
              <a:t>đang tìm kiếm một số tài nguyên </a:t>
            </a:r>
            <a:r>
              <a:rPr lang="en-US" sz="2200">
                <a:latin typeface="Times New Roman" panose="02020603050405020304" pitchFamily="18" charset="0"/>
                <a:cs typeface="Times New Roman" panose="02020603050405020304" pitchFamily="18" charset="0"/>
              </a:rPr>
              <a:t>nào đó nhưng </a:t>
            </a:r>
            <a:r>
              <a:rPr lang="vi-VN" sz="2200">
                <a:latin typeface="+mj-lt"/>
              </a:rPr>
              <a:t>không có sẵn trong hệ thống</a:t>
            </a:r>
            <a:endParaRPr lang="en-US" sz="2200">
              <a:latin typeface="+mj-lt"/>
            </a:endParaRPr>
          </a:p>
          <a:p>
            <a:r>
              <a:rPr lang="vi-VN" sz="2200">
                <a:latin typeface="+mj-lt"/>
              </a:rPr>
              <a:t>502 BAD GATEWAY</a:t>
            </a:r>
            <a:r>
              <a:rPr lang="en-US" sz="2200">
                <a:latin typeface="+mj-lt"/>
              </a:rPr>
              <a:t>: </a:t>
            </a:r>
            <a:r>
              <a:rPr lang="en-US" sz="2200">
                <a:latin typeface="Times New Roman" panose="02020603050405020304" pitchFamily="18" charset="0"/>
                <a:cs typeface="Times New Roman" panose="02020603050405020304" pitchFamily="18" charset="0"/>
              </a:rPr>
              <a:t>đ</a:t>
            </a:r>
            <a:r>
              <a:rPr lang="vi-VN" sz="2200">
                <a:latin typeface="Times New Roman" panose="02020603050405020304" pitchFamily="18" charset="0"/>
                <a:cs typeface="Times New Roman" panose="02020603050405020304" pitchFamily="18" charset="0"/>
              </a:rPr>
              <a:t>ược </a:t>
            </a:r>
            <a:r>
              <a:rPr lang="vi-VN" sz="2200">
                <a:latin typeface="+mj-lt"/>
              </a:rPr>
              <a:t>sử dụng nếu máy chủ nhận được phản hồi không hợp lệ từ máy chủ ngược dòng</a:t>
            </a:r>
            <a:endParaRPr lang="fr-FR" sz="2200">
              <a:latin typeface="+mj-lt"/>
              <a:cs typeface="Times New Roman" panose="02020603050405020304" pitchFamily="18" charset="0"/>
            </a:endParaRPr>
          </a:p>
        </p:txBody>
      </p:sp>
    </p:spTree>
    <p:extLst>
      <p:ext uri="{BB962C8B-B14F-4D97-AF65-F5344CB8AC3E}">
        <p14:creationId xmlns:p14="http://schemas.microsoft.com/office/powerpoint/2010/main" val="399491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a:t>www.indruino.com</a:t>
            </a:r>
            <a:endParaRPr lang="en-US" dirty="0"/>
          </a:p>
        </p:txBody>
      </p:sp>
    </p:spTree>
    <p:extLst>
      <p:ext uri="{BB962C8B-B14F-4D97-AF65-F5344CB8AC3E}">
        <p14:creationId xmlns:p14="http://schemas.microsoft.com/office/powerpoint/2010/main" val="286113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www.indruino.com</a:t>
            </a:r>
            <a:endParaRPr lang="en-US" dirty="0"/>
          </a:p>
        </p:txBody>
      </p:sp>
      <p:sp>
        <p:nvSpPr>
          <p:cNvPr id="9" name="Rectangle 8">
            <a:extLst>
              <a:ext uri="{FF2B5EF4-FFF2-40B4-BE49-F238E27FC236}">
                <a16:creationId xmlns:a16="http://schemas.microsoft.com/office/drawing/2014/main" id="{F56889FF-12BD-4755-AE06-653F9EC0663E}"/>
              </a:ext>
            </a:extLst>
          </p:cNvPr>
          <p:cNvSpPr/>
          <p:nvPr/>
        </p:nvSpPr>
        <p:spPr>
          <a:xfrm>
            <a:off x="742121" y="2821561"/>
            <a:ext cx="6202017" cy="923330"/>
          </a:xfrm>
          <a:prstGeom prst="rect">
            <a:avLst/>
          </a:prstGeom>
          <a:noFill/>
        </p:spPr>
        <p:txBody>
          <a:bodyPr wrap="square" lIns="91440" tIns="45720" rIns="91440" bIns="45720">
            <a:spAutoFit/>
          </a:bodyPr>
          <a:lstStyle/>
          <a:p>
            <a:pPr algn="ctr"/>
            <a:r>
              <a:rPr lang="en-US" sz="5400" b="1" cap="none" spc="0">
                <a:ln w="22225">
                  <a:solidFill>
                    <a:schemeClr val="accent2"/>
                  </a:solidFill>
                  <a:prstDash val="solid"/>
                </a:ln>
                <a:solidFill>
                  <a:schemeClr val="accent2">
                    <a:lumMod val="40000"/>
                    <a:lumOff val="60000"/>
                  </a:schemeClr>
                </a:solidFill>
                <a:effectLst/>
              </a:rPr>
              <a:t>RESTAPI</a:t>
            </a:r>
          </a:p>
        </p:txBody>
      </p:sp>
    </p:spTree>
    <p:extLst>
      <p:ext uri="{BB962C8B-B14F-4D97-AF65-F5344CB8AC3E}">
        <p14:creationId xmlns:p14="http://schemas.microsoft.com/office/powerpoint/2010/main" val="385079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675861"/>
            <a:ext cx="9382124" cy="881683"/>
          </a:xfrm>
        </p:spPr>
        <p:txBody>
          <a:bodyPr/>
          <a:lstStyle/>
          <a:p>
            <a:r>
              <a:rPr lang="en-US" b="1">
                <a:latin typeface="Times New Roman" panose="02020603050405020304" pitchFamily="18" charset="0"/>
                <a:cs typeface="Times New Roman" panose="02020603050405020304" pitchFamily="18" charset="0"/>
              </a:rPr>
              <a:t>RESTAPI LÀ GÌ?</a:t>
            </a:r>
          </a:p>
        </p:txBody>
      </p:sp>
      <p:sp>
        <p:nvSpPr>
          <p:cNvPr id="5" name="Text Placeholder 4"/>
          <p:cNvSpPr>
            <a:spLocks noGrp="1"/>
          </p:cNvSpPr>
          <p:nvPr>
            <p:ph type="body" sz="half" idx="2"/>
          </p:nvPr>
        </p:nvSpPr>
        <p:spPr>
          <a:xfrm>
            <a:off x="1971675" y="1709530"/>
            <a:ext cx="9382124" cy="4846085"/>
          </a:xfrm>
        </p:spPr>
        <p:txBody>
          <a:bodyPr>
            <a:normAutofit/>
          </a:bodyPr>
          <a:lstStyle/>
          <a:p>
            <a:pPr marL="342900" indent="-342900">
              <a:buFont typeface="Wingdings" panose="05000000000000000000" pitchFamily="2" charset="2"/>
              <a:buChar char="q"/>
            </a:pPr>
            <a:r>
              <a:rPr lang="en-US" sz="2200" b="1">
                <a:latin typeface="Times New Roman" panose="02020603050405020304" pitchFamily="18" charset="0"/>
                <a:cs typeface="Times New Roman" panose="02020603050405020304" pitchFamily="18" charset="0"/>
              </a:rPr>
              <a:t>API</a:t>
            </a:r>
          </a:p>
          <a:p>
            <a:r>
              <a:rPr lang="en-US" sz="2200">
                <a:latin typeface="Times New Roman" panose="02020603050405020304" pitchFamily="18" charset="0"/>
                <a:cs typeface="Times New Roman" panose="02020603050405020304" pitchFamily="18" charset="0"/>
              </a:rPr>
              <a:t>Là các phương thức, giao thức kết nối với các thư viện và ứng dụng khác</a:t>
            </a:r>
          </a:p>
          <a:p>
            <a:r>
              <a:rPr lang="en-US" sz="2200">
                <a:latin typeface="Times New Roman" panose="02020603050405020304" pitchFamily="18" charset="0"/>
                <a:cs typeface="Times New Roman" panose="02020603050405020304" pitchFamily="18" charset="0"/>
              </a:rPr>
              <a:t>Cung cấp khả năng truy xuất đến một tập các hàm hay dùng, từ đó có thể trao đổi dữ liệu giữa các ứng dụng</a:t>
            </a:r>
          </a:p>
          <a:p>
            <a:r>
              <a:rPr lang="en-US" sz="2200">
                <a:latin typeface="Times New Roman" panose="02020603050405020304" pitchFamily="18" charset="0"/>
                <a:cs typeface="Times New Roman" panose="02020603050405020304" pitchFamily="18" charset="0"/>
              </a:rPr>
              <a:t>Mỗi khi sử dụng các ứng dụng, chẳng hạn như facebook, thời tiết thì bạn đang sử dụng api</a:t>
            </a:r>
          </a:p>
          <a:p>
            <a:pPr marL="342900" indent="-342900">
              <a:buFont typeface="Wingdings" panose="05000000000000000000" pitchFamily="2" charset="2"/>
              <a:buChar char="q"/>
            </a:pPr>
            <a:r>
              <a:rPr lang="en-US" sz="2200" b="1">
                <a:latin typeface="Times New Roman" panose="02020603050405020304" pitchFamily="18" charset="0"/>
                <a:cs typeface="Times New Roman" panose="02020603050405020304" pitchFamily="18" charset="0"/>
              </a:rPr>
              <a:t>REST</a:t>
            </a:r>
          </a:p>
          <a:p>
            <a:r>
              <a:rPr lang="en-US" sz="2200">
                <a:latin typeface="Times New Roman" panose="02020603050405020304" pitchFamily="18" charset="0"/>
                <a:cs typeface="Times New Roman" panose="02020603050405020304" pitchFamily="18" charset="0"/>
              </a:rPr>
              <a:t>REST không phải là một công nghệ mà là một chuẩn của api</a:t>
            </a:r>
          </a:p>
          <a:p>
            <a:r>
              <a:rPr lang="en-US" sz="2200">
                <a:latin typeface="Times New Roman" panose="02020603050405020304" pitchFamily="18" charset="0"/>
                <a:cs typeface="Times New Roman" panose="02020603050405020304" pitchFamily="18" charset="0"/>
              </a:rPr>
              <a:t>Một dạng chuyển đổi cấu trúc dữ liệu, là một phong cách kiến ​​trúc cho việc thiết kế các ứng dụng có kết nối.</a:t>
            </a:r>
            <a:endParaRPr lang="en-US"/>
          </a:p>
          <a:p>
            <a:r>
              <a:rPr lang="en-US" sz="2200">
                <a:latin typeface="Times New Roman" panose="02020603050405020304" pitchFamily="18" charset="0"/>
                <a:cs typeface="Times New Roman" panose="02020603050405020304" pitchFamily="18" charset="0"/>
              </a:rPr>
              <a:t>C</a:t>
            </a:r>
            <a:r>
              <a:rPr lang="vi-VN" sz="2200">
                <a:latin typeface="Times New Roman" panose="02020603050405020304" pitchFamily="18" charset="0"/>
                <a:cs typeface="Times New Roman" panose="02020603050405020304" pitchFamily="18" charset="0"/>
              </a:rPr>
              <a:t>ác ứng dụng sử dụng kiểu thiết kế REST thì được gọi là RESTful</a:t>
            </a:r>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69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675861"/>
            <a:ext cx="9382124" cy="881683"/>
          </a:xfrm>
        </p:spPr>
        <p:txBody>
          <a:bodyPr/>
          <a:lstStyle/>
          <a:p>
            <a:r>
              <a:rPr lang="en-US" b="1">
                <a:latin typeface="Times New Roman" panose="02020603050405020304" pitchFamily="18" charset="0"/>
                <a:cs typeface="Times New Roman" panose="02020603050405020304" pitchFamily="18" charset="0"/>
              </a:rPr>
              <a:t>RESTAPI LÀ GÌ?</a:t>
            </a:r>
          </a:p>
        </p:txBody>
      </p:sp>
      <p:sp>
        <p:nvSpPr>
          <p:cNvPr id="5" name="Text Placeholder 4"/>
          <p:cNvSpPr>
            <a:spLocks noGrp="1"/>
          </p:cNvSpPr>
          <p:nvPr>
            <p:ph type="body" sz="half" idx="2"/>
          </p:nvPr>
        </p:nvSpPr>
        <p:spPr>
          <a:xfrm>
            <a:off x="1971675" y="1709530"/>
            <a:ext cx="9382124" cy="4846085"/>
          </a:xfrm>
        </p:spPr>
        <p:txBody>
          <a:bodyPr>
            <a:normAutofit/>
          </a:bodyPr>
          <a:lstStyle/>
          <a:p>
            <a:pPr marL="342900" indent="-342900">
              <a:buFont typeface="Wingdings" panose="05000000000000000000" pitchFamily="2" charset="2"/>
              <a:buChar char="q"/>
            </a:pPr>
            <a:r>
              <a:rPr lang="en-US" sz="2200" b="1">
                <a:latin typeface="Times New Roman" panose="02020603050405020304" pitchFamily="18" charset="0"/>
                <a:cs typeface="Times New Roman" panose="02020603050405020304" pitchFamily="18" charset="0"/>
              </a:rPr>
              <a:t>RESTAPI </a:t>
            </a:r>
          </a:p>
          <a:p>
            <a:r>
              <a:rPr lang="en-US" sz="2200">
                <a:latin typeface="Times New Roman" panose="02020603050405020304" pitchFamily="18" charset="0"/>
                <a:cs typeface="Times New Roman" panose="02020603050405020304" pitchFamily="18" charset="0"/>
              </a:rPr>
              <a:t>Là giao diện lập trình ứng dụng giúp tạo ra các phương thức kết nối với các thư viện và ứng dụng khác nhau, sử dụng http</a:t>
            </a:r>
          </a:p>
          <a:p>
            <a:r>
              <a:rPr lang="vi-VN" sz="2200">
                <a:latin typeface="+mj-lt"/>
              </a:rPr>
              <a:t>RESTful API là một tiêu chuẩn dùng trong việc th</a:t>
            </a:r>
            <a:r>
              <a:rPr lang="en-US" sz="2200">
                <a:latin typeface="+mj-lt"/>
              </a:rPr>
              <a:t>I</a:t>
            </a:r>
            <a:r>
              <a:rPr lang="vi-VN" sz="2200">
                <a:latin typeface="+mj-lt"/>
              </a:rPr>
              <a:t>ết kế các thiết kế API cho các ứng dụng web để quản lý các resource. RESTful là một trong những kiểu thiết kế API được sử dụng phổ biến nhất ngày nay</a:t>
            </a:r>
            <a:endParaRPr lang="en-US" sz="2200">
              <a:latin typeface="+mj-lt"/>
            </a:endParaRPr>
          </a:p>
          <a:p>
            <a:endParaRPr lang="en-US" sz="2200">
              <a:latin typeface="+mj-lt"/>
              <a:cs typeface="Times New Roman" panose="02020603050405020304" pitchFamily="18" charset="0"/>
            </a:endParaRPr>
          </a:p>
          <a:p>
            <a:endParaRPr lang="en-US" sz="2200" b="1">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2164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6" y="785959"/>
            <a:ext cx="9382124" cy="533046"/>
          </a:xfrm>
        </p:spPr>
        <p:txBody>
          <a:bodyPr/>
          <a:lstStyle/>
          <a:p>
            <a:r>
              <a:rPr lang="en-US" b="1">
                <a:latin typeface="Times New Roman" panose="02020603050405020304" pitchFamily="18" charset="0"/>
                <a:cs typeface="Times New Roman" panose="02020603050405020304" pitchFamily="18" charset="0"/>
              </a:rPr>
              <a:t>RESTfull API HOẠT ĐỘNG</a:t>
            </a:r>
          </a:p>
        </p:txBody>
      </p:sp>
      <p:sp>
        <p:nvSpPr>
          <p:cNvPr id="6" name="Text Placeholder 5"/>
          <p:cNvSpPr>
            <a:spLocks noGrp="1"/>
          </p:cNvSpPr>
          <p:nvPr>
            <p:ph type="body" sz="half" idx="11"/>
          </p:nvPr>
        </p:nvSpPr>
        <p:spPr>
          <a:xfrm>
            <a:off x="1971676" y="1847904"/>
            <a:ext cx="9382124" cy="4707711"/>
          </a:xfrm>
        </p:spPr>
        <p:txBody>
          <a:bodyPr>
            <a:normAutofit/>
          </a:bodyPr>
          <a:lstStyle/>
          <a:p>
            <a:r>
              <a:rPr lang="en-US" sz="2200">
                <a:latin typeface="Times New Roman" panose="02020603050405020304" pitchFamily="18" charset="0"/>
                <a:cs typeface="Times New Roman" panose="02020603050405020304" pitchFamily="18" charset="0"/>
              </a:rPr>
              <a:t>REST hoạt động chủ yếu dựa trên giao thức http. Các hoạt động cơ bản sẽ sử dụng những phương thức http riêng</a:t>
            </a:r>
          </a:p>
          <a:p>
            <a:pPr marL="342900" indent="-342900">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GET (SELECT): Trả về một Resource hoặc một danh sách Resource</a:t>
            </a:r>
          </a:p>
          <a:p>
            <a:pPr marL="342900" indent="-342900">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POST (CREATE): Tạo mới một Resource</a:t>
            </a:r>
          </a:p>
          <a:p>
            <a:pPr marL="342900" indent="-342900">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PUT (UPDATE): Cập nhật thông tin cho Resource</a:t>
            </a:r>
          </a:p>
          <a:p>
            <a:pPr marL="342900" indent="-342900">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DELETE (DELETE): Xoá một Resource</a:t>
            </a:r>
          </a:p>
          <a:p>
            <a:r>
              <a:rPr lang="en-US" sz="2200">
                <a:latin typeface="Times New Roman" panose="02020603050405020304" pitchFamily="18" charset="0"/>
                <a:cs typeface="Times New Roman" panose="02020603050405020304" pitchFamily="18" charset="0"/>
              </a:rPr>
              <a:t>Những phương thức này thường được gọi là CRUD</a:t>
            </a:r>
          </a:p>
          <a:p>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980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6" y="905228"/>
            <a:ext cx="9382124" cy="533046"/>
          </a:xfrm>
        </p:spPr>
        <p:txBody>
          <a:bodyPr/>
          <a:lstStyle/>
          <a:p>
            <a:r>
              <a:rPr lang="en-US" b="1">
                <a:latin typeface="Times New Roman" panose="02020603050405020304" pitchFamily="18" charset="0"/>
                <a:cs typeface="Times New Roman" panose="02020603050405020304" pitchFamily="18" charset="0"/>
              </a:rPr>
              <a:t>ƯU ĐIỂM </a:t>
            </a:r>
          </a:p>
        </p:txBody>
      </p:sp>
      <p:sp>
        <p:nvSpPr>
          <p:cNvPr id="6" name="Text Placeholder 5"/>
          <p:cNvSpPr>
            <a:spLocks noGrp="1"/>
          </p:cNvSpPr>
          <p:nvPr>
            <p:ph type="body" sz="half" idx="11"/>
          </p:nvPr>
        </p:nvSpPr>
        <p:spPr>
          <a:xfrm>
            <a:off x="1971676" y="1847904"/>
            <a:ext cx="9382124" cy="4707711"/>
          </a:xfrm>
        </p:spPr>
        <p:txBody>
          <a:bodyPr>
            <a:normAutofit/>
          </a:bodyPr>
          <a:lstStyle/>
          <a:p>
            <a:r>
              <a:rPr lang="vi-VN" sz="2200">
                <a:latin typeface="+mj-lt"/>
              </a:rPr>
              <a:t>Giúp cho ứng dụng rõ ràng hơn</a:t>
            </a:r>
          </a:p>
          <a:p>
            <a:r>
              <a:rPr lang="vi-VN" sz="2200">
                <a:latin typeface="+mj-lt"/>
              </a:rPr>
              <a:t>REST URL đại diện cho resource chứ không phải hành động</a:t>
            </a:r>
          </a:p>
          <a:p>
            <a:r>
              <a:rPr lang="vi-VN" sz="2200">
                <a:latin typeface="+mj-lt"/>
              </a:rPr>
              <a:t>Dữ liệu được trả về với nhiều định dạng khác nhau như: xml, html, json….</a:t>
            </a:r>
          </a:p>
          <a:p>
            <a:r>
              <a:rPr lang="vi-VN" sz="2200">
                <a:latin typeface="+mj-lt"/>
              </a:rPr>
              <a:t>Code đơn giản và ngắn gọn</a:t>
            </a:r>
          </a:p>
          <a:p>
            <a:r>
              <a:rPr lang="vi-VN" sz="2200">
                <a:latin typeface="+mj-lt"/>
              </a:rPr>
              <a:t>REST chú trọng vào tài nguyên của hệ thống</a:t>
            </a:r>
          </a:p>
          <a:p>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896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6" y="905228"/>
            <a:ext cx="9382124" cy="533046"/>
          </a:xfrm>
        </p:spPr>
        <p:txBody>
          <a:bodyPr/>
          <a:lstStyle/>
          <a:p>
            <a:r>
              <a:rPr lang="en-US" b="1">
                <a:latin typeface="Times New Roman" panose="02020603050405020304" pitchFamily="18" charset="0"/>
                <a:cs typeface="Times New Roman" panose="02020603050405020304" pitchFamily="18" charset="0"/>
              </a:rPr>
              <a:t>NGUYÊN TẮC THIẾT KẾ </a:t>
            </a:r>
          </a:p>
        </p:txBody>
      </p:sp>
      <p:sp>
        <p:nvSpPr>
          <p:cNvPr id="6" name="Text Placeholder 5"/>
          <p:cNvSpPr>
            <a:spLocks noGrp="1"/>
          </p:cNvSpPr>
          <p:nvPr>
            <p:ph type="body" sz="half" idx="11"/>
          </p:nvPr>
        </p:nvSpPr>
        <p:spPr>
          <a:xfrm>
            <a:off x="1971676" y="1709530"/>
            <a:ext cx="10087802" cy="5022574"/>
          </a:xfrm>
        </p:spPr>
        <p:txBody>
          <a:bodyPr>
            <a:normAutofit/>
          </a:bodyPr>
          <a:lstStyle/>
          <a:p>
            <a:pPr marL="457200" indent="-457200" algn="just">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Sử dụng HTTP Method để mô tả chức năng của resource</a:t>
            </a:r>
          </a:p>
          <a:p>
            <a:pPr algn="just"/>
            <a:r>
              <a:rPr lang="vi-VN" sz="2200">
                <a:latin typeface="Times New Roman" panose="02020603050405020304" pitchFamily="18" charset="0"/>
                <a:cs typeface="Times New Roman" panose="02020603050405020304" pitchFamily="18" charset="0"/>
              </a:rPr>
              <a:t>Chúng ta thường sử dụng 4 chức năng như: GET, POST, PUT, DELETE tương đương với các chức năng là đọc, tạo, sửa, xóa</a:t>
            </a:r>
            <a:endParaRPr lang="en-US" sz="22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Sử dụng danh từ số nhiều, không sử dụng động từ</a:t>
            </a:r>
          </a:p>
          <a:p>
            <a:pPr algn="just"/>
            <a:r>
              <a:rPr lang="en-US" sz="2200">
                <a:latin typeface="Times New Roman" panose="02020603050405020304" pitchFamily="18" charset="0"/>
                <a:cs typeface="Times New Roman" panose="02020603050405020304" pitchFamily="18" charset="0"/>
              </a:rPr>
              <a:t>GET/homes: sử dụng đúng-/getHomes: sử dụng sai</a:t>
            </a:r>
            <a:endParaRPr lang="en-US" sz="2200" b="1">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Chỉ sử dụng danh từ số nhiều s</a:t>
            </a:r>
            <a:r>
              <a:rPr lang="en-US" sz="2200">
                <a:latin typeface="Times New Roman" panose="02020603050405020304" pitchFamily="18" charset="0"/>
                <a:cs typeface="Times New Roman" panose="02020603050405020304" pitchFamily="18" charset="0"/>
              </a:rPr>
              <a:t>ử dụng /cars thay vì cho /car</a:t>
            </a:r>
          </a:p>
          <a:p>
            <a:pPr marL="342900" indent="-342900" algn="just">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Liên kết trong resource</a:t>
            </a:r>
            <a:endParaRPr lang="en-US" sz="2200">
              <a:latin typeface="Times New Roman" panose="02020603050405020304" pitchFamily="18" charset="0"/>
              <a:cs typeface="Times New Roman" panose="02020603050405020304" pitchFamily="18" charset="0"/>
            </a:endParaRPr>
          </a:p>
          <a:p>
            <a:pPr algn="just"/>
            <a:r>
              <a:rPr lang="en-US" sz="2200">
                <a:latin typeface="Times New Roman" panose="02020603050405020304" pitchFamily="18" charset="0"/>
                <a:cs typeface="Times New Roman" panose="02020603050405020304" pitchFamily="18" charset="0"/>
              </a:rPr>
              <a:t>Trong các resource có rất nhiều các quan hệ, chúng ta cần phải chia các quan hệ theo các cấp độ của quan hệ. Ví dụ:</a:t>
            </a:r>
            <a:r>
              <a:rPr lang="vi-VN">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chúng ta cần lấy thông tin của comment trong 1 bài đăng của 1 user</a:t>
            </a:r>
            <a:r>
              <a:rPr lang="en-US" sz="2400">
                <a:latin typeface="Times New Roman" panose="02020603050405020304" pitchFamily="18" charset="0"/>
                <a:cs typeface="Times New Roman" panose="02020603050405020304" pitchFamily="18" charset="0"/>
              </a:rPr>
              <a:t>. C</a:t>
            </a:r>
            <a:r>
              <a:rPr lang="vi-VN" sz="2400">
                <a:latin typeface="Times New Roman" panose="02020603050405020304" pitchFamily="18" charset="0"/>
                <a:cs typeface="Times New Roman" panose="02020603050405020304" pitchFamily="18" charset="0"/>
              </a:rPr>
              <a:t>húng ta thấy user là đối tượng lớn nhất, sau đó đến bài đăng và cuối cùng là comment.</a:t>
            </a:r>
          </a:p>
          <a:p>
            <a:pPr algn="just"/>
            <a:r>
              <a:rPr lang="vi-VN" sz="2400">
                <a:latin typeface="Times New Roman" panose="02020603050405020304" pitchFamily="18" charset="0"/>
                <a:cs typeface="Times New Roman" panose="02020603050405020304" pitchFamily="18" charset="0"/>
              </a:rPr>
              <a:t>Ta sẽ có 1 API như sau: GET/users/1/posts/3/comments/10</a:t>
            </a:r>
          </a:p>
          <a:p>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6698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6" y="905228"/>
            <a:ext cx="9382124" cy="533046"/>
          </a:xfrm>
        </p:spPr>
        <p:txBody>
          <a:bodyPr/>
          <a:lstStyle/>
          <a:p>
            <a:r>
              <a:rPr lang="en-US" b="1">
                <a:latin typeface="Times New Roman" panose="02020603050405020304" pitchFamily="18" charset="0"/>
                <a:cs typeface="Times New Roman" panose="02020603050405020304" pitchFamily="18" charset="0"/>
              </a:rPr>
              <a:t>NGUYÊN TẮC THIẾT KẾ </a:t>
            </a:r>
          </a:p>
        </p:txBody>
      </p:sp>
      <p:sp>
        <p:nvSpPr>
          <p:cNvPr id="6" name="Text Placeholder 5"/>
          <p:cNvSpPr>
            <a:spLocks noGrp="1"/>
          </p:cNvSpPr>
          <p:nvPr>
            <p:ph type="body" sz="half" idx="11"/>
          </p:nvPr>
        </p:nvSpPr>
        <p:spPr>
          <a:xfrm>
            <a:off x="1786146" y="1835426"/>
            <a:ext cx="10087802" cy="5022574"/>
          </a:xfrm>
        </p:spPr>
        <p:txBody>
          <a:bodyPr>
            <a:normAutofit lnSpcReduction="10000"/>
          </a:bodyPr>
          <a:lstStyle/>
          <a:p>
            <a:pPr marL="342900" indent="-34290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Versioning</a:t>
            </a:r>
          </a:p>
          <a:p>
            <a:r>
              <a:rPr lang="en-US" sz="2200">
                <a:latin typeface="Times New Roman" panose="02020603050405020304" pitchFamily="18" charset="0"/>
                <a:cs typeface="Times New Roman" panose="02020603050405020304" pitchFamily="18" charset="0"/>
              </a:rPr>
              <a:t>Là một điều bắt buộc với tất cả các resource, việc đánh version tuân thủ các nguyên tắc:</a:t>
            </a:r>
          </a:p>
          <a:p>
            <a:pPr marL="342900" indent="-342900">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Đánh dấu bằng “v” và kết thúc bằng một số dương</a:t>
            </a:r>
          </a:p>
          <a:p>
            <a:pPr marL="342900" indent="-342900">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Đặt vị trí đầu tiên của resource</a:t>
            </a:r>
          </a:p>
          <a:p>
            <a:r>
              <a:rPr lang="en-US" sz="2200">
                <a:latin typeface="Times New Roman" panose="02020603050405020304" pitchFamily="18" charset="0"/>
                <a:cs typeface="Times New Roman" panose="02020603050405020304" pitchFamily="18" charset="0"/>
              </a:rPr>
              <a:t>GET /v1/users/1 thay vì GET /users/v1.5/1</a:t>
            </a:r>
          </a:p>
          <a:p>
            <a:pPr marL="342900" indent="-34290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Đặt tên cho các attribute</a:t>
            </a:r>
          </a:p>
          <a:p>
            <a:r>
              <a:rPr lang="en-US" sz="2200">
                <a:latin typeface="Times New Roman" panose="02020603050405020304" pitchFamily="18" charset="0"/>
                <a:cs typeface="Times New Roman" panose="02020603050405020304" pitchFamily="18" charset="0"/>
              </a:rPr>
              <a:t>Thống nhất 1 loại convention, naming cho 1 loại attribute</a:t>
            </a:r>
          </a:p>
          <a:p>
            <a:pPr marL="342900" indent="-34290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Phân trang</a:t>
            </a:r>
          </a:p>
          <a:p>
            <a:r>
              <a:rPr lang="en-US" sz="2200">
                <a:latin typeface="Times New Roman" panose="02020603050405020304" pitchFamily="18" charset="0"/>
                <a:cs typeface="Times New Roman" panose="02020603050405020304" pitchFamily="18" charset="0"/>
              </a:rPr>
              <a:t>Có các loại phân trang từ 3 hệ thống sau: lấy 25 phần tử từ vị trí thứ 50</a:t>
            </a:r>
          </a:p>
          <a:p>
            <a:r>
              <a:rPr lang="en-US" sz="2200">
                <a:latin typeface="Times New Roman" panose="02020603050405020304" pitchFamily="18" charset="0"/>
                <a:cs typeface="Times New Roman" panose="02020603050405020304" pitchFamily="18" charset="0"/>
              </a:rPr>
              <a:t>Facebook: offset 50 and limit 25</a:t>
            </a:r>
          </a:p>
          <a:p>
            <a:r>
              <a:rPr lang="en-US" sz="2200">
                <a:latin typeface="Times New Roman" panose="02020603050405020304" pitchFamily="18" charset="0"/>
                <a:cs typeface="Times New Roman" panose="02020603050405020304" pitchFamily="18" charset="0"/>
              </a:rPr>
              <a:t>Twitter: page 3 and rpp 25 (records per page)</a:t>
            </a:r>
          </a:p>
          <a:p>
            <a:r>
              <a:rPr lang="en-US" sz="2200">
                <a:latin typeface="Times New Roman" panose="02020603050405020304" pitchFamily="18" charset="0"/>
                <a:cs typeface="Times New Roman" panose="02020603050405020304" pitchFamily="18" charset="0"/>
              </a:rPr>
              <a:t>LinkedIn: start 50 and count 25</a:t>
            </a:r>
          </a:p>
          <a:p>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31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6" y="905228"/>
            <a:ext cx="9382124" cy="533046"/>
          </a:xfrm>
        </p:spPr>
        <p:txBody>
          <a:bodyPr/>
          <a:lstStyle/>
          <a:p>
            <a:r>
              <a:rPr lang="en-US" b="1">
                <a:latin typeface="Times New Roman" panose="02020603050405020304" pitchFamily="18" charset="0"/>
                <a:cs typeface="Times New Roman" panose="02020603050405020304" pitchFamily="18" charset="0"/>
              </a:rPr>
              <a:t>NGUYÊN TẮC THIẾT KẾ </a:t>
            </a:r>
          </a:p>
        </p:txBody>
      </p:sp>
      <p:sp>
        <p:nvSpPr>
          <p:cNvPr id="6" name="Text Placeholder 5"/>
          <p:cNvSpPr>
            <a:spLocks noGrp="1"/>
          </p:cNvSpPr>
          <p:nvPr>
            <p:ph type="body" sz="half" idx="11"/>
          </p:nvPr>
        </p:nvSpPr>
        <p:spPr>
          <a:xfrm>
            <a:off x="1971676" y="1709530"/>
            <a:ext cx="10087802" cy="5022574"/>
          </a:xfrm>
        </p:spPr>
        <p:txBody>
          <a:bodyPr>
            <a:normAutofit/>
          </a:bodyPr>
          <a:lstStyle/>
          <a:p>
            <a:pPr marL="342900" indent="-34290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Tìm kiếm </a:t>
            </a:r>
            <a:r>
              <a:rPr lang="fr-FR" sz="2200" b="1">
                <a:latin typeface="Times New Roman" panose="02020603050405020304" pitchFamily="18" charset="0"/>
                <a:cs typeface="Times New Roman" panose="02020603050405020304" pitchFamily="18" charset="0"/>
              </a:rPr>
              <a:t>s</a:t>
            </a:r>
            <a:r>
              <a:rPr lang="fr-FR" sz="2200">
                <a:latin typeface="Times New Roman" panose="02020603050405020304" pitchFamily="18" charset="0"/>
                <a:cs typeface="Times New Roman" panose="02020603050405020304" pitchFamily="18" charset="0"/>
              </a:rPr>
              <a:t>ử dụng attribute là “q” (query)</a:t>
            </a:r>
          </a:p>
          <a:p>
            <a:r>
              <a:rPr lang="en-US" sz="2200">
                <a:latin typeface="Times New Roman" panose="02020603050405020304" pitchFamily="18" charset="0"/>
                <a:cs typeface="Times New Roman" panose="02020603050405020304" pitchFamily="18" charset="0"/>
              </a:rPr>
              <a:t>GET/cars?q=Mercedes:tìm tất cả ô tô có tên là mercedes</a:t>
            </a:r>
          </a:p>
          <a:p>
            <a:pPr marL="342900" indent="-34290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Lựa chon trường trả về </a:t>
            </a:r>
            <a:r>
              <a:rPr lang="fr-FR" sz="2200">
                <a:latin typeface="Times New Roman" panose="02020603050405020304" pitchFamily="18" charset="0"/>
                <a:cs typeface="Times New Roman" panose="02020603050405020304" pitchFamily="18" charset="0"/>
              </a:rPr>
              <a:t>sử dụng attribute là “field”</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GET/user?field=id, name, address: lấy danh sách tất cả các user với các thông tin bao gồm id, name, address</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HTTP status code</a:t>
            </a:r>
          </a:p>
          <a:p>
            <a:r>
              <a:rPr lang="en-US" sz="2200">
                <a:latin typeface="Times New Roman" panose="02020603050405020304" pitchFamily="18" charset="0"/>
                <a:cs typeface="Times New Roman" panose="02020603050405020304" pitchFamily="18" charset="0"/>
              </a:rPr>
              <a:t>200 OK: thực hiện hoạt động thành công</a:t>
            </a:r>
          </a:p>
          <a:p>
            <a:r>
              <a:rPr lang="en-US" sz="2200">
                <a:latin typeface="Times New Roman" panose="02020603050405020304" pitchFamily="18" charset="0"/>
                <a:cs typeface="Times New Roman" panose="02020603050405020304" pitchFamily="18" charset="0"/>
              </a:rPr>
              <a:t>201 CREATED: khi bạn sử dụng phương thức post để tạo resource mới</a:t>
            </a:r>
          </a:p>
          <a:p>
            <a:r>
              <a:rPr lang="vi-VN" sz="2200">
                <a:latin typeface="+mj-lt"/>
              </a:rPr>
              <a:t>202 ACCEPTED</a:t>
            </a:r>
            <a:r>
              <a:rPr lang="en-US" sz="2200">
                <a:latin typeface="+mj-lt"/>
              </a:rPr>
              <a:t>: </a:t>
            </a:r>
            <a:r>
              <a:rPr lang="vi-VN" sz="2200">
                <a:latin typeface="+mj-lt"/>
              </a:rPr>
              <a:t>xác nhận yêu cầu được gửi đến máy chủ</a:t>
            </a:r>
            <a:endParaRPr lang="en-US" sz="2200">
              <a:latin typeface="+mj-lt"/>
            </a:endParaRPr>
          </a:p>
          <a:p>
            <a:r>
              <a:rPr lang="vi-VN" sz="2200">
                <a:latin typeface="+mj-lt"/>
              </a:rPr>
              <a:t>400 BAD REQUEST</a:t>
            </a:r>
            <a:r>
              <a:rPr lang="en-US" sz="2200">
                <a:latin typeface="+mj-lt"/>
              </a:rPr>
              <a:t>: </a:t>
            </a:r>
            <a:r>
              <a:rPr lang="vi-VN" sz="2200">
                <a:latin typeface="+mj-lt"/>
              </a:rPr>
              <a:t>xác nhận đầu vào phía khách hàng không thành công</a:t>
            </a:r>
            <a:endParaRPr lang="en-US" sz="2200">
              <a:latin typeface="+mj-lt"/>
            </a:endParaRPr>
          </a:p>
          <a:p>
            <a:r>
              <a:rPr lang="vi-VN" sz="2200">
                <a:latin typeface="+mj-lt"/>
              </a:rPr>
              <a:t>401 UNAUTHORIZED / 403 FORBIDDEN</a:t>
            </a:r>
            <a:r>
              <a:rPr lang="en-US" sz="2200">
                <a:latin typeface="+mj-lt"/>
              </a:rPr>
              <a:t>: </a:t>
            </a:r>
            <a:r>
              <a:rPr lang="vi-VN" sz="2200">
                <a:latin typeface="+mj-lt"/>
              </a:rPr>
              <a:t>người dùng hoặc hệ thống không được phép thực hiện một số thao tác nhất định.</a:t>
            </a:r>
            <a:endParaRPr lang="en-US" sz="2200">
              <a:latin typeface="+mj-lt"/>
              <a:cs typeface="Times New Roman" panose="02020603050405020304" pitchFamily="18" charset="0"/>
            </a:endParaRPr>
          </a:p>
        </p:txBody>
      </p:sp>
    </p:spTree>
    <p:extLst>
      <p:ext uri="{BB962C8B-B14F-4D97-AF65-F5344CB8AC3E}">
        <p14:creationId xmlns:p14="http://schemas.microsoft.com/office/powerpoint/2010/main" val="23907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TotalTime>
  <Words>844</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Roboto</vt:lpstr>
      <vt:lpstr>Times New Roman</vt:lpstr>
      <vt:lpstr>Wingdings</vt:lpstr>
      <vt:lpstr>Office Theme</vt:lpstr>
      <vt:lpstr>PowerPoint Presentation</vt:lpstr>
      <vt:lpstr>PowerPoint Presentation</vt:lpstr>
      <vt:lpstr>RESTAPI LÀ GÌ?</vt:lpstr>
      <vt:lpstr>RESTAPI LÀ GÌ?</vt:lpstr>
      <vt:lpstr>RESTfull API HOẠT ĐỘNG</vt:lpstr>
      <vt:lpstr>ƯU ĐIỂM </vt:lpstr>
      <vt:lpstr>NGUYÊN TẮC THIẾT KẾ </vt:lpstr>
      <vt:lpstr>NGUYÊN TẮC THIẾT KẾ </vt:lpstr>
      <vt:lpstr>NGUYÊN TẮC THIẾT KẾ </vt:lpstr>
      <vt:lpstr>NGUYÊN TẮC THIẾT KẾ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thanh vo</cp:lastModifiedBy>
  <cp:revision>85</cp:revision>
  <dcterms:created xsi:type="dcterms:W3CDTF">2017-11-04T11:17:03Z</dcterms:created>
  <dcterms:modified xsi:type="dcterms:W3CDTF">2020-07-31T07:50:50Z</dcterms:modified>
</cp:coreProperties>
</file>