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62" r:id="rId5"/>
    <p:sldId id="263" r:id="rId6"/>
    <p:sldId id="264" r:id="rId7"/>
    <p:sldId id="259" r:id="rId8"/>
    <p:sldId id="265" r:id="rId9"/>
    <p:sldId id="266" r:id="rId10"/>
    <p:sldId id="267" r:id="rId11"/>
    <p:sldId id="268" r:id="rId12"/>
    <p:sldId id="269" r:id="rId13"/>
    <p:sldId id="270" r:id="rId14"/>
    <p:sldId id="271" r:id="rId15"/>
    <p:sldId id="272" r:id="rId16"/>
    <p:sldId id="273" r:id="rId17"/>
    <p:sldId id="274" r:id="rId18"/>
    <p:sldId id="275" r:id="rId19"/>
    <p:sldId id="283" r:id="rId20"/>
    <p:sldId id="276" r:id="rId21"/>
    <p:sldId id="277" r:id="rId22"/>
    <p:sldId id="278" r:id="rId23"/>
    <p:sldId id="279" r:id="rId24"/>
    <p:sldId id="280" r:id="rId25"/>
    <p:sldId id="281" r:id="rId26"/>
    <p:sldId id="282" r:id="rId27"/>
    <p:sldId id="26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FAD"/>
    <a:srgbClr val="2191A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8" autoAdjust="0"/>
    <p:restoredTop sz="94660"/>
  </p:normalViewPr>
  <p:slideViewPr>
    <p:cSldViewPr snapToGrid="0" showGuides="1">
      <p:cViewPr varScale="1">
        <p:scale>
          <a:sx n="72" d="100"/>
          <a:sy n="72" d="100"/>
        </p:scale>
        <p:origin x="594"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7/23/2020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Headline here</a:t>
            </a:r>
            <a:br>
              <a:rPr lang="en-US" dirty="0"/>
            </a:br>
            <a:r>
              <a:rPr lang="en-US" dirty="0"/>
              <a:t>Content</a:t>
            </a:r>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here</a:t>
            </a:r>
          </a:p>
          <a:p>
            <a:r>
              <a:rPr lang="en-US" dirty="0"/>
              <a:t>Content</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err="1">
                <a:solidFill>
                  <a:schemeClr val="bg1"/>
                </a:solidFill>
              </a:rPr>
              <a:t>Diễn</a:t>
            </a:r>
            <a:r>
              <a:rPr lang="en-US">
                <a:solidFill>
                  <a:schemeClr val="bg1"/>
                </a:solidFill>
              </a:rPr>
              <a:t> </a:t>
            </a:r>
            <a:r>
              <a:rPr lang="en-US" err="1">
                <a:solidFill>
                  <a:schemeClr val="bg1"/>
                </a:solidFill>
              </a:rPr>
              <a:t>giả</a:t>
            </a:r>
            <a:r>
              <a:rPr lang="en-US">
                <a:solidFill>
                  <a:schemeClr val="bg1"/>
                </a:solidFill>
              </a:rPr>
              <a:t>: </a:t>
            </a:r>
            <a:r>
              <a:rPr lang="en-US" err="1">
                <a:solidFill>
                  <a:schemeClr val="bg1"/>
                </a:solidFill>
              </a:rPr>
              <a:t>Indruino</a:t>
            </a:r>
            <a:endParaRPr lang="en-US">
              <a:solidFill>
                <a:schemeClr val="bg1"/>
              </a:solidFill>
            </a:endParaRPr>
          </a:p>
          <a:p>
            <a:r>
              <a:rPr lang="en-US" err="1">
                <a:solidFill>
                  <a:schemeClr val="bg1"/>
                </a:solidFill>
              </a:rPr>
              <a:t>Bộ</a:t>
            </a:r>
            <a:r>
              <a:rPr lang="en-US">
                <a:solidFill>
                  <a:schemeClr val="bg1"/>
                </a:solidFill>
              </a:rPr>
              <a:t> </a:t>
            </a:r>
            <a:r>
              <a:rPr lang="en-US" err="1">
                <a:solidFill>
                  <a:schemeClr val="bg1"/>
                </a:solidFill>
              </a:rPr>
              <a:t>phận</a:t>
            </a:r>
            <a:r>
              <a:rPr lang="en-US">
                <a:solidFill>
                  <a:schemeClr val="bg1"/>
                </a:solidFill>
              </a:rPr>
              <a:t>: </a:t>
            </a:r>
            <a:r>
              <a:rPr lang="en-US" err="1">
                <a:solidFill>
                  <a:schemeClr val="bg1"/>
                </a:solidFill>
              </a:rPr>
              <a:t>Indruino</a:t>
            </a:r>
            <a:endParaRPr lang="en-US">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31590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53271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94173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Thanks you !</a:t>
            </a:r>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err="1">
                <a:solidFill>
                  <a:schemeClr val="bg1"/>
                </a:solidFill>
              </a:rPr>
              <a:t>Diễn</a:t>
            </a:r>
            <a:r>
              <a:rPr lang="en-US">
                <a:solidFill>
                  <a:schemeClr val="bg1"/>
                </a:solidFill>
              </a:rPr>
              <a:t> </a:t>
            </a:r>
            <a:r>
              <a:rPr lang="en-US" err="1">
                <a:solidFill>
                  <a:schemeClr val="bg1"/>
                </a:solidFill>
              </a:rPr>
              <a:t>giả</a:t>
            </a:r>
            <a:r>
              <a:rPr lang="en-US">
                <a:solidFill>
                  <a:schemeClr val="bg1"/>
                </a:solidFill>
              </a:rPr>
              <a:t>: </a:t>
            </a:r>
            <a:r>
              <a:rPr lang="en-US" err="1">
                <a:solidFill>
                  <a:schemeClr val="bg1"/>
                </a:solidFill>
              </a:rPr>
              <a:t>Indruino</a:t>
            </a:r>
            <a:endParaRPr lang="en-US">
              <a:solidFill>
                <a:schemeClr val="bg1"/>
              </a:solidFill>
            </a:endParaRPr>
          </a:p>
          <a:p>
            <a:r>
              <a:rPr lang="en-US" err="1">
                <a:solidFill>
                  <a:schemeClr val="bg1"/>
                </a:solidFill>
              </a:rPr>
              <a:t>Bộ</a:t>
            </a:r>
            <a:r>
              <a:rPr lang="en-US">
                <a:solidFill>
                  <a:schemeClr val="bg1"/>
                </a:solidFill>
              </a:rPr>
              <a:t> </a:t>
            </a:r>
            <a:r>
              <a:rPr lang="en-US" err="1">
                <a:solidFill>
                  <a:schemeClr val="bg1"/>
                </a:solidFill>
              </a:rPr>
              <a:t>phận</a:t>
            </a:r>
            <a:r>
              <a:rPr lang="en-US">
                <a:solidFill>
                  <a:schemeClr val="bg1"/>
                </a:solidFill>
              </a:rPr>
              <a:t>: </a:t>
            </a:r>
            <a:r>
              <a:rPr lang="en-US" err="1">
                <a:solidFill>
                  <a:schemeClr val="bg1"/>
                </a:solidFill>
              </a:rPr>
              <a:t>Indruino</a:t>
            </a:r>
            <a:endParaRPr lang="en-US">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7/23/2020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a:t>www.indruino.com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Chế độ Station</a:t>
            </a:r>
          </a:p>
        </p:txBody>
      </p:sp>
      <p:sp>
        <p:nvSpPr>
          <p:cNvPr id="3" name="Subtitle 2"/>
          <p:cNvSpPr>
            <a:spLocks noGrp="1"/>
          </p:cNvSpPr>
          <p:nvPr>
            <p:ph type="subTitle" idx="1"/>
          </p:nvPr>
        </p:nvSpPr>
        <p:spPr/>
        <p:txBody>
          <a:bodyPr>
            <a:normAutofit lnSpcReduction="10000"/>
          </a:bodyPr>
          <a:lstStyle/>
          <a:p>
            <a:r>
              <a:rPr lang="en-US"/>
              <a:t>Quản lý kết nối</a:t>
            </a:r>
          </a:p>
        </p:txBody>
      </p:sp>
      <p:pic>
        <p:nvPicPr>
          <p:cNvPr id="5" name="Picture 4" descr="A screenshot of a computer screen&#10;&#10;Description automatically generated">
            <a:extLst>
              <a:ext uri="{FF2B5EF4-FFF2-40B4-BE49-F238E27FC236}">
                <a16:creationId xmlns:a16="http://schemas.microsoft.com/office/drawing/2014/main" id="{C827A214-1B8A-4AA6-B7C1-64BF567A9A80}"/>
              </a:ext>
            </a:extLst>
          </p:cNvPr>
          <p:cNvPicPr>
            <a:picLocks noChangeAspect="1"/>
          </p:cNvPicPr>
          <p:nvPr/>
        </p:nvPicPr>
        <p:blipFill rotWithShape="1">
          <a:blip r:embed="rId2">
            <a:extLst>
              <a:ext uri="{28A0092B-C50C-407E-A947-70E740481C1C}">
                <a14:useLocalDpi xmlns:a14="http://schemas.microsoft.com/office/drawing/2010/main" val="0"/>
              </a:ext>
            </a:extLst>
          </a:blip>
          <a:srcRect l="33605" t="10370" r="7856" b="8031"/>
          <a:stretch/>
        </p:blipFill>
        <p:spPr>
          <a:xfrm>
            <a:off x="1883972" y="1466850"/>
            <a:ext cx="7509410" cy="5258237"/>
          </a:xfrm>
          <a:prstGeom prst="rect">
            <a:avLst/>
          </a:prstGeom>
        </p:spPr>
      </p:pic>
    </p:spTree>
    <p:extLst>
      <p:ext uri="{BB962C8B-B14F-4D97-AF65-F5344CB8AC3E}">
        <p14:creationId xmlns:p14="http://schemas.microsoft.com/office/powerpoint/2010/main" val="1909870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Chế độ Station</a:t>
            </a:r>
          </a:p>
        </p:txBody>
      </p:sp>
      <p:sp>
        <p:nvSpPr>
          <p:cNvPr id="3" name="Subtitle 2"/>
          <p:cNvSpPr>
            <a:spLocks noGrp="1"/>
          </p:cNvSpPr>
          <p:nvPr>
            <p:ph type="subTitle" idx="1"/>
          </p:nvPr>
        </p:nvSpPr>
        <p:spPr/>
        <p:txBody>
          <a:bodyPr>
            <a:normAutofit lnSpcReduction="10000"/>
          </a:bodyPr>
          <a:lstStyle/>
          <a:p>
            <a:r>
              <a:rPr lang="en-US"/>
              <a:t>Quản lý kết nối</a:t>
            </a:r>
          </a:p>
        </p:txBody>
      </p:sp>
      <p:pic>
        <p:nvPicPr>
          <p:cNvPr id="6" name="Picture 5" descr="A screenshot of a computer screen&#10;&#10;Description automatically generated">
            <a:extLst>
              <a:ext uri="{FF2B5EF4-FFF2-40B4-BE49-F238E27FC236}">
                <a16:creationId xmlns:a16="http://schemas.microsoft.com/office/drawing/2014/main" id="{E0B58762-3ED6-422F-819A-2F3514BD208E}"/>
              </a:ext>
            </a:extLst>
          </p:cNvPr>
          <p:cNvPicPr>
            <a:picLocks noChangeAspect="1"/>
          </p:cNvPicPr>
          <p:nvPr/>
        </p:nvPicPr>
        <p:blipFill rotWithShape="1">
          <a:blip r:embed="rId2">
            <a:extLst>
              <a:ext uri="{28A0092B-C50C-407E-A947-70E740481C1C}">
                <a14:useLocalDpi xmlns:a14="http://schemas.microsoft.com/office/drawing/2010/main" val="0"/>
              </a:ext>
            </a:extLst>
          </a:blip>
          <a:srcRect l="33409" t="24288" r="65" b="16511"/>
          <a:stretch/>
        </p:blipFill>
        <p:spPr>
          <a:xfrm>
            <a:off x="1971675" y="1666522"/>
            <a:ext cx="8110847" cy="4058004"/>
          </a:xfrm>
          <a:prstGeom prst="rect">
            <a:avLst/>
          </a:prstGeom>
        </p:spPr>
      </p:pic>
      <p:sp>
        <p:nvSpPr>
          <p:cNvPr id="7" name="TextBox 6">
            <a:extLst>
              <a:ext uri="{FF2B5EF4-FFF2-40B4-BE49-F238E27FC236}">
                <a16:creationId xmlns:a16="http://schemas.microsoft.com/office/drawing/2014/main" id="{CBCA4EB4-A4DC-4425-9339-8837D3A0CCC9}"/>
              </a:ext>
            </a:extLst>
          </p:cNvPr>
          <p:cNvSpPr txBox="1"/>
          <p:nvPr/>
        </p:nvSpPr>
        <p:spPr>
          <a:xfrm>
            <a:off x="5668488" y="3049193"/>
            <a:ext cx="3724894" cy="646331"/>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Client sẽ lấy địa chỉ IP này để điều khiển ứng dụng bằng WebServer.</a:t>
            </a:r>
          </a:p>
        </p:txBody>
      </p:sp>
    </p:spTree>
    <p:extLst>
      <p:ext uri="{BB962C8B-B14F-4D97-AF65-F5344CB8AC3E}">
        <p14:creationId xmlns:p14="http://schemas.microsoft.com/office/powerpoint/2010/main" val="1471291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Chế độ Station</a:t>
            </a:r>
          </a:p>
        </p:txBody>
      </p:sp>
      <p:sp>
        <p:nvSpPr>
          <p:cNvPr id="3" name="Subtitle 2"/>
          <p:cNvSpPr>
            <a:spLocks noGrp="1"/>
          </p:cNvSpPr>
          <p:nvPr>
            <p:ph type="subTitle" idx="1"/>
          </p:nvPr>
        </p:nvSpPr>
        <p:spPr/>
        <p:txBody>
          <a:bodyPr>
            <a:normAutofit lnSpcReduction="10000"/>
          </a:bodyPr>
          <a:lstStyle/>
          <a:p>
            <a:r>
              <a:rPr lang="en-US"/>
              <a:t>Quản lý kết nối</a:t>
            </a:r>
          </a:p>
        </p:txBody>
      </p:sp>
      <p:pic>
        <p:nvPicPr>
          <p:cNvPr id="5" name="Picture 4" descr="A screenshot of a computer&#10;&#10;Description automatically generated">
            <a:extLst>
              <a:ext uri="{FF2B5EF4-FFF2-40B4-BE49-F238E27FC236}">
                <a16:creationId xmlns:a16="http://schemas.microsoft.com/office/drawing/2014/main" id="{845CAA47-44E1-463E-A7E7-7076CBEB8BF3}"/>
              </a:ext>
            </a:extLst>
          </p:cNvPr>
          <p:cNvPicPr>
            <a:picLocks noChangeAspect="1"/>
          </p:cNvPicPr>
          <p:nvPr/>
        </p:nvPicPr>
        <p:blipFill rotWithShape="1">
          <a:blip r:embed="rId2">
            <a:extLst>
              <a:ext uri="{28A0092B-C50C-407E-A947-70E740481C1C}">
                <a14:useLocalDpi xmlns:a14="http://schemas.microsoft.com/office/drawing/2010/main" val="0"/>
              </a:ext>
            </a:extLst>
          </a:blip>
          <a:srcRect l="33799" t="32719" r="21266" b="18816"/>
          <a:stretch/>
        </p:blipFill>
        <p:spPr>
          <a:xfrm>
            <a:off x="1971675" y="1767938"/>
            <a:ext cx="7013340" cy="4252852"/>
          </a:xfrm>
          <a:prstGeom prst="rect">
            <a:avLst/>
          </a:prstGeom>
        </p:spPr>
      </p:pic>
    </p:spTree>
    <p:extLst>
      <p:ext uri="{BB962C8B-B14F-4D97-AF65-F5344CB8AC3E}">
        <p14:creationId xmlns:p14="http://schemas.microsoft.com/office/powerpoint/2010/main" val="3484817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Chế độ Station</a:t>
            </a:r>
          </a:p>
        </p:txBody>
      </p:sp>
      <p:sp>
        <p:nvSpPr>
          <p:cNvPr id="3" name="Subtitle 2"/>
          <p:cNvSpPr>
            <a:spLocks noGrp="1"/>
          </p:cNvSpPr>
          <p:nvPr>
            <p:ph type="subTitle" idx="1"/>
          </p:nvPr>
        </p:nvSpPr>
        <p:spPr/>
        <p:txBody>
          <a:bodyPr>
            <a:normAutofit lnSpcReduction="10000"/>
          </a:bodyPr>
          <a:lstStyle/>
          <a:p>
            <a:r>
              <a:rPr lang="en-US"/>
              <a:t>Quản lý kết nối</a:t>
            </a:r>
          </a:p>
        </p:txBody>
      </p:sp>
      <p:pic>
        <p:nvPicPr>
          <p:cNvPr id="5" name="Picture 4" descr="A screenshot of a computer screen&#10;&#10;Description automatically generated">
            <a:extLst>
              <a:ext uri="{FF2B5EF4-FFF2-40B4-BE49-F238E27FC236}">
                <a16:creationId xmlns:a16="http://schemas.microsoft.com/office/drawing/2014/main" id="{4F792DAC-BE5D-460A-8950-6FB7B5AB45E6}"/>
              </a:ext>
            </a:extLst>
          </p:cNvPr>
          <p:cNvPicPr>
            <a:picLocks noChangeAspect="1"/>
          </p:cNvPicPr>
          <p:nvPr/>
        </p:nvPicPr>
        <p:blipFill rotWithShape="1">
          <a:blip r:embed="rId2">
            <a:extLst>
              <a:ext uri="{28A0092B-C50C-407E-A947-70E740481C1C}">
                <a14:useLocalDpi xmlns:a14="http://schemas.microsoft.com/office/drawing/2010/main" val="0"/>
              </a:ext>
            </a:extLst>
          </a:blip>
          <a:srcRect l="33312" t="30813" r="2893" b="23104"/>
          <a:stretch/>
        </p:blipFill>
        <p:spPr>
          <a:xfrm>
            <a:off x="1971675" y="2457326"/>
            <a:ext cx="7777967" cy="3158836"/>
          </a:xfrm>
          <a:prstGeom prst="rect">
            <a:avLst/>
          </a:prstGeom>
        </p:spPr>
      </p:pic>
    </p:spTree>
    <p:extLst>
      <p:ext uri="{BB962C8B-B14F-4D97-AF65-F5344CB8AC3E}">
        <p14:creationId xmlns:p14="http://schemas.microsoft.com/office/powerpoint/2010/main" val="3202415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Chế độ AP (Access Point)</a:t>
            </a:r>
          </a:p>
        </p:txBody>
      </p:sp>
      <p:sp>
        <p:nvSpPr>
          <p:cNvPr id="3" name="Subtitle 2"/>
          <p:cNvSpPr>
            <a:spLocks noGrp="1"/>
          </p:cNvSpPr>
          <p:nvPr>
            <p:ph type="subTitle" idx="1"/>
          </p:nvPr>
        </p:nvSpPr>
        <p:spPr/>
        <p:txBody>
          <a:bodyPr>
            <a:normAutofit lnSpcReduction="10000"/>
          </a:bodyPr>
          <a:lstStyle/>
          <a:p>
            <a:r>
              <a:rPr lang="en-US"/>
              <a:t>Khái niệm</a:t>
            </a:r>
          </a:p>
        </p:txBody>
      </p:sp>
      <p:sp>
        <p:nvSpPr>
          <p:cNvPr id="4" name="Rectangle 3">
            <a:extLst>
              <a:ext uri="{FF2B5EF4-FFF2-40B4-BE49-F238E27FC236}">
                <a16:creationId xmlns:a16="http://schemas.microsoft.com/office/drawing/2014/main" id="{7F21CB43-3B74-4D2F-BBAC-34EDD6CB2759}"/>
              </a:ext>
            </a:extLst>
          </p:cNvPr>
          <p:cNvSpPr/>
          <p:nvPr/>
        </p:nvSpPr>
        <p:spPr>
          <a:xfrm>
            <a:off x="1971675" y="1951672"/>
            <a:ext cx="8812696" cy="1477328"/>
          </a:xfrm>
          <a:prstGeom prst="rect">
            <a:avLst/>
          </a:prstGeom>
        </p:spPr>
        <p:txBody>
          <a:bodyPr wrap="square">
            <a:spAutoFit/>
          </a:bodyPr>
          <a:lstStyle/>
          <a:p>
            <a:pPr algn="just"/>
            <a:r>
              <a:rPr lang="en-US">
                <a:latin typeface="Arial" panose="020B0604020202020204" pitchFamily="34" charset="0"/>
                <a:cs typeface="Arial" panose="020B0604020202020204" pitchFamily="34" charset="0"/>
              </a:rPr>
              <a:t>Access Point (AP - Điểm truy cập) cung cấp khả năng truy cập mạng WiFi cho các thiết bị khác (Station) và kết nối chúng với mạng có dây. ESP32 có thể làm một AP nhưng nó không kết nối có dây với một mạng. Chế độ hoạt động như vậy gọi là soft-AP. Số lượng trạm tối đa kết nối với soft-AP là 5</a:t>
            </a:r>
          </a:p>
          <a:p>
            <a:pPr algn="just"/>
            <a:endParaRPr lang="en-US">
              <a:latin typeface="Arial" panose="020B0604020202020204" pitchFamily="34" charset="0"/>
              <a:cs typeface="Arial" panose="020B0604020202020204" pitchFamily="34" charset="0"/>
            </a:endParaRPr>
          </a:p>
        </p:txBody>
      </p:sp>
      <p:pic>
        <p:nvPicPr>
          <p:cNvPr id="7" name="Picture 6" descr="A close up of a computer&#10;&#10;Description automatically generated">
            <a:extLst>
              <a:ext uri="{FF2B5EF4-FFF2-40B4-BE49-F238E27FC236}">
                <a16:creationId xmlns:a16="http://schemas.microsoft.com/office/drawing/2014/main" id="{A6BEA18B-4E16-4C2E-9B01-30B5D6718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3083" y="3296243"/>
            <a:ext cx="6679308" cy="3231114"/>
          </a:xfrm>
          <a:prstGeom prst="rect">
            <a:avLst/>
          </a:prstGeom>
        </p:spPr>
      </p:pic>
    </p:spTree>
    <p:extLst>
      <p:ext uri="{BB962C8B-B14F-4D97-AF65-F5344CB8AC3E}">
        <p14:creationId xmlns:p14="http://schemas.microsoft.com/office/powerpoint/2010/main" val="3824357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Chế độ AP (Access Point)</a:t>
            </a:r>
          </a:p>
        </p:txBody>
      </p:sp>
      <p:sp>
        <p:nvSpPr>
          <p:cNvPr id="3" name="Subtitle 2"/>
          <p:cNvSpPr>
            <a:spLocks noGrp="1"/>
          </p:cNvSpPr>
          <p:nvPr>
            <p:ph type="subTitle" idx="1"/>
          </p:nvPr>
        </p:nvSpPr>
        <p:spPr/>
        <p:txBody>
          <a:bodyPr>
            <a:normAutofit lnSpcReduction="10000"/>
          </a:bodyPr>
          <a:lstStyle/>
          <a:p>
            <a:r>
              <a:rPr lang="en-US"/>
              <a:t>Khái niệm</a:t>
            </a:r>
          </a:p>
        </p:txBody>
      </p:sp>
      <p:sp>
        <p:nvSpPr>
          <p:cNvPr id="5" name="Rectangle 4">
            <a:extLst>
              <a:ext uri="{FF2B5EF4-FFF2-40B4-BE49-F238E27FC236}">
                <a16:creationId xmlns:a16="http://schemas.microsoft.com/office/drawing/2014/main" id="{84C3D777-10C5-4493-8B74-393E7613312E}"/>
              </a:ext>
            </a:extLst>
          </p:cNvPr>
          <p:cNvSpPr/>
          <p:nvPr/>
        </p:nvSpPr>
        <p:spPr>
          <a:xfrm>
            <a:off x="1971675" y="1999896"/>
            <a:ext cx="9382124" cy="3693319"/>
          </a:xfrm>
          <a:prstGeom prst="rect">
            <a:avLst/>
          </a:prstGeom>
        </p:spPr>
        <p:txBody>
          <a:bodyPr wrap="square">
            <a:spAutoFit/>
          </a:bodyPr>
          <a:lstStyle/>
          <a:p>
            <a:pPr algn="just"/>
            <a:r>
              <a:rPr lang="en-US">
                <a:latin typeface="Arial" panose="020B0604020202020204" pitchFamily="34" charset="0"/>
                <a:cs typeface="Arial" panose="020B0604020202020204" pitchFamily="34" charset="0"/>
              </a:rPr>
              <a:t>Chế độ soft access point (soft-AP) được dùng để hỗ trợ việc kết nối vào mạng Wifi. Khi đó, ta thiết lập một mạng WiFi mới với SSID và password do ta thiết lập. Sau khi thiết lập Wifi ở chế độ soft Access point, thì các thiết bị có thể kết nối tới mạng WiFi đó. Khi đó, ta có thể quản lí các kết nối với các trạm kết nối (station).</a:t>
            </a:r>
          </a:p>
          <a:p>
            <a:pPr algn="just"/>
            <a:endParaRPr lang="en-US">
              <a:latin typeface="Arial" panose="020B0604020202020204" pitchFamily="34" charset="0"/>
              <a:cs typeface="Arial" panose="020B0604020202020204" pitchFamily="34" charset="0"/>
            </a:endParaRPr>
          </a:p>
          <a:p>
            <a:pPr algn="just"/>
            <a:r>
              <a:rPr lang="en-US">
                <a:latin typeface="Arial" panose="020B0604020202020204" pitchFamily="34" charset="0"/>
                <a:cs typeface="Arial" panose="020B0604020202020204" pitchFamily="34" charset="0"/>
              </a:rPr>
              <a:t>Chế độ soft-AP có thể được dùng để thiết lập mesh network (một mạng lưới). Mesh network là những kết nối mạng theo lưới với nhiều điểm truy nhập (access points) khác nhau trong những khu vực địa lý rộng lớn.</a:t>
            </a:r>
          </a:p>
          <a:p>
            <a:pPr algn="just"/>
            <a:endParaRPr lang="en-US">
              <a:latin typeface="Arial" panose="020B0604020202020204" pitchFamily="34" charset="0"/>
              <a:cs typeface="Arial" panose="020B0604020202020204" pitchFamily="34" charset="0"/>
            </a:endParaRPr>
          </a:p>
          <a:p>
            <a:pPr algn="just"/>
            <a:r>
              <a:rPr lang="en-US">
                <a:latin typeface="Arial" panose="020B0604020202020204" pitchFamily="34" charset="0"/>
                <a:cs typeface="Arial" panose="020B0604020202020204" pitchFamily="34" charset="0"/>
              </a:rPr>
              <a:t>Một hệ thống mesh network bao gồm các client, router và gateway. Do đó, để module ESP32 tham gia vào một mesh network lớn thì hệ thống cần có các router. Mesh network truyền thông tin giữa các nút. Do ESP32 có thể làm việc ở 2 chế độ station và soft-AP nên nó có thể là một nút trong mesh network.</a:t>
            </a:r>
          </a:p>
        </p:txBody>
      </p:sp>
    </p:spTree>
    <p:extLst>
      <p:ext uri="{BB962C8B-B14F-4D97-AF65-F5344CB8AC3E}">
        <p14:creationId xmlns:p14="http://schemas.microsoft.com/office/powerpoint/2010/main" val="3170663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Chế độ AP (Access Point)</a:t>
            </a:r>
          </a:p>
        </p:txBody>
      </p:sp>
      <p:sp>
        <p:nvSpPr>
          <p:cNvPr id="3" name="Subtitle 2"/>
          <p:cNvSpPr>
            <a:spLocks noGrp="1"/>
          </p:cNvSpPr>
          <p:nvPr>
            <p:ph type="subTitle" idx="1"/>
          </p:nvPr>
        </p:nvSpPr>
        <p:spPr/>
        <p:txBody>
          <a:bodyPr>
            <a:normAutofit lnSpcReduction="10000"/>
          </a:bodyPr>
          <a:lstStyle/>
          <a:p>
            <a:r>
              <a:rPr lang="en-US"/>
              <a:t>Thiết lập mạng</a:t>
            </a:r>
          </a:p>
        </p:txBody>
      </p:sp>
      <p:pic>
        <p:nvPicPr>
          <p:cNvPr id="6" name="Picture 5" descr="A screenshot of a computer&#10;&#10;Description automatically generated">
            <a:extLst>
              <a:ext uri="{FF2B5EF4-FFF2-40B4-BE49-F238E27FC236}">
                <a16:creationId xmlns:a16="http://schemas.microsoft.com/office/drawing/2014/main" id="{397E28BD-7EF5-4567-BFD4-1B4F47740A6F}"/>
              </a:ext>
            </a:extLst>
          </p:cNvPr>
          <p:cNvPicPr>
            <a:picLocks noChangeAspect="1"/>
          </p:cNvPicPr>
          <p:nvPr/>
        </p:nvPicPr>
        <p:blipFill rotWithShape="1">
          <a:blip r:embed="rId2">
            <a:extLst>
              <a:ext uri="{28A0092B-C50C-407E-A947-70E740481C1C}">
                <a14:useLocalDpi xmlns:a14="http://schemas.microsoft.com/office/drawing/2010/main" val="0"/>
              </a:ext>
            </a:extLst>
          </a:blip>
          <a:srcRect l="32813" t="13525" r="1445" b="10605"/>
          <a:stretch/>
        </p:blipFill>
        <p:spPr>
          <a:xfrm>
            <a:off x="3157538" y="1766887"/>
            <a:ext cx="7443788" cy="4829837"/>
          </a:xfrm>
          <a:prstGeom prst="rect">
            <a:avLst/>
          </a:prstGeom>
        </p:spPr>
      </p:pic>
    </p:spTree>
    <p:extLst>
      <p:ext uri="{BB962C8B-B14F-4D97-AF65-F5344CB8AC3E}">
        <p14:creationId xmlns:p14="http://schemas.microsoft.com/office/powerpoint/2010/main" val="4010467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Chế độ AP (Access Point)</a:t>
            </a:r>
          </a:p>
        </p:txBody>
      </p:sp>
      <p:sp>
        <p:nvSpPr>
          <p:cNvPr id="3" name="Subtitle 2"/>
          <p:cNvSpPr>
            <a:spLocks noGrp="1"/>
          </p:cNvSpPr>
          <p:nvPr>
            <p:ph type="subTitle" idx="1"/>
          </p:nvPr>
        </p:nvSpPr>
        <p:spPr/>
        <p:txBody>
          <a:bodyPr>
            <a:normAutofit lnSpcReduction="10000"/>
          </a:bodyPr>
          <a:lstStyle/>
          <a:p>
            <a:r>
              <a:rPr lang="en-US"/>
              <a:t>Quản lý kết nối.</a:t>
            </a:r>
          </a:p>
        </p:txBody>
      </p:sp>
      <p:sp>
        <p:nvSpPr>
          <p:cNvPr id="4" name="TextBox 3">
            <a:extLst>
              <a:ext uri="{FF2B5EF4-FFF2-40B4-BE49-F238E27FC236}">
                <a16:creationId xmlns:a16="http://schemas.microsoft.com/office/drawing/2014/main" id="{B6547018-204C-447E-BB90-DC3A511F5D94}"/>
              </a:ext>
            </a:extLst>
          </p:cNvPr>
          <p:cNvSpPr txBox="1"/>
          <p:nvPr/>
        </p:nvSpPr>
        <p:spPr>
          <a:xfrm>
            <a:off x="1971675" y="1999896"/>
            <a:ext cx="6363942" cy="646331"/>
          </a:xfrm>
          <a:prstGeom prst="rect">
            <a:avLst/>
          </a:prstGeom>
          <a:noFill/>
        </p:spPr>
        <p:txBody>
          <a:bodyPr wrap="square" rtlCol="0">
            <a:spAutoFit/>
          </a:bodyPr>
          <a:lstStyle/>
          <a:p>
            <a:r>
              <a:rPr lang="en-US" b="1"/>
              <a:t>WiFi.softAPgetStationNum()</a:t>
            </a:r>
          </a:p>
          <a:p>
            <a:r>
              <a:rPr lang="en-US"/>
              <a:t>Lấy số l</a:t>
            </a:r>
            <a:r>
              <a:rPr lang="vi-VN"/>
              <a:t>ư</a:t>
            </a:r>
            <a:r>
              <a:rPr lang="en-US"/>
              <a:t>ợng các station kết nối tới AP. Giá trị trả về là số nguyên. </a:t>
            </a:r>
          </a:p>
        </p:txBody>
      </p:sp>
      <p:pic>
        <p:nvPicPr>
          <p:cNvPr id="9" name="Picture 8" descr="A screenshot of a computer&#10;&#10;Description automatically generated">
            <a:extLst>
              <a:ext uri="{FF2B5EF4-FFF2-40B4-BE49-F238E27FC236}">
                <a16:creationId xmlns:a16="http://schemas.microsoft.com/office/drawing/2014/main" id="{D540BB7D-ABC1-483C-9512-A12AB857E20B}"/>
              </a:ext>
            </a:extLst>
          </p:cNvPr>
          <p:cNvPicPr>
            <a:picLocks noChangeAspect="1"/>
          </p:cNvPicPr>
          <p:nvPr/>
        </p:nvPicPr>
        <p:blipFill rotWithShape="1">
          <a:blip r:embed="rId2">
            <a:extLst>
              <a:ext uri="{28A0092B-C50C-407E-A947-70E740481C1C}">
                <a14:useLocalDpi xmlns:a14="http://schemas.microsoft.com/office/drawing/2010/main" val="0"/>
              </a:ext>
            </a:extLst>
          </a:blip>
          <a:srcRect l="5978" t="4422" r="34456" b="44925"/>
          <a:stretch/>
        </p:blipFill>
        <p:spPr>
          <a:xfrm>
            <a:off x="1971675" y="2923226"/>
            <a:ext cx="7262191" cy="3472070"/>
          </a:xfrm>
          <a:prstGeom prst="rect">
            <a:avLst/>
          </a:prstGeom>
        </p:spPr>
      </p:pic>
    </p:spTree>
    <p:extLst>
      <p:ext uri="{BB962C8B-B14F-4D97-AF65-F5344CB8AC3E}">
        <p14:creationId xmlns:p14="http://schemas.microsoft.com/office/powerpoint/2010/main" val="3430401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Chế độ AP (Access Point)</a:t>
            </a:r>
          </a:p>
        </p:txBody>
      </p:sp>
      <p:sp>
        <p:nvSpPr>
          <p:cNvPr id="3" name="Subtitle 2"/>
          <p:cNvSpPr>
            <a:spLocks noGrp="1"/>
          </p:cNvSpPr>
          <p:nvPr>
            <p:ph type="subTitle" idx="1"/>
          </p:nvPr>
        </p:nvSpPr>
        <p:spPr/>
        <p:txBody>
          <a:bodyPr>
            <a:normAutofit lnSpcReduction="10000"/>
          </a:bodyPr>
          <a:lstStyle/>
          <a:p>
            <a:r>
              <a:rPr lang="en-US"/>
              <a:t>Quản lý kết nối.</a:t>
            </a:r>
          </a:p>
        </p:txBody>
      </p:sp>
      <p:sp>
        <p:nvSpPr>
          <p:cNvPr id="4" name="TextBox 3">
            <a:extLst>
              <a:ext uri="{FF2B5EF4-FFF2-40B4-BE49-F238E27FC236}">
                <a16:creationId xmlns:a16="http://schemas.microsoft.com/office/drawing/2014/main" id="{B6547018-204C-447E-BB90-DC3A511F5D94}"/>
              </a:ext>
            </a:extLst>
          </p:cNvPr>
          <p:cNvSpPr txBox="1"/>
          <p:nvPr/>
        </p:nvSpPr>
        <p:spPr>
          <a:xfrm>
            <a:off x="2056779" y="1666521"/>
            <a:ext cx="8876264" cy="646331"/>
          </a:xfrm>
          <a:prstGeom prst="rect">
            <a:avLst/>
          </a:prstGeom>
          <a:noFill/>
        </p:spPr>
        <p:txBody>
          <a:bodyPr wrap="square" rtlCol="0">
            <a:spAutoFit/>
          </a:bodyPr>
          <a:lstStyle/>
          <a:p>
            <a:r>
              <a:rPr lang="en-US" b="1"/>
              <a:t>WiFi.softAPIP(): </a:t>
            </a:r>
            <a:r>
              <a:rPr lang="en-US"/>
              <a:t>trả kết quả là đại chỉ IP của thiết bị làm AP.</a:t>
            </a:r>
          </a:p>
          <a:p>
            <a:r>
              <a:rPr lang="en-US" b="1"/>
              <a:t>WiFi.softAPmacAddress(): </a:t>
            </a:r>
            <a:r>
              <a:rPr lang="en-US"/>
              <a:t>trả kết quả là địa chỉ Mac của thiết bị làm AP.</a:t>
            </a:r>
          </a:p>
        </p:txBody>
      </p:sp>
      <p:pic>
        <p:nvPicPr>
          <p:cNvPr id="6" name="Picture 5" descr="A screenshot of a computer&#10;&#10;Description automatically generated">
            <a:extLst>
              <a:ext uri="{FF2B5EF4-FFF2-40B4-BE49-F238E27FC236}">
                <a16:creationId xmlns:a16="http://schemas.microsoft.com/office/drawing/2014/main" id="{1BB03DAB-CA02-41B0-8EAB-C93E7A4AEB12}"/>
              </a:ext>
            </a:extLst>
          </p:cNvPr>
          <p:cNvPicPr>
            <a:picLocks noChangeAspect="1"/>
          </p:cNvPicPr>
          <p:nvPr/>
        </p:nvPicPr>
        <p:blipFill rotWithShape="1">
          <a:blip r:embed="rId2">
            <a:extLst>
              <a:ext uri="{28A0092B-C50C-407E-A947-70E740481C1C}">
                <a14:useLocalDpi xmlns:a14="http://schemas.microsoft.com/office/drawing/2010/main" val="0"/>
              </a:ext>
            </a:extLst>
          </a:blip>
          <a:srcRect l="21630" t="8736" r="24566" b="35258"/>
          <a:stretch/>
        </p:blipFill>
        <p:spPr>
          <a:xfrm>
            <a:off x="2486128" y="2312852"/>
            <a:ext cx="7219743" cy="4225256"/>
          </a:xfrm>
          <a:prstGeom prst="rect">
            <a:avLst/>
          </a:prstGeom>
        </p:spPr>
      </p:pic>
    </p:spTree>
    <p:extLst>
      <p:ext uri="{BB962C8B-B14F-4D97-AF65-F5344CB8AC3E}">
        <p14:creationId xmlns:p14="http://schemas.microsoft.com/office/powerpoint/2010/main" val="1007553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Chế độ AP và Station</a:t>
            </a:r>
          </a:p>
        </p:txBody>
      </p:sp>
      <p:pic>
        <p:nvPicPr>
          <p:cNvPr id="7" name="Picture 6" descr="A screenshot of a cell phone&#10;&#10;Description automatically generated">
            <a:extLst>
              <a:ext uri="{FF2B5EF4-FFF2-40B4-BE49-F238E27FC236}">
                <a16:creationId xmlns:a16="http://schemas.microsoft.com/office/drawing/2014/main" id="{3DE98563-C092-432F-81DD-276BE0765FCA}"/>
              </a:ext>
            </a:extLst>
          </p:cNvPr>
          <p:cNvPicPr>
            <a:picLocks noChangeAspect="1"/>
          </p:cNvPicPr>
          <p:nvPr/>
        </p:nvPicPr>
        <p:blipFill rotWithShape="1">
          <a:blip r:embed="rId2">
            <a:extLst>
              <a:ext uri="{28A0092B-C50C-407E-A947-70E740481C1C}">
                <a14:useLocalDpi xmlns:a14="http://schemas.microsoft.com/office/drawing/2010/main" val="0"/>
              </a:ext>
            </a:extLst>
          </a:blip>
          <a:srcRect r="62734" b="33117"/>
          <a:stretch/>
        </p:blipFill>
        <p:spPr>
          <a:xfrm>
            <a:off x="1933575" y="1287548"/>
            <a:ext cx="4543425" cy="4584615"/>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BD2F768A-5800-4486-A411-9C7872D9561E}"/>
              </a:ext>
            </a:extLst>
          </p:cNvPr>
          <p:cNvPicPr>
            <a:picLocks noChangeAspect="1"/>
          </p:cNvPicPr>
          <p:nvPr/>
        </p:nvPicPr>
        <p:blipFill rotWithShape="1">
          <a:blip r:embed="rId3">
            <a:extLst>
              <a:ext uri="{28A0092B-C50C-407E-A947-70E740481C1C}">
                <a14:useLocalDpi xmlns:a14="http://schemas.microsoft.com/office/drawing/2010/main" val="0"/>
              </a:ext>
            </a:extLst>
          </a:blip>
          <a:srcRect l="23047" t="19986" r="1796" b="35826"/>
          <a:stretch/>
        </p:blipFill>
        <p:spPr>
          <a:xfrm>
            <a:off x="4610101" y="2208255"/>
            <a:ext cx="7385890" cy="2441490"/>
          </a:xfrm>
          <a:prstGeom prst="rect">
            <a:avLst/>
          </a:prstGeom>
        </p:spPr>
      </p:pic>
    </p:spTree>
    <p:extLst>
      <p:ext uri="{BB962C8B-B14F-4D97-AF65-F5344CB8AC3E}">
        <p14:creationId xmlns:p14="http://schemas.microsoft.com/office/powerpoint/2010/main" val="4079237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a:t>www.indruino.com</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50797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HTTP Client (HTTP GET)</a:t>
            </a:r>
          </a:p>
        </p:txBody>
      </p:sp>
      <p:sp>
        <p:nvSpPr>
          <p:cNvPr id="3" name="Subtitle 2"/>
          <p:cNvSpPr>
            <a:spLocks noGrp="1"/>
          </p:cNvSpPr>
          <p:nvPr>
            <p:ph type="subTitle" idx="1"/>
          </p:nvPr>
        </p:nvSpPr>
        <p:spPr/>
        <p:txBody>
          <a:bodyPr>
            <a:normAutofit fontScale="92500"/>
          </a:bodyPr>
          <a:lstStyle/>
          <a:p>
            <a:r>
              <a:rPr lang="en-US"/>
              <a:t>Cập nhật giá bitcoin sang VND</a:t>
            </a:r>
          </a:p>
          <a:p>
            <a:endParaRPr lang="en-US"/>
          </a:p>
        </p:txBody>
      </p:sp>
      <p:pic>
        <p:nvPicPr>
          <p:cNvPr id="6" name="Picture 5" descr="A screenshot of a computer&#10;&#10;Description automatically generated">
            <a:extLst>
              <a:ext uri="{FF2B5EF4-FFF2-40B4-BE49-F238E27FC236}">
                <a16:creationId xmlns:a16="http://schemas.microsoft.com/office/drawing/2014/main" id="{49FFEFFA-5DE1-4C75-BCF0-36AD0BC35C5B}"/>
              </a:ext>
            </a:extLst>
          </p:cNvPr>
          <p:cNvPicPr>
            <a:picLocks noChangeAspect="1"/>
          </p:cNvPicPr>
          <p:nvPr/>
        </p:nvPicPr>
        <p:blipFill rotWithShape="1">
          <a:blip r:embed="rId2">
            <a:extLst>
              <a:ext uri="{28A0092B-C50C-407E-A947-70E740481C1C}">
                <a14:useLocalDpi xmlns:a14="http://schemas.microsoft.com/office/drawing/2010/main" val="0"/>
              </a:ext>
            </a:extLst>
          </a:blip>
          <a:srcRect t="14114" r="54034" b="21787"/>
          <a:stretch/>
        </p:blipFill>
        <p:spPr>
          <a:xfrm>
            <a:off x="1971675" y="1863810"/>
            <a:ext cx="6057900" cy="4749447"/>
          </a:xfrm>
          <a:prstGeom prst="rect">
            <a:avLst/>
          </a:prstGeom>
        </p:spPr>
      </p:pic>
      <p:sp>
        <p:nvSpPr>
          <p:cNvPr id="7" name="TextBox 6">
            <a:extLst>
              <a:ext uri="{FF2B5EF4-FFF2-40B4-BE49-F238E27FC236}">
                <a16:creationId xmlns:a16="http://schemas.microsoft.com/office/drawing/2014/main" id="{62053CBE-5207-44C1-A75C-AC41456E54B5}"/>
              </a:ext>
            </a:extLst>
          </p:cNvPr>
          <p:cNvSpPr txBox="1"/>
          <p:nvPr/>
        </p:nvSpPr>
        <p:spPr>
          <a:xfrm>
            <a:off x="7403408" y="3222870"/>
            <a:ext cx="3715165" cy="2308324"/>
          </a:xfrm>
          <a:prstGeom prst="rect">
            <a:avLst/>
          </a:prstGeom>
          <a:noFill/>
        </p:spPr>
        <p:txBody>
          <a:bodyPr wrap="square" rtlCol="0">
            <a:spAutoFit/>
          </a:bodyPr>
          <a:lstStyle/>
          <a:p>
            <a:pPr marL="285750" indent="-285750" algn="just">
              <a:buFont typeface="Arial" panose="020B0604020202020204" pitchFamily="34" charset="0"/>
              <a:buChar char="•"/>
            </a:pPr>
            <a:r>
              <a:rPr lang="en-US">
                <a:latin typeface="Arial" panose="020B0604020202020204" pitchFamily="34" charset="0"/>
                <a:cs typeface="Arial" panose="020B0604020202020204" pitchFamily="34" charset="0"/>
              </a:rPr>
              <a:t>Khi cần sử dụng HTTP client thì cần gọi th</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 viện HTTPClient.h</a:t>
            </a:r>
          </a:p>
          <a:p>
            <a:pPr marL="285750" indent="-285750" algn="just">
              <a:buFont typeface="Arial" panose="020B0604020202020204" pitchFamily="34" charset="0"/>
              <a:buChar char="•"/>
            </a:pPr>
            <a:r>
              <a:rPr lang="en-US">
                <a:latin typeface="Arial" panose="020B0604020202020204" pitchFamily="34" charset="0"/>
                <a:cs typeface="Arial" panose="020B0604020202020204" pitchFamily="34" charset="0"/>
              </a:rPr>
              <a:t>Ở host thì chúng ta sẽ truy cập vào CryptoCompare và tìm link chứa Json về giá bitcoin sang VND.</a:t>
            </a:r>
          </a:p>
          <a:p>
            <a:pPr marL="285750" indent="-285750" algn="just">
              <a:buFont typeface="Arial" panose="020B0604020202020204" pitchFamily="34" charset="0"/>
              <a:buChar char="•"/>
            </a:pPr>
            <a:r>
              <a:rPr lang="en-US">
                <a:latin typeface="Arial" panose="020B0604020202020204" pitchFamily="34" charset="0"/>
                <a:cs typeface="Arial" panose="020B0604020202020204" pitchFamily="34" charset="0"/>
              </a:rPr>
              <a:t>Nếu là https thì cần thêm một biến mã hóa fingerprint. </a:t>
            </a:r>
          </a:p>
        </p:txBody>
      </p:sp>
    </p:spTree>
    <p:extLst>
      <p:ext uri="{BB962C8B-B14F-4D97-AF65-F5344CB8AC3E}">
        <p14:creationId xmlns:p14="http://schemas.microsoft.com/office/powerpoint/2010/main" val="2849177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HTTP Client (HTTP GET)</a:t>
            </a:r>
          </a:p>
        </p:txBody>
      </p:sp>
      <p:sp>
        <p:nvSpPr>
          <p:cNvPr id="3" name="Subtitle 2"/>
          <p:cNvSpPr>
            <a:spLocks noGrp="1"/>
          </p:cNvSpPr>
          <p:nvPr>
            <p:ph type="subTitle" idx="1"/>
          </p:nvPr>
        </p:nvSpPr>
        <p:spPr/>
        <p:txBody>
          <a:bodyPr>
            <a:normAutofit lnSpcReduction="10000"/>
          </a:bodyPr>
          <a:lstStyle/>
          <a:p>
            <a:endParaRPr lang="en-US"/>
          </a:p>
        </p:txBody>
      </p:sp>
      <p:pic>
        <p:nvPicPr>
          <p:cNvPr id="5" name="Picture 4" descr="A screenshot of a social media post&#10;&#10;Description automatically generated">
            <a:extLst>
              <a:ext uri="{FF2B5EF4-FFF2-40B4-BE49-F238E27FC236}">
                <a16:creationId xmlns:a16="http://schemas.microsoft.com/office/drawing/2014/main" id="{ADAC9702-5FB4-4C7A-A345-292118BFD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47"/>
            <a:ext cx="12192000" cy="6854653"/>
          </a:xfrm>
          <a:prstGeom prst="rect">
            <a:avLst/>
          </a:prstGeom>
        </p:spPr>
      </p:pic>
      <p:sp>
        <p:nvSpPr>
          <p:cNvPr id="11" name="Rectangle 10">
            <a:extLst>
              <a:ext uri="{FF2B5EF4-FFF2-40B4-BE49-F238E27FC236}">
                <a16:creationId xmlns:a16="http://schemas.microsoft.com/office/drawing/2014/main" id="{2DCDBF2F-B057-4C22-9F67-EBFBD07B044B}"/>
              </a:ext>
            </a:extLst>
          </p:cNvPr>
          <p:cNvSpPr/>
          <p:nvPr/>
        </p:nvSpPr>
        <p:spPr>
          <a:xfrm>
            <a:off x="3605212" y="2601390"/>
            <a:ext cx="3590718" cy="33337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6E7757-CB4C-4228-B823-F79113D7021D}"/>
              </a:ext>
            </a:extLst>
          </p:cNvPr>
          <p:cNvSpPr/>
          <p:nvPr/>
        </p:nvSpPr>
        <p:spPr>
          <a:xfrm>
            <a:off x="3975651" y="860740"/>
            <a:ext cx="662609" cy="33337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222E022-3242-4314-AAAD-CA40DB9667F2}"/>
              </a:ext>
            </a:extLst>
          </p:cNvPr>
          <p:cNvSpPr/>
          <p:nvPr/>
        </p:nvSpPr>
        <p:spPr>
          <a:xfrm>
            <a:off x="10045148" y="600429"/>
            <a:ext cx="662609" cy="33337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20EE7E-DB90-4AF1-B4F9-E2720A7C3CCA}"/>
              </a:ext>
            </a:extLst>
          </p:cNvPr>
          <p:cNvSpPr/>
          <p:nvPr/>
        </p:nvSpPr>
        <p:spPr>
          <a:xfrm>
            <a:off x="9283147" y="2601390"/>
            <a:ext cx="1239079" cy="50006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922BDD6-2EA7-41FC-B210-13853106D74D}"/>
              </a:ext>
            </a:extLst>
          </p:cNvPr>
          <p:cNvSpPr txBox="1"/>
          <p:nvPr/>
        </p:nvSpPr>
        <p:spPr>
          <a:xfrm>
            <a:off x="-25055" y="932963"/>
            <a:ext cx="2451652" cy="461665"/>
          </a:xfrm>
          <a:prstGeom prst="rect">
            <a:avLst/>
          </a:prstGeom>
          <a:noFill/>
        </p:spPr>
        <p:txBody>
          <a:bodyPr wrap="square" rtlCol="0">
            <a:spAutoFit/>
          </a:bodyPr>
          <a:lstStyle/>
          <a:p>
            <a:r>
              <a:rPr lang="en-US" sz="2400" b="1">
                <a:solidFill>
                  <a:srgbClr val="FF0000"/>
                </a:solidFill>
              </a:rPr>
              <a:t>B1: Ctrl + Shift + I</a:t>
            </a:r>
          </a:p>
        </p:txBody>
      </p:sp>
      <p:sp>
        <p:nvSpPr>
          <p:cNvPr id="16" name="TextBox 15">
            <a:extLst>
              <a:ext uri="{FF2B5EF4-FFF2-40B4-BE49-F238E27FC236}">
                <a16:creationId xmlns:a16="http://schemas.microsoft.com/office/drawing/2014/main" id="{84974FEB-8465-4B49-9CAF-043E39D2C418}"/>
              </a:ext>
            </a:extLst>
          </p:cNvPr>
          <p:cNvSpPr txBox="1"/>
          <p:nvPr/>
        </p:nvSpPr>
        <p:spPr>
          <a:xfrm>
            <a:off x="10707757" y="838497"/>
            <a:ext cx="821635" cy="461665"/>
          </a:xfrm>
          <a:prstGeom prst="rect">
            <a:avLst/>
          </a:prstGeom>
          <a:noFill/>
        </p:spPr>
        <p:txBody>
          <a:bodyPr wrap="square" rtlCol="0">
            <a:spAutoFit/>
          </a:bodyPr>
          <a:lstStyle/>
          <a:p>
            <a:r>
              <a:rPr lang="en-US" sz="2400" b="1">
                <a:solidFill>
                  <a:srgbClr val="FF0000"/>
                </a:solidFill>
              </a:rPr>
              <a:t>B2</a:t>
            </a:r>
          </a:p>
        </p:txBody>
      </p:sp>
      <p:sp>
        <p:nvSpPr>
          <p:cNvPr id="18" name="TextBox 17">
            <a:extLst>
              <a:ext uri="{FF2B5EF4-FFF2-40B4-BE49-F238E27FC236}">
                <a16:creationId xmlns:a16="http://schemas.microsoft.com/office/drawing/2014/main" id="{06EAE4CB-6ADB-4210-B5C3-C830D132B8D8}"/>
              </a:ext>
            </a:extLst>
          </p:cNvPr>
          <p:cNvSpPr txBox="1"/>
          <p:nvPr/>
        </p:nvSpPr>
        <p:spPr>
          <a:xfrm>
            <a:off x="10535477" y="2620588"/>
            <a:ext cx="821635" cy="461665"/>
          </a:xfrm>
          <a:prstGeom prst="rect">
            <a:avLst/>
          </a:prstGeom>
          <a:noFill/>
        </p:spPr>
        <p:txBody>
          <a:bodyPr wrap="square" rtlCol="0">
            <a:spAutoFit/>
          </a:bodyPr>
          <a:lstStyle/>
          <a:p>
            <a:r>
              <a:rPr lang="en-US" sz="2400" b="1">
                <a:solidFill>
                  <a:srgbClr val="FF0000"/>
                </a:solidFill>
              </a:rPr>
              <a:t>B3</a:t>
            </a:r>
          </a:p>
        </p:txBody>
      </p:sp>
      <p:sp>
        <p:nvSpPr>
          <p:cNvPr id="19" name="TextBox 18">
            <a:extLst>
              <a:ext uri="{FF2B5EF4-FFF2-40B4-BE49-F238E27FC236}">
                <a16:creationId xmlns:a16="http://schemas.microsoft.com/office/drawing/2014/main" id="{7E395025-4B06-4A78-9AEB-0F3F3D3AB9CC}"/>
              </a:ext>
            </a:extLst>
          </p:cNvPr>
          <p:cNvSpPr txBox="1"/>
          <p:nvPr/>
        </p:nvSpPr>
        <p:spPr>
          <a:xfrm>
            <a:off x="4638260" y="539789"/>
            <a:ext cx="821635" cy="461665"/>
          </a:xfrm>
          <a:prstGeom prst="rect">
            <a:avLst/>
          </a:prstGeom>
          <a:noFill/>
        </p:spPr>
        <p:txBody>
          <a:bodyPr wrap="square" rtlCol="0">
            <a:spAutoFit/>
          </a:bodyPr>
          <a:lstStyle/>
          <a:p>
            <a:r>
              <a:rPr lang="en-US" sz="2400" b="1">
                <a:solidFill>
                  <a:srgbClr val="FF0000"/>
                </a:solidFill>
              </a:rPr>
              <a:t>B4</a:t>
            </a:r>
          </a:p>
        </p:txBody>
      </p:sp>
      <p:sp>
        <p:nvSpPr>
          <p:cNvPr id="20" name="TextBox 19">
            <a:extLst>
              <a:ext uri="{FF2B5EF4-FFF2-40B4-BE49-F238E27FC236}">
                <a16:creationId xmlns:a16="http://schemas.microsoft.com/office/drawing/2014/main" id="{CA7E1A62-EF6B-4848-8B4E-655F33A9D349}"/>
              </a:ext>
            </a:extLst>
          </p:cNvPr>
          <p:cNvSpPr txBox="1"/>
          <p:nvPr/>
        </p:nvSpPr>
        <p:spPr>
          <a:xfrm>
            <a:off x="2988364" y="2537244"/>
            <a:ext cx="821635" cy="461665"/>
          </a:xfrm>
          <a:prstGeom prst="rect">
            <a:avLst/>
          </a:prstGeom>
          <a:noFill/>
        </p:spPr>
        <p:txBody>
          <a:bodyPr wrap="square" rtlCol="0">
            <a:spAutoFit/>
          </a:bodyPr>
          <a:lstStyle/>
          <a:p>
            <a:r>
              <a:rPr lang="en-US" sz="2400" b="1">
                <a:solidFill>
                  <a:srgbClr val="FF0000"/>
                </a:solidFill>
              </a:rPr>
              <a:t>B5</a:t>
            </a:r>
          </a:p>
        </p:txBody>
      </p:sp>
      <p:sp>
        <p:nvSpPr>
          <p:cNvPr id="21" name="TextBox 20">
            <a:extLst>
              <a:ext uri="{FF2B5EF4-FFF2-40B4-BE49-F238E27FC236}">
                <a16:creationId xmlns:a16="http://schemas.microsoft.com/office/drawing/2014/main" id="{39562C28-E7E3-4BB0-8BD6-4B7601D7F440}"/>
              </a:ext>
            </a:extLst>
          </p:cNvPr>
          <p:cNvSpPr txBox="1"/>
          <p:nvPr/>
        </p:nvSpPr>
        <p:spPr>
          <a:xfrm>
            <a:off x="1544497" y="3712605"/>
            <a:ext cx="1569761" cy="461665"/>
          </a:xfrm>
          <a:prstGeom prst="rect">
            <a:avLst/>
          </a:prstGeom>
          <a:noFill/>
        </p:spPr>
        <p:txBody>
          <a:bodyPr wrap="square" rtlCol="0">
            <a:spAutoFit/>
          </a:bodyPr>
          <a:lstStyle/>
          <a:p>
            <a:r>
              <a:rPr lang="en-US" sz="2400" b="1">
                <a:solidFill>
                  <a:srgbClr val="FF0000"/>
                </a:solidFill>
              </a:rPr>
              <a:t>fingerprint</a:t>
            </a:r>
          </a:p>
        </p:txBody>
      </p:sp>
      <p:sp>
        <p:nvSpPr>
          <p:cNvPr id="22" name="Rectangle 21">
            <a:extLst>
              <a:ext uri="{FF2B5EF4-FFF2-40B4-BE49-F238E27FC236}">
                <a16:creationId xmlns:a16="http://schemas.microsoft.com/office/drawing/2014/main" id="{D87BB9B3-1780-4073-840D-E75FFF7A7CE4}"/>
              </a:ext>
            </a:extLst>
          </p:cNvPr>
          <p:cNvSpPr/>
          <p:nvPr/>
        </p:nvSpPr>
        <p:spPr>
          <a:xfrm>
            <a:off x="3605212" y="3015516"/>
            <a:ext cx="3590718" cy="33337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888FA895-68C6-4D72-8CEA-387C2C3B41DC}"/>
              </a:ext>
            </a:extLst>
          </p:cNvPr>
          <p:cNvCxnSpPr/>
          <p:nvPr/>
        </p:nvCxnSpPr>
        <p:spPr>
          <a:xfrm flipV="1">
            <a:off x="2988364" y="3485564"/>
            <a:ext cx="987287" cy="47619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6136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HTTP Client (HTTP GET)</a:t>
            </a:r>
          </a:p>
        </p:txBody>
      </p:sp>
      <p:sp>
        <p:nvSpPr>
          <p:cNvPr id="3" name="Subtitle 2"/>
          <p:cNvSpPr>
            <a:spLocks noGrp="1"/>
          </p:cNvSpPr>
          <p:nvPr>
            <p:ph type="subTitle" idx="1"/>
          </p:nvPr>
        </p:nvSpPr>
        <p:spPr/>
        <p:txBody>
          <a:bodyPr>
            <a:normAutofit lnSpcReduction="10000"/>
          </a:bodyPr>
          <a:lstStyle/>
          <a:p>
            <a:endParaRPr lang="en-US"/>
          </a:p>
        </p:txBody>
      </p:sp>
      <p:pic>
        <p:nvPicPr>
          <p:cNvPr id="6" name="Picture 5" descr="A screenshot of a computer&#10;&#10;Description automatically generated">
            <a:extLst>
              <a:ext uri="{FF2B5EF4-FFF2-40B4-BE49-F238E27FC236}">
                <a16:creationId xmlns:a16="http://schemas.microsoft.com/office/drawing/2014/main" id="{49FFEFFA-5DE1-4C75-BCF0-36AD0BC35C5B}"/>
              </a:ext>
            </a:extLst>
          </p:cNvPr>
          <p:cNvPicPr>
            <a:picLocks noChangeAspect="1"/>
          </p:cNvPicPr>
          <p:nvPr/>
        </p:nvPicPr>
        <p:blipFill rotWithShape="1">
          <a:blip r:embed="rId2">
            <a:extLst>
              <a:ext uri="{28A0092B-C50C-407E-A947-70E740481C1C}">
                <a14:useLocalDpi xmlns:a14="http://schemas.microsoft.com/office/drawing/2010/main" val="0"/>
              </a:ext>
            </a:extLst>
          </a:blip>
          <a:srcRect t="14114" r="54034" b="21787"/>
          <a:stretch/>
        </p:blipFill>
        <p:spPr>
          <a:xfrm>
            <a:off x="1971675" y="1863810"/>
            <a:ext cx="6057900" cy="4749447"/>
          </a:xfrm>
          <a:prstGeom prst="rect">
            <a:avLst/>
          </a:prstGeom>
        </p:spPr>
      </p:pic>
      <p:sp>
        <p:nvSpPr>
          <p:cNvPr id="7" name="TextBox 6">
            <a:extLst>
              <a:ext uri="{FF2B5EF4-FFF2-40B4-BE49-F238E27FC236}">
                <a16:creationId xmlns:a16="http://schemas.microsoft.com/office/drawing/2014/main" id="{62053CBE-5207-44C1-A75C-AC41456E54B5}"/>
              </a:ext>
            </a:extLst>
          </p:cNvPr>
          <p:cNvSpPr txBox="1"/>
          <p:nvPr/>
        </p:nvSpPr>
        <p:spPr>
          <a:xfrm>
            <a:off x="7403408" y="3222870"/>
            <a:ext cx="3715165" cy="1754326"/>
          </a:xfrm>
          <a:prstGeom prst="rect">
            <a:avLst/>
          </a:prstGeom>
          <a:noFill/>
        </p:spPr>
        <p:txBody>
          <a:bodyPr wrap="square" rtlCol="0">
            <a:spAutoFit/>
          </a:bodyPr>
          <a:lstStyle/>
          <a:p>
            <a:pPr marL="285750" indent="-285750" algn="just">
              <a:buFont typeface="Arial" panose="020B0604020202020204" pitchFamily="34" charset="0"/>
              <a:buChar char="•"/>
            </a:pPr>
            <a:r>
              <a:rPr lang="en-US">
                <a:latin typeface="Arial" panose="020B0604020202020204" pitchFamily="34" charset="0"/>
                <a:cs typeface="Arial" panose="020B0604020202020204" pitchFamily="34" charset="0"/>
              </a:rPr>
              <a:t>Cần tạo đối t</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ợng http trong class HTTPLient.</a:t>
            </a:r>
          </a:p>
          <a:p>
            <a:pPr marL="285750" indent="-285750" algn="just">
              <a:buFont typeface="Arial" panose="020B0604020202020204" pitchFamily="34" charset="0"/>
              <a:buChar char="•"/>
            </a:pPr>
            <a:r>
              <a:rPr lang="en-US">
                <a:latin typeface="Arial" panose="020B0604020202020204" pitchFamily="34" charset="0"/>
                <a:cs typeface="Arial" panose="020B0604020202020204" pitchFamily="34" charset="0"/>
              </a:rPr>
              <a:t>http.begin(host, fingerprint) nếu là https</a:t>
            </a:r>
          </a:p>
          <a:p>
            <a:pPr marL="285750" indent="-285750" algn="just">
              <a:buFont typeface="Arial" panose="020B0604020202020204" pitchFamily="34" charset="0"/>
              <a:buChar char="•"/>
            </a:pPr>
            <a:r>
              <a:rPr lang="en-US">
                <a:latin typeface="Arial" panose="020B0604020202020204" pitchFamily="34" charset="0"/>
                <a:cs typeface="Arial" panose="020B0604020202020204" pitchFamily="34" charset="0"/>
              </a:rPr>
              <a:t>http.begin(host) nếu là http.</a:t>
            </a:r>
          </a:p>
          <a:p>
            <a:pPr marL="285750" indent="-285750" algn="just">
              <a:buFont typeface="Arial" panose="020B0604020202020204" pitchFamily="34" charset="0"/>
              <a:buChar char="•"/>
            </a:pP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8407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HTTP Client (HTTP GET)</a:t>
            </a:r>
          </a:p>
        </p:txBody>
      </p:sp>
      <p:sp>
        <p:nvSpPr>
          <p:cNvPr id="3" name="Subtitle 2"/>
          <p:cNvSpPr>
            <a:spLocks noGrp="1"/>
          </p:cNvSpPr>
          <p:nvPr>
            <p:ph type="subTitle" idx="1"/>
          </p:nvPr>
        </p:nvSpPr>
        <p:spPr/>
        <p:txBody>
          <a:bodyPr>
            <a:normAutofit lnSpcReduction="10000"/>
          </a:bodyPr>
          <a:lstStyle/>
          <a:p>
            <a:endParaRPr lang="en-US"/>
          </a:p>
        </p:txBody>
      </p:sp>
      <p:pic>
        <p:nvPicPr>
          <p:cNvPr id="6" name="Picture 5" descr="A screenshot of a computer&#10;&#10;Description automatically generated">
            <a:extLst>
              <a:ext uri="{FF2B5EF4-FFF2-40B4-BE49-F238E27FC236}">
                <a16:creationId xmlns:a16="http://schemas.microsoft.com/office/drawing/2014/main" id="{49FFEFFA-5DE1-4C75-BCF0-36AD0BC35C5B}"/>
              </a:ext>
            </a:extLst>
          </p:cNvPr>
          <p:cNvPicPr>
            <a:picLocks noChangeAspect="1"/>
          </p:cNvPicPr>
          <p:nvPr/>
        </p:nvPicPr>
        <p:blipFill rotWithShape="1">
          <a:blip r:embed="rId2">
            <a:extLst>
              <a:ext uri="{28A0092B-C50C-407E-A947-70E740481C1C}">
                <a14:useLocalDpi xmlns:a14="http://schemas.microsoft.com/office/drawing/2010/main" val="0"/>
              </a:ext>
            </a:extLst>
          </a:blip>
          <a:srcRect t="14114" r="54034" b="21787"/>
          <a:stretch/>
        </p:blipFill>
        <p:spPr>
          <a:xfrm>
            <a:off x="1971675" y="1863810"/>
            <a:ext cx="6057900" cy="4749447"/>
          </a:xfrm>
          <a:prstGeom prst="rect">
            <a:avLst/>
          </a:prstGeom>
        </p:spPr>
      </p:pic>
      <p:sp>
        <p:nvSpPr>
          <p:cNvPr id="7" name="TextBox 6">
            <a:extLst>
              <a:ext uri="{FF2B5EF4-FFF2-40B4-BE49-F238E27FC236}">
                <a16:creationId xmlns:a16="http://schemas.microsoft.com/office/drawing/2014/main" id="{62053CBE-5207-44C1-A75C-AC41456E54B5}"/>
              </a:ext>
            </a:extLst>
          </p:cNvPr>
          <p:cNvSpPr txBox="1"/>
          <p:nvPr/>
        </p:nvSpPr>
        <p:spPr>
          <a:xfrm>
            <a:off x="7231130" y="2971078"/>
            <a:ext cx="4629566" cy="3139321"/>
          </a:xfrm>
          <a:prstGeom prst="rect">
            <a:avLst/>
          </a:prstGeom>
          <a:noFill/>
        </p:spPr>
        <p:txBody>
          <a:bodyPr wrap="square" rtlCol="0">
            <a:spAutoFit/>
          </a:bodyPr>
          <a:lstStyle/>
          <a:p>
            <a:pPr algn="just"/>
            <a:r>
              <a:rPr lang="en-US">
                <a:latin typeface="Arial" panose="020B0604020202020204" pitchFamily="34" charset="0"/>
                <a:cs typeface="Arial" panose="020B0604020202020204" pitchFamily="34" charset="0"/>
              </a:rPr>
              <a:t>Dữ liệu trả về luôn chứa phần thông tin header với dòng đầu tiên là StatusCode (kết nối đ</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ợc hay lỗi).</a:t>
            </a:r>
          </a:p>
          <a:p>
            <a:pPr algn="just"/>
            <a:r>
              <a:rPr lang="en-US">
                <a:latin typeface="Arial" panose="020B0604020202020204" pitchFamily="34" charset="0"/>
                <a:cs typeface="Arial" panose="020B0604020202020204" pitchFamily="34" charset="0"/>
              </a:rPr>
              <a:t>Một số Http status code:</a:t>
            </a:r>
          </a:p>
          <a:p>
            <a:pPr marL="285750" indent="-285750" algn="just">
              <a:buFont typeface="Arial" panose="020B0604020202020204" pitchFamily="34" charset="0"/>
              <a:buChar char="•"/>
            </a:pPr>
            <a:r>
              <a:rPr lang="en-US">
                <a:latin typeface="Arial" panose="020B0604020202020204" pitchFamily="34" charset="0"/>
                <a:cs typeface="Arial" panose="020B0604020202020204" pitchFamily="34" charset="0"/>
              </a:rPr>
              <a:t>200: request từ client đã gửi thành công.</a:t>
            </a:r>
          </a:p>
          <a:p>
            <a:pPr marL="285750" indent="-285750" algn="just">
              <a:buFont typeface="Arial" panose="020B0604020202020204" pitchFamily="34" charset="0"/>
              <a:buChar char="•"/>
            </a:pPr>
            <a:r>
              <a:rPr lang="en-US">
                <a:latin typeface="Arial" panose="020B0604020202020204" pitchFamily="34" charset="0"/>
                <a:cs typeface="Arial" panose="020B0604020202020204" pitchFamily="34" charset="0"/>
              </a:rPr>
              <a:t>400: request đã gửi sai.</a:t>
            </a:r>
          </a:p>
          <a:p>
            <a:pPr marL="285750" indent="-285750" algn="just">
              <a:buFont typeface="Arial" panose="020B0604020202020204" pitchFamily="34" charset="0"/>
              <a:buChar char="•"/>
            </a:pPr>
            <a:r>
              <a:rPr lang="en-US">
                <a:latin typeface="Arial" panose="020B0604020202020204" pitchFamily="34" charset="0"/>
                <a:cs typeface="Arial" panose="020B0604020202020204" pitchFamily="34" charset="0"/>
              </a:rPr>
              <a:t>404: tài nguyên không hợp lệ và không tồn tại trên server.</a:t>
            </a:r>
          </a:p>
          <a:p>
            <a:pPr marL="285750" indent="-285750" algn="just">
              <a:buFont typeface="Arial" panose="020B0604020202020204" pitchFamily="34" charset="0"/>
              <a:buChar char="•"/>
            </a:pPr>
            <a:r>
              <a:rPr lang="en-US">
                <a:latin typeface="Arial" panose="020B0604020202020204" pitchFamily="34" charset="0"/>
                <a:cs typeface="Arial" panose="020B0604020202020204" pitchFamily="34" charset="0"/>
              </a:rPr>
              <a:t>500: không thể thực hiện request </a:t>
            </a:r>
          </a:p>
          <a:p>
            <a:pPr marL="285750" indent="-285750" algn="just">
              <a:buFont typeface="Arial" panose="020B0604020202020204" pitchFamily="34" charset="0"/>
              <a:buChar char="•"/>
            </a:pPr>
            <a:r>
              <a:rPr lang="en-US">
                <a:latin typeface="Arial" panose="020B0604020202020204" pitchFamily="34" charset="0"/>
                <a:cs typeface="Arial" panose="020B0604020202020204" pitchFamily="34" charset="0"/>
              </a:rPr>
              <a:t>503: server đang bảo d</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ỡng.</a:t>
            </a:r>
          </a:p>
          <a:p>
            <a:pPr algn="just"/>
            <a:r>
              <a:rPr lang="en-US">
                <a:latin typeface="Arial" panose="020B0604020202020204" pitchFamily="34" charset="0"/>
                <a:cs typeface="Arial" panose="020B0604020202020204" pitchFamily="34" charset="0"/>
              </a:rPr>
              <a:t>Để xem status code thì sử dụng </a:t>
            </a:r>
            <a:r>
              <a:rPr lang="en-US" b="1">
                <a:latin typeface="Arial" panose="020B0604020202020204" pitchFamily="34" charset="0"/>
                <a:cs typeface="Arial" panose="020B0604020202020204" pitchFamily="34" charset="0"/>
              </a:rPr>
              <a:t>http.GET()</a:t>
            </a:r>
          </a:p>
        </p:txBody>
      </p:sp>
    </p:spTree>
    <p:extLst>
      <p:ext uri="{BB962C8B-B14F-4D97-AF65-F5344CB8AC3E}">
        <p14:creationId xmlns:p14="http://schemas.microsoft.com/office/powerpoint/2010/main" val="2779321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HTTP Client (HTTP GET)</a:t>
            </a:r>
          </a:p>
        </p:txBody>
      </p:sp>
      <p:sp>
        <p:nvSpPr>
          <p:cNvPr id="3" name="Subtitle 2"/>
          <p:cNvSpPr>
            <a:spLocks noGrp="1"/>
          </p:cNvSpPr>
          <p:nvPr>
            <p:ph type="subTitle" idx="1"/>
          </p:nvPr>
        </p:nvSpPr>
        <p:spPr/>
        <p:txBody>
          <a:bodyPr>
            <a:normAutofit lnSpcReduction="10000"/>
          </a:bodyPr>
          <a:lstStyle/>
          <a:p>
            <a:endParaRPr lang="en-US"/>
          </a:p>
        </p:txBody>
      </p:sp>
      <p:pic>
        <p:nvPicPr>
          <p:cNvPr id="6" name="Picture 5" descr="A screenshot of a computer&#10;&#10;Description automatically generated">
            <a:extLst>
              <a:ext uri="{FF2B5EF4-FFF2-40B4-BE49-F238E27FC236}">
                <a16:creationId xmlns:a16="http://schemas.microsoft.com/office/drawing/2014/main" id="{49FFEFFA-5DE1-4C75-BCF0-36AD0BC35C5B}"/>
              </a:ext>
            </a:extLst>
          </p:cNvPr>
          <p:cNvPicPr>
            <a:picLocks noChangeAspect="1"/>
          </p:cNvPicPr>
          <p:nvPr/>
        </p:nvPicPr>
        <p:blipFill rotWithShape="1">
          <a:blip r:embed="rId2">
            <a:extLst>
              <a:ext uri="{28A0092B-C50C-407E-A947-70E740481C1C}">
                <a14:useLocalDpi xmlns:a14="http://schemas.microsoft.com/office/drawing/2010/main" val="0"/>
              </a:ext>
            </a:extLst>
          </a:blip>
          <a:srcRect t="14114" r="54034" b="21787"/>
          <a:stretch/>
        </p:blipFill>
        <p:spPr>
          <a:xfrm>
            <a:off x="1971675" y="1863810"/>
            <a:ext cx="6057900" cy="4749447"/>
          </a:xfrm>
          <a:prstGeom prst="rect">
            <a:avLst/>
          </a:prstGeom>
        </p:spPr>
      </p:pic>
      <p:sp>
        <p:nvSpPr>
          <p:cNvPr id="7" name="TextBox 6">
            <a:extLst>
              <a:ext uri="{FF2B5EF4-FFF2-40B4-BE49-F238E27FC236}">
                <a16:creationId xmlns:a16="http://schemas.microsoft.com/office/drawing/2014/main" id="{62053CBE-5207-44C1-A75C-AC41456E54B5}"/>
              </a:ext>
            </a:extLst>
          </p:cNvPr>
          <p:cNvSpPr txBox="1"/>
          <p:nvPr/>
        </p:nvSpPr>
        <p:spPr>
          <a:xfrm>
            <a:off x="6724233" y="3499869"/>
            <a:ext cx="4629566" cy="1477328"/>
          </a:xfrm>
          <a:prstGeom prst="rect">
            <a:avLst/>
          </a:prstGeom>
          <a:noFill/>
        </p:spPr>
        <p:txBody>
          <a:bodyPr wrap="square" rtlCol="0">
            <a:spAutoFit/>
          </a:bodyPr>
          <a:lstStyle/>
          <a:p>
            <a:pPr algn="just"/>
            <a:r>
              <a:rPr lang="en-US">
                <a:latin typeface="Arial" panose="020B0604020202020204" pitchFamily="34" charset="0"/>
                <a:cs typeface="Arial" panose="020B0604020202020204" pitchFamily="34" charset="0"/>
              </a:rPr>
              <a:t>httpResponseCode&gt;0 thì kết nối thành công với server.</a:t>
            </a:r>
            <a:endParaRPr lang="en-US" b="1">
              <a:latin typeface="Arial" panose="020B0604020202020204" pitchFamily="34" charset="0"/>
              <a:cs typeface="Arial" panose="020B0604020202020204" pitchFamily="34" charset="0"/>
            </a:endParaRPr>
          </a:p>
          <a:p>
            <a:pPr algn="just"/>
            <a:r>
              <a:rPr lang="en-US">
                <a:latin typeface="Arial" panose="020B0604020202020204" pitchFamily="34" charset="0"/>
                <a:cs typeface="Arial" panose="020B0604020202020204" pitchFamily="34" charset="0"/>
              </a:rPr>
              <a:t>httpResponseCode&lt;0 thì kết nối thất bại.</a:t>
            </a:r>
          </a:p>
          <a:p>
            <a:pPr algn="just"/>
            <a:r>
              <a:rPr lang="en-US">
                <a:latin typeface="Arial" panose="020B0604020202020204" pitchFamily="34" charset="0"/>
                <a:cs typeface="Arial" panose="020B0604020202020204" pitchFamily="34" charset="0"/>
              </a:rPr>
              <a:t>Payload chính là dữ liệu muốn lấy về từ server. (ở đây là giá trị bitcoin -&gt; VND)</a:t>
            </a:r>
          </a:p>
        </p:txBody>
      </p:sp>
      <p:pic>
        <p:nvPicPr>
          <p:cNvPr id="9" name="Picture 8" descr="A screenshot of a cell phone&#10;&#10;Description automatically generated">
            <a:extLst>
              <a:ext uri="{FF2B5EF4-FFF2-40B4-BE49-F238E27FC236}">
                <a16:creationId xmlns:a16="http://schemas.microsoft.com/office/drawing/2014/main" id="{7EA97048-CE61-4527-9CDF-15F5CCE1F9D2}"/>
              </a:ext>
            </a:extLst>
          </p:cNvPr>
          <p:cNvPicPr>
            <a:picLocks noChangeAspect="1"/>
          </p:cNvPicPr>
          <p:nvPr/>
        </p:nvPicPr>
        <p:blipFill rotWithShape="1">
          <a:blip r:embed="rId3">
            <a:extLst>
              <a:ext uri="{28A0092B-C50C-407E-A947-70E740481C1C}">
                <a14:useLocalDpi xmlns:a14="http://schemas.microsoft.com/office/drawing/2010/main" val="0"/>
              </a:ext>
            </a:extLst>
          </a:blip>
          <a:srcRect r="64164" b="81271"/>
          <a:stretch/>
        </p:blipFill>
        <p:spPr>
          <a:xfrm>
            <a:off x="6854478" y="5065638"/>
            <a:ext cx="4369076" cy="1283788"/>
          </a:xfrm>
          <a:prstGeom prst="rect">
            <a:avLst/>
          </a:prstGeom>
        </p:spPr>
      </p:pic>
    </p:spTree>
    <p:extLst>
      <p:ext uri="{BB962C8B-B14F-4D97-AF65-F5344CB8AC3E}">
        <p14:creationId xmlns:p14="http://schemas.microsoft.com/office/powerpoint/2010/main" val="1289136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HTTP Client (HTTP GET)</a:t>
            </a:r>
          </a:p>
        </p:txBody>
      </p:sp>
      <p:sp>
        <p:nvSpPr>
          <p:cNvPr id="3" name="Subtitle 2"/>
          <p:cNvSpPr>
            <a:spLocks noGrp="1"/>
          </p:cNvSpPr>
          <p:nvPr>
            <p:ph type="subTitle" idx="1"/>
          </p:nvPr>
        </p:nvSpPr>
        <p:spPr/>
        <p:txBody>
          <a:bodyPr>
            <a:normAutofit lnSpcReduction="10000"/>
          </a:bodyPr>
          <a:lstStyle/>
          <a:p>
            <a:endParaRPr lang="en-US"/>
          </a:p>
        </p:txBody>
      </p:sp>
      <p:pic>
        <p:nvPicPr>
          <p:cNvPr id="5" name="Picture 4" descr="A screenshot of a computer&#10;&#10;Description automatically generated">
            <a:extLst>
              <a:ext uri="{FF2B5EF4-FFF2-40B4-BE49-F238E27FC236}">
                <a16:creationId xmlns:a16="http://schemas.microsoft.com/office/drawing/2014/main" id="{7677D1B2-08DD-4CAC-89CE-BAE0AFC7E74A}"/>
              </a:ext>
            </a:extLst>
          </p:cNvPr>
          <p:cNvPicPr>
            <a:picLocks noChangeAspect="1"/>
          </p:cNvPicPr>
          <p:nvPr/>
        </p:nvPicPr>
        <p:blipFill rotWithShape="1">
          <a:blip r:embed="rId2">
            <a:extLst>
              <a:ext uri="{28A0092B-C50C-407E-A947-70E740481C1C}">
                <a14:useLocalDpi xmlns:a14="http://schemas.microsoft.com/office/drawing/2010/main" val="0"/>
              </a:ext>
            </a:extLst>
          </a:blip>
          <a:srcRect t="13896" r="64457" b="20758"/>
          <a:stretch/>
        </p:blipFill>
        <p:spPr>
          <a:xfrm>
            <a:off x="1971675" y="1778336"/>
            <a:ext cx="4879699" cy="5043848"/>
          </a:xfrm>
          <a:prstGeom prst="rect">
            <a:avLst/>
          </a:prstGeom>
        </p:spPr>
      </p:pic>
      <p:sp>
        <p:nvSpPr>
          <p:cNvPr id="8" name="Rectangle 1">
            <a:extLst>
              <a:ext uri="{FF2B5EF4-FFF2-40B4-BE49-F238E27FC236}">
                <a16:creationId xmlns:a16="http://schemas.microsoft.com/office/drawing/2014/main" id="{95ACF3E6-6223-43C8-A0ED-3A7E13F03F0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Unicode MS"/>
              </a:rPr>
              <a:t>{"VND":168000000}</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C04E8A2A-6F67-4272-98C2-815D3341791A}"/>
              </a:ext>
            </a:extLst>
          </p:cNvPr>
          <p:cNvSpPr txBox="1"/>
          <p:nvPr/>
        </p:nvSpPr>
        <p:spPr>
          <a:xfrm>
            <a:off x="6662737" y="2828835"/>
            <a:ext cx="6682204" cy="1200329"/>
          </a:xfrm>
          <a:prstGeom prst="rect">
            <a:avLst/>
          </a:prstGeom>
          <a:noFill/>
        </p:spPr>
        <p:txBody>
          <a:bodyPr wrap="square" rtlCol="0">
            <a:spAutoFit/>
          </a:bodyPr>
          <a:lstStyle/>
          <a:p>
            <a:pPr algn="just"/>
            <a:r>
              <a:rPr lang="en-US">
                <a:latin typeface="Arial" panose="020B0604020202020204" pitchFamily="34" charset="0"/>
                <a:cs typeface="Arial" panose="020B0604020202020204" pitchFamily="34" charset="0"/>
              </a:rPr>
              <a:t>jsonBuffer chứa giá trị ví dụ là {"VND":168000000}</a:t>
            </a:r>
          </a:p>
          <a:p>
            <a:pPr algn="just"/>
            <a:r>
              <a:rPr lang="en-US">
                <a:latin typeface="Arial" panose="020B0604020202020204" pitchFamily="34" charset="0"/>
                <a:cs typeface="Arial" panose="020B0604020202020204" pitchFamily="34" charset="0"/>
              </a:rPr>
              <a:t>Để lấy giá trị 168000000 thì sử dụng:</a:t>
            </a:r>
          </a:p>
          <a:p>
            <a:pPr algn="just"/>
            <a:r>
              <a:rPr lang="en-US">
                <a:latin typeface="Arial" panose="020B0604020202020204" pitchFamily="34" charset="0"/>
                <a:cs typeface="Arial" panose="020B0604020202020204" pitchFamily="34" charset="0"/>
              </a:rPr>
              <a:t>JSONVar myObject = JSON.parse(jsonBuffer) và </a:t>
            </a:r>
          </a:p>
          <a:p>
            <a:pPr algn="just"/>
            <a:r>
              <a:rPr lang="en-US">
                <a:latin typeface="Arial" panose="020B0604020202020204" pitchFamily="34" charset="0"/>
                <a:cs typeface="Arial" panose="020B0604020202020204" pitchFamily="34" charset="0"/>
              </a:rPr>
              <a:t>thực hiện giống với việc xuất giá trị trong mảng.</a:t>
            </a:r>
          </a:p>
        </p:txBody>
      </p:sp>
    </p:spTree>
    <p:extLst>
      <p:ext uri="{BB962C8B-B14F-4D97-AF65-F5344CB8AC3E}">
        <p14:creationId xmlns:p14="http://schemas.microsoft.com/office/powerpoint/2010/main" val="1920543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HTTP Client (HTTP POST)</a:t>
            </a:r>
          </a:p>
        </p:txBody>
      </p:sp>
      <p:sp>
        <p:nvSpPr>
          <p:cNvPr id="3" name="Subtitle 2"/>
          <p:cNvSpPr>
            <a:spLocks noGrp="1"/>
          </p:cNvSpPr>
          <p:nvPr>
            <p:ph type="subTitle" idx="1"/>
          </p:nvPr>
        </p:nvSpPr>
        <p:spPr/>
        <p:txBody>
          <a:bodyPr>
            <a:normAutofit fontScale="92500"/>
          </a:bodyPr>
          <a:lstStyle/>
          <a:p>
            <a:r>
              <a:rPr lang="en-US"/>
              <a:t>Vẽ biểu đồ theo sự thay đổi số. </a:t>
            </a:r>
          </a:p>
          <a:p>
            <a:endParaRPr lang="en-US"/>
          </a:p>
        </p:txBody>
      </p:sp>
      <p:sp>
        <p:nvSpPr>
          <p:cNvPr id="8" name="Rectangle 1">
            <a:extLst>
              <a:ext uri="{FF2B5EF4-FFF2-40B4-BE49-F238E27FC236}">
                <a16:creationId xmlns:a16="http://schemas.microsoft.com/office/drawing/2014/main" id="{95ACF3E6-6223-43C8-A0ED-3A7E13F03F0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Unicode MS"/>
              </a:rPr>
              <a:t>{"VND":168000000}</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descr="A screenshot of a cell phone&#10;&#10;Description automatically generated">
            <a:extLst>
              <a:ext uri="{FF2B5EF4-FFF2-40B4-BE49-F238E27FC236}">
                <a16:creationId xmlns:a16="http://schemas.microsoft.com/office/drawing/2014/main" id="{A6AE12EC-8343-4163-95D8-5A55B4710DB6}"/>
              </a:ext>
            </a:extLst>
          </p:cNvPr>
          <p:cNvPicPr>
            <a:picLocks noChangeAspect="1"/>
          </p:cNvPicPr>
          <p:nvPr/>
        </p:nvPicPr>
        <p:blipFill rotWithShape="1">
          <a:blip r:embed="rId2">
            <a:extLst>
              <a:ext uri="{28A0092B-C50C-407E-A947-70E740481C1C}">
                <a14:useLocalDpi xmlns:a14="http://schemas.microsoft.com/office/drawing/2010/main" val="0"/>
              </a:ext>
            </a:extLst>
          </a:blip>
          <a:srcRect l="3696" t="52368" r="52500" b="16512"/>
          <a:stretch/>
        </p:blipFill>
        <p:spPr>
          <a:xfrm>
            <a:off x="1971675" y="1791529"/>
            <a:ext cx="5340626" cy="2133186"/>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9032A224-158F-4C97-8FED-657A962DBCD7}"/>
              </a:ext>
            </a:extLst>
          </p:cNvPr>
          <p:cNvPicPr>
            <a:picLocks noChangeAspect="1"/>
          </p:cNvPicPr>
          <p:nvPr/>
        </p:nvPicPr>
        <p:blipFill rotWithShape="1">
          <a:blip r:embed="rId3">
            <a:extLst>
              <a:ext uri="{28A0092B-C50C-407E-A947-70E740481C1C}">
                <a14:useLocalDpi xmlns:a14="http://schemas.microsoft.com/office/drawing/2010/main" val="0"/>
              </a:ext>
            </a:extLst>
          </a:blip>
          <a:srcRect t="4036" r="64457" b="56138"/>
          <a:stretch/>
        </p:blipFill>
        <p:spPr>
          <a:xfrm>
            <a:off x="7312301" y="1774964"/>
            <a:ext cx="4333461" cy="2729948"/>
          </a:xfrm>
          <a:prstGeom prst="rect">
            <a:avLst/>
          </a:prstGeom>
        </p:spPr>
      </p:pic>
    </p:spTree>
    <p:extLst>
      <p:ext uri="{BB962C8B-B14F-4D97-AF65-F5344CB8AC3E}">
        <p14:creationId xmlns:p14="http://schemas.microsoft.com/office/powerpoint/2010/main" val="2309270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a:t>www.indruino.com</a:t>
            </a:r>
          </a:p>
        </p:txBody>
      </p:sp>
    </p:spTree>
    <p:extLst>
      <p:ext uri="{BB962C8B-B14F-4D97-AF65-F5344CB8AC3E}">
        <p14:creationId xmlns:p14="http://schemas.microsoft.com/office/powerpoint/2010/main" val="2861137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76410"/>
            <a:ext cx="9382124" cy="533046"/>
          </a:xfrm>
        </p:spPr>
        <p:txBody>
          <a:bodyPr/>
          <a:lstStyle/>
          <a:p>
            <a:r>
              <a:rPr lang="en-US"/>
              <a:t>Chế độ Station</a:t>
            </a:r>
          </a:p>
        </p:txBody>
      </p:sp>
      <p:sp>
        <p:nvSpPr>
          <p:cNvPr id="3" name="Subtitle 2"/>
          <p:cNvSpPr>
            <a:spLocks noGrp="1"/>
          </p:cNvSpPr>
          <p:nvPr>
            <p:ph type="subTitle" idx="1"/>
          </p:nvPr>
        </p:nvSpPr>
        <p:spPr/>
        <p:txBody>
          <a:bodyPr>
            <a:normAutofit lnSpcReduction="10000"/>
          </a:bodyPr>
          <a:lstStyle/>
          <a:p>
            <a:r>
              <a:rPr lang="en-US"/>
              <a:t>Khái niệm</a:t>
            </a:r>
          </a:p>
        </p:txBody>
      </p:sp>
      <p:sp>
        <p:nvSpPr>
          <p:cNvPr id="6" name="Rectangle 5">
            <a:extLst>
              <a:ext uri="{FF2B5EF4-FFF2-40B4-BE49-F238E27FC236}">
                <a16:creationId xmlns:a16="http://schemas.microsoft.com/office/drawing/2014/main" id="{43DF3688-9CEB-4D0D-9842-810DC6427D7F}"/>
              </a:ext>
            </a:extLst>
          </p:cNvPr>
          <p:cNvSpPr/>
          <p:nvPr/>
        </p:nvSpPr>
        <p:spPr>
          <a:xfrm>
            <a:off x="1971675" y="1857392"/>
            <a:ext cx="9618642" cy="1477328"/>
          </a:xfrm>
          <a:prstGeom prst="rect">
            <a:avLst/>
          </a:prstGeom>
        </p:spPr>
        <p:txBody>
          <a:bodyPr wrap="square">
            <a:spAutoFit/>
          </a:bodyPr>
          <a:lstStyle/>
          <a:p>
            <a:pPr algn="just"/>
            <a:r>
              <a:rPr lang="en-US" err="1"/>
              <a:t>Thiết</a:t>
            </a:r>
            <a:r>
              <a:rPr lang="en-US"/>
              <a:t> </a:t>
            </a:r>
            <a:r>
              <a:rPr lang="en-US" err="1"/>
              <a:t>bị</a:t>
            </a:r>
            <a:r>
              <a:rPr lang="en-US"/>
              <a:t> </a:t>
            </a:r>
            <a:r>
              <a:rPr lang="en-US" err="1"/>
              <a:t>kết</a:t>
            </a:r>
            <a:r>
              <a:rPr lang="en-US"/>
              <a:t> </a:t>
            </a:r>
            <a:r>
              <a:rPr lang="en-US" err="1"/>
              <a:t>nối</a:t>
            </a:r>
            <a:r>
              <a:rPr lang="en-US"/>
              <a:t> </a:t>
            </a:r>
            <a:r>
              <a:rPr lang="en-US" err="1"/>
              <a:t>vào</a:t>
            </a:r>
            <a:r>
              <a:rPr lang="en-US"/>
              <a:t> </a:t>
            </a:r>
            <a:r>
              <a:rPr lang="en-US" err="1"/>
              <a:t>mạng</a:t>
            </a:r>
            <a:r>
              <a:rPr lang="en-US"/>
              <a:t> WIFI </a:t>
            </a:r>
            <a:r>
              <a:rPr lang="en-US" err="1"/>
              <a:t>được</a:t>
            </a:r>
            <a:r>
              <a:rPr lang="en-US"/>
              <a:t> </a:t>
            </a:r>
            <a:r>
              <a:rPr lang="en-US" err="1"/>
              <a:t>gọi</a:t>
            </a:r>
            <a:r>
              <a:rPr lang="en-US"/>
              <a:t> </a:t>
            </a:r>
            <a:r>
              <a:rPr lang="en-US" err="1"/>
              <a:t>là</a:t>
            </a:r>
            <a:r>
              <a:rPr lang="en-US"/>
              <a:t> station (</a:t>
            </a:r>
            <a:r>
              <a:rPr lang="en-US" err="1"/>
              <a:t>trạm</a:t>
            </a:r>
            <a:r>
              <a:rPr lang="en-US"/>
              <a:t>). </a:t>
            </a:r>
            <a:r>
              <a:rPr lang="en-US" err="1"/>
              <a:t>Việc</a:t>
            </a:r>
            <a:r>
              <a:rPr lang="en-US"/>
              <a:t> </a:t>
            </a:r>
            <a:r>
              <a:rPr lang="en-US" err="1"/>
              <a:t>kết</a:t>
            </a:r>
            <a:r>
              <a:rPr lang="en-US"/>
              <a:t> </a:t>
            </a:r>
            <a:r>
              <a:rPr lang="en-US" err="1"/>
              <a:t>nối</a:t>
            </a:r>
            <a:r>
              <a:rPr lang="en-US"/>
              <a:t> </a:t>
            </a:r>
            <a:r>
              <a:rPr lang="en-US" err="1"/>
              <a:t>vào</a:t>
            </a:r>
            <a:r>
              <a:rPr lang="en-US"/>
              <a:t> </a:t>
            </a:r>
            <a:r>
              <a:rPr lang="en-US" err="1"/>
              <a:t>mạng</a:t>
            </a:r>
            <a:r>
              <a:rPr lang="en-US"/>
              <a:t> </a:t>
            </a:r>
            <a:r>
              <a:rPr lang="en-US" err="1"/>
              <a:t>Wifi</a:t>
            </a:r>
            <a:r>
              <a:rPr lang="en-US"/>
              <a:t> </a:t>
            </a:r>
            <a:r>
              <a:rPr lang="en-US" err="1"/>
              <a:t>được</a:t>
            </a:r>
            <a:r>
              <a:rPr lang="en-US"/>
              <a:t> </a:t>
            </a:r>
            <a:r>
              <a:rPr lang="en-US" err="1"/>
              <a:t>hỗ</a:t>
            </a:r>
            <a:r>
              <a:rPr lang="en-US"/>
              <a:t> </a:t>
            </a:r>
            <a:r>
              <a:rPr lang="en-US" err="1"/>
              <a:t>trợ</a:t>
            </a:r>
            <a:r>
              <a:rPr lang="en-US"/>
              <a:t> </a:t>
            </a:r>
            <a:r>
              <a:rPr lang="en-US" err="1"/>
              <a:t>bởi</a:t>
            </a:r>
            <a:r>
              <a:rPr lang="en-US"/>
              <a:t> </a:t>
            </a:r>
            <a:r>
              <a:rPr lang="en-US" err="1"/>
              <a:t>một</a:t>
            </a:r>
            <a:r>
              <a:rPr lang="en-US"/>
              <a:t> access point (AP), </a:t>
            </a:r>
            <a:r>
              <a:rPr lang="en-US" err="1"/>
              <a:t>một</a:t>
            </a:r>
            <a:r>
              <a:rPr lang="en-US"/>
              <a:t> AP </a:t>
            </a:r>
            <a:r>
              <a:rPr lang="en-US" err="1"/>
              <a:t>có</a:t>
            </a:r>
            <a:r>
              <a:rPr lang="en-US"/>
              <a:t> </a:t>
            </a:r>
            <a:r>
              <a:rPr lang="en-US" err="1"/>
              <a:t>chức</a:t>
            </a:r>
            <a:r>
              <a:rPr lang="en-US"/>
              <a:t> </a:t>
            </a:r>
            <a:r>
              <a:rPr lang="en-US" err="1"/>
              <a:t>năng</a:t>
            </a:r>
            <a:r>
              <a:rPr lang="en-US"/>
              <a:t> </a:t>
            </a:r>
            <a:r>
              <a:rPr lang="en-US" err="1"/>
              <a:t>như</a:t>
            </a:r>
            <a:r>
              <a:rPr lang="en-US"/>
              <a:t> </a:t>
            </a:r>
            <a:r>
              <a:rPr lang="en-US" err="1"/>
              <a:t>một</a:t>
            </a:r>
            <a:r>
              <a:rPr lang="en-US"/>
              <a:t> hub </a:t>
            </a:r>
            <a:r>
              <a:rPr lang="en-US" err="1"/>
              <a:t>nhưng</a:t>
            </a:r>
            <a:r>
              <a:rPr lang="en-US"/>
              <a:t> </a:t>
            </a:r>
            <a:r>
              <a:rPr lang="en-US" err="1"/>
              <a:t>dùng</a:t>
            </a:r>
            <a:r>
              <a:rPr lang="en-US"/>
              <a:t> </a:t>
            </a:r>
            <a:r>
              <a:rPr lang="en-US" err="1"/>
              <a:t>cho</a:t>
            </a:r>
            <a:r>
              <a:rPr lang="en-US"/>
              <a:t> </a:t>
            </a:r>
            <a:r>
              <a:rPr lang="en-US" err="1"/>
              <a:t>nhiều</a:t>
            </a:r>
            <a:r>
              <a:rPr lang="en-US"/>
              <a:t> station. </a:t>
            </a:r>
            <a:r>
              <a:rPr lang="en-US" err="1"/>
              <a:t>Một</a:t>
            </a:r>
            <a:r>
              <a:rPr lang="en-US"/>
              <a:t> access point </a:t>
            </a:r>
            <a:r>
              <a:rPr lang="en-US" err="1"/>
              <a:t>thông</a:t>
            </a:r>
            <a:r>
              <a:rPr lang="en-US"/>
              <a:t> </a:t>
            </a:r>
            <a:r>
              <a:rPr lang="en-US" err="1"/>
              <a:t>thường</a:t>
            </a:r>
            <a:r>
              <a:rPr lang="en-US"/>
              <a:t> </a:t>
            </a:r>
            <a:r>
              <a:rPr lang="en-US" err="1"/>
              <a:t>được</a:t>
            </a:r>
            <a:r>
              <a:rPr lang="en-US"/>
              <a:t> </a:t>
            </a:r>
            <a:r>
              <a:rPr lang="en-US" err="1"/>
              <a:t>kết</a:t>
            </a:r>
            <a:r>
              <a:rPr lang="en-US"/>
              <a:t> </a:t>
            </a:r>
            <a:r>
              <a:rPr lang="en-US" err="1"/>
              <a:t>nối</a:t>
            </a:r>
            <a:r>
              <a:rPr lang="en-US"/>
              <a:t> </a:t>
            </a:r>
            <a:r>
              <a:rPr lang="en-US" err="1"/>
              <a:t>vào</a:t>
            </a:r>
            <a:r>
              <a:rPr lang="en-US"/>
              <a:t> </a:t>
            </a:r>
            <a:r>
              <a:rPr lang="en-US" err="1"/>
              <a:t>một</a:t>
            </a:r>
            <a:r>
              <a:rPr lang="en-US"/>
              <a:t> </a:t>
            </a:r>
            <a:r>
              <a:rPr lang="en-US" err="1"/>
              <a:t>mạng</a:t>
            </a:r>
            <a:r>
              <a:rPr lang="en-US"/>
              <a:t> </a:t>
            </a:r>
            <a:r>
              <a:rPr lang="en-US" err="1"/>
              <a:t>dây</a:t>
            </a:r>
            <a:r>
              <a:rPr lang="en-US"/>
              <a:t> </a:t>
            </a:r>
            <a:r>
              <a:rPr lang="en-US" err="1"/>
              <a:t>để</a:t>
            </a:r>
            <a:r>
              <a:rPr lang="en-US"/>
              <a:t> </a:t>
            </a:r>
            <a:r>
              <a:rPr lang="en-US" err="1"/>
              <a:t>phát</a:t>
            </a:r>
            <a:r>
              <a:rPr lang="en-US"/>
              <a:t> WIFI (</a:t>
            </a:r>
            <a:r>
              <a:rPr lang="en-US" err="1"/>
              <a:t>tức</a:t>
            </a:r>
            <a:r>
              <a:rPr lang="en-US"/>
              <a:t> </a:t>
            </a:r>
            <a:r>
              <a:rPr lang="en-US" err="1"/>
              <a:t>là</a:t>
            </a:r>
            <a:r>
              <a:rPr lang="en-US"/>
              <a:t> </a:t>
            </a:r>
            <a:r>
              <a:rPr lang="en-US" err="1"/>
              <a:t>chuyển</a:t>
            </a:r>
            <a:r>
              <a:rPr lang="en-US"/>
              <a:t> </a:t>
            </a:r>
            <a:r>
              <a:rPr lang="en-US" err="1"/>
              <a:t>từ</a:t>
            </a:r>
            <a:r>
              <a:rPr lang="en-US"/>
              <a:t> </a:t>
            </a:r>
            <a:r>
              <a:rPr lang="en-US" err="1"/>
              <a:t>mạng</a:t>
            </a:r>
            <a:r>
              <a:rPr lang="en-US"/>
              <a:t> </a:t>
            </a:r>
            <a:r>
              <a:rPr lang="en-US" err="1"/>
              <a:t>dây</a:t>
            </a:r>
            <a:r>
              <a:rPr lang="en-US"/>
              <a:t> sang WIFI). Do </a:t>
            </a:r>
            <a:r>
              <a:rPr lang="en-US" err="1"/>
              <a:t>đó</a:t>
            </a:r>
            <a:r>
              <a:rPr lang="en-US"/>
              <a:t> access point </a:t>
            </a:r>
            <a:r>
              <a:rPr lang="en-US" err="1"/>
              <a:t>luôn</a:t>
            </a:r>
            <a:r>
              <a:rPr lang="en-US"/>
              <a:t> </a:t>
            </a:r>
            <a:r>
              <a:rPr lang="en-US" err="1"/>
              <a:t>được</a:t>
            </a:r>
            <a:r>
              <a:rPr lang="en-US"/>
              <a:t> </a:t>
            </a:r>
            <a:r>
              <a:rPr lang="en-US" err="1"/>
              <a:t>tích</a:t>
            </a:r>
            <a:r>
              <a:rPr lang="en-US"/>
              <a:t> </a:t>
            </a:r>
            <a:r>
              <a:rPr lang="en-US" err="1"/>
              <a:t>hợp</a:t>
            </a:r>
            <a:r>
              <a:rPr lang="en-US"/>
              <a:t> </a:t>
            </a:r>
            <a:r>
              <a:rPr lang="en-US" err="1"/>
              <a:t>vào</a:t>
            </a:r>
            <a:r>
              <a:rPr lang="en-US"/>
              <a:t> router. </a:t>
            </a:r>
            <a:r>
              <a:rPr lang="en-US" err="1"/>
              <a:t>Mỗi</a:t>
            </a:r>
            <a:r>
              <a:rPr lang="en-US"/>
              <a:t> access point </a:t>
            </a:r>
            <a:r>
              <a:rPr lang="en-US" err="1"/>
              <a:t>được</a:t>
            </a:r>
            <a:r>
              <a:rPr lang="en-US"/>
              <a:t> </a:t>
            </a:r>
            <a:r>
              <a:rPr lang="en-US" err="1"/>
              <a:t>nhận</a:t>
            </a:r>
            <a:r>
              <a:rPr lang="en-US"/>
              <a:t> </a:t>
            </a:r>
            <a:r>
              <a:rPr lang="en-US" err="1"/>
              <a:t>biết</a:t>
            </a:r>
            <a:r>
              <a:rPr lang="en-US"/>
              <a:t> </a:t>
            </a:r>
            <a:r>
              <a:rPr lang="en-US" err="1"/>
              <a:t>bằng</a:t>
            </a:r>
            <a:r>
              <a:rPr lang="en-US"/>
              <a:t> </a:t>
            </a:r>
            <a:r>
              <a:rPr lang="en-US" err="1"/>
              <a:t>một</a:t>
            </a:r>
            <a:r>
              <a:rPr lang="en-US"/>
              <a:t> SSID (Service Set </a:t>
            </a:r>
            <a:r>
              <a:rPr lang="en-US" err="1"/>
              <a:t>IDentifier</a:t>
            </a:r>
            <a:r>
              <a:rPr lang="en-US"/>
              <a:t>), SSID </a:t>
            </a:r>
            <a:r>
              <a:rPr lang="en-US" err="1"/>
              <a:t>cũng</a:t>
            </a:r>
            <a:r>
              <a:rPr lang="en-US"/>
              <a:t> </a:t>
            </a:r>
            <a:r>
              <a:rPr lang="en-US" err="1"/>
              <a:t>là</a:t>
            </a:r>
            <a:r>
              <a:rPr lang="en-US"/>
              <a:t> </a:t>
            </a:r>
            <a:r>
              <a:rPr lang="en-US" err="1"/>
              <a:t>tên</a:t>
            </a:r>
            <a:r>
              <a:rPr lang="en-US"/>
              <a:t> </a:t>
            </a:r>
            <a:r>
              <a:rPr lang="en-US" err="1"/>
              <a:t>của</a:t>
            </a:r>
            <a:r>
              <a:rPr lang="en-US"/>
              <a:t> </a:t>
            </a:r>
            <a:r>
              <a:rPr lang="en-US" err="1"/>
              <a:t>mạng</a:t>
            </a:r>
            <a:r>
              <a:rPr lang="en-US"/>
              <a:t> </a:t>
            </a:r>
            <a:r>
              <a:rPr lang="en-US" err="1"/>
              <a:t>hiển</a:t>
            </a:r>
            <a:r>
              <a:rPr lang="en-US"/>
              <a:t> </a:t>
            </a:r>
            <a:r>
              <a:rPr lang="en-US" err="1"/>
              <a:t>thị</a:t>
            </a:r>
            <a:r>
              <a:rPr lang="en-US"/>
              <a:t> </a:t>
            </a:r>
            <a:r>
              <a:rPr lang="en-US" err="1"/>
              <a:t>khi</a:t>
            </a:r>
            <a:r>
              <a:rPr lang="en-US"/>
              <a:t> ta </a:t>
            </a:r>
            <a:r>
              <a:rPr lang="en-US" err="1"/>
              <a:t>kết</a:t>
            </a:r>
            <a:r>
              <a:rPr lang="en-US"/>
              <a:t> </a:t>
            </a:r>
            <a:r>
              <a:rPr lang="en-US" err="1"/>
              <a:t>nối</a:t>
            </a:r>
            <a:r>
              <a:rPr lang="en-US"/>
              <a:t> </a:t>
            </a:r>
            <a:r>
              <a:rPr lang="en-US" err="1"/>
              <a:t>vào</a:t>
            </a:r>
            <a:r>
              <a:rPr lang="en-US"/>
              <a:t> WIFI.</a:t>
            </a:r>
          </a:p>
        </p:txBody>
      </p:sp>
    </p:spTree>
    <p:extLst>
      <p:ext uri="{BB962C8B-B14F-4D97-AF65-F5344CB8AC3E}">
        <p14:creationId xmlns:p14="http://schemas.microsoft.com/office/powerpoint/2010/main" val="836696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76410"/>
            <a:ext cx="9382124" cy="533046"/>
          </a:xfrm>
        </p:spPr>
        <p:txBody>
          <a:bodyPr/>
          <a:lstStyle/>
          <a:p>
            <a:r>
              <a:rPr lang="en-US"/>
              <a:t>Chế độ Station</a:t>
            </a:r>
          </a:p>
        </p:txBody>
      </p:sp>
      <p:sp>
        <p:nvSpPr>
          <p:cNvPr id="3" name="Subtitle 2"/>
          <p:cNvSpPr>
            <a:spLocks noGrp="1"/>
          </p:cNvSpPr>
          <p:nvPr>
            <p:ph type="subTitle" idx="1"/>
          </p:nvPr>
        </p:nvSpPr>
        <p:spPr/>
        <p:txBody>
          <a:bodyPr>
            <a:normAutofit lnSpcReduction="10000"/>
          </a:bodyPr>
          <a:lstStyle/>
          <a:p>
            <a:r>
              <a:rPr lang="en-US"/>
              <a:t>Kết nối</a:t>
            </a:r>
          </a:p>
        </p:txBody>
      </p:sp>
      <p:pic>
        <p:nvPicPr>
          <p:cNvPr id="5" name="Picture 4" descr="A screenshot of a computer&#10;&#10;Description automatically generated">
            <a:extLst>
              <a:ext uri="{FF2B5EF4-FFF2-40B4-BE49-F238E27FC236}">
                <a16:creationId xmlns:a16="http://schemas.microsoft.com/office/drawing/2014/main" id="{8D52C8D5-F56A-4E77-8A7B-BFC8FF8690A0}"/>
              </a:ext>
            </a:extLst>
          </p:cNvPr>
          <p:cNvPicPr>
            <a:picLocks noChangeAspect="1"/>
          </p:cNvPicPr>
          <p:nvPr/>
        </p:nvPicPr>
        <p:blipFill rotWithShape="1">
          <a:blip r:embed="rId2">
            <a:extLst>
              <a:ext uri="{28A0092B-C50C-407E-A947-70E740481C1C}">
                <a14:useLocalDpi xmlns:a14="http://schemas.microsoft.com/office/drawing/2010/main" val="0"/>
              </a:ext>
            </a:extLst>
          </a:blip>
          <a:srcRect l="32337" t="18339" r="12435" b="17160"/>
          <a:stretch/>
        </p:blipFill>
        <p:spPr>
          <a:xfrm>
            <a:off x="1769423" y="1801404"/>
            <a:ext cx="9382123" cy="5060673"/>
          </a:xfrm>
          <a:prstGeom prst="rect">
            <a:avLst/>
          </a:prstGeom>
        </p:spPr>
      </p:pic>
    </p:spTree>
    <p:extLst>
      <p:ext uri="{BB962C8B-B14F-4D97-AF65-F5344CB8AC3E}">
        <p14:creationId xmlns:p14="http://schemas.microsoft.com/office/powerpoint/2010/main" val="2302072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76410"/>
            <a:ext cx="9382124" cy="533046"/>
          </a:xfrm>
        </p:spPr>
        <p:txBody>
          <a:bodyPr/>
          <a:lstStyle/>
          <a:p>
            <a:r>
              <a:rPr lang="en-US"/>
              <a:t>Chế độ Station</a:t>
            </a:r>
          </a:p>
        </p:txBody>
      </p:sp>
      <p:sp>
        <p:nvSpPr>
          <p:cNvPr id="3" name="Subtitle 2"/>
          <p:cNvSpPr>
            <a:spLocks noGrp="1"/>
          </p:cNvSpPr>
          <p:nvPr>
            <p:ph type="subTitle" idx="1"/>
          </p:nvPr>
        </p:nvSpPr>
        <p:spPr/>
        <p:txBody>
          <a:bodyPr>
            <a:normAutofit lnSpcReduction="10000"/>
          </a:bodyPr>
          <a:lstStyle/>
          <a:p>
            <a:r>
              <a:rPr lang="en-US"/>
              <a:t>Kết nối</a:t>
            </a:r>
          </a:p>
        </p:txBody>
      </p:sp>
      <p:pic>
        <p:nvPicPr>
          <p:cNvPr id="5" name="Picture 4" descr="A screenshot of a computer&#10;&#10;Description automatically generated">
            <a:extLst>
              <a:ext uri="{FF2B5EF4-FFF2-40B4-BE49-F238E27FC236}">
                <a16:creationId xmlns:a16="http://schemas.microsoft.com/office/drawing/2014/main" id="{ACB4CA12-9F26-41A5-ABB7-61649CA01D21}"/>
              </a:ext>
            </a:extLst>
          </p:cNvPr>
          <p:cNvPicPr>
            <a:picLocks noChangeAspect="1"/>
          </p:cNvPicPr>
          <p:nvPr/>
        </p:nvPicPr>
        <p:blipFill rotWithShape="1">
          <a:blip r:embed="rId2">
            <a:extLst>
              <a:ext uri="{28A0092B-C50C-407E-A947-70E740481C1C}">
                <a14:useLocalDpi xmlns:a14="http://schemas.microsoft.com/office/drawing/2010/main" val="0"/>
              </a:ext>
            </a:extLst>
          </a:blip>
          <a:srcRect l="31851" t="9676" r="13922" b="5260"/>
          <a:stretch/>
        </p:blipFill>
        <p:spPr>
          <a:xfrm>
            <a:off x="1971675" y="1748902"/>
            <a:ext cx="6956593" cy="4632688"/>
          </a:xfrm>
          <a:prstGeom prst="rect">
            <a:avLst/>
          </a:prstGeom>
        </p:spPr>
      </p:pic>
    </p:spTree>
    <p:extLst>
      <p:ext uri="{BB962C8B-B14F-4D97-AF65-F5344CB8AC3E}">
        <p14:creationId xmlns:p14="http://schemas.microsoft.com/office/powerpoint/2010/main" val="3312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76410"/>
            <a:ext cx="9382124" cy="533046"/>
          </a:xfrm>
        </p:spPr>
        <p:txBody>
          <a:bodyPr/>
          <a:lstStyle/>
          <a:p>
            <a:r>
              <a:rPr lang="en-US"/>
              <a:t>Chế độ Station</a:t>
            </a:r>
          </a:p>
        </p:txBody>
      </p:sp>
      <p:sp>
        <p:nvSpPr>
          <p:cNvPr id="3" name="Subtitle 2"/>
          <p:cNvSpPr>
            <a:spLocks noGrp="1"/>
          </p:cNvSpPr>
          <p:nvPr>
            <p:ph type="subTitle" idx="1"/>
          </p:nvPr>
        </p:nvSpPr>
        <p:spPr/>
        <p:txBody>
          <a:bodyPr>
            <a:normAutofit lnSpcReduction="10000"/>
          </a:bodyPr>
          <a:lstStyle/>
          <a:p>
            <a:endParaRPr lang="en-US"/>
          </a:p>
        </p:txBody>
      </p:sp>
      <p:pic>
        <p:nvPicPr>
          <p:cNvPr id="6" name="Picture 5" descr="A screenshot of a cell phone&#10;&#10;Description automatically generated">
            <a:extLst>
              <a:ext uri="{FF2B5EF4-FFF2-40B4-BE49-F238E27FC236}">
                <a16:creationId xmlns:a16="http://schemas.microsoft.com/office/drawing/2014/main" id="{D930A127-4301-417E-B1CD-A97049C02DBE}"/>
              </a:ext>
            </a:extLst>
          </p:cNvPr>
          <p:cNvPicPr>
            <a:picLocks noChangeAspect="1"/>
          </p:cNvPicPr>
          <p:nvPr/>
        </p:nvPicPr>
        <p:blipFill rotWithShape="1">
          <a:blip r:embed="rId2">
            <a:extLst>
              <a:ext uri="{28A0092B-C50C-407E-A947-70E740481C1C}">
                <a14:useLocalDpi xmlns:a14="http://schemas.microsoft.com/office/drawing/2010/main" val="0"/>
              </a:ext>
            </a:extLst>
          </a:blip>
          <a:srcRect l="20159" r="11558" b="20134"/>
          <a:stretch/>
        </p:blipFill>
        <p:spPr>
          <a:xfrm>
            <a:off x="1971675" y="1133475"/>
            <a:ext cx="9382124" cy="5474524"/>
          </a:xfrm>
          <a:prstGeom prst="rect">
            <a:avLst/>
          </a:prstGeom>
        </p:spPr>
      </p:pic>
    </p:spTree>
    <p:extLst>
      <p:ext uri="{BB962C8B-B14F-4D97-AF65-F5344CB8AC3E}">
        <p14:creationId xmlns:p14="http://schemas.microsoft.com/office/powerpoint/2010/main" val="2192869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Chế độ Station</a:t>
            </a:r>
          </a:p>
        </p:txBody>
      </p:sp>
      <p:sp>
        <p:nvSpPr>
          <p:cNvPr id="3" name="Subtitle 2"/>
          <p:cNvSpPr>
            <a:spLocks noGrp="1"/>
          </p:cNvSpPr>
          <p:nvPr>
            <p:ph type="subTitle" idx="1"/>
          </p:nvPr>
        </p:nvSpPr>
        <p:spPr/>
        <p:txBody>
          <a:bodyPr>
            <a:normAutofit lnSpcReduction="10000"/>
          </a:bodyPr>
          <a:lstStyle/>
          <a:p>
            <a:r>
              <a:rPr lang="en-US"/>
              <a:t>Quản lý kết nối</a:t>
            </a:r>
          </a:p>
        </p:txBody>
      </p:sp>
      <p:pic>
        <p:nvPicPr>
          <p:cNvPr id="8" name="Picture 7" descr="A screenshot of a computer&#10;&#10;Description automatically generated">
            <a:extLst>
              <a:ext uri="{FF2B5EF4-FFF2-40B4-BE49-F238E27FC236}">
                <a16:creationId xmlns:a16="http://schemas.microsoft.com/office/drawing/2014/main" id="{62B17B35-528A-49DF-B457-C113723E1F96}"/>
              </a:ext>
            </a:extLst>
          </p:cNvPr>
          <p:cNvPicPr>
            <a:picLocks noChangeAspect="1"/>
          </p:cNvPicPr>
          <p:nvPr/>
        </p:nvPicPr>
        <p:blipFill rotWithShape="1">
          <a:blip r:embed="rId2">
            <a:extLst>
              <a:ext uri="{28A0092B-C50C-407E-A947-70E740481C1C}">
                <a14:useLocalDpi xmlns:a14="http://schemas.microsoft.com/office/drawing/2010/main" val="0"/>
              </a:ext>
            </a:extLst>
          </a:blip>
          <a:srcRect l="33994" t="21375" r="14479" b="30034"/>
          <a:stretch/>
        </p:blipFill>
        <p:spPr>
          <a:xfrm>
            <a:off x="1971674" y="1666521"/>
            <a:ext cx="7653631" cy="4058004"/>
          </a:xfrm>
          <a:prstGeom prst="rect">
            <a:avLst/>
          </a:prstGeom>
        </p:spPr>
      </p:pic>
    </p:spTree>
    <p:extLst>
      <p:ext uri="{BB962C8B-B14F-4D97-AF65-F5344CB8AC3E}">
        <p14:creationId xmlns:p14="http://schemas.microsoft.com/office/powerpoint/2010/main" val="267088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Chế độ Station</a:t>
            </a:r>
          </a:p>
        </p:txBody>
      </p:sp>
      <p:sp>
        <p:nvSpPr>
          <p:cNvPr id="3" name="Subtitle 2"/>
          <p:cNvSpPr>
            <a:spLocks noGrp="1"/>
          </p:cNvSpPr>
          <p:nvPr>
            <p:ph type="subTitle" idx="1"/>
          </p:nvPr>
        </p:nvSpPr>
        <p:spPr/>
        <p:txBody>
          <a:bodyPr>
            <a:normAutofit lnSpcReduction="10000"/>
          </a:bodyPr>
          <a:lstStyle/>
          <a:p>
            <a:r>
              <a:rPr lang="en-US"/>
              <a:t>Quản lý kết nối</a:t>
            </a:r>
          </a:p>
        </p:txBody>
      </p:sp>
      <p:pic>
        <p:nvPicPr>
          <p:cNvPr id="5" name="Picture 4" descr="A screenshot of a computer&#10;&#10;Description automatically generated">
            <a:extLst>
              <a:ext uri="{FF2B5EF4-FFF2-40B4-BE49-F238E27FC236}">
                <a16:creationId xmlns:a16="http://schemas.microsoft.com/office/drawing/2014/main" id="{FBE76FA0-2FE6-47B8-B26A-317FDE22D95E}"/>
              </a:ext>
            </a:extLst>
          </p:cNvPr>
          <p:cNvPicPr>
            <a:picLocks noChangeAspect="1"/>
          </p:cNvPicPr>
          <p:nvPr/>
        </p:nvPicPr>
        <p:blipFill rotWithShape="1">
          <a:blip r:embed="rId2">
            <a:extLst>
              <a:ext uri="{28A0092B-C50C-407E-A947-70E740481C1C}">
                <a14:useLocalDpi xmlns:a14="http://schemas.microsoft.com/office/drawing/2010/main" val="0"/>
              </a:ext>
            </a:extLst>
          </a:blip>
          <a:srcRect l="32435" t="25962" r="4545" b="20563"/>
          <a:stretch/>
        </p:blipFill>
        <p:spPr>
          <a:xfrm>
            <a:off x="1852549" y="1904027"/>
            <a:ext cx="8230963" cy="3926757"/>
          </a:xfrm>
          <a:prstGeom prst="rect">
            <a:avLst/>
          </a:prstGeom>
        </p:spPr>
      </p:pic>
    </p:spTree>
    <p:extLst>
      <p:ext uri="{BB962C8B-B14F-4D97-AF65-F5344CB8AC3E}">
        <p14:creationId xmlns:p14="http://schemas.microsoft.com/office/powerpoint/2010/main" val="1741650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Chế độ Station</a:t>
            </a:r>
          </a:p>
        </p:txBody>
      </p:sp>
      <p:sp>
        <p:nvSpPr>
          <p:cNvPr id="3" name="Subtitle 2"/>
          <p:cNvSpPr>
            <a:spLocks noGrp="1"/>
          </p:cNvSpPr>
          <p:nvPr>
            <p:ph type="subTitle" idx="1"/>
          </p:nvPr>
        </p:nvSpPr>
        <p:spPr/>
        <p:txBody>
          <a:bodyPr>
            <a:normAutofit lnSpcReduction="10000"/>
          </a:bodyPr>
          <a:lstStyle/>
          <a:p>
            <a:r>
              <a:rPr lang="en-US"/>
              <a:t>Quản lý kết nối</a:t>
            </a:r>
          </a:p>
        </p:txBody>
      </p:sp>
      <p:pic>
        <p:nvPicPr>
          <p:cNvPr id="7" name="Picture 6" descr="A screenshot of a computer&#10;&#10;Description automatically generated">
            <a:extLst>
              <a:ext uri="{FF2B5EF4-FFF2-40B4-BE49-F238E27FC236}">
                <a16:creationId xmlns:a16="http://schemas.microsoft.com/office/drawing/2014/main" id="{3B58D0E5-ABC7-4373-B0EB-A5346C9BE639}"/>
              </a:ext>
            </a:extLst>
          </p:cNvPr>
          <p:cNvPicPr>
            <a:picLocks noChangeAspect="1"/>
          </p:cNvPicPr>
          <p:nvPr/>
        </p:nvPicPr>
        <p:blipFill rotWithShape="1">
          <a:blip r:embed="rId2">
            <a:extLst>
              <a:ext uri="{28A0092B-C50C-407E-A947-70E740481C1C}">
                <a14:useLocalDpi xmlns:a14="http://schemas.microsoft.com/office/drawing/2010/main" val="0"/>
              </a:ext>
            </a:extLst>
          </a:blip>
          <a:srcRect l="32728" t="19206" r="1721" b="13402"/>
          <a:stretch/>
        </p:blipFill>
        <p:spPr>
          <a:xfrm>
            <a:off x="1971675" y="1798386"/>
            <a:ext cx="8110476" cy="4687927"/>
          </a:xfrm>
          <a:prstGeom prst="rect">
            <a:avLst/>
          </a:prstGeom>
        </p:spPr>
      </p:pic>
    </p:spTree>
    <p:extLst>
      <p:ext uri="{BB962C8B-B14F-4D97-AF65-F5344CB8AC3E}">
        <p14:creationId xmlns:p14="http://schemas.microsoft.com/office/powerpoint/2010/main" val="2926163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TotalTime>
  <Words>916</Words>
  <Application>Microsoft Office PowerPoint</Application>
  <PresentationFormat>Widescreen</PresentationFormat>
  <Paragraphs>84</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Arial Unicode MS</vt:lpstr>
      <vt:lpstr>Calibri</vt:lpstr>
      <vt:lpstr>Roboto</vt:lpstr>
      <vt:lpstr>Office Theme</vt:lpstr>
      <vt:lpstr>PowerPoint Presentation</vt:lpstr>
      <vt:lpstr>PowerPoint Presentation</vt:lpstr>
      <vt:lpstr>Chế độ Station</vt:lpstr>
      <vt:lpstr>Chế độ Station</vt:lpstr>
      <vt:lpstr>Chế độ Station</vt:lpstr>
      <vt:lpstr>Chế độ Station</vt:lpstr>
      <vt:lpstr>Chế độ Station</vt:lpstr>
      <vt:lpstr>Chế độ Station</vt:lpstr>
      <vt:lpstr>Chế độ Station</vt:lpstr>
      <vt:lpstr>Chế độ Station</vt:lpstr>
      <vt:lpstr>Chế độ Station</vt:lpstr>
      <vt:lpstr>Chế độ Station</vt:lpstr>
      <vt:lpstr>Chế độ Station</vt:lpstr>
      <vt:lpstr>Chế độ AP (Access Point)</vt:lpstr>
      <vt:lpstr>Chế độ AP (Access Point)</vt:lpstr>
      <vt:lpstr>Chế độ AP (Access Point)</vt:lpstr>
      <vt:lpstr>Chế độ AP (Access Point)</vt:lpstr>
      <vt:lpstr>Chế độ AP (Access Point)</vt:lpstr>
      <vt:lpstr>Chế độ AP và Station</vt:lpstr>
      <vt:lpstr>HTTP Client (HTTP GET)</vt:lpstr>
      <vt:lpstr>HTTP Client (HTTP GET)</vt:lpstr>
      <vt:lpstr>HTTP Client (HTTP GET)</vt:lpstr>
      <vt:lpstr>HTTP Client (HTTP GET)</vt:lpstr>
      <vt:lpstr>HTTP Client (HTTP GET)</vt:lpstr>
      <vt:lpstr>HTTP Client (HTTP GET)</vt:lpstr>
      <vt:lpstr>HTTP Client (HTTP POST)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Nguyen Minh</cp:lastModifiedBy>
  <cp:revision>76</cp:revision>
  <dcterms:created xsi:type="dcterms:W3CDTF">2017-11-04T11:17:03Z</dcterms:created>
  <dcterms:modified xsi:type="dcterms:W3CDTF">2020-07-23T05:39:11Z</dcterms:modified>
</cp:coreProperties>
</file>