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2" r:id="rId6"/>
    <p:sldId id="264" r:id="rId7"/>
    <p:sldId id="263" r:id="rId8"/>
    <p:sldId id="265" r:id="rId9"/>
    <p:sldId id="266" r:id="rId10"/>
    <p:sldId id="267" r:id="rId11"/>
    <p:sldId id="268" r:id="rId12"/>
    <p:sldId id="269" r:id="rId13"/>
    <p:sldId id="270"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showGuides="1">
      <p:cViewPr varScale="1">
        <p:scale>
          <a:sx n="72" d="100"/>
          <a:sy n="72"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646191"/>
            <a:ext cx="10220324" cy="854929"/>
          </a:xfrm>
        </p:spPr>
        <p:txBody>
          <a:bodyPr/>
          <a:lstStyle/>
          <a:p>
            <a:pPr>
              <a:lnSpc>
                <a:spcPct val="150000"/>
              </a:lnSpc>
            </a:pPr>
            <a:r>
              <a:rPr lang="vi-VN" sz="4000" b="1" i="0">
                <a:effectLst/>
                <a:latin typeface="Segoe UI Black" panose="020B0A02040204020203" pitchFamily="34" charset="0"/>
                <a:ea typeface="Segoe UI Black" panose="020B0A02040204020203" pitchFamily="34" charset="0"/>
                <a:cs typeface="Segoe UI Black" panose="020B0A02040204020203" pitchFamily="34" charset="0"/>
              </a:rPr>
              <a:t>LƯU TRỮ CHUỖI JSON VÀO FILE</a:t>
            </a:r>
          </a:p>
        </p:txBody>
      </p:sp>
      <p:sp>
        <p:nvSpPr>
          <p:cNvPr id="6" name="Text Placeholder 5"/>
          <p:cNvSpPr>
            <a:spLocks noGrp="1"/>
          </p:cNvSpPr>
          <p:nvPr>
            <p:ph type="body" sz="half" idx="11"/>
          </p:nvPr>
        </p:nvSpPr>
        <p:spPr>
          <a:xfrm>
            <a:off x="1971676" y="1847904"/>
            <a:ext cx="9382124" cy="4707711"/>
          </a:xfrm>
        </p:spPr>
        <p:txBody>
          <a:bodyPr>
            <a:normAutofit/>
          </a:bodyPr>
          <a:lstStyle/>
          <a:p>
            <a:r>
              <a:rPr lang="en-US" sz="2500">
                <a:latin typeface="Times New Roman" panose="02020603050405020304" pitchFamily="18" charset="0"/>
                <a:ea typeface="Segoe UI Black" panose="020B0A02040204020203" pitchFamily="34" charset="0"/>
                <a:cs typeface="Times New Roman" panose="02020603050405020304" pitchFamily="18" charset="0"/>
              </a:rPr>
              <a:t>Sử dụng module </a:t>
            </a:r>
            <a:r>
              <a:rPr lang="en-US" sz="2500" b="0">
                <a:effectLst/>
                <a:latin typeface="Times New Roman" panose="02020603050405020304" pitchFamily="18" charset="0"/>
                <a:cs typeface="Times New Roman" panose="02020603050405020304" pitchFamily="18" charset="0"/>
              </a:rPr>
              <a:t>node-persist để lưu file</a:t>
            </a:r>
          </a:p>
          <a:p>
            <a:r>
              <a:rPr lang="en-US" sz="2500">
                <a:latin typeface="Times New Roman" panose="02020603050405020304" pitchFamily="18" charset="0"/>
                <a:cs typeface="Times New Roman" panose="02020603050405020304" pitchFamily="18" charset="0"/>
              </a:rPr>
              <a:t>Tải module về:</a:t>
            </a:r>
            <a:r>
              <a:rPr lang="nb-NO" sz="3200" b="0" i="0">
                <a:solidFill>
                  <a:srgbClr val="24292E"/>
                </a:solidFill>
                <a:effectLst/>
                <a:latin typeface="SFMono-Regular"/>
              </a:rPr>
              <a:t> </a:t>
            </a:r>
            <a:r>
              <a:rPr lang="nb-NO" sz="2500" b="0" i="0">
                <a:effectLst/>
                <a:latin typeface="Times New Roman" panose="02020603050405020304" pitchFamily="18" charset="0"/>
                <a:cs typeface="Times New Roman" panose="02020603050405020304" pitchFamily="18" charset="0"/>
              </a:rPr>
              <a:t>npm install node-persist@0.0.8 –save</a:t>
            </a:r>
          </a:p>
          <a:p>
            <a:r>
              <a:rPr lang="nb-NO" sz="2500" b="0">
                <a:effectLst/>
                <a:latin typeface="Times New Roman" panose="02020603050405020304" pitchFamily="18" charset="0"/>
                <a:cs typeface="Times New Roman" panose="02020603050405020304" pitchFamily="18" charset="0"/>
              </a:rPr>
              <a:t>Code chương trình để lưu file</a:t>
            </a:r>
            <a:endParaRPr lang="en-US" sz="2500" b="0">
              <a:effectLst/>
              <a:latin typeface="Times New Roman" panose="02020603050405020304" pitchFamily="18" charset="0"/>
              <a:cs typeface="Times New Roman" panose="02020603050405020304" pitchFamily="18" charset="0"/>
            </a:endParaRPr>
          </a:p>
          <a:p>
            <a:endParaRPr lang="en-US" sz="2500" b="0">
              <a:effectLst/>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ea typeface="Segoe UI Black" panose="020B0A02040204020203" pitchFamily="34" charset="0"/>
                <a:cs typeface="Times New Roman" panose="02020603050405020304" pitchFamily="18" charset="0"/>
              </a:rPr>
              <a:t> </a:t>
            </a: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98B6CF6-25B4-4724-BEC8-36F2BB1BF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464" y="3429000"/>
            <a:ext cx="5696547" cy="2300026"/>
          </a:xfrm>
          <a:prstGeom prst="rect">
            <a:avLst/>
          </a:prstGeom>
        </p:spPr>
      </p:pic>
    </p:spTree>
    <p:extLst>
      <p:ext uri="{BB962C8B-B14F-4D97-AF65-F5344CB8AC3E}">
        <p14:creationId xmlns:p14="http://schemas.microsoft.com/office/powerpoint/2010/main" val="1977231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646191"/>
            <a:ext cx="10220324" cy="854929"/>
          </a:xfrm>
        </p:spPr>
        <p:txBody>
          <a:bodyPr/>
          <a:lstStyle/>
          <a:p>
            <a:pPr>
              <a:lnSpc>
                <a:spcPct val="150000"/>
              </a:lnSpc>
            </a:pPr>
            <a:r>
              <a:rPr lang="vi-VN" sz="4000" b="1" i="0">
                <a:effectLst/>
                <a:latin typeface="Segoe UI Black" panose="020B0A02040204020203" pitchFamily="34" charset="0"/>
                <a:ea typeface="Segoe UI Black" panose="020B0A02040204020203" pitchFamily="34" charset="0"/>
                <a:cs typeface="Segoe UI Black" panose="020B0A02040204020203" pitchFamily="34" charset="0"/>
              </a:rPr>
              <a:t>LƯU TRỮ CHUỖI JSON VÀO FILE</a:t>
            </a:r>
          </a:p>
        </p:txBody>
      </p:sp>
      <p:sp>
        <p:nvSpPr>
          <p:cNvPr id="6" name="Text Placeholder 5"/>
          <p:cNvSpPr>
            <a:spLocks noGrp="1"/>
          </p:cNvSpPr>
          <p:nvPr>
            <p:ph type="body" sz="half" idx="11"/>
          </p:nvPr>
        </p:nvSpPr>
        <p:spPr>
          <a:xfrm>
            <a:off x="1971676" y="1847904"/>
            <a:ext cx="9382124" cy="4707711"/>
          </a:xfrm>
        </p:spPr>
        <p:txBody>
          <a:bodyPr>
            <a:normAutofit/>
          </a:bodyPr>
          <a:lstStyle/>
          <a:p>
            <a:r>
              <a:rPr lang="en-US" sz="2500" b="0">
                <a:effectLst/>
                <a:latin typeface="Times New Roman" panose="02020603050405020304" pitchFamily="18" charset="0"/>
                <a:cs typeface="Times New Roman" panose="02020603050405020304" pitchFamily="18" charset="0"/>
              </a:rPr>
              <a:t>Sau khi chạy xong. Nó được lưu trữ ở đây:</a:t>
            </a:r>
          </a:p>
          <a:p>
            <a:r>
              <a:rPr lang="en-US" sz="2500">
                <a:latin typeface="Times New Roman" panose="02020603050405020304" pitchFamily="18" charset="0"/>
                <a:ea typeface="Segoe UI Black" panose="020B0A02040204020203" pitchFamily="34" charset="0"/>
                <a:cs typeface="Times New Roman" panose="02020603050405020304" pitchFamily="18" charset="0"/>
              </a:rPr>
              <a:t> </a:t>
            </a: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CCA2716-1274-4F76-848C-FE7934E55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627" y="2553847"/>
            <a:ext cx="7389607" cy="1541075"/>
          </a:xfrm>
          <a:prstGeom prst="rect">
            <a:avLst/>
          </a:prstGeom>
        </p:spPr>
      </p:pic>
    </p:spTree>
    <p:extLst>
      <p:ext uri="{BB962C8B-B14F-4D97-AF65-F5344CB8AC3E}">
        <p14:creationId xmlns:p14="http://schemas.microsoft.com/office/powerpoint/2010/main" val="189739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646191"/>
            <a:ext cx="10220324" cy="854929"/>
          </a:xfrm>
        </p:spPr>
        <p:txBody>
          <a:bodyPr/>
          <a:lstStyle/>
          <a:p>
            <a:pPr>
              <a:lnSpc>
                <a:spcPct val="150000"/>
              </a:lnSpc>
            </a:pPr>
            <a:r>
              <a:rPr lang="vi-VN" sz="4000" b="1" i="0">
                <a:effectLst/>
                <a:latin typeface="Segoe UI Black" panose="020B0A02040204020203" pitchFamily="34" charset="0"/>
                <a:ea typeface="Segoe UI Black" panose="020B0A02040204020203" pitchFamily="34" charset="0"/>
                <a:cs typeface="Segoe UI Black" panose="020B0A02040204020203" pitchFamily="34" charset="0"/>
              </a:rPr>
              <a:t>LƯU TRỮ CHUỖI JSON VÀO FILE</a:t>
            </a:r>
          </a:p>
        </p:txBody>
      </p:sp>
      <p:sp>
        <p:nvSpPr>
          <p:cNvPr id="6" name="Text Placeholder 5"/>
          <p:cNvSpPr>
            <a:spLocks noGrp="1"/>
          </p:cNvSpPr>
          <p:nvPr>
            <p:ph type="body" sz="half" idx="11"/>
          </p:nvPr>
        </p:nvSpPr>
        <p:spPr>
          <a:xfrm>
            <a:off x="1971676" y="1847904"/>
            <a:ext cx="9382124" cy="4707711"/>
          </a:xfrm>
        </p:spPr>
        <p:txBody>
          <a:bodyPr>
            <a:normAutofit/>
          </a:bodyPr>
          <a:lstStyle/>
          <a:p>
            <a:r>
              <a:rPr lang="en-US" sz="2500">
                <a:latin typeface="Times New Roman" panose="02020603050405020304" pitchFamily="18" charset="0"/>
                <a:ea typeface="Segoe UI Black" panose="020B0A02040204020203" pitchFamily="34" charset="0"/>
                <a:cs typeface="Times New Roman" panose="02020603050405020304" pitchFamily="18" charset="0"/>
              </a:rPr>
              <a:t>Bây giờ, ta sẽ tải lại coi có lỗi không</a:t>
            </a: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Kết quả:</a:t>
            </a:r>
          </a:p>
        </p:txBody>
      </p:sp>
      <p:pic>
        <p:nvPicPr>
          <p:cNvPr id="5" name="Picture 4">
            <a:extLst>
              <a:ext uri="{FF2B5EF4-FFF2-40B4-BE49-F238E27FC236}">
                <a16:creationId xmlns:a16="http://schemas.microsoft.com/office/drawing/2014/main" id="{C0C8C8F6-6B0C-4F71-A966-D1AD555CE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548" y="2525692"/>
            <a:ext cx="6143781" cy="1768011"/>
          </a:xfrm>
          <a:prstGeom prst="rect">
            <a:avLst/>
          </a:prstGeom>
        </p:spPr>
      </p:pic>
      <p:pic>
        <p:nvPicPr>
          <p:cNvPr id="8" name="Picture 7">
            <a:extLst>
              <a:ext uri="{FF2B5EF4-FFF2-40B4-BE49-F238E27FC236}">
                <a16:creationId xmlns:a16="http://schemas.microsoft.com/office/drawing/2014/main" id="{4887AFA6-8097-4E73-87A4-0FE2FFD41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0547" y="5156652"/>
            <a:ext cx="6143781" cy="1253940"/>
          </a:xfrm>
          <a:prstGeom prst="rect">
            <a:avLst/>
          </a:prstGeom>
        </p:spPr>
      </p:pic>
    </p:spTree>
    <p:extLst>
      <p:ext uri="{BB962C8B-B14F-4D97-AF65-F5344CB8AC3E}">
        <p14:creationId xmlns:p14="http://schemas.microsoft.com/office/powerpoint/2010/main" val="276758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646191"/>
            <a:ext cx="10220324" cy="854929"/>
          </a:xfrm>
        </p:spPr>
        <p:txBody>
          <a:bodyPr/>
          <a:lstStyle/>
          <a:p>
            <a:pPr>
              <a:lnSpc>
                <a:spcPct val="150000"/>
              </a:lnSpc>
            </a:pPr>
            <a:r>
              <a:rPr lang="vi-VN" sz="4000" b="1" i="0">
                <a:effectLst/>
                <a:latin typeface="Segoe UI Black" panose="020B0A02040204020203" pitchFamily="34" charset="0"/>
                <a:ea typeface="Segoe UI Black" panose="020B0A02040204020203" pitchFamily="34" charset="0"/>
                <a:cs typeface="Segoe UI Black" panose="020B0A02040204020203" pitchFamily="34" charset="0"/>
              </a:rPr>
              <a:t>LƯU TRỮ CHUỖI JSON VÀO FILE</a:t>
            </a:r>
          </a:p>
        </p:txBody>
      </p:sp>
      <p:sp>
        <p:nvSpPr>
          <p:cNvPr id="6" name="Text Placeholder 5"/>
          <p:cNvSpPr>
            <a:spLocks noGrp="1"/>
          </p:cNvSpPr>
          <p:nvPr>
            <p:ph type="body" sz="half" idx="11"/>
          </p:nvPr>
        </p:nvSpPr>
        <p:spPr>
          <a:xfrm>
            <a:off x="1971676" y="1847904"/>
            <a:ext cx="9382124" cy="4707711"/>
          </a:xfrm>
        </p:spPr>
        <p:txBody>
          <a:bodyPr>
            <a:normAutofit/>
          </a:bodyPr>
          <a:lstStyle/>
          <a:p>
            <a:r>
              <a:rPr lang="en-US" sz="2500">
                <a:latin typeface="Times New Roman" panose="02020603050405020304" pitchFamily="18" charset="0"/>
                <a:ea typeface="Segoe UI Black" panose="020B0A02040204020203" pitchFamily="34" charset="0"/>
                <a:cs typeface="Times New Roman" panose="02020603050405020304" pitchFamily="18" charset="0"/>
              </a:rPr>
              <a:t>Bây giờ, ta sẽ tải lại coi có lỗi không</a:t>
            </a: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Kết quả:</a:t>
            </a:r>
          </a:p>
        </p:txBody>
      </p:sp>
      <p:pic>
        <p:nvPicPr>
          <p:cNvPr id="5" name="Picture 4">
            <a:extLst>
              <a:ext uri="{FF2B5EF4-FFF2-40B4-BE49-F238E27FC236}">
                <a16:creationId xmlns:a16="http://schemas.microsoft.com/office/drawing/2014/main" id="{C0C8C8F6-6B0C-4F71-A966-D1AD555CE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548" y="2525692"/>
            <a:ext cx="6143781" cy="1768011"/>
          </a:xfrm>
          <a:prstGeom prst="rect">
            <a:avLst/>
          </a:prstGeom>
        </p:spPr>
      </p:pic>
      <p:pic>
        <p:nvPicPr>
          <p:cNvPr id="8" name="Picture 7">
            <a:extLst>
              <a:ext uri="{FF2B5EF4-FFF2-40B4-BE49-F238E27FC236}">
                <a16:creationId xmlns:a16="http://schemas.microsoft.com/office/drawing/2014/main" id="{4887AFA6-8097-4E73-87A4-0FE2FFD41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0547" y="5156652"/>
            <a:ext cx="6143781" cy="1253940"/>
          </a:xfrm>
          <a:prstGeom prst="rect">
            <a:avLst/>
          </a:prstGeom>
        </p:spPr>
      </p:pic>
    </p:spTree>
    <p:extLst>
      <p:ext uri="{BB962C8B-B14F-4D97-AF65-F5344CB8AC3E}">
        <p14:creationId xmlns:p14="http://schemas.microsoft.com/office/powerpoint/2010/main" val="2387569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076" y="2809080"/>
            <a:ext cx="5915024" cy="1239839"/>
          </a:xfrm>
        </p:spPr>
        <p:txBody>
          <a:bodyPr/>
          <a:lstStyle/>
          <a:p>
            <a:pPr algn="ctr"/>
            <a:r>
              <a:rPr lang="en-US">
                <a:latin typeface="Segoe UI Black" panose="020B0A02040204020203" pitchFamily="34" charset="0"/>
                <a:ea typeface="Segoe UI Black" panose="020B0A02040204020203" pitchFamily="34" charset="0"/>
                <a:cs typeface="Segoe UI Black" panose="020B0A02040204020203" pitchFamily="34" charset="0"/>
              </a:rPr>
              <a:t>XỬ LÍ JSON TRONG NODEJS</a:t>
            </a:r>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885437"/>
            <a:ext cx="9382124" cy="533046"/>
          </a:xfrm>
        </p:spPr>
        <p:txBody>
          <a:bodyPr/>
          <a:lstStyle/>
          <a:p>
            <a:r>
              <a:rPr lang="en-US" sz="3000">
                <a:latin typeface="Segoe UI Black" panose="020B0A02040204020203" pitchFamily="34" charset="0"/>
                <a:ea typeface="Segoe UI Black" panose="020B0A02040204020203" pitchFamily="34" charset="0"/>
                <a:cs typeface="Segoe UI Black" panose="020B0A02040204020203" pitchFamily="34" charset="0"/>
              </a:rPr>
              <a:t>NỘI DUNG CHÍNH</a:t>
            </a:r>
          </a:p>
        </p:txBody>
      </p:sp>
      <p:sp>
        <p:nvSpPr>
          <p:cNvPr id="5" name="Text Placeholder 4"/>
          <p:cNvSpPr>
            <a:spLocks noGrp="1"/>
          </p:cNvSpPr>
          <p:nvPr>
            <p:ph type="body" sz="half" idx="2"/>
          </p:nvPr>
        </p:nvSpPr>
        <p:spPr>
          <a:xfrm>
            <a:off x="1971675" y="1847904"/>
            <a:ext cx="9382124" cy="4707711"/>
          </a:xfrm>
        </p:spPr>
        <p:txBody>
          <a:bodyPr/>
          <a:lstStyle/>
          <a:p>
            <a:pPr marL="342900" indent="-342900">
              <a:lnSpc>
                <a:spcPct val="150000"/>
              </a:lnSpc>
              <a:buAutoNum type="arabicPeriod"/>
            </a:pPr>
            <a:r>
              <a:rPr lang="en-US" sz="3000">
                <a:latin typeface="Segoe UI Black" panose="020B0A02040204020203" pitchFamily="34" charset="0"/>
                <a:ea typeface="Segoe UI Black" panose="020B0A02040204020203" pitchFamily="34" charset="0"/>
                <a:cs typeface="Segoe UI Black" panose="020B0A02040204020203" pitchFamily="34" charset="0"/>
              </a:rPr>
              <a:t>CẤU TRÚC CHUỖI JSON</a:t>
            </a:r>
          </a:p>
          <a:p>
            <a:pPr marL="342900" indent="-342900">
              <a:lnSpc>
                <a:spcPct val="150000"/>
              </a:lnSpc>
              <a:buFont typeface="Arial" panose="020B0604020202020204" pitchFamily="34" charset="0"/>
              <a:buAutoNum type="arabicPeriod"/>
            </a:pPr>
            <a:r>
              <a:rPr lang="en-US" sz="3000" b="1" i="0">
                <a:effectLst/>
                <a:latin typeface="Segoe UI Black" panose="020B0A02040204020203" pitchFamily="34" charset="0"/>
                <a:ea typeface="Segoe UI Black" panose="020B0A02040204020203" pitchFamily="34" charset="0"/>
                <a:cs typeface="Segoe UI Black" panose="020B0A02040204020203" pitchFamily="34" charset="0"/>
              </a:rPr>
              <a:t>XỬ LÝ CHUỖI JSON BẰNG JAVASCRIPT</a:t>
            </a:r>
          </a:p>
          <a:p>
            <a:pPr marL="342900" indent="-342900">
              <a:lnSpc>
                <a:spcPct val="150000"/>
              </a:lnSpc>
              <a:buFont typeface="Arial" panose="020B0604020202020204" pitchFamily="34" charset="0"/>
              <a:buAutoNum type="arabicPeriod"/>
            </a:pPr>
            <a:r>
              <a:rPr lang="vi-VN" sz="3000" b="1" i="0">
                <a:effectLst/>
                <a:latin typeface="Segoe UI Black" panose="020B0A02040204020203" pitchFamily="34" charset="0"/>
                <a:ea typeface="Segoe UI Black" panose="020B0A02040204020203" pitchFamily="34" charset="0"/>
                <a:cs typeface="Segoe UI Black" panose="020B0A02040204020203" pitchFamily="34" charset="0"/>
              </a:rPr>
              <a:t>LƯU TRỮ CHUỖI JSON VÀO FILE</a:t>
            </a:r>
          </a:p>
          <a:p>
            <a:endParaRPr lang="en-US"/>
          </a:p>
        </p:txBody>
      </p:sp>
    </p:spTree>
    <p:extLst>
      <p:ext uri="{BB962C8B-B14F-4D97-AF65-F5344CB8AC3E}">
        <p14:creationId xmlns:p14="http://schemas.microsoft.com/office/powerpoint/2010/main" val="836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777398"/>
            <a:ext cx="9382124" cy="854929"/>
          </a:xfrm>
        </p:spPr>
        <p:txBody>
          <a:bodyPr/>
          <a:lstStyle/>
          <a:p>
            <a:r>
              <a:rPr lang="en-US" sz="4000">
                <a:latin typeface="Segoe UI Black" panose="020B0A02040204020203" pitchFamily="34" charset="0"/>
                <a:ea typeface="Segoe UI Black" panose="020B0A02040204020203" pitchFamily="34" charset="0"/>
                <a:cs typeface="Segoe UI Black" panose="020B0A02040204020203" pitchFamily="34" charset="0"/>
              </a:rPr>
              <a:t>CẤU TRÚC CHUỖI JSON</a:t>
            </a:r>
            <a:endParaRPr lang="en-US"/>
          </a:p>
        </p:txBody>
      </p:sp>
      <p:sp>
        <p:nvSpPr>
          <p:cNvPr id="6" name="Text Placeholder 5"/>
          <p:cNvSpPr>
            <a:spLocks noGrp="1"/>
          </p:cNvSpPr>
          <p:nvPr>
            <p:ph type="body" sz="half" idx="11"/>
          </p:nvPr>
        </p:nvSpPr>
        <p:spPr>
          <a:xfrm>
            <a:off x="1971676" y="1847904"/>
            <a:ext cx="9382124" cy="4707711"/>
          </a:xfrm>
        </p:spPr>
        <p:txBody>
          <a:bodyPr>
            <a:normAutofit/>
          </a:bodyPr>
          <a:lstStyle/>
          <a:p>
            <a:pPr>
              <a:lnSpc>
                <a:spcPct val="150000"/>
              </a:lnSpc>
            </a:pPr>
            <a:r>
              <a:rPr lang="en-US" sz="2500" b="0" i="0">
                <a:solidFill>
                  <a:srgbClr val="1B1B1B"/>
                </a:solidFill>
                <a:effectLst/>
                <a:latin typeface="Times New Roman" panose="02020603050405020304" pitchFamily="18" charset="0"/>
                <a:cs typeface="Times New Roman" panose="02020603050405020304" pitchFamily="18" charset="0"/>
              </a:rPr>
              <a:t>Cấu trúc chuỗi JSON đó là nội dung của file package.json</a:t>
            </a:r>
          </a:p>
          <a:p>
            <a:pPr>
              <a:lnSpc>
                <a:spcPct val="150000"/>
              </a:lnSpc>
            </a:pPr>
            <a:endParaRPr lang="en-US" sz="2500">
              <a:solidFill>
                <a:srgbClr val="1B1B1B"/>
              </a:solidFill>
              <a:latin typeface="Times New Roman" panose="02020603050405020304" pitchFamily="18" charset="0"/>
              <a:cs typeface="Times New Roman" panose="02020603050405020304" pitchFamily="18" charset="0"/>
            </a:endParaRPr>
          </a:p>
          <a:p>
            <a:pPr>
              <a:lnSpc>
                <a:spcPct val="150000"/>
              </a:lnSpc>
            </a:pPr>
            <a:endParaRPr lang="en-US" sz="2500">
              <a:solidFill>
                <a:srgbClr val="1B1B1B"/>
              </a:solidFill>
              <a:latin typeface="Times New Roman" panose="02020603050405020304" pitchFamily="18" charset="0"/>
              <a:cs typeface="Times New Roman" panose="02020603050405020304" pitchFamily="18" charset="0"/>
            </a:endParaRPr>
          </a:p>
          <a:p>
            <a:pPr>
              <a:lnSpc>
                <a:spcPct val="150000"/>
              </a:lnSpc>
            </a:pPr>
            <a:endParaRPr lang="en-US" sz="2500">
              <a:solidFill>
                <a:srgbClr val="1B1B1B"/>
              </a:solidFill>
              <a:latin typeface="Times New Roman" panose="02020603050405020304" pitchFamily="18" charset="0"/>
              <a:cs typeface="Times New Roman" panose="02020603050405020304" pitchFamily="18" charset="0"/>
            </a:endParaRPr>
          </a:p>
          <a:p>
            <a:pPr>
              <a:lnSpc>
                <a:spcPct val="150000"/>
              </a:lnSpc>
            </a:pPr>
            <a:r>
              <a:rPr lang="vi-VN" sz="2500" b="0" i="0">
                <a:solidFill>
                  <a:srgbClr val="1B1B1B"/>
                </a:solidFill>
                <a:effectLst/>
                <a:latin typeface="+mj-lt"/>
              </a:rPr>
              <a:t>Giá trị của key và value sẽ được bao bọc bởi cặp dấu nháy đôi "key", điều này là bắt buộc. Giá trị mỗi key có thể là một chuỗi, một số hoặc là một chuỗi JSON khác nữa</a:t>
            </a:r>
            <a:endParaRPr lang="en-US" sz="2500">
              <a:solidFill>
                <a:srgbClr val="1B1B1B"/>
              </a:solidFill>
              <a:latin typeface="+mj-lt"/>
              <a:cs typeface="Times New Roman" panose="02020603050405020304" pitchFamily="18" charset="0"/>
            </a:endParaRPr>
          </a:p>
          <a:p>
            <a:endParaRPr lang="en-US" sz="2500">
              <a:solidFill>
                <a:srgbClr val="1B1B1B"/>
              </a:solidFill>
              <a:latin typeface="Times New Roman" panose="02020603050405020304" pitchFamily="18" charset="0"/>
              <a:cs typeface="Times New Roman" panose="02020603050405020304" pitchFamily="18" charset="0"/>
            </a:endParaRPr>
          </a:p>
          <a:p>
            <a:endParaRPr lang="en-US" sz="2500">
              <a:solidFill>
                <a:srgbClr val="1B1B1B"/>
              </a:solidFill>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53F425B-6713-498F-A159-C2CE45FF3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925" y="2544418"/>
            <a:ext cx="5706271" cy="2001078"/>
          </a:xfrm>
          <a:prstGeom prst="rect">
            <a:avLst/>
          </a:prstGeom>
        </p:spPr>
      </p:pic>
    </p:spTree>
    <p:extLst>
      <p:ext uri="{BB962C8B-B14F-4D97-AF65-F5344CB8AC3E}">
        <p14:creationId xmlns:p14="http://schemas.microsoft.com/office/powerpoint/2010/main" val="125598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777398"/>
            <a:ext cx="9382124" cy="854929"/>
          </a:xfrm>
        </p:spPr>
        <p:txBody>
          <a:bodyPr/>
          <a:lstStyle/>
          <a:p>
            <a:r>
              <a:rPr lang="en-US" sz="4000">
                <a:latin typeface="Segoe UI Black" panose="020B0A02040204020203" pitchFamily="34" charset="0"/>
                <a:ea typeface="Segoe UI Black" panose="020B0A02040204020203" pitchFamily="34" charset="0"/>
                <a:cs typeface="Segoe UI Black" panose="020B0A02040204020203" pitchFamily="34" charset="0"/>
              </a:rPr>
              <a:t>CẤU TRÚC CHUỖI JSON</a:t>
            </a:r>
            <a:endParaRPr lang="en-US"/>
          </a:p>
        </p:txBody>
      </p:sp>
      <p:sp>
        <p:nvSpPr>
          <p:cNvPr id="6" name="Text Placeholder 5"/>
          <p:cNvSpPr>
            <a:spLocks noGrp="1"/>
          </p:cNvSpPr>
          <p:nvPr>
            <p:ph type="body" sz="half" idx="11"/>
          </p:nvPr>
        </p:nvSpPr>
        <p:spPr>
          <a:xfrm>
            <a:off x="1971676" y="1847904"/>
            <a:ext cx="9382124" cy="4707711"/>
          </a:xfrm>
        </p:spPr>
        <p:txBody>
          <a:bodyPr>
            <a:normAutofit/>
          </a:bodyPr>
          <a:lstStyle/>
          <a:p>
            <a:r>
              <a:rPr lang="en-US" sz="2500">
                <a:solidFill>
                  <a:srgbClr val="1B1B1B"/>
                </a:solidFill>
                <a:latin typeface="Times New Roman" panose="02020603050405020304" pitchFamily="18" charset="0"/>
                <a:cs typeface="Times New Roman" panose="02020603050405020304" pitchFamily="18" charset="0"/>
              </a:rPr>
              <a:t>Tạo chuỗi json đơn giản:</a:t>
            </a:r>
          </a:p>
          <a:p>
            <a:endParaRPr lang="en-US" sz="2500">
              <a:solidFill>
                <a:srgbClr val="1B1B1B"/>
              </a:solidFill>
              <a:latin typeface="Times New Roman" panose="02020603050405020304" pitchFamily="18" charset="0"/>
              <a:cs typeface="Times New Roman" panose="02020603050405020304" pitchFamily="18" charset="0"/>
            </a:endParaRPr>
          </a:p>
          <a:p>
            <a:endParaRPr lang="en-US" sz="2500">
              <a:solidFill>
                <a:srgbClr val="1B1B1B"/>
              </a:solidFill>
              <a:latin typeface="Times New Roman" panose="02020603050405020304" pitchFamily="18" charset="0"/>
              <a:cs typeface="Times New Roman" panose="02020603050405020304" pitchFamily="18" charset="0"/>
            </a:endParaRPr>
          </a:p>
          <a:p>
            <a:endParaRPr lang="en-US" sz="2500">
              <a:solidFill>
                <a:srgbClr val="1B1B1B"/>
              </a:solidFill>
              <a:latin typeface="Times New Roman" panose="02020603050405020304" pitchFamily="18" charset="0"/>
              <a:cs typeface="Times New Roman" panose="02020603050405020304" pitchFamily="18" charset="0"/>
            </a:endParaRPr>
          </a:p>
          <a:p>
            <a:endParaRPr lang="en-US" sz="2500">
              <a:solidFill>
                <a:srgbClr val="1B1B1B"/>
              </a:solidFill>
              <a:latin typeface="Times New Roman" panose="02020603050405020304" pitchFamily="18" charset="0"/>
              <a:cs typeface="Times New Roman" panose="02020603050405020304" pitchFamily="18" charset="0"/>
            </a:endParaRPr>
          </a:p>
          <a:p>
            <a:r>
              <a:rPr lang="en-US" sz="2500">
                <a:solidFill>
                  <a:srgbClr val="1B1B1B"/>
                </a:solidFill>
                <a:latin typeface="Times New Roman" panose="02020603050405020304" pitchFamily="18" charset="0"/>
                <a:cs typeface="Times New Roman" panose="02020603050405020304" pitchFamily="18" charset="0"/>
              </a:rPr>
              <a:t>Kết quả sau khi chạy:</a:t>
            </a:r>
          </a:p>
          <a:p>
            <a:endParaRPr lang="en-US" sz="2500">
              <a:solidFill>
                <a:srgbClr val="1B1B1B"/>
              </a:solidFill>
              <a:latin typeface="Times New Roman" panose="02020603050405020304" pitchFamily="18" charset="0"/>
              <a:cs typeface="Times New Roman" panose="02020603050405020304" pitchFamily="18" charset="0"/>
            </a:endParaRPr>
          </a:p>
          <a:p>
            <a:endParaRPr lang="en-US" sz="2500">
              <a:solidFill>
                <a:srgbClr val="1B1B1B"/>
              </a:solidFill>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2F21810-0668-4850-AD3F-33BBFBCBB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093" y="2411896"/>
            <a:ext cx="6316716" cy="1364974"/>
          </a:xfrm>
          <a:prstGeom prst="rect">
            <a:avLst/>
          </a:prstGeom>
        </p:spPr>
      </p:pic>
      <p:pic>
        <p:nvPicPr>
          <p:cNvPr id="5" name="Picture 4">
            <a:extLst>
              <a:ext uri="{FF2B5EF4-FFF2-40B4-BE49-F238E27FC236}">
                <a16:creationId xmlns:a16="http://schemas.microsoft.com/office/drawing/2014/main" id="{C700E80B-D64F-44FA-8C67-A1B849EFE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5093" y="4749179"/>
            <a:ext cx="6316716" cy="1651620"/>
          </a:xfrm>
          <a:prstGeom prst="rect">
            <a:avLst/>
          </a:prstGeom>
        </p:spPr>
      </p:pic>
    </p:spTree>
    <p:extLst>
      <p:ext uri="{BB962C8B-B14F-4D97-AF65-F5344CB8AC3E}">
        <p14:creationId xmlns:p14="http://schemas.microsoft.com/office/powerpoint/2010/main" val="284688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777398"/>
            <a:ext cx="9382124" cy="854929"/>
          </a:xfrm>
        </p:spPr>
        <p:txBody>
          <a:bodyPr/>
          <a:lstStyle/>
          <a:p>
            <a:r>
              <a:rPr lang="en-US" sz="4000">
                <a:latin typeface="Segoe UI Black" panose="020B0A02040204020203" pitchFamily="34" charset="0"/>
                <a:ea typeface="Segoe UI Black" panose="020B0A02040204020203" pitchFamily="34" charset="0"/>
                <a:cs typeface="Segoe UI Black" panose="020B0A02040204020203" pitchFamily="34" charset="0"/>
              </a:rPr>
              <a:t>CẤU TRÚC CHUỖI JSON</a:t>
            </a:r>
            <a:endParaRPr lang="en-US"/>
          </a:p>
        </p:txBody>
      </p:sp>
      <p:sp>
        <p:nvSpPr>
          <p:cNvPr id="6" name="Text Placeholder 5"/>
          <p:cNvSpPr>
            <a:spLocks noGrp="1"/>
          </p:cNvSpPr>
          <p:nvPr>
            <p:ph type="body" sz="half" idx="11"/>
          </p:nvPr>
        </p:nvSpPr>
        <p:spPr>
          <a:xfrm>
            <a:off x="1971676" y="1847904"/>
            <a:ext cx="9382124" cy="4707711"/>
          </a:xfrm>
        </p:spPr>
        <p:txBody>
          <a:bodyPr>
            <a:normAutofit/>
          </a:bodyPr>
          <a:lstStyle/>
          <a:p>
            <a:pPr>
              <a:lnSpc>
                <a:spcPct val="150000"/>
              </a:lnSpc>
            </a:pPr>
            <a:r>
              <a:rPr lang="vi-VN" sz="2500" b="0" i="0">
                <a:solidFill>
                  <a:srgbClr val="1B1B1B"/>
                </a:solidFill>
                <a:effectLst/>
                <a:latin typeface="+mj-lt"/>
              </a:rPr>
              <a:t>Việc lấy thông tin từ một chuỗi JSON là rất khó, vì vậy</a:t>
            </a:r>
            <a:r>
              <a:rPr lang="en-US" sz="2500" b="0" i="0">
                <a:solidFill>
                  <a:srgbClr val="1B1B1B"/>
                </a:solidFill>
                <a:effectLst/>
                <a:latin typeface="+mj-lt"/>
              </a:rPr>
              <a:t> </a:t>
            </a:r>
            <a:r>
              <a:rPr lang="vi-VN" sz="2500" b="0" i="0">
                <a:solidFill>
                  <a:srgbClr val="1B1B1B"/>
                </a:solidFill>
                <a:effectLst/>
                <a:latin typeface="+mj-lt"/>
              </a:rPr>
              <a:t>chúng ta sẽ chuyển đổi chuỗi đó sang định dạng của một Object trong Javascript, lúc này để gọi đến các key thì chúng ta chỉ việc sử dụng dấu chấm là được</a:t>
            </a:r>
            <a:endParaRPr lang="en-US" sz="2500" b="0" i="0">
              <a:solidFill>
                <a:srgbClr val="1B1B1B"/>
              </a:solidFill>
              <a:effectLst/>
              <a:latin typeface="+mj-lt"/>
            </a:endParaRPr>
          </a:p>
          <a:p>
            <a:pPr>
              <a:lnSpc>
                <a:spcPct val="150000"/>
              </a:lnSpc>
            </a:pPr>
            <a:r>
              <a:rPr lang="en-US" sz="2500">
                <a:solidFill>
                  <a:srgbClr val="1B1B1B"/>
                </a:solidFill>
                <a:latin typeface="+mj-lt"/>
                <a:cs typeface="Times New Roman" panose="02020603050405020304" pitchFamily="18" charset="0"/>
              </a:rPr>
              <a:t>	</a:t>
            </a:r>
          </a:p>
          <a:p>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5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7" y="195617"/>
            <a:ext cx="10220324" cy="854929"/>
          </a:xfrm>
        </p:spPr>
        <p:txBody>
          <a:bodyPr/>
          <a:lstStyle/>
          <a:p>
            <a:pPr>
              <a:lnSpc>
                <a:spcPct val="150000"/>
              </a:lnSpc>
            </a:pPr>
            <a:r>
              <a:rPr lang="en-US" sz="4000" b="1" i="0">
                <a:effectLst/>
                <a:latin typeface="Segoe UI Black" panose="020B0A02040204020203" pitchFamily="34" charset="0"/>
                <a:ea typeface="Segoe UI Black" panose="020B0A02040204020203" pitchFamily="34" charset="0"/>
                <a:cs typeface="Segoe UI Black" panose="020B0A02040204020203" pitchFamily="34" charset="0"/>
              </a:rPr>
              <a:t>XỬ LÝ CHUỖI JSON BẰNG JAVASCRIPT</a:t>
            </a:r>
          </a:p>
        </p:txBody>
      </p:sp>
      <p:sp>
        <p:nvSpPr>
          <p:cNvPr id="6" name="Text Placeholder 5"/>
          <p:cNvSpPr>
            <a:spLocks noGrp="1"/>
          </p:cNvSpPr>
          <p:nvPr>
            <p:ph type="body" sz="half" idx="11"/>
          </p:nvPr>
        </p:nvSpPr>
        <p:spPr>
          <a:xfrm>
            <a:off x="1971676" y="1847904"/>
            <a:ext cx="9382124" cy="4707711"/>
          </a:xfrm>
        </p:spPr>
        <p:txBody>
          <a:bodyPr>
            <a:normAutofit/>
          </a:bodyPr>
          <a:lstStyle/>
          <a:p>
            <a:r>
              <a:rPr lang="en-US" sz="2500" i="0">
                <a:effectLst/>
                <a:latin typeface="Times New Roman" panose="02020603050405020304" pitchFamily="18" charset="0"/>
                <a:ea typeface="Segoe UI Black" panose="020B0A02040204020203" pitchFamily="34" charset="0"/>
                <a:cs typeface="Times New Roman" panose="02020603050405020304" pitchFamily="18" charset="0"/>
              </a:rPr>
              <a:t>Để chuyển chuỗi JSON sang Object thì chúng ta sử dụng hàm: JSON.parse(json_string)</a:t>
            </a: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r>
              <a:rPr lang="en-US" sz="2500">
                <a:latin typeface="Times New Roman" panose="02020603050405020304" pitchFamily="18" charset="0"/>
                <a:ea typeface="Segoe UI Black" panose="020B0A02040204020203" pitchFamily="34" charset="0"/>
                <a:cs typeface="Times New Roman" panose="02020603050405020304" pitchFamily="18" charset="0"/>
              </a:rPr>
              <a:t>Chạy file này và kiểm tra kết quả</a:t>
            </a:r>
          </a:p>
          <a:p>
            <a:endParaRPr lang="en-US" sz="25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2279540-2AE4-428A-A254-D112F084EA52}"/>
              </a:ext>
            </a:extLst>
          </p:cNvPr>
          <p:cNvSpPr txBox="1"/>
          <p:nvPr/>
        </p:nvSpPr>
        <p:spPr>
          <a:xfrm>
            <a:off x="1971676" y="1050546"/>
            <a:ext cx="4572000" cy="477054"/>
          </a:xfrm>
          <a:prstGeom prst="rect">
            <a:avLst/>
          </a:prstGeom>
          <a:noFill/>
        </p:spPr>
        <p:txBody>
          <a:bodyPr wrap="square" rtlCol="0">
            <a:spAutoFit/>
          </a:bodyPr>
          <a:lstStyle/>
          <a:p>
            <a:pPr algn="l"/>
            <a:r>
              <a:rPr lang="en-US" sz="2500" b="1" i="0">
                <a:effectLst/>
                <a:latin typeface="Segoe UI Black" panose="020B0A02040204020203" pitchFamily="34" charset="0"/>
                <a:ea typeface="Segoe UI Black" panose="020B0A02040204020203" pitchFamily="34" charset="0"/>
                <a:cs typeface="Segoe UI Black" panose="020B0A02040204020203" pitchFamily="34" charset="0"/>
              </a:rPr>
              <a:t>1. Chuyển JSON sang Object</a:t>
            </a:r>
          </a:p>
        </p:txBody>
      </p:sp>
      <p:pic>
        <p:nvPicPr>
          <p:cNvPr id="5" name="Picture 4">
            <a:extLst>
              <a:ext uri="{FF2B5EF4-FFF2-40B4-BE49-F238E27FC236}">
                <a16:creationId xmlns:a16="http://schemas.microsoft.com/office/drawing/2014/main" id="{D165E596-53BE-49F3-85E7-50147528F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224" y="2788399"/>
            <a:ext cx="5572903" cy="1281202"/>
          </a:xfrm>
          <a:prstGeom prst="rect">
            <a:avLst/>
          </a:prstGeom>
        </p:spPr>
      </p:pic>
      <p:pic>
        <p:nvPicPr>
          <p:cNvPr id="8" name="Picture 7">
            <a:extLst>
              <a:ext uri="{FF2B5EF4-FFF2-40B4-BE49-F238E27FC236}">
                <a16:creationId xmlns:a16="http://schemas.microsoft.com/office/drawing/2014/main" id="{30CF6248-2898-499C-9AED-4FE8E31C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7676" y="5116113"/>
            <a:ext cx="4541767" cy="1076475"/>
          </a:xfrm>
          <a:prstGeom prst="rect">
            <a:avLst/>
          </a:prstGeom>
        </p:spPr>
      </p:pic>
    </p:spTree>
    <p:extLst>
      <p:ext uri="{BB962C8B-B14F-4D97-AF65-F5344CB8AC3E}">
        <p14:creationId xmlns:p14="http://schemas.microsoft.com/office/powerpoint/2010/main" val="114824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7" y="195617"/>
            <a:ext cx="10220324" cy="854929"/>
          </a:xfrm>
        </p:spPr>
        <p:txBody>
          <a:bodyPr/>
          <a:lstStyle/>
          <a:p>
            <a:pPr>
              <a:lnSpc>
                <a:spcPct val="150000"/>
              </a:lnSpc>
            </a:pPr>
            <a:r>
              <a:rPr lang="en-US" sz="4000" b="1" i="0">
                <a:effectLst/>
                <a:latin typeface="Segoe UI Black" panose="020B0A02040204020203" pitchFamily="34" charset="0"/>
                <a:ea typeface="Segoe UI Black" panose="020B0A02040204020203" pitchFamily="34" charset="0"/>
                <a:cs typeface="Segoe UI Black" panose="020B0A02040204020203" pitchFamily="34" charset="0"/>
              </a:rPr>
              <a:t>XỬ LÝ CHUỖI JSON BẰNG JAVASCRIPT</a:t>
            </a:r>
          </a:p>
        </p:txBody>
      </p:sp>
      <p:sp>
        <p:nvSpPr>
          <p:cNvPr id="6" name="Text Placeholder 5"/>
          <p:cNvSpPr>
            <a:spLocks noGrp="1"/>
          </p:cNvSpPr>
          <p:nvPr>
            <p:ph type="body" sz="half" idx="11"/>
          </p:nvPr>
        </p:nvSpPr>
        <p:spPr>
          <a:xfrm>
            <a:off x="1971676" y="1847904"/>
            <a:ext cx="9382124" cy="4707711"/>
          </a:xfrm>
        </p:spPr>
        <p:txBody>
          <a:bodyPr>
            <a:normAutofit/>
          </a:bodyPr>
          <a:lstStyle/>
          <a:p>
            <a:r>
              <a:rPr lang="en-US" sz="2500" b="0" i="0">
                <a:solidFill>
                  <a:srgbClr val="333333"/>
                </a:solidFill>
                <a:effectLst/>
                <a:latin typeface="Times New Roman" panose="02020603050405020304" pitchFamily="18" charset="0"/>
                <a:cs typeface="Times New Roman" panose="02020603050405020304" pitchFamily="18" charset="0"/>
              </a:rPr>
              <a:t>Để chuyển đối một Object sang chuỗi JSON thì ta sử dụng hàm JSON.stringify(json_object)</a:t>
            </a:r>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2279540-2AE4-428A-A254-D112F084EA52}"/>
              </a:ext>
            </a:extLst>
          </p:cNvPr>
          <p:cNvSpPr txBox="1"/>
          <p:nvPr/>
        </p:nvSpPr>
        <p:spPr>
          <a:xfrm>
            <a:off x="1971675" y="1050546"/>
            <a:ext cx="7689159" cy="907941"/>
          </a:xfrm>
          <a:prstGeom prst="rect">
            <a:avLst/>
          </a:prstGeom>
          <a:noFill/>
        </p:spPr>
        <p:txBody>
          <a:bodyPr wrap="square" rtlCol="0">
            <a:spAutoFit/>
          </a:bodyPr>
          <a:lstStyle/>
          <a:p>
            <a:r>
              <a:rPr lang="en-US" sz="2500" b="1" i="0">
                <a:effectLst/>
                <a:latin typeface="Segoe UI Black" panose="020B0A02040204020203" pitchFamily="34" charset="0"/>
                <a:ea typeface="Segoe UI Black" panose="020B0A02040204020203" pitchFamily="34" charset="0"/>
                <a:cs typeface="Segoe UI Black" panose="020B0A02040204020203" pitchFamily="34" charset="0"/>
              </a:rPr>
              <a:t>1. </a:t>
            </a:r>
            <a:r>
              <a:rPr lang="en-US" sz="2800" b="1" i="0">
                <a:effectLst/>
                <a:latin typeface="Segoe UI Black" panose="020B0A02040204020203" pitchFamily="34" charset="0"/>
                <a:ea typeface="Segoe UI Black" panose="020B0A02040204020203" pitchFamily="34" charset="0"/>
                <a:cs typeface="Segoe UI Black" panose="020B0A02040204020203" pitchFamily="34" charset="0"/>
              </a:rPr>
              <a:t>CHUYỂN OBJECT SANG JSON</a:t>
            </a:r>
          </a:p>
          <a:p>
            <a:pPr algn="l"/>
            <a:endParaRPr lang="en-US" sz="2500" b="1" i="0">
              <a:effectLst/>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7" name="Picture 6">
            <a:extLst>
              <a:ext uri="{FF2B5EF4-FFF2-40B4-BE49-F238E27FC236}">
                <a16:creationId xmlns:a16="http://schemas.microsoft.com/office/drawing/2014/main" id="{A85C9906-E90F-43F8-8096-852497B60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235" y="2755845"/>
            <a:ext cx="6493565" cy="2534004"/>
          </a:xfrm>
          <a:prstGeom prst="rect">
            <a:avLst/>
          </a:prstGeom>
        </p:spPr>
      </p:pic>
    </p:spTree>
    <p:extLst>
      <p:ext uri="{BB962C8B-B14F-4D97-AF65-F5344CB8AC3E}">
        <p14:creationId xmlns:p14="http://schemas.microsoft.com/office/powerpoint/2010/main" val="303860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7" y="195617"/>
            <a:ext cx="10220324" cy="854929"/>
          </a:xfrm>
        </p:spPr>
        <p:txBody>
          <a:bodyPr/>
          <a:lstStyle/>
          <a:p>
            <a:pPr>
              <a:lnSpc>
                <a:spcPct val="150000"/>
              </a:lnSpc>
            </a:pPr>
            <a:r>
              <a:rPr lang="en-US" sz="4000" b="1" i="0">
                <a:effectLst/>
                <a:latin typeface="Segoe UI Black" panose="020B0A02040204020203" pitchFamily="34" charset="0"/>
                <a:ea typeface="Segoe UI Black" panose="020B0A02040204020203" pitchFamily="34" charset="0"/>
                <a:cs typeface="Segoe UI Black" panose="020B0A02040204020203" pitchFamily="34" charset="0"/>
              </a:rPr>
              <a:t>XỬ LÝ CHUỖI JSON BẰNG JAVASCRIPT</a:t>
            </a:r>
          </a:p>
        </p:txBody>
      </p:sp>
      <p:sp>
        <p:nvSpPr>
          <p:cNvPr id="6" name="Text Placeholder 5"/>
          <p:cNvSpPr>
            <a:spLocks noGrp="1"/>
          </p:cNvSpPr>
          <p:nvPr>
            <p:ph type="body" sz="half" idx="11"/>
          </p:nvPr>
        </p:nvSpPr>
        <p:spPr>
          <a:xfrm>
            <a:off x="1971676" y="1847904"/>
            <a:ext cx="9382124" cy="4707711"/>
          </a:xfrm>
        </p:spPr>
        <p:txBody>
          <a:bodyPr>
            <a:normAutofit/>
          </a:bodyPr>
          <a:lstStyle/>
          <a:p>
            <a:r>
              <a:rPr lang="en-US" sz="2500">
                <a:latin typeface="Times New Roman" panose="02020603050405020304" pitchFamily="18" charset="0"/>
                <a:ea typeface="Segoe UI Black" panose="020B0A02040204020203" pitchFamily="34" charset="0"/>
                <a:cs typeface="Times New Roman" panose="02020603050405020304" pitchFamily="18" charset="0"/>
              </a:rPr>
              <a:t>Kết quả sau khi chạy</a:t>
            </a: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2279540-2AE4-428A-A254-D112F084EA52}"/>
              </a:ext>
            </a:extLst>
          </p:cNvPr>
          <p:cNvSpPr txBox="1"/>
          <p:nvPr/>
        </p:nvSpPr>
        <p:spPr>
          <a:xfrm>
            <a:off x="1971675" y="1050546"/>
            <a:ext cx="7689159" cy="907941"/>
          </a:xfrm>
          <a:prstGeom prst="rect">
            <a:avLst/>
          </a:prstGeom>
          <a:noFill/>
        </p:spPr>
        <p:txBody>
          <a:bodyPr wrap="square" rtlCol="0">
            <a:spAutoFit/>
          </a:bodyPr>
          <a:lstStyle/>
          <a:p>
            <a:r>
              <a:rPr lang="en-US" sz="2500" b="1" i="0">
                <a:effectLst/>
                <a:latin typeface="Segoe UI Black" panose="020B0A02040204020203" pitchFamily="34" charset="0"/>
                <a:ea typeface="Segoe UI Black" panose="020B0A02040204020203" pitchFamily="34" charset="0"/>
                <a:cs typeface="Segoe UI Black" panose="020B0A02040204020203" pitchFamily="34" charset="0"/>
              </a:rPr>
              <a:t>1. </a:t>
            </a:r>
            <a:r>
              <a:rPr lang="en-US" sz="2800" b="1" i="0">
                <a:effectLst/>
                <a:latin typeface="Segoe UI Black" panose="020B0A02040204020203" pitchFamily="34" charset="0"/>
                <a:ea typeface="Segoe UI Black" panose="020B0A02040204020203" pitchFamily="34" charset="0"/>
                <a:cs typeface="Segoe UI Black" panose="020B0A02040204020203" pitchFamily="34" charset="0"/>
              </a:rPr>
              <a:t>CHUYỂN OBJECT SANG JSON</a:t>
            </a:r>
          </a:p>
          <a:p>
            <a:pPr algn="l"/>
            <a:endParaRPr lang="en-US" sz="2500" b="1" i="0">
              <a:effectLst/>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5" name="Picture 4">
            <a:extLst>
              <a:ext uri="{FF2B5EF4-FFF2-40B4-BE49-F238E27FC236}">
                <a16:creationId xmlns:a16="http://schemas.microsoft.com/office/drawing/2014/main" id="{88ACDABB-2A3D-40E4-95FB-F268FBA3C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339" y="2504205"/>
            <a:ext cx="6069495" cy="2395309"/>
          </a:xfrm>
          <a:prstGeom prst="rect">
            <a:avLst/>
          </a:prstGeom>
        </p:spPr>
      </p:pic>
    </p:spTree>
    <p:extLst>
      <p:ext uri="{BB962C8B-B14F-4D97-AF65-F5344CB8AC3E}">
        <p14:creationId xmlns:p14="http://schemas.microsoft.com/office/powerpoint/2010/main" val="79513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344</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Roboto</vt:lpstr>
      <vt:lpstr>Segoe UI Black</vt:lpstr>
      <vt:lpstr>SFMono-Regular</vt:lpstr>
      <vt:lpstr>Times New Roman</vt:lpstr>
      <vt:lpstr>Office Theme</vt:lpstr>
      <vt:lpstr>PowerPoint Presentation</vt:lpstr>
      <vt:lpstr>XỬ LÍ JSON TRONG NODEJS</vt:lpstr>
      <vt:lpstr>NỘI DUNG CHÍNH</vt:lpstr>
      <vt:lpstr>CẤU TRÚC CHUỖI JSON</vt:lpstr>
      <vt:lpstr>CẤU TRÚC CHUỖI JSON</vt:lpstr>
      <vt:lpstr>CẤU TRÚC CHUỖI JSON</vt:lpstr>
      <vt:lpstr>XỬ LÝ CHUỖI JSON BẰNG JAVASCRIPT</vt:lpstr>
      <vt:lpstr>XỬ LÝ CHUỖI JSON BẰNG JAVASCRIPT</vt:lpstr>
      <vt:lpstr>XỬ LÝ CHUỖI JSON BẰNG JAVASCRIPT</vt:lpstr>
      <vt:lpstr>LƯU TRỮ CHUỖI JSON VÀO FILE</vt:lpstr>
      <vt:lpstr>LƯU TRỮ CHUỖI JSON VÀO FILE</vt:lpstr>
      <vt:lpstr>LƯU TRỮ CHUỖI JSON VÀO FILE</vt:lpstr>
      <vt:lpstr>LƯU TRỮ CHUỖI JSON VÀO FILE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thanh vo</cp:lastModifiedBy>
  <cp:revision>82</cp:revision>
  <dcterms:created xsi:type="dcterms:W3CDTF">2017-11-04T11:17:03Z</dcterms:created>
  <dcterms:modified xsi:type="dcterms:W3CDTF">2020-08-16T09:51:15Z</dcterms:modified>
</cp:coreProperties>
</file>