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800" baseline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30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30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30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 các loại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/>
              <a:t>2. Modbus ASCII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BDD40-3AB6-49D0-AB1C-930B6BFF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674" y="1774619"/>
            <a:ext cx="9804833" cy="4725868"/>
          </a:xfrm>
        </p:spPr>
        <p:txBody>
          <a:bodyPr/>
          <a:lstStyle/>
          <a:p>
            <a:pPr lvl="1"/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5970A-ED1D-4F2C-B9A2-C577A25624D2}"/>
              </a:ext>
            </a:extLst>
          </p:cNvPr>
          <p:cNvSpPr txBox="1"/>
          <p:nvPr/>
        </p:nvSpPr>
        <p:spPr>
          <a:xfrm>
            <a:off x="2043404" y="1856792"/>
            <a:ext cx="958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- Modbus Ascii dữ liệu mã hóa bằng hexadecimal,  sử dụng đặc tính ASCII 4bit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Cần 2 byte truyền thông để truyền đ</a:t>
            </a: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ư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ợc 1 byte dữ liệu.</a:t>
            </a: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- Cấu trúc thanh ghi t</a:t>
            </a: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ư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ơng tự RTU.</a:t>
            </a: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- Cấu trúc frame truyền.</a:t>
            </a:r>
          </a:p>
        </p:txBody>
      </p:sp>
      <p:pic>
        <p:nvPicPr>
          <p:cNvPr id="4098" name="Picture 2" descr="OZEKI - Frame format Modbus ASCII">
            <a:extLst>
              <a:ext uri="{FF2B5EF4-FFF2-40B4-BE49-F238E27FC236}">
                <a16:creationId xmlns:a16="http://schemas.microsoft.com/office/drawing/2014/main" id="{7AF098C6-697D-4D28-B6F1-7F20AB49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3146141"/>
            <a:ext cx="61912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F5D664-3661-42B4-B901-A1553ECA43A2}"/>
              </a:ext>
            </a:extLst>
          </p:cNvPr>
          <p:cNvSpPr txBox="1"/>
          <p:nvPr/>
        </p:nvSpPr>
        <p:spPr>
          <a:xfrm>
            <a:off x="2845836" y="4525347"/>
            <a:ext cx="8033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Address: Địa chỉ slave(1-&gt; 255)</a:t>
            </a: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Function code(FC): FC là thao tác Master muốn thực hiện với slave</a:t>
            </a: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Data: </a:t>
            </a: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LRC Check: Checksum</a:t>
            </a:r>
          </a:p>
        </p:txBody>
      </p:sp>
    </p:spTree>
    <p:extLst>
      <p:ext uri="{BB962C8B-B14F-4D97-AF65-F5344CB8AC3E}">
        <p14:creationId xmlns:p14="http://schemas.microsoft.com/office/powerpoint/2010/main" val="13703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Multiway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BDD40-3AB6-49D0-AB1C-930B6BFF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674" y="1774619"/>
            <a:ext cx="9804833" cy="4725868"/>
          </a:xfrm>
        </p:spPr>
        <p:txBody>
          <a:bodyPr/>
          <a:lstStyle/>
          <a:p>
            <a:pPr lvl="1"/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D4C977-C852-42E7-A702-1A9614678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28D54-B4C3-4CB5-AFE6-F92119EE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98" y="1666521"/>
            <a:ext cx="6976383" cy="44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5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Multiway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BDD40-3AB6-49D0-AB1C-930B6BFF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674" y="1774619"/>
            <a:ext cx="9804833" cy="4725868"/>
          </a:xfrm>
        </p:spPr>
        <p:txBody>
          <a:bodyPr/>
          <a:lstStyle/>
          <a:p>
            <a:pPr lvl="1"/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D4C977-C852-42E7-A702-1A9614678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2B73F-4106-488B-8E94-1BB1EDF2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54" y="1934972"/>
            <a:ext cx="6888071" cy="44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0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Modbus protocol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960688"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12851" y="1791920"/>
            <a:ext cx="5476872" cy="4707711"/>
          </a:xfrm>
        </p:spPr>
        <p:txBody>
          <a:bodyPr>
            <a:normAutofit/>
          </a:bodyPr>
          <a:lstStyle/>
          <a:p>
            <a:pPr indent="3175"/>
            <a:r>
              <a:rPr lang="en-US" sz="200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 Khái niệm &amp; phân loại.</a:t>
            </a:r>
          </a:p>
          <a:p>
            <a:pPr indent="3175"/>
            <a:r>
              <a:rPr lang="en-US" sz="200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 Đặc điểm các loại.</a:t>
            </a:r>
          </a:p>
          <a:p>
            <a:r>
              <a:rPr lang="en-US" sz="200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 Cấu trúc frame truyền.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ECB8315-E376-4483-9F2E-9DD939EC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Khái</a:t>
            </a:r>
            <a:r>
              <a:rPr lang="en-US"/>
              <a:t> niệm &amp; phân loại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37384" y="1763925"/>
            <a:ext cx="8816415" cy="174973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>
                <a:latin typeface="Segoe UI Black" panose="020B0A02040204020203" pitchFamily="34" charset="0"/>
                <a:ea typeface="Segoe UI Black" panose="020B0A02040204020203" pitchFamily="34" charset="0"/>
              </a:rPr>
              <a:t>- Modbus là một chuẩn giao thức truyền thông trong công nghiệp, dùng để giao tiếp giữa các thiết bị trong một hệ thống.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Segoe UI Black" panose="020B0A02040204020203" pitchFamily="34" charset="0"/>
                <a:ea typeface="Segoe UI Black" panose="020B0A02040204020203" pitchFamily="34" charset="0"/>
              </a:rPr>
              <a:t>- Modbus có thể dùng với giao tiếp vật lý Serial, Ethernet.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2429B9-BE68-4178-988A-113F0BD0DADE}"/>
              </a:ext>
            </a:extLst>
          </p:cNvPr>
          <p:cNvSpPr/>
          <p:nvPr/>
        </p:nvSpPr>
        <p:spPr>
          <a:xfrm>
            <a:off x="6177001" y="3597639"/>
            <a:ext cx="1671795" cy="13394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Modbus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314CEB-2763-4286-BB29-7741D48D32E2}"/>
              </a:ext>
            </a:extLst>
          </p:cNvPr>
          <p:cNvSpPr/>
          <p:nvPr/>
        </p:nvSpPr>
        <p:spPr>
          <a:xfrm>
            <a:off x="8787208" y="3578153"/>
            <a:ext cx="1671795" cy="1339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Modbus RTU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20CB7A-376D-42F6-BB82-8F964E8CFD11}"/>
              </a:ext>
            </a:extLst>
          </p:cNvPr>
          <p:cNvSpPr/>
          <p:nvPr/>
        </p:nvSpPr>
        <p:spPr>
          <a:xfrm>
            <a:off x="3319820" y="3597639"/>
            <a:ext cx="1671795" cy="1339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Modbus TCP/IP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CD257-BE19-47F1-8060-F2F7066CE567}"/>
              </a:ext>
            </a:extLst>
          </p:cNvPr>
          <p:cNvSpPr/>
          <p:nvPr/>
        </p:nvSpPr>
        <p:spPr>
          <a:xfrm>
            <a:off x="6177001" y="5426908"/>
            <a:ext cx="1671795" cy="1339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Modbus ASCII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8D97F-8008-4615-9D0B-D43D6B6D8A0D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7848796" y="4247865"/>
            <a:ext cx="938412" cy="1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31DAB-ECD5-4068-A656-6983B21DB069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7012899" y="4937063"/>
            <a:ext cx="0" cy="48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58AE26-AE3D-46F0-A57D-8BC96295F321}"/>
              </a:ext>
            </a:extLst>
          </p:cNvPr>
          <p:cNvCxnSpPr>
            <a:stCxn id="6" idx="2"/>
            <a:endCxn id="9" idx="6"/>
          </p:cNvCxnSpPr>
          <p:nvPr/>
        </p:nvCxnSpPr>
        <p:spPr>
          <a:xfrm flipH="1">
            <a:off x="4991615" y="4267351"/>
            <a:ext cx="118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17">
            <a:extLst>
              <a:ext uri="{FF2B5EF4-FFF2-40B4-BE49-F238E27FC236}">
                <a16:creationId xmlns:a16="http://schemas.microsoft.com/office/drawing/2014/main" id="{4717382B-08A8-409F-9B79-473EAD0F8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C8474-2436-4049-AD30-95962D99B0D3}"/>
              </a:ext>
            </a:extLst>
          </p:cNvPr>
          <p:cNvSpPr txBox="1"/>
          <p:nvPr/>
        </p:nvSpPr>
        <p:spPr>
          <a:xfrm>
            <a:off x="8318002" y="5015606"/>
            <a:ext cx="36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Trong phần này, ta sẽ tìm hiểu chủ yếu modbus </a:t>
            </a:r>
            <a:r>
              <a:rPr lang="en-US" i="1">
                <a:latin typeface="Segoe UI Black" panose="020B0A02040204020203" pitchFamily="34" charset="0"/>
                <a:ea typeface="Segoe UI Black" panose="020B0A02040204020203" pitchFamily="34" charset="0"/>
              </a:rPr>
              <a:t>TCP/IP &amp; RTU</a:t>
            </a:r>
          </a:p>
        </p:txBody>
      </p:sp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 các loại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/>
              <a:t>1. Modbus RTU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BDD40-3AB6-49D0-AB1C-930B6BFF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674" y="1830603"/>
            <a:ext cx="9382123" cy="4707711"/>
          </a:xfrm>
        </p:spPr>
        <p:txBody>
          <a:bodyPr/>
          <a:lstStyle/>
          <a:p>
            <a:pPr marL="285750" indent="-285750" algn="just">
              <a:buFontTx/>
              <a:buChar char="-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Modbus RTU mã hóa ở dạng nhị phân, sử  dụng đ</a:t>
            </a: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ư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ờng truyền vật lý Serial (RS-232, RS-485, RS-422).</a:t>
            </a:r>
          </a:p>
          <a:p>
            <a:pPr marL="285750" indent="-285750" algn="just">
              <a:buFontTx/>
              <a:buChar char="-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Các thiết bị trong mạng modbus giao tiếp theo mô hình single master – multi slave.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Các ô thanh ghi trong modbus: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4FC00-E374-449F-9B7F-91AC8015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64" y="3219203"/>
            <a:ext cx="6921162" cy="3319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209E2-F3DE-4F7F-AEA8-16566BDF6967}"/>
              </a:ext>
            </a:extLst>
          </p:cNvPr>
          <p:cNvSpPr txBox="1"/>
          <p:nvPr/>
        </p:nvSpPr>
        <p:spPr>
          <a:xfrm>
            <a:off x="10220326" y="3340501"/>
            <a:ext cx="13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75FB0-0827-4C94-848A-07768DC102EC}"/>
              </a:ext>
            </a:extLst>
          </p:cNvPr>
          <p:cNvSpPr txBox="1"/>
          <p:nvPr/>
        </p:nvSpPr>
        <p:spPr>
          <a:xfrm>
            <a:off x="10233726" y="3996556"/>
            <a:ext cx="13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583C8-2660-4DA0-A369-570D08DCE332}"/>
              </a:ext>
            </a:extLst>
          </p:cNvPr>
          <p:cNvSpPr txBox="1"/>
          <p:nvPr/>
        </p:nvSpPr>
        <p:spPr>
          <a:xfrm>
            <a:off x="10233726" y="4652611"/>
            <a:ext cx="13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99141-1418-4811-B968-CE64411427A9}"/>
              </a:ext>
            </a:extLst>
          </p:cNvPr>
          <p:cNvSpPr txBox="1"/>
          <p:nvPr/>
        </p:nvSpPr>
        <p:spPr>
          <a:xfrm>
            <a:off x="10252895" y="5308666"/>
            <a:ext cx="13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2byte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8693-E15F-4AAB-A48E-98F7919512D4}"/>
              </a:ext>
            </a:extLst>
          </p:cNvPr>
          <p:cNvSpPr txBox="1"/>
          <p:nvPr/>
        </p:nvSpPr>
        <p:spPr>
          <a:xfrm>
            <a:off x="10253261" y="5964721"/>
            <a:ext cx="13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2byte</a:t>
            </a:r>
          </a:p>
        </p:txBody>
      </p:sp>
    </p:spTree>
    <p:extLst>
      <p:ext uri="{BB962C8B-B14F-4D97-AF65-F5344CB8AC3E}">
        <p14:creationId xmlns:p14="http://schemas.microsoft.com/office/powerpoint/2010/main" val="197488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 các loại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/>
              <a:t>1. Modbus RTU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BDD40-3AB6-49D0-AB1C-930B6BFF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674" y="1830603"/>
            <a:ext cx="9804833" cy="4725868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Cấu trúc frame truyền : </a:t>
            </a:r>
          </a:p>
          <a:p>
            <a:pPr lvl="1"/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OZEKI - Frame format Modbus RTU">
            <a:extLst>
              <a:ext uri="{FF2B5EF4-FFF2-40B4-BE49-F238E27FC236}">
                <a16:creationId xmlns:a16="http://schemas.microsoft.com/office/drawing/2014/main" id="{95CCCA2A-E775-4666-BF20-F5053D4D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05" y="2113120"/>
            <a:ext cx="6470196" cy="208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1329D9-EF30-40B4-B25D-B0AD1EFBC829}"/>
              </a:ext>
            </a:extLst>
          </p:cNvPr>
          <p:cNvSpPr txBox="1"/>
          <p:nvPr/>
        </p:nvSpPr>
        <p:spPr>
          <a:xfrm>
            <a:off x="2845836" y="4525347"/>
            <a:ext cx="8266923" cy="147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Address: Địa chỉ slave(1-&gt; 255)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Function code(FC): FC là thao tác Master muốn thực hiện với slave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Data: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CRC Check: Checksum</a:t>
            </a:r>
          </a:p>
        </p:txBody>
      </p:sp>
    </p:spTree>
    <p:extLst>
      <p:ext uri="{BB962C8B-B14F-4D97-AF65-F5344CB8AC3E}">
        <p14:creationId xmlns:p14="http://schemas.microsoft.com/office/powerpoint/2010/main" val="211030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 các loại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/>
              <a:t>1. Modbus RTU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BDD40-3AB6-49D0-AB1C-930B6BFF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674" y="1830603"/>
            <a:ext cx="9804833" cy="4725868"/>
          </a:xfrm>
        </p:spPr>
        <p:txBody>
          <a:bodyPr/>
          <a:lstStyle/>
          <a:p>
            <a:pPr lvl="1"/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9399C-F038-4F04-9F36-DD382969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72" y="2426869"/>
            <a:ext cx="9614636" cy="1515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5B05E-EB20-4D2C-B699-E20D195C628E}"/>
              </a:ext>
            </a:extLst>
          </p:cNvPr>
          <p:cNvSpPr txBox="1"/>
          <p:nvPr/>
        </p:nvSpPr>
        <p:spPr>
          <a:xfrm>
            <a:off x="1971674" y="2005068"/>
            <a:ext cx="4729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E4FFD-9906-413B-A746-18B15E3E107F}"/>
              </a:ext>
            </a:extLst>
          </p:cNvPr>
          <p:cNvSpPr txBox="1"/>
          <p:nvPr/>
        </p:nvSpPr>
        <p:spPr>
          <a:xfrm>
            <a:off x="2287782" y="2005068"/>
            <a:ext cx="15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Chức</a:t>
            </a:r>
            <a:r>
              <a:rPr lang="en-US"/>
              <a:t> 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năng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B84C3-A2FD-40D8-B720-8DD138C767CA}"/>
              </a:ext>
            </a:extLst>
          </p:cNvPr>
          <p:cNvSpPr txBox="1"/>
          <p:nvPr/>
        </p:nvSpPr>
        <p:spPr>
          <a:xfrm>
            <a:off x="3842873" y="2005068"/>
            <a:ext cx="249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Master send(hex)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499EC-20DC-48BC-B137-5526CC4BAD3E}"/>
              </a:ext>
            </a:extLst>
          </p:cNvPr>
          <p:cNvSpPr txBox="1"/>
          <p:nvPr/>
        </p:nvSpPr>
        <p:spPr>
          <a:xfrm>
            <a:off x="6096000" y="1997834"/>
            <a:ext cx="20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detail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7726D-8641-448A-A731-505218054FC6}"/>
              </a:ext>
            </a:extLst>
          </p:cNvPr>
          <p:cNvSpPr txBox="1"/>
          <p:nvPr/>
        </p:nvSpPr>
        <p:spPr>
          <a:xfrm>
            <a:off x="8862686" y="1997834"/>
            <a:ext cx="20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Respond</a:t>
            </a:r>
          </a:p>
        </p:txBody>
      </p:sp>
    </p:spTree>
    <p:extLst>
      <p:ext uri="{BB962C8B-B14F-4D97-AF65-F5344CB8AC3E}">
        <p14:creationId xmlns:p14="http://schemas.microsoft.com/office/powerpoint/2010/main" val="2571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 các loại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/>
              <a:t>2. Modbus TCP/IP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BDD40-3AB6-49D0-AB1C-930B6BFF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674" y="1791478"/>
            <a:ext cx="9804833" cy="4764993"/>
          </a:xfrm>
        </p:spPr>
        <p:txBody>
          <a:bodyPr/>
          <a:lstStyle/>
          <a:p>
            <a:pPr marL="742950" lvl="1" indent="-285750">
              <a:buFontTx/>
              <a:buChar char="-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Modbus TCP/IP là Modbus qua Ethernet. Các dữ liệu đ</a:t>
            </a: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ư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ợc đóng gói trong gói tin TCP/IP.</a:t>
            </a:r>
          </a:p>
          <a:p>
            <a:pPr marL="742950" lvl="1" indent="-285750">
              <a:buFontTx/>
              <a:buChar char="-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Modbus TCP/IP thì có client –server( client nh</a:t>
            </a: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ư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master ở RTU, server như slave ở RTU).</a:t>
            </a:r>
          </a:p>
          <a:p>
            <a:pPr marL="742950" lvl="1" indent="-285750">
              <a:buFontTx/>
              <a:buChar char="-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Cấu trúc modbus message nh</a:t>
            </a: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ư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Modbus RTU (Fcode &amp; Data).</a:t>
            </a:r>
          </a:p>
          <a:p>
            <a:pPr marL="742950" lvl="1" indent="-285750">
              <a:buFontTx/>
              <a:buChar char="-"/>
            </a:pPr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742950" lvl="1" indent="-285750">
              <a:buFontTx/>
              <a:buChar char="-"/>
            </a:pPr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742950" lvl="1" indent="-285750">
              <a:buFontTx/>
              <a:buChar char="-"/>
            </a:pPr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lvl="1"/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Cấu trúc thanh ghi t</a:t>
            </a: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ư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ơng tự RTU.</a:t>
            </a:r>
          </a:p>
          <a:p>
            <a:pPr lvl="1"/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2897F3-9A86-423A-989C-7D2093897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1"/>
          <a:stretch/>
        </p:blipFill>
        <p:spPr bwMode="auto">
          <a:xfrm>
            <a:off x="3309937" y="2601491"/>
            <a:ext cx="5572125" cy="9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84C3A9-5C6F-41E2-AEFB-3DAECCE37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279" y="4001557"/>
            <a:ext cx="5327622" cy="25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0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 các loại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/>
              <a:t>2. Modbus TCP/IP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BDD40-3AB6-49D0-AB1C-930B6BFF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674" y="1830603"/>
            <a:ext cx="9804833" cy="4725868"/>
          </a:xfrm>
        </p:spPr>
        <p:txBody>
          <a:bodyPr/>
          <a:lstStyle/>
          <a:p>
            <a:pPr lvl="1"/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9399C-F038-4F04-9F36-DD382969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72" y="2426869"/>
            <a:ext cx="9614636" cy="1515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5B05E-EB20-4D2C-B699-E20D195C628E}"/>
              </a:ext>
            </a:extLst>
          </p:cNvPr>
          <p:cNvSpPr txBox="1"/>
          <p:nvPr/>
        </p:nvSpPr>
        <p:spPr>
          <a:xfrm>
            <a:off x="1971674" y="2005068"/>
            <a:ext cx="47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E4FFD-9906-413B-A746-18B15E3E107F}"/>
              </a:ext>
            </a:extLst>
          </p:cNvPr>
          <p:cNvSpPr txBox="1"/>
          <p:nvPr/>
        </p:nvSpPr>
        <p:spPr>
          <a:xfrm>
            <a:off x="2287782" y="2005068"/>
            <a:ext cx="15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Chức</a:t>
            </a:r>
            <a:r>
              <a:rPr lang="en-US"/>
              <a:t> 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năng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B84C3-A2FD-40D8-B720-8DD138C767CA}"/>
              </a:ext>
            </a:extLst>
          </p:cNvPr>
          <p:cNvSpPr txBox="1"/>
          <p:nvPr/>
        </p:nvSpPr>
        <p:spPr>
          <a:xfrm>
            <a:off x="3814884" y="2005068"/>
            <a:ext cx="249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Master send(hex)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499EC-20DC-48BC-B137-5526CC4BAD3E}"/>
              </a:ext>
            </a:extLst>
          </p:cNvPr>
          <p:cNvSpPr txBox="1"/>
          <p:nvPr/>
        </p:nvSpPr>
        <p:spPr>
          <a:xfrm>
            <a:off x="6217299" y="1997834"/>
            <a:ext cx="20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detail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7726D-8641-448A-A731-505218054FC6}"/>
              </a:ext>
            </a:extLst>
          </p:cNvPr>
          <p:cNvSpPr txBox="1"/>
          <p:nvPr/>
        </p:nvSpPr>
        <p:spPr>
          <a:xfrm>
            <a:off x="8862686" y="1997834"/>
            <a:ext cx="20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Respond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6CF82-954F-4107-A01A-04FF70BB3CD6}"/>
              </a:ext>
            </a:extLst>
          </p:cNvPr>
          <p:cNvSpPr txBox="1"/>
          <p:nvPr/>
        </p:nvSpPr>
        <p:spPr>
          <a:xfrm>
            <a:off x="7539134" y="4695393"/>
            <a:ext cx="51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Ở đây mình trình bày lại để tiện quan sát.</a:t>
            </a:r>
          </a:p>
        </p:txBody>
      </p:sp>
    </p:spTree>
    <p:extLst>
      <p:ext uri="{BB962C8B-B14F-4D97-AF65-F5344CB8AC3E}">
        <p14:creationId xmlns:p14="http://schemas.microsoft.com/office/powerpoint/2010/main" val="410867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434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Arial</vt:lpstr>
      <vt:lpstr>Calibri</vt:lpstr>
      <vt:lpstr>Segoe UI Black</vt:lpstr>
      <vt:lpstr>Symbol</vt:lpstr>
      <vt:lpstr>Office Theme</vt:lpstr>
      <vt:lpstr>PowerPoint Presentation</vt:lpstr>
      <vt:lpstr>Modbus protocol</vt:lpstr>
      <vt:lpstr>Nội dung</vt:lpstr>
      <vt:lpstr>Khái niệm &amp; phân loại</vt:lpstr>
      <vt:lpstr>Đặc điểm các loại</vt:lpstr>
      <vt:lpstr>Đặc điểm các loại</vt:lpstr>
      <vt:lpstr>Đặc điểm các loại</vt:lpstr>
      <vt:lpstr>Đặc điểm các loại</vt:lpstr>
      <vt:lpstr>Đặc điểm các loại</vt:lpstr>
      <vt:lpstr>Đặc điểm các loại</vt:lpstr>
      <vt:lpstr>Multiway</vt:lpstr>
      <vt:lpstr>Multiway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Hậu Trương</cp:lastModifiedBy>
  <cp:revision>106</cp:revision>
  <dcterms:created xsi:type="dcterms:W3CDTF">2017-11-04T11:17:03Z</dcterms:created>
  <dcterms:modified xsi:type="dcterms:W3CDTF">2020-08-16T15:21:55Z</dcterms:modified>
</cp:coreProperties>
</file>