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58" r:id="rId7"/>
    <p:sldId id="259" r:id="rId8"/>
    <p:sldId id="260" r:id="rId9"/>
    <p:sldId id="274" r:id="rId10"/>
    <p:sldId id="262" r:id="rId11"/>
    <p:sldId id="275" r:id="rId12"/>
    <p:sldId id="263" r:id="rId13"/>
    <p:sldId id="264" r:id="rId14"/>
    <p:sldId id="266" r:id="rId15"/>
    <p:sldId id="276" r:id="rId16"/>
    <p:sldId id="268" r:id="rId17"/>
    <p:sldId id="269" r:id="rId18"/>
    <p:sldId id="277"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F486B2-3BC1-4EED-AB89-7DA47EFBEE40}"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356448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F486B2-3BC1-4EED-AB89-7DA47EFBEE40}"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296670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F486B2-3BC1-4EED-AB89-7DA47EFBEE40}"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3848612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3317378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644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24720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91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F486B2-3BC1-4EED-AB89-7DA47EFBEE40}"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419712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F486B2-3BC1-4EED-AB89-7DA47EFBEE40}"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106271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F486B2-3BC1-4EED-AB89-7DA47EFBEE40}"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96399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F486B2-3BC1-4EED-AB89-7DA47EFBEE40}"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70300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F486B2-3BC1-4EED-AB89-7DA47EFBEE40}"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44923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486B2-3BC1-4EED-AB89-7DA47EFBEE40}"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31046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F486B2-3BC1-4EED-AB89-7DA47EFBEE40}"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108257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F486B2-3BC1-4EED-AB89-7DA47EFBEE40}"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72944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486B2-3BC1-4EED-AB89-7DA47EFBEE40}" type="datetimeFigureOut">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1BD59-EA50-4670-8EFF-B182C0D9B134}" type="slidenum">
              <a:rPr lang="en-US" smtClean="0"/>
              <a:t>‹#›</a:t>
            </a:fld>
            <a:endParaRPr lang="en-US"/>
          </a:p>
        </p:txBody>
      </p:sp>
    </p:spTree>
    <p:extLst>
      <p:ext uri="{BB962C8B-B14F-4D97-AF65-F5344CB8AC3E}">
        <p14:creationId xmlns:p14="http://schemas.microsoft.com/office/powerpoint/2010/main" val="146388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5215" y="542474"/>
            <a:ext cx="6123792"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6. Sử dụng Package cho project</a:t>
            </a:r>
          </a:p>
        </p:txBody>
      </p:sp>
      <p:sp>
        <p:nvSpPr>
          <p:cNvPr id="3" name="TextBox 2"/>
          <p:cNvSpPr txBox="1"/>
          <p:nvPr/>
        </p:nvSpPr>
        <p:spPr>
          <a:xfrm>
            <a:off x="2373743" y="2032778"/>
            <a:ext cx="11321143" cy="1938992"/>
          </a:xfrm>
          <a:prstGeom prst="rect">
            <a:avLst/>
          </a:prstGeom>
          <a:noFill/>
        </p:spPr>
        <p:txBody>
          <a:bodyPr wrap="square" rtlCol="0">
            <a:spAutoFit/>
          </a:bodyPr>
          <a:lstStyle/>
          <a:p>
            <a:r>
              <a:rPr lang="en-US" sz="2400" dirty="0">
                <a:latin typeface="Segoe UI Black" panose="020B0A02040204020203" pitchFamily="34" charset="0"/>
                <a:cs typeface="Times New Roman" panose="02020603050405020304" pitchFamily="18" charset="0"/>
              </a:rPr>
              <a:t>Lệnh sử dụng để load packages cho project: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install</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a:t>
            </a:r>
          </a:p>
        </p:txBody>
      </p:sp>
      <p:sp>
        <p:nvSpPr>
          <p:cNvPr id="4" name="TextBox 3"/>
          <p:cNvSpPr txBox="1"/>
          <p:nvPr/>
        </p:nvSpPr>
        <p:spPr>
          <a:xfrm>
            <a:off x="1915215" y="3971770"/>
            <a:ext cx="6457217"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7. Một số lệnh khác thường dùng</a:t>
            </a:r>
          </a:p>
        </p:txBody>
      </p:sp>
      <p:sp>
        <p:nvSpPr>
          <p:cNvPr id="5" name="TextBox 4"/>
          <p:cNvSpPr txBox="1"/>
          <p:nvPr/>
        </p:nvSpPr>
        <p:spPr>
          <a:xfrm>
            <a:off x="2373743" y="5013386"/>
            <a:ext cx="1132114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list</a:t>
            </a:r>
            <a:r>
              <a:rPr lang="en-US" sz="2400" i="1" dirty="0">
                <a:latin typeface="Segoe UI Black" panose="020B0A02040204020203" pitchFamily="34" charset="0"/>
                <a:cs typeface="Times New Roman" panose="02020603050405020304" pitchFamily="18" charset="0"/>
              </a:rPr>
              <a:t> // các package đã cài đặt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check </a:t>
            </a:r>
            <a:r>
              <a:rPr lang="en-US" sz="2400" i="1" dirty="0">
                <a:latin typeface="Segoe UI Black" panose="020B0A02040204020203" pitchFamily="34" charset="0"/>
                <a:cs typeface="Times New Roman" panose="02020603050405020304" pitchFamily="18" charset="0"/>
              </a:rPr>
              <a:t>// check phiên bản và file lock</a:t>
            </a:r>
          </a:p>
          <a:p>
            <a:pPr marL="342900" indent="-342900">
              <a:buFont typeface="Wingdings" panose="05000000000000000000" pitchFamily="2" charset="2"/>
              <a:buChar char="Ø"/>
            </a:pPr>
            <a:endParaRPr lang="en-US" sz="2400" i="1"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endParaRPr lang="en-US" sz="2400" i="1"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1472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280" y="1268957"/>
            <a:ext cx="6774946" cy="370363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EE09D1F-9E14-4E08-85CB-E494D24284BE}"/>
              </a:ext>
            </a:extLst>
          </p:cNvPr>
          <p:cNvSpPr>
            <a:spLocks noGrp="1"/>
          </p:cNvSpPr>
          <p:nvPr>
            <p:ph type="title"/>
          </p:nvPr>
        </p:nvSpPr>
        <p:spPr/>
        <p:txBody>
          <a:bodyPr/>
          <a:lstStyle/>
          <a:p>
            <a:endParaRPr lang="en-US"/>
          </a:p>
        </p:txBody>
      </p:sp>
      <p:sp>
        <p:nvSpPr>
          <p:cNvPr id="4" name="Subtitle 3">
            <a:extLst>
              <a:ext uri="{FF2B5EF4-FFF2-40B4-BE49-F238E27FC236}">
                <a16:creationId xmlns:a16="http://schemas.microsoft.com/office/drawing/2014/main" id="{D7D506FE-AA61-4301-B391-0F73528BA4F1}"/>
              </a:ext>
            </a:extLst>
          </p:cNvPr>
          <p:cNvSpPr>
            <a:spLocks noGrp="1"/>
          </p:cNvSpPr>
          <p:nvPr>
            <p:ph type="subTitle" idx="1"/>
          </p:nvPr>
        </p:nvSpPr>
        <p:spPr/>
        <p:txBody>
          <a:bodyPr>
            <a:normAutofit lnSpcReduction="10000"/>
          </a:bodyPr>
          <a:lstStyle/>
          <a:p>
            <a:endParaRPr lang="en-US"/>
          </a:p>
        </p:txBody>
      </p:sp>
      <p:sp>
        <p:nvSpPr>
          <p:cNvPr id="5" name="Text Placeholder 4">
            <a:extLst>
              <a:ext uri="{FF2B5EF4-FFF2-40B4-BE49-F238E27FC236}">
                <a16:creationId xmlns:a16="http://schemas.microsoft.com/office/drawing/2014/main" id="{02D67148-1499-4A90-88A5-E5CC0499D411}"/>
              </a:ext>
            </a:extLst>
          </p:cNvPr>
          <p:cNvSpPr>
            <a:spLocks noGrp="1"/>
          </p:cNvSpPr>
          <p:nvPr>
            <p:ph type="body" sz="half" idx="2"/>
          </p:nvPr>
        </p:nvSpPr>
        <p:spPr/>
        <p:txBody>
          <a:bodyPr/>
          <a:lstStyle/>
          <a:p>
            <a:endParaRPr lang="en-US"/>
          </a:p>
        </p:txBody>
      </p:sp>
      <p:sp>
        <p:nvSpPr>
          <p:cNvPr id="6" name="Text Placeholder 5">
            <a:extLst>
              <a:ext uri="{FF2B5EF4-FFF2-40B4-BE49-F238E27FC236}">
                <a16:creationId xmlns:a16="http://schemas.microsoft.com/office/drawing/2014/main" id="{5614EB96-8A68-45CF-92ED-080BC50A85E2}"/>
              </a:ext>
            </a:extLst>
          </p:cNvPr>
          <p:cNvSpPr>
            <a:spLocks noGrp="1"/>
          </p:cNvSpPr>
          <p:nvPr>
            <p:ph type="body" sz="half" idx="10"/>
          </p:nvPr>
        </p:nvSpPr>
        <p:spPr/>
        <p:txBody>
          <a:bodyPr/>
          <a:lstStyle/>
          <a:p>
            <a:endParaRPr lang="en-US"/>
          </a:p>
        </p:txBody>
      </p:sp>
      <p:sp>
        <p:nvSpPr>
          <p:cNvPr id="7" name="Text Placeholder 6">
            <a:extLst>
              <a:ext uri="{FF2B5EF4-FFF2-40B4-BE49-F238E27FC236}">
                <a16:creationId xmlns:a16="http://schemas.microsoft.com/office/drawing/2014/main" id="{053D6846-B312-49A9-B96E-7CBD2BADD82B}"/>
              </a:ext>
            </a:extLst>
          </p:cNvPr>
          <p:cNvSpPr>
            <a:spLocks noGrp="1"/>
          </p:cNvSpPr>
          <p:nvPr>
            <p:ph type="body" sz="half" idx="11"/>
          </p:nvPr>
        </p:nvSpPr>
        <p:spPr/>
        <p:txBody>
          <a:bodyPr/>
          <a:lstStyle/>
          <a:p>
            <a:endParaRPr lang="en-US"/>
          </a:p>
        </p:txBody>
      </p:sp>
    </p:spTree>
    <p:extLst>
      <p:ext uri="{BB962C8B-B14F-4D97-AF65-F5344CB8AC3E}">
        <p14:creationId xmlns:p14="http://schemas.microsoft.com/office/powerpoint/2010/main" val="339056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6667E-7 -1.11111E-6 L -0.21849 -0.00162 " pathEditMode="relative" rAng="0" ptsTypes="AA">
                                      <p:cBhvr>
                                        <p:cTn id="6" dur="2000" fill="hold"/>
                                        <p:tgtEl>
                                          <p:spTgt spid="2"/>
                                        </p:tgtEl>
                                        <p:attrNameLst>
                                          <p:attrName>ppt_x</p:attrName>
                                          <p:attrName>ppt_y</p:attrName>
                                        </p:attrNameLst>
                                      </p:cBhvr>
                                      <p:rCtr x="-1092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6158" y="442084"/>
            <a:ext cx="2832827"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NPM LÀ GÌ?</a:t>
            </a:r>
          </a:p>
        </p:txBody>
      </p:sp>
      <p:sp>
        <p:nvSpPr>
          <p:cNvPr id="9" name="TextBox 8"/>
          <p:cNvSpPr txBox="1"/>
          <p:nvPr/>
        </p:nvSpPr>
        <p:spPr>
          <a:xfrm>
            <a:off x="6385203" y="1029509"/>
            <a:ext cx="5623917" cy="612475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viết tắt của Node package manager là một công cụ tạo và quản lý các thư viện lập trình Javascript cho Node.js. </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Trong cộng đồng Javascript, các lập trình viên chia sẻ hàng trăm nghìn các thư viện với các đoạn code đã thực hiện sẵn một chức năng nào đó. </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Nó giúp cho các dự án mới tránh phải viết lại các thành phần cơ bản, các thư viện lập trình hay thậm chí cả các framework.</a:t>
            </a:r>
          </a:p>
          <a:p>
            <a:endParaRPr lang="en-US" sz="3200" dirty="0">
              <a:latin typeface="Segoe UI Black" panose="020B0A02040204020203" pitchFamily="34" charset="0"/>
              <a:cs typeface="Times New Roman" panose="02020603050405020304" pitchFamily="18" charset="0"/>
            </a:endParaRPr>
          </a:p>
        </p:txBody>
      </p:sp>
      <p:pic>
        <p:nvPicPr>
          <p:cNvPr id="2050" name="Picture 2"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8" y="1665772"/>
            <a:ext cx="6774946" cy="370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98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1652" y="545601"/>
            <a:ext cx="3581430"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KHỞI TẠO NPN</a:t>
            </a:r>
          </a:p>
        </p:txBody>
      </p:sp>
      <p:sp>
        <p:nvSpPr>
          <p:cNvPr id="4" name="TextBox 3"/>
          <p:cNvSpPr txBox="1"/>
          <p:nvPr/>
        </p:nvSpPr>
        <p:spPr>
          <a:xfrm>
            <a:off x="1606897" y="1661941"/>
            <a:ext cx="5623917"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Khởi động cmd (Command Prompt)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Nhập lệnh “npm init -yes”</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File package.json được khởi tạo.</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444342" y="226423"/>
            <a:ext cx="5564777" cy="5530374"/>
          </a:xfrm>
          <a:prstGeom prst="rect">
            <a:avLst/>
          </a:prstGeom>
        </p:spPr>
      </p:pic>
      <p:pic>
        <p:nvPicPr>
          <p:cNvPr id="6" name="Picture 5"/>
          <p:cNvPicPr>
            <a:picLocks noChangeAspect="1"/>
          </p:cNvPicPr>
          <p:nvPr/>
        </p:nvPicPr>
        <p:blipFill>
          <a:blip r:embed="rId3"/>
          <a:stretch>
            <a:fillRect/>
          </a:stretch>
        </p:blipFill>
        <p:spPr>
          <a:xfrm>
            <a:off x="1108057" y="3931750"/>
            <a:ext cx="5181600" cy="3650093"/>
          </a:xfrm>
          <a:prstGeom prst="rect">
            <a:avLst/>
          </a:prstGeom>
        </p:spPr>
      </p:pic>
    </p:spTree>
    <p:extLst>
      <p:ext uri="{BB962C8B-B14F-4D97-AF65-F5344CB8AC3E}">
        <p14:creationId xmlns:p14="http://schemas.microsoft.com/office/powerpoint/2010/main" val="376217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533" y="554227"/>
            <a:ext cx="4509568"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Thêm 1 Package mới</a:t>
            </a:r>
          </a:p>
        </p:txBody>
      </p:sp>
      <p:sp>
        <p:nvSpPr>
          <p:cNvPr id="3" name="TextBox 2"/>
          <p:cNvSpPr txBox="1"/>
          <p:nvPr/>
        </p:nvSpPr>
        <p:spPr>
          <a:xfrm>
            <a:off x="1847533" y="2726109"/>
            <a:ext cx="5416731" cy="3416320"/>
          </a:xfrm>
          <a:prstGeom prst="rect">
            <a:avLst/>
          </a:prstGeom>
          <a:noFill/>
        </p:spPr>
        <p:txBody>
          <a:bodyPr wrap="square" rtlCol="0">
            <a:spAutoFit/>
          </a:bodyPr>
          <a:lstStyle/>
          <a:p>
            <a:r>
              <a:rPr lang="en-US" sz="2400" dirty="0">
                <a:latin typeface="Segoe UI Black" panose="020B0A02040204020203" pitchFamily="34" charset="0"/>
                <a:cs typeface="Times New Roman" panose="02020603050405020304" pitchFamily="18" charset="0"/>
              </a:rPr>
              <a:t>Các lệnh sử dụng để thêm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install package-name</a:t>
            </a:r>
          </a:p>
          <a:p>
            <a:endParaRPr lang="en-US" sz="2400"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Trong đó package-name là tên gói muốn cài đặt</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npm install vue</a:t>
            </a:r>
            <a:endParaRPr lang="en-US" sz="4000" dirty="0">
              <a:latin typeface="Segoe UI Black" panose="020B0A02040204020203" pitchFamily="34" charset="0"/>
              <a:cs typeface="Times New Roman" panose="02020603050405020304" pitchFamily="18" charset="0"/>
            </a:endParaRPr>
          </a:p>
        </p:txBody>
      </p:sp>
      <p:sp>
        <p:nvSpPr>
          <p:cNvPr id="5" name="TextBox 4"/>
          <p:cNvSpPr txBox="1"/>
          <p:nvPr/>
        </p:nvSpPr>
        <p:spPr>
          <a:xfrm>
            <a:off x="7384867" y="5224339"/>
            <a:ext cx="3927565" cy="400110"/>
          </a:xfrm>
          <a:prstGeom prst="rect">
            <a:avLst/>
          </a:prstGeom>
          <a:noFill/>
        </p:spPr>
        <p:txBody>
          <a:bodyPr wrap="square" rtlCol="0">
            <a:spAutoFit/>
          </a:bodyPr>
          <a:lstStyle/>
          <a:p>
            <a:r>
              <a:rPr lang="en-US" sz="2000" dirty="0">
                <a:latin typeface="Segoe UI Black" panose="020B0A02040204020203" pitchFamily="34" charset="0"/>
                <a:cs typeface="Times New Roman" panose="02020603050405020304" pitchFamily="18" charset="0"/>
              </a:rPr>
              <a:t>File package sau khi thêm</a:t>
            </a:r>
          </a:p>
        </p:txBody>
      </p:sp>
      <p:pic>
        <p:nvPicPr>
          <p:cNvPr id="7" name="Picture 6"/>
          <p:cNvPicPr>
            <a:picLocks noChangeAspect="1"/>
          </p:cNvPicPr>
          <p:nvPr/>
        </p:nvPicPr>
        <p:blipFill>
          <a:blip r:embed="rId2"/>
          <a:stretch>
            <a:fillRect/>
          </a:stretch>
        </p:blipFill>
        <p:spPr>
          <a:xfrm>
            <a:off x="7170726" y="1754038"/>
            <a:ext cx="4791170" cy="3349923"/>
          </a:xfrm>
          <a:prstGeom prst="rect">
            <a:avLst/>
          </a:prstGeom>
        </p:spPr>
      </p:pic>
    </p:spTree>
    <p:extLst>
      <p:ext uri="{BB962C8B-B14F-4D97-AF65-F5344CB8AC3E}">
        <p14:creationId xmlns:p14="http://schemas.microsoft.com/office/powerpoint/2010/main" val="278067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6750" y="416204"/>
            <a:ext cx="4649030"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Ví trí thêm 1 Package</a:t>
            </a:r>
          </a:p>
        </p:txBody>
      </p:sp>
      <p:sp>
        <p:nvSpPr>
          <p:cNvPr id="5" name="Rectangle 2"/>
          <p:cNvSpPr>
            <a:spLocks noChangeArrowheads="1"/>
          </p:cNvSpPr>
          <p:nvPr/>
        </p:nvSpPr>
        <p:spPr bwMode="auto">
          <a:xfrm>
            <a:off x="2196750" y="1872020"/>
            <a:ext cx="963006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Segoe UI Black" panose="020B0A02040204020203" pitchFamily="34" charset="0"/>
                <a:ea typeface="Calibri" panose="020F0502020204030204" pitchFamily="34" charset="0"/>
                <a:cs typeface="Times New Roman" panose="02020603050405020304" pitchFamily="18" charset="0"/>
              </a:rPr>
              <a:t>Local:</a:t>
            </a:r>
            <a:r>
              <a:rPr kumimoji="0" lang="en-US" altLang="en-US" sz="2400" b="0" i="0" u="none" strike="noStrike" cap="none" normalizeH="0" baseline="0" dirty="0">
                <a:ln>
                  <a:noFill/>
                </a:ln>
                <a:solidFill>
                  <a:schemeClr val="tx1"/>
                </a:solidFill>
                <a:effectLst/>
                <a:latin typeface="Segoe UI Black" panose="020B0A02040204020203" pitchFamily="34" charset="0"/>
                <a:ea typeface="Calibri" panose="020F0502020204030204" pitchFamily="34" charset="0"/>
                <a:cs typeface="Times New Roman" panose="02020603050405020304" pitchFamily="18" charset="0"/>
              </a:rPr>
              <a:t> sẽ tạo ra thư mục node_modules nếu chưa có trong project hoặc nếu có rồi nó sẽ lấy code của gói cần cài đặt đưa vào đây. Khi cần sử dụng bạn có thể sử dụng lệnh </a:t>
            </a:r>
            <a:r>
              <a:rPr kumimoji="0" lang="en-US" altLang="en-US" sz="2400" b="0" i="1" u="none" strike="noStrike" cap="none" normalizeH="0" baseline="0" dirty="0">
                <a:ln>
                  <a:noFill/>
                </a:ln>
                <a:solidFill>
                  <a:schemeClr val="tx1"/>
                </a:solidFill>
                <a:effectLst/>
                <a:latin typeface="Segoe UI Black" panose="020B0A02040204020203" pitchFamily="34" charset="0"/>
                <a:ea typeface="Calibri" panose="020F0502020204030204" pitchFamily="34" charset="0"/>
                <a:cs typeface="Times New Roman" panose="02020603050405020304" pitchFamily="18" charset="0"/>
              </a:rPr>
              <a:t>require().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Segoe UI Black" panose="020B0A02040204020203"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Segoe UI Black" panose="020B0A02040204020203" pitchFamily="34" charset="0"/>
                <a:ea typeface="Calibri" panose="020F0502020204030204" pitchFamily="34" charset="0"/>
                <a:cs typeface="Times New Roman" panose="02020603050405020304" pitchFamily="18" charset="0"/>
              </a:rPr>
              <a:t>Global:</a:t>
            </a:r>
            <a:r>
              <a:rPr kumimoji="0" lang="en-US" altLang="en-US" sz="2400" b="0" i="0" u="none" strike="noStrike" cap="none" normalizeH="0" baseline="0" dirty="0">
                <a:ln>
                  <a:noFill/>
                </a:ln>
                <a:solidFill>
                  <a:schemeClr val="tx1"/>
                </a:solidFill>
                <a:effectLst/>
                <a:latin typeface="Segoe UI Black" panose="020B0A02040204020203" pitchFamily="34" charset="0"/>
                <a:ea typeface="Calibri" panose="020F0502020204030204" pitchFamily="34" charset="0"/>
                <a:cs typeface="Times New Roman" panose="02020603050405020304" pitchFamily="18" charset="0"/>
              </a:rPr>
              <a:t> sẽ lưu trữ code của gói trong các file hệ thống cố định trong máy, chỉ có thể dùng các package này thông qua các hàm CLI (Command Line Interface) ví dụ như </a:t>
            </a:r>
            <a:r>
              <a:rPr kumimoji="0" lang="en-US" altLang="en-US" sz="2400" b="0" i="1" u="none" strike="noStrike" cap="none" normalizeH="0" baseline="0" dirty="0">
                <a:ln>
                  <a:noFill/>
                </a:ln>
                <a:solidFill>
                  <a:schemeClr val="tx1"/>
                </a:solidFill>
                <a:effectLst/>
                <a:latin typeface="Segoe UI Black" panose="020B0A02040204020203" pitchFamily="34" charset="0"/>
                <a:ea typeface="Calibri" panose="020F0502020204030204" pitchFamily="34" charset="0"/>
                <a:cs typeface="Times New Roman" panose="02020603050405020304" pitchFamily="18" charset="0"/>
              </a:rPr>
              <a:t>gulp.</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1" u="none" strike="noStrike" cap="none" normalizeH="0" baseline="0" dirty="0">
              <a:ln>
                <a:noFill/>
              </a:ln>
              <a:solidFill>
                <a:schemeClr val="tx1"/>
              </a:solidFill>
              <a:effectLst/>
              <a:latin typeface="Segoe UI Black" panose="020B0A02040204020203" pitchFamily="34" charset="0"/>
              <a:ea typeface="Calibri" panose="020F050202020403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400" i="1" dirty="0">
                <a:latin typeface="Segoe UI Black" panose="020B0A02040204020203" pitchFamily="34" charset="0"/>
                <a:cs typeface="Times New Roman" panose="02020603050405020304" pitchFamily="18" charset="0"/>
              </a:rPr>
              <a:t>	ví dụ:</a:t>
            </a:r>
          </a:p>
          <a:p>
            <a:r>
              <a:rPr lang="en-US" dirty="0"/>
              <a:t>	</a:t>
            </a:r>
            <a:r>
              <a:rPr lang="en-US" i="1" dirty="0">
                <a:latin typeface="Segoe UI Black" panose="020B0A02040204020203" pitchFamily="34" charset="0"/>
                <a:cs typeface="Times New Roman" panose="02020603050405020304" pitchFamily="18" charset="0"/>
              </a:rPr>
              <a:t>var require('gulp');</a:t>
            </a:r>
          </a:p>
          <a:p>
            <a:pPr latinLnBrk="1"/>
            <a:r>
              <a:rPr lang="en-US" i="1" dirty="0">
                <a:latin typeface="Segoe UI Black" panose="020B0A02040204020203" pitchFamily="34" charset="0"/>
                <a:cs typeface="Times New Roman" panose="02020603050405020304" pitchFamily="18" charset="0"/>
              </a:rPr>
              <a:t>	gulp.task('hello', function() {</a:t>
            </a:r>
          </a:p>
          <a:p>
            <a:pPr latinLnBrk="1"/>
            <a:r>
              <a:rPr lang="en-US" i="1" dirty="0">
                <a:latin typeface="Segoe UI Black" panose="020B0A02040204020203" pitchFamily="34" charset="0"/>
                <a:cs typeface="Times New Roman" panose="02020603050405020304" pitchFamily="18" charset="0"/>
              </a:rPr>
              <a:t>  	console.log('Hello World');}</a:t>
            </a:r>
          </a:p>
          <a:p>
            <a:pPr marR="0" lvl="0" algn="l" defTabSz="914400" rtl="0" eaLnBrk="0" fontAlgn="base" latinLnBrk="0" hangingPunct="0">
              <a:lnSpc>
                <a:spcPct val="100000"/>
              </a:lnSpc>
              <a:spcBef>
                <a:spcPct val="0"/>
              </a:spcBef>
              <a:spcAft>
                <a:spcPct val="0"/>
              </a:spcAft>
              <a:buClrTx/>
              <a:buSzTx/>
              <a:tabLst/>
            </a:pPr>
            <a:endParaRPr kumimoji="0" lang="en-US" altLang="en-US" sz="2400" b="0" i="1" u="none" strike="noStrike" cap="none" normalizeH="0" baseline="0" dirty="0">
              <a:ln>
                <a:noFill/>
              </a:ln>
              <a:solidFill>
                <a:schemeClr val="tx1"/>
              </a:solidFill>
              <a:effectLst/>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42424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1675" y="459336"/>
            <a:ext cx="3684022"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5. Update package</a:t>
            </a:r>
          </a:p>
        </p:txBody>
      </p:sp>
      <p:sp>
        <p:nvSpPr>
          <p:cNvPr id="3" name="TextBox 2"/>
          <p:cNvSpPr txBox="1"/>
          <p:nvPr/>
        </p:nvSpPr>
        <p:spPr>
          <a:xfrm>
            <a:off x="1971675" y="2102587"/>
            <a:ext cx="4691062" cy="4524315"/>
          </a:xfrm>
          <a:prstGeom prst="rect">
            <a:avLst/>
          </a:prstGeom>
          <a:noFill/>
        </p:spPr>
        <p:txBody>
          <a:bodyPr wrap="square" rtlCol="0">
            <a:spAutoFit/>
          </a:bodyPr>
          <a:lstStyle/>
          <a:p>
            <a:r>
              <a:rPr lang="en-US" sz="2400" dirty="0">
                <a:latin typeface="Segoe UI Black" panose="020B0A02040204020203" pitchFamily="34" charset="0"/>
                <a:cs typeface="Times New Roman" panose="02020603050405020304" pitchFamily="18" charset="0"/>
              </a:rPr>
              <a:t>Các lệnh sử dụng để upgrade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update // update toàn bộ</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update packet_name </a:t>
            </a:r>
            <a:r>
              <a:rPr lang="en-US" sz="2400" i="1" dirty="0">
                <a:latin typeface="Segoe UI Black" panose="020B0A02040204020203" pitchFamily="34" charset="0"/>
                <a:cs typeface="Times New Roman" panose="02020603050405020304" pitchFamily="18" charset="0"/>
              </a:rPr>
              <a:t>//update 1 packet 				cụ thể</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npm upadate vue</a:t>
            </a:r>
          </a:p>
          <a:p>
            <a:endParaRPr lang="en-US" sz="2400" dirty="0">
              <a:latin typeface="Segoe UI Black" panose="020B0A02040204020203"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62737" y="1925004"/>
            <a:ext cx="6031554" cy="4132217"/>
          </a:xfrm>
          <a:prstGeom prst="rect">
            <a:avLst/>
          </a:prstGeom>
        </p:spPr>
      </p:pic>
    </p:spTree>
    <p:extLst>
      <p:ext uri="{BB962C8B-B14F-4D97-AF65-F5344CB8AC3E}">
        <p14:creationId xmlns:p14="http://schemas.microsoft.com/office/powerpoint/2010/main" val="200424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3472" y="304061"/>
            <a:ext cx="3841116"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6. Remove package</a:t>
            </a:r>
          </a:p>
        </p:txBody>
      </p:sp>
      <p:sp>
        <p:nvSpPr>
          <p:cNvPr id="3" name="TextBox 2"/>
          <p:cNvSpPr txBox="1"/>
          <p:nvPr/>
        </p:nvSpPr>
        <p:spPr>
          <a:xfrm>
            <a:off x="1677398" y="3111262"/>
            <a:ext cx="4894217" cy="2677656"/>
          </a:xfrm>
          <a:prstGeom prst="rect">
            <a:avLst/>
          </a:prstGeom>
          <a:noFill/>
        </p:spPr>
        <p:txBody>
          <a:bodyPr wrap="square" rtlCol="0">
            <a:spAutoFit/>
          </a:bodyPr>
          <a:lstStyle/>
          <a:p>
            <a:r>
              <a:rPr lang="en-US" sz="2400" dirty="0">
                <a:latin typeface="Segoe UI Black" panose="020B0A02040204020203" pitchFamily="34" charset="0"/>
                <a:cs typeface="Times New Roman" panose="02020603050405020304" pitchFamily="18" charset="0"/>
              </a:rPr>
              <a:t>Lệnh sử dụng để remove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npm uninstall package_name</a:t>
            </a:r>
          </a:p>
          <a:p>
            <a:endParaRPr lang="en-US" sz="2400" dirty="0">
              <a:latin typeface="Segoe UI Black" panose="020B0A02040204020203" pitchFamily="34" charset="0"/>
              <a:cs typeface="Times New Roman" panose="02020603050405020304" pitchFamily="18" charset="0"/>
            </a:endParaRPr>
          </a:p>
          <a:p>
            <a:r>
              <a:rPr lang="en-US" sz="2400" dirty="0">
                <a:latin typeface="Segoe UI Black" panose="020B0A02040204020203" pitchFamily="34" charset="0"/>
                <a:cs typeface="Times New Roman" panose="02020603050405020304" pitchFamily="18" charset="0"/>
              </a:rPr>
              <a:t>vd: npm uninstall vue</a:t>
            </a:r>
          </a:p>
          <a:p>
            <a:endParaRPr lang="en-US" sz="2400" dirty="0">
              <a:latin typeface="Segoe UI Black" panose="020B0A02040204020203"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991225" y="2281348"/>
            <a:ext cx="6200775" cy="4162425"/>
          </a:xfrm>
          <a:prstGeom prst="rect">
            <a:avLst/>
          </a:prstGeom>
        </p:spPr>
      </p:pic>
    </p:spTree>
    <p:extLst>
      <p:ext uri="{BB962C8B-B14F-4D97-AF65-F5344CB8AC3E}">
        <p14:creationId xmlns:p14="http://schemas.microsoft.com/office/powerpoint/2010/main" val="340683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8249" y="494467"/>
            <a:ext cx="3425938"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7. Check package</a:t>
            </a:r>
          </a:p>
        </p:txBody>
      </p:sp>
      <p:sp>
        <p:nvSpPr>
          <p:cNvPr id="2" name="Rectangle 1"/>
          <p:cNvSpPr/>
          <p:nvPr/>
        </p:nvSpPr>
        <p:spPr>
          <a:xfrm>
            <a:off x="1337094" y="2645007"/>
            <a:ext cx="8101584" cy="3217804"/>
          </a:xfrm>
          <a:prstGeom prst="rect">
            <a:avLst/>
          </a:prstGeom>
        </p:spPr>
        <p:txBody>
          <a:bodyPr wrap="square">
            <a:spAutoFit/>
          </a:bodyPr>
          <a:lstStyle/>
          <a:p>
            <a:pPr marL="914400" marR="0" indent="-457200">
              <a:lnSpc>
                <a:spcPct val="107000"/>
              </a:lnSpc>
              <a:spcBef>
                <a:spcPts val="0"/>
              </a:spcBef>
              <a:spcAft>
                <a:spcPts val="0"/>
              </a:spcAft>
              <a:buFont typeface="Wingdings" panose="05000000000000000000" pitchFamily="2" charset="2"/>
              <a:buChar char="Ø"/>
            </a:pPr>
            <a:r>
              <a:rPr lang="en-US" sz="3200" dirty="0">
                <a:latin typeface="Segoe UI Black" panose="020B0A02040204020203" pitchFamily="34" charset="0"/>
                <a:ea typeface="Segoe UI Black" panose="020B0A02040204020203" pitchFamily="34" charset="0"/>
                <a:cs typeface="Times New Roman" panose="02020603050405020304" pitchFamily="18" charset="0"/>
              </a:rPr>
              <a:t>npm ls		</a:t>
            </a:r>
            <a:r>
              <a:rPr lang="en-US" sz="3200" i="1" dirty="0">
                <a:latin typeface="Segoe UI Black" panose="020B0A02040204020203" pitchFamily="34" charset="0"/>
                <a:ea typeface="Segoe UI Black" panose="020B0A02040204020203" pitchFamily="34" charset="0"/>
                <a:cs typeface="Times New Roman" panose="02020603050405020304" pitchFamily="18" charset="0"/>
              </a:rPr>
              <a:t>//kiểm tra gói ở local</a:t>
            </a:r>
          </a:p>
          <a:p>
            <a:pPr marL="914400" marR="0" indent="-457200">
              <a:lnSpc>
                <a:spcPct val="107000"/>
              </a:lnSpc>
              <a:spcBef>
                <a:spcPts val="0"/>
              </a:spcBef>
              <a:spcAft>
                <a:spcPts val="0"/>
              </a:spcAft>
              <a:buFont typeface="Wingdings" panose="05000000000000000000" pitchFamily="2" charset="2"/>
              <a:buChar char="Ø"/>
            </a:pPr>
            <a:endParaRPr lang="en-US" sz="3200" dirty="0">
              <a:effectLst/>
              <a:latin typeface="Segoe UI Black" panose="020B0A02040204020203"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buFont typeface="Wingdings" panose="05000000000000000000" pitchFamily="2" charset="2"/>
              <a:buChar char="Ø"/>
            </a:pPr>
            <a:endParaRPr lang="en-US" sz="3200" dirty="0">
              <a:latin typeface="Segoe UI Black" panose="020B0A02040204020203"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buFont typeface="Wingdings" panose="05000000000000000000" pitchFamily="2" charset="2"/>
              <a:buChar char="Ø"/>
            </a:pPr>
            <a:endParaRPr lang="en-US" sz="3200" dirty="0">
              <a:effectLst/>
              <a:latin typeface="Segoe UI Black" panose="020B0A02040204020203"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buFont typeface="Wingdings" panose="05000000000000000000" pitchFamily="2" charset="2"/>
              <a:buChar char="Ø"/>
            </a:pPr>
            <a:r>
              <a:rPr lang="en-US" sz="3200" dirty="0">
                <a:latin typeface="Segoe UI Black" panose="020B0A02040204020203" pitchFamily="34" charset="0"/>
                <a:ea typeface="Segoe UI Black" panose="020B0A02040204020203" pitchFamily="34" charset="0"/>
                <a:cs typeface="Times New Roman" panose="02020603050405020304" pitchFamily="18" charset="0"/>
              </a:rPr>
              <a:t>npm ls –g	</a:t>
            </a:r>
            <a:r>
              <a:rPr lang="en-US" sz="3200" i="1" dirty="0">
                <a:latin typeface="Segoe UI Black" panose="020B0A02040204020203" pitchFamily="34" charset="0"/>
                <a:ea typeface="Segoe UI Black" panose="020B0A02040204020203" pitchFamily="34" charset="0"/>
                <a:cs typeface="Times New Roman" panose="02020603050405020304" pitchFamily="18" charset="0"/>
              </a:rPr>
              <a:t>// kiểm tra gói ở global</a:t>
            </a:r>
            <a:endParaRPr lang="en-US" sz="3200" i="1" dirty="0">
              <a:effectLst/>
              <a:latin typeface="Segoe UI Black" panose="020B0A02040204020203"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658875" y="3298909"/>
            <a:ext cx="3971925" cy="619125"/>
          </a:xfrm>
          <a:prstGeom prst="rect">
            <a:avLst/>
          </a:prstGeom>
        </p:spPr>
      </p:pic>
      <p:pic>
        <p:nvPicPr>
          <p:cNvPr id="6" name="Picture 5"/>
          <p:cNvPicPr>
            <a:picLocks noChangeAspect="1"/>
          </p:cNvPicPr>
          <p:nvPr/>
        </p:nvPicPr>
        <p:blipFill>
          <a:blip r:embed="rId3"/>
          <a:stretch>
            <a:fillRect/>
          </a:stretch>
        </p:blipFill>
        <p:spPr>
          <a:xfrm>
            <a:off x="3589864" y="5563433"/>
            <a:ext cx="3952875" cy="800100"/>
          </a:xfrm>
          <a:prstGeom prst="rect">
            <a:avLst/>
          </a:prstGeom>
        </p:spPr>
      </p:pic>
    </p:spTree>
    <p:extLst>
      <p:ext uri="{BB962C8B-B14F-4D97-AF65-F5344CB8AC3E}">
        <p14:creationId xmlns:p14="http://schemas.microsoft.com/office/powerpoint/2010/main" val="287970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887" y="2009016"/>
            <a:ext cx="4277133" cy="1569660"/>
          </a:xfrm>
          <a:prstGeom prst="rect">
            <a:avLst/>
          </a:prstGeom>
          <a:noFill/>
        </p:spPr>
        <p:txBody>
          <a:bodyPr wrap="none" lIns="91440" tIns="45720" rIns="91440" bIns="45720">
            <a:spAutoFit/>
            <a:scene3d>
              <a:camera prst="perspectiveRelaxedModerately"/>
              <a:lightRig rig="threePt" dir="t"/>
            </a:scene3d>
          </a:bodyPr>
          <a:lstStyle/>
          <a:p>
            <a:pPr algn="ctr"/>
            <a:r>
              <a:rPr lang="en-US" sz="4800" dirty="0">
                <a:ln w="0"/>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OVERVIEW</a:t>
            </a:r>
          </a:p>
          <a:p>
            <a:pPr algn="ctr"/>
            <a:r>
              <a:rPr lang="en-US" sz="4800" dirty="0">
                <a:ln w="0"/>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YARN &amp; NPM</a:t>
            </a:r>
          </a:p>
        </p:txBody>
      </p:sp>
    </p:spTree>
    <p:extLst>
      <p:ext uri="{BB962C8B-B14F-4D97-AF65-F5344CB8AC3E}">
        <p14:creationId xmlns:p14="http://schemas.microsoft.com/office/powerpoint/2010/main" val="295934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YARN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669" y="1846217"/>
            <a:ext cx="6341660" cy="33194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1D35F4-C0C2-479D-BCDA-A176B43EF2BA}"/>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3F6298B1-683B-4AE9-B7D7-5DDF734DD1A0}"/>
              </a:ext>
            </a:extLst>
          </p:cNvPr>
          <p:cNvSpPr>
            <a:spLocks noGrp="1"/>
          </p:cNvSpPr>
          <p:nvPr>
            <p:ph type="subTitle" idx="1"/>
          </p:nvPr>
        </p:nvSpPr>
        <p:spPr/>
        <p:txBody>
          <a:bodyPr>
            <a:normAutofit lnSpcReduction="10000"/>
          </a:bodyPr>
          <a:lstStyle/>
          <a:p>
            <a:endParaRPr lang="en-US"/>
          </a:p>
        </p:txBody>
      </p:sp>
      <p:sp>
        <p:nvSpPr>
          <p:cNvPr id="5" name="Text Placeholder 4">
            <a:extLst>
              <a:ext uri="{FF2B5EF4-FFF2-40B4-BE49-F238E27FC236}">
                <a16:creationId xmlns:a16="http://schemas.microsoft.com/office/drawing/2014/main" id="{FD7C5BDD-156E-4C73-BBFA-F7420CD4A42A}"/>
              </a:ext>
            </a:extLst>
          </p:cNvPr>
          <p:cNvSpPr>
            <a:spLocks noGrp="1"/>
          </p:cNvSpPr>
          <p:nvPr>
            <p:ph type="body" sz="half" idx="2"/>
          </p:nvPr>
        </p:nvSpPr>
        <p:spPr/>
        <p:txBody>
          <a:bodyPr/>
          <a:lstStyle/>
          <a:p>
            <a:endParaRPr lang="en-US"/>
          </a:p>
        </p:txBody>
      </p:sp>
      <p:sp>
        <p:nvSpPr>
          <p:cNvPr id="6" name="Text Placeholder 5">
            <a:extLst>
              <a:ext uri="{FF2B5EF4-FFF2-40B4-BE49-F238E27FC236}">
                <a16:creationId xmlns:a16="http://schemas.microsoft.com/office/drawing/2014/main" id="{E9D8E972-86A7-48D9-A12F-A3B478806BDB}"/>
              </a:ext>
            </a:extLst>
          </p:cNvPr>
          <p:cNvSpPr>
            <a:spLocks noGrp="1"/>
          </p:cNvSpPr>
          <p:nvPr>
            <p:ph type="body" sz="half" idx="10"/>
          </p:nvPr>
        </p:nvSpPr>
        <p:spPr/>
        <p:txBody>
          <a:bodyPr/>
          <a:lstStyle/>
          <a:p>
            <a:endParaRPr lang="en-US"/>
          </a:p>
        </p:txBody>
      </p:sp>
      <p:sp>
        <p:nvSpPr>
          <p:cNvPr id="7" name="Text Placeholder 6">
            <a:extLst>
              <a:ext uri="{FF2B5EF4-FFF2-40B4-BE49-F238E27FC236}">
                <a16:creationId xmlns:a16="http://schemas.microsoft.com/office/drawing/2014/main" id="{15C80A99-383E-4D6D-A0D7-2E8FE205BCBE}"/>
              </a:ext>
            </a:extLst>
          </p:cNvPr>
          <p:cNvSpPr>
            <a:spLocks noGrp="1"/>
          </p:cNvSpPr>
          <p:nvPr>
            <p:ph type="body" sz="half" idx="11"/>
          </p:nvPr>
        </p:nvSpPr>
        <p:spPr/>
        <p:txBody>
          <a:bodyPr/>
          <a:lstStyle/>
          <a:p>
            <a:endParaRPr lang="en-US"/>
          </a:p>
        </p:txBody>
      </p:sp>
    </p:spTree>
    <p:extLst>
      <p:ext uri="{BB962C8B-B14F-4D97-AF65-F5344CB8AC3E}">
        <p14:creationId xmlns:p14="http://schemas.microsoft.com/office/powerpoint/2010/main" val="1168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nodeType="clickEffect">
                                  <p:stCondLst>
                                    <p:cond delay="0"/>
                                  </p:stCondLst>
                                  <p:childTnLst>
                                    <p:animMotion origin="layout" path="M 2.29167E-6 -1.11111E-6 L -0.06406 -0.03889 C -0.07722 -0.04745 -0.0974 -0.05208 -0.11823 -0.05208 C -0.14193 -0.05208 -0.16107 -0.04745 -0.17435 -0.03889 L -0.23789 -1.11111E-6 " pathEditMode="relative" rAng="0" ptsTypes="AAAAA">
                                      <p:cBhvr>
                                        <p:cTn id="6" dur="2000" fill="hold"/>
                                        <p:tgtEl>
                                          <p:spTgt spid="4"/>
                                        </p:tgtEl>
                                        <p:attrNameLst>
                                          <p:attrName>ppt_x</p:attrName>
                                          <p:attrName>ppt_y</p:attrName>
                                        </p:attrNameLst>
                                      </p:cBhvr>
                                      <p:rCtr x="-11901"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6158" y="295434"/>
            <a:ext cx="3002745"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YARN LÀ GÌ?</a:t>
            </a:r>
          </a:p>
        </p:txBody>
      </p:sp>
      <p:pic>
        <p:nvPicPr>
          <p:cNvPr id="1026" name="Picture 2" descr="YARN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6217"/>
            <a:ext cx="6341660" cy="33194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662737" y="2124267"/>
            <a:ext cx="562391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là một chương trình quản lý các thư viện phụ thuộc JavaScript được sử dụng trong ứng dụng. </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cho phép việc khai báo các thư viện nào sẽ được dùng trong ứng dụng cũng như việc quản lý các thư viện này, về các thông tin như phiên bản sử dụng, thêm hoặc xoá bỏ thư viện... được tiến hành một cách dễ dàng.</a:t>
            </a:r>
          </a:p>
          <a:p>
            <a:endParaRPr lang="en-US" sz="24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5737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6366" y="355819"/>
            <a:ext cx="3818674"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KHỞI TẠO YARN</a:t>
            </a:r>
          </a:p>
        </p:txBody>
      </p:sp>
      <p:sp>
        <p:nvSpPr>
          <p:cNvPr id="4" name="TextBox 3"/>
          <p:cNvSpPr txBox="1"/>
          <p:nvPr/>
        </p:nvSpPr>
        <p:spPr>
          <a:xfrm>
            <a:off x="2096366" y="2289219"/>
            <a:ext cx="3908739"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Khởi động cmd (Command Prompt)</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Nhập lệnh “yarn init”</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Nhập các thông tin muốn thay đổi hoặc Enter để khởi tạo mặc định</a:t>
            </a:r>
          </a:p>
          <a:p>
            <a:endParaRPr lang="en-US" sz="2400" dirty="0">
              <a:latin typeface="Segoe UI Black" panose="020B0A02040204020203"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186896" y="2211581"/>
            <a:ext cx="5848350" cy="4562475"/>
          </a:xfrm>
          <a:prstGeom prst="rect">
            <a:avLst/>
          </a:prstGeom>
        </p:spPr>
      </p:pic>
    </p:spTree>
    <p:extLst>
      <p:ext uri="{BB962C8B-B14F-4D97-AF65-F5344CB8AC3E}">
        <p14:creationId xmlns:p14="http://schemas.microsoft.com/office/powerpoint/2010/main" val="10960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7941" y="545601"/>
            <a:ext cx="3818674"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KHỞI TẠO YARN</a:t>
            </a:r>
          </a:p>
        </p:txBody>
      </p:sp>
      <p:sp>
        <p:nvSpPr>
          <p:cNvPr id="4" name="TextBox 3"/>
          <p:cNvSpPr txBox="1"/>
          <p:nvPr/>
        </p:nvSpPr>
        <p:spPr>
          <a:xfrm>
            <a:off x="2027941" y="2685282"/>
            <a:ext cx="5623917"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File package.json được khởi tạo.</a:t>
            </a:r>
          </a:p>
          <a:p>
            <a:endParaRPr lang="en-US" sz="2400" dirty="0">
              <a:latin typeface="Segoe UI Black" panose="020B0A02040204020203"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524219" y="2490227"/>
            <a:ext cx="5419725" cy="4067175"/>
          </a:xfrm>
          <a:prstGeom prst="rect">
            <a:avLst/>
          </a:prstGeom>
        </p:spPr>
      </p:pic>
    </p:spTree>
    <p:extLst>
      <p:ext uri="{BB962C8B-B14F-4D97-AF65-F5344CB8AC3E}">
        <p14:creationId xmlns:p14="http://schemas.microsoft.com/office/powerpoint/2010/main" val="104016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123" y="554226"/>
            <a:ext cx="4509568"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Thêm 1 Package mới</a:t>
            </a:r>
          </a:p>
        </p:txBody>
      </p:sp>
      <p:sp>
        <p:nvSpPr>
          <p:cNvPr id="3" name="TextBox 2"/>
          <p:cNvSpPr txBox="1"/>
          <p:nvPr/>
        </p:nvSpPr>
        <p:spPr>
          <a:xfrm>
            <a:off x="2057123" y="1959594"/>
            <a:ext cx="5756366" cy="4647426"/>
          </a:xfrm>
          <a:prstGeom prst="rect">
            <a:avLst/>
          </a:prstGeom>
          <a:noFill/>
        </p:spPr>
        <p:txBody>
          <a:bodyPr wrap="square" rtlCol="0">
            <a:spAutoFit/>
          </a:bodyPr>
          <a:lstStyle/>
          <a:p>
            <a:r>
              <a:rPr lang="en-US" sz="2400" dirty="0">
                <a:latin typeface="Segoe UI Black" panose="020B0A02040204020203" pitchFamily="34" charset="0"/>
                <a:cs typeface="Times New Roman" panose="02020603050405020304" pitchFamily="18" charset="0"/>
              </a:rPr>
              <a:t>Các lệnh sử dụng để thêm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add [package]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add [package]@[version]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add [package]@[tag]</a:t>
            </a:r>
          </a:p>
          <a:p>
            <a:endParaRPr lang="en-US" sz="2400"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Trong đó [package], [version] và [tag] lần lượt là tên package, phiên bản và thẻ của package.</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yarn add expo-cli</a:t>
            </a:r>
            <a:endParaRPr lang="en-US" sz="2400" i="1" dirty="0">
              <a:latin typeface="Segoe UI Black" panose="020B0A02040204020203" pitchFamily="34" charset="0"/>
              <a:cs typeface="Times New Roman" panose="02020603050405020304" pitchFamily="18" charset="0"/>
            </a:endParaRPr>
          </a:p>
          <a:p>
            <a:endParaRPr lang="en-US" sz="3200" dirty="0">
              <a:latin typeface="Segoe UI Black" panose="020B0A02040204020203"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96838" y="2520795"/>
            <a:ext cx="5419725" cy="4086225"/>
          </a:xfrm>
          <a:prstGeom prst="rect">
            <a:avLst/>
          </a:prstGeom>
        </p:spPr>
      </p:pic>
      <p:sp>
        <p:nvSpPr>
          <p:cNvPr id="5" name="TextBox 4"/>
          <p:cNvSpPr txBox="1"/>
          <p:nvPr/>
        </p:nvSpPr>
        <p:spPr>
          <a:xfrm>
            <a:off x="7289075" y="5164183"/>
            <a:ext cx="3927565" cy="400110"/>
          </a:xfrm>
          <a:prstGeom prst="rect">
            <a:avLst/>
          </a:prstGeom>
          <a:noFill/>
        </p:spPr>
        <p:txBody>
          <a:bodyPr wrap="square" rtlCol="0">
            <a:spAutoFit/>
          </a:bodyPr>
          <a:lstStyle/>
          <a:p>
            <a:r>
              <a:rPr lang="en-US" sz="2000" dirty="0">
                <a:latin typeface="Segoe UI Black" panose="020B0A02040204020203" pitchFamily="34" charset="0"/>
                <a:cs typeface="Times New Roman" panose="02020603050405020304" pitchFamily="18" charset="0"/>
              </a:rPr>
              <a:t>File package sau khi thêm</a:t>
            </a:r>
          </a:p>
        </p:txBody>
      </p:sp>
    </p:spTree>
    <p:extLst>
      <p:ext uri="{BB962C8B-B14F-4D97-AF65-F5344CB8AC3E}">
        <p14:creationId xmlns:p14="http://schemas.microsoft.com/office/powerpoint/2010/main" val="117414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0830" y="426177"/>
            <a:ext cx="3946914"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Upgrade package</a:t>
            </a:r>
          </a:p>
        </p:txBody>
      </p:sp>
      <p:sp>
        <p:nvSpPr>
          <p:cNvPr id="3" name="TextBox 2"/>
          <p:cNvSpPr txBox="1"/>
          <p:nvPr/>
        </p:nvSpPr>
        <p:spPr>
          <a:xfrm>
            <a:off x="2140830" y="2153729"/>
            <a:ext cx="11312435" cy="4278094"/>
          </a:xfrm>
          <a:prstGeom prst="rect">
            <a:avLst/>
          </a:prstGeom>
          <a:noFill/>
        </p:spPr>
        <p:txBody>
          <a:bodyPr wrap="square" rtlCol="0">
            <a:spAutoFit/>
          </a:bodyPr>
          <a:lstStyle/>
          <a:p>
            <a:r>
              <a:rPr lang="en-US" sz="2400" dirty="0">
                <a:latin typeface="Segoe UI Black" panose="020B0A02040204020203" pitchFamily="34" charset="0"/>
                <a:cs typeface="Times New Roman" panose="02020603050405020304" pitchFamily="18" charset="0"/>
              </a:rPr>
              <a:t>Các lệnh sử dụng để upgrade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upgrade [package]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upgrade [package]@[version] </a:t>
            </a: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upgrade [package]@[tag]</a:t>
            </a:r>
          </a:p>
          <a:p>
            <a:endParaRPr lang="en-US" sz="2400"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Trong đó [package], [version] và [tag] lần lượt là tên package, phiên bản và thẻ của package.</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yarn upgrade expo-cli</a:t>
            </a:r>
            <a:endParaRPr lang="en-US" sz="2400" i="1" dirty="0">
              <a:latin typeface="Segoe UI Black" panose="020B0A02040204020203" pitchFamily="34" charset="0"/>
              <a:cs typeface="Times New Roman" panose="02020603050405020304" pitchFamily="18" charset="0"/>
            </a:endParaRPr>
          </a:p>
          <a:p>
            <a:endParaRPr lang="en-US" sz="32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67088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7292" y="595700"/>
            <a:ext cx="3841116" cy="553998"/>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5. Remove package</a:t>
            </a:r>
          </a:p>
        </p:txBody>
      </p:sp>
      <p:sp>
        <p:nvSpPr>
          <p:cNvPr id="3" name="TextBox 2"/>
          <p:cNvSpPr txBox="1"/>
          <p:nvPr/>
        </p:nvSpPr>
        <p:spPr>
          <a:xfrm>
            <a:off x="1677398" y="2525163"/>
            <a:ext cx="4894217" cy="2800767"/>
          </a:xfrm>
          <a:prstGeom prst="rect">
            <a:avLst/>
          </a:prstGeom>
          <a:noFill/>
        </p:spPr>
        <p:txBody>
          <a:bodyPr wrap="square" rtlCol="0">
            <a:spAutoFit/>
          </a:bodyPr>
          <a:lstStyle/>
          <a:p>
            <a:r>
              <a:rPr lang="en-US" sz="2400" dirty="0">
                <a:latin typeface="Segoe UI Black" panose="020B0A02040204020203" pitchFamily="34" charset="0"/>
                <a:cs typeface="Times New Roman" panose="02020603050405020304" pitchFamily="18" charset="0"/>
              </a:rPr>
              <a:t>Lệnh sử dụng để remove package:</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yarn remove [package] </a:t>
            </a:r>
          </a:p>
          <a:p>
            <a:endParaRPr lang="en-US" sz="2400" i="1"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Ví dụ: </a:t>
            </a:r>
            <a:r>
              <a:rPr lang="en-US" sz="2400" dirty="0">
                <a:latin typeface="Segoe UI Black" panose="020B0A02040204020203" pitchFamily="34" charset="0"/>
                <a:cs typeface="Times New Roman" panose="02020603050405020304" pitchFamily="18" charset="0"/>
              </a:rPr>
              <a:t>yarn remove expo-cli</a:t>
            </a:r>
            <a:endParaRPr lang="en-US" sz="2400" i="1" dirty="0">
              <a:latin typeface="Segoe UI Black" panose="020B0A02040204020203" pitchFamily="34" charset="0"/>
              <a:cs typeface="Times New Roman" panose="02020603050405020304" pitchFamily="18" charset="0"/>
            </a:endParaRPr>
          </a:p>
          <a:p>
            <a:endParaRPr lang="en-US" sz="3200" dirty="0">
              <a:latin typeface="Segoe UI Black" panose="020B0A02040204020203"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990325" y="1811729"/>
            <a:ext cx="5955573" cy="4959755"/>
          </a:xfrm>
          <a:prstGeom prst="rect">
            <a:avLst/>
          </a:prstGeom>
        </p:spPr>
      </p:pic>
    </p:spTree>
    <p:extLst>
      <p:ext uri="{BB962C8B-B14F-4D97-AF65-F5344CB8AC3E}">
        <p14:creationId xmlns:p14="http://schemas.microsoft.com/office/powerpoint/2010/main" val="22509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691</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Roboto</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bybeen</dc:creator>
  <cp:lastModifiedBy>Admins</cp:lastModifiedBy>
  <cp:revision>21</cp:revision>
  <dcterms:created xsi:type="dcterms:W3CDTF">2020-07-13T13:48:02Z</dcterms:created>
  <dcterms:modified xsi:type="dcterms:W3CDTF">2020-08-23T11:57:32Z</dcterms:modified>
</cp:coreProperties>
</file>