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2" r:id="rId4"/>
    <p:sldId id="263" r:id="rId5"/>
    <p:sldId id="264" r:id="rId6"/>
    <p:sldId id="265"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6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1" d="100"/>
          <a:sy n="111" d="100"/>
        </p:scale>
        <p:origin x="45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6" y="36378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 WIFI CLASS</a:t>
            </a:r>
          </a:p>
        </p:txBody>
      </p:sp>
      <p:sp>
        <p:nvSpPr>
          <p:cNvPr id="9" name="TextBox 8"/>
          <p:cNvSpPr txBox="1"/>
          <p:nvPr/>
        </p:nvSpPr>
        <p:spPr>
          <a:xfrm>
            <a:off x="1971676" y="1724297"/>
            <a:ext cx="4577169" cy="1631216"/>
          </a:xfrm>
          <a:prstGeom prst="rect">
            <a:avLst/>
          </a:prstGeom>
          <a:noFill/>
        </p:spPr>
        <p:txBody>
          <a:bodyPr wrap="square" rtlCol="0">
            <a:spAutoFit/>
          </a:bodyPr>
          <a:lstStyle/>
          <a:p>
            <a:pPr marL="342900" indent="-342900">
              <a:buFont typeface="Wingdings" panose="05000000000000000000" pitchFamily="2" charset="2"/>
              <a:buChar char="Ø"/>
            </a:pPr>
            <a:r>
              <a:rPr lang="vi-VN" sz="2000" dirty="0">
                <a:latin typeface="Segoe UI Black" panose="020B0A02040204020203" pitchFamily="34" charset="0"/>
                <a:cs typeface="Times New Roman" panose="02020603050405020304" pitchFamily="18" charset="0"/>
              </a:rPr>
              <a:t>Quét các mạng WiFi khả dụng và trả về số được phát hiện</a:t>
            </a:r>
            <a:endParaRPr lang="en-US" sz="2000" dirty="0">
              <a:latin typeface="Segoe UI Black" panose="020B0A02040204020203" pitchFamily="34" charset="0"/>
              <a:cs typeface="Times New Roman" panose="02020603050405020304" pitchFamily="18" charset="0"/>
            </a:endParaRPr>
          </a:p>
          <a:p>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dirty="0">
                <a:latin typeface="Segoe UI Black" panose="020B0A02040204020203" pitchFamily="34" charset="0"/>
                <a:cs typeface="Times New Roman" panose="02020603050405020304" pitchFamily="18" charset="0"/>
              </a:rPr>
              <a:t>WiFi.scanNetworks();</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1.6 WIFI.scanNetworks</a:t>
            </a:r>
          </a:p>
        </p:txBody>
      </p:sp>
      <p:sp>
        <p:nvSpPr>
          <p:cNvPr id="3" name="Rectangle 2"/>
          <p:cNvSpPr/>
          <p:nvPr/>
        </p:nvSpPr>
        <p:spPr>
          <a:xfrm>
            <a:off x="6444342" y="1724297"/>
            <a:ext cx="5007429" cy="5355312"/>
          </a:xfrm>
          <a:prstGeom prst="rect">
            <a:avLst/>
          </a:prstGeom>
        </p:spPr>
        <p:txBody>
          <a:bodyPr wrap="square">
            <a:spAutoFit/>
          </a:bodyPr>
          <a:lstStyle/>
          <a:p>
            <a:r>
              <a:rPr lang="en-US" dirty="0">
                <a:solidFill>
                  <a:srgbClr val="7E7E7E"/>
                </a:solidFill>
                <a:latin typeface="Segoe UI Black" panose="020B0A02040204020203" pitchFamily="34" charset="0"/>
                <a:cs typeface="Times New Roman" panose="02020603050405020304" pitchFamily="18" charset="0"/>
              </a:rPr>
              <a:t>#include &lt;SPI.h&gt;</a:t>
            </a:r>
            <a:br>
              <a:rPr lang="en-US" dirty="0">
                <a:solidFill>
                  <a:srgbClr val="000000"/>
                </a:solidFill>
                <a:latin typeface="Segoe UI Black" panose="020B0A02040204020203" pitchFamily="34" charset="0"/>
                <a:cs typeface="Times New Roman" panose="02020603050405020304" pitchFamily="18" charset="0"/>
              </a:rPr>
            </a:br>
            <a:r>
              <a:rPr lang="en-US" dirty="0">
                <a:solidFill>
                  <a:srgbClr val="7E7E7E"/>
                </a:solidFill>
                <a:latin typeface="Segoe UI Black" panose="020B0A02040204020203" pitchFamily="34" charset="0"/>
                <a:cs typeface="Times New Roman" panose="02020603050405020304" pitchFamily="18" charset="0"/>
              </a:rPr>
              <a:t>#include &lt;WiFi.h&gt;</a:t>
            </a:r>
            <a:br>
              <a:rPr lang="en-US" dirty="0">
                <a:solidFill>
                  <a:srgbClr val="000000"/>
                </a:solidFill>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ssid[] = </a:t>
            </a:r>
            <a:r>
              <a:rPr lang="en-US" dirty="0">
                <a:solidFill>
                  <a:srgbClr val="0066CC"/>
                </a:solidFill>
                <a:latin typeface="Segoe UI Black" panose="020B0A02040204020203" pitchFamily="34" charset="0"/>
                <a:cs typeface="Times New Roman" panose="02020603050405020304" pitchFamily="18" charset="0"/>
              </a:rPr>
              <a:t>"yourNetwork"</a:t>
            </a:r>
            <a:r>
              <a:rPr lang="en-US" dirty="0">
                <a:solidFill>
                  <a:srgbClr val="000000"/>
                </a:solidFill>
                <a:latin typeface="Segoe UI Black" panose="020B0A02040204020203" pitchFamily="34" charset="0"/>
                <a:cs typeface="Times New Roman" panose="02020603050405020304" pitchFamily="18" charset="0"/>
              </a:rPr>
              <a:t>;  </a:t>
            </a:r>
            <a:br>
              <a:rPr lang="en-US" dirty="0">
                <a:solidFill>
                  <a:srgbClr val="000000"/>
                </a:solidFill>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setup</a:t>
            </a:r>
            <a:r>
              <a:rPr lang="en-US" dirty="0">
                <a:solidFill>
                  <a:srgbClr val="000000"/>
                </a:solidFill>
                <a:latin typeface="Segoe UI Black" panose="020B0A02040204020203" pitchFamily="34" charset="0"/>
                <a:cs typeface="Times New Roman" panose="02020603050405020304" pitchFamily="18" charset="0"/>
              </a:rPr>
              <a:t>() {</a:t>
            </a:r>
            <a:br>
              <a:rPr lang="en-US" dirty="0">
                <a:solidFill>
                  <a:srgbClr val="000000"/>
                </a:solidFill>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(9600);</a:t>
            </a:r>
            <a:br>
              <a:rPr lang="en-US" dirty="0">
                <a:solidFill>
                  <a:srgbClr val="000000"/>
                </a:solidFill>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int</a:t>
            </a:r>
            <a:r>
              <a:rPr lang="en-US" dirty="0">
                <a:solidFill>
                  <a:srgbClr val="000000"/>
                </a:solidFill>
                <a:latin typeface="Segoe UI Black" panose="020B0A02040204020203" pitchFamily="34" charset="0"/>
                <a:cs typeface="Times New Roman" panose="02020603050405020304" pitchFamily="18" charset="0"/>
              </a:rPr>
              <a:t> status = WiFi.</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(ssid);</a:t>
            </a:r>
            <a:br>
              <a:rPr lang="en-US" dirty="0">
                <a:solidFill>
                  <a:srgbClr val="000000"/>
                </a:solidFill>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if</a:t>
            </a:r>
            <a:r>
              <a:rPr lang="en-US" dirty="0">
                <a:solidFill>
                  <a:srgbClr val="000000"/>
                </a:solidFill>
                <a:latin typeface="Segoe UI Black" panose="020B0A02040204020203" pitchFamily="34" charset="0"/>
                <a:cs typeface="Times New Roman" panose="02020603050405020304" pitchFamily="18" charset="0"/>
              </a:rPr>
              <a:t> (status != WL_CONNECTED) {</a:t>
            </a:r>
            <a:br>
              <a:rPr lang="en-US" dirty="0">
                <a:solidFill>
                  <a:srgbClr val="000000"/>
                </a:solidFill>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"Couldn't get a WiFi connection"</a:t>
            </a:r>
            <a:r>
              <a:rPr lang="en-US" dirty="0">
                <a:solidFill>
                  <a:srgbClr val="000000"/>
                </a:solidFill>
                <a:latin typeface="Segoe UI Black" panose="020B0A02040204020203" pitchFamily="34" charset="0"/>
                <a:cs typeface="Times New Roman" panose="02020603050405020304" pitchFamily="18" charset="0"/>
              </a:rPr>
              <a:t>);</a:t>
            </a:r>
            <a:br>
              <a:rPr lang="en-US" dirty="0">
                <a:solidFill>
                  <a:srgbClr val="000000"/>
                </a:solidFill>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true</a:t>
            </a:r>
            <a:r>
              <a:rPr lang="en-US" dirty="0">
                <a:solidFill>
                  <a:srgbClr val="000000"/>
                </a:solidFill>
                <a:latin typeface="Segoe UI Black" panose="020B0A02040204020203" pitchFamily="34" charset="0"/>
                <a:cs typeface="Times New Roman" panose="02020603050405020304" pitchFamily="18" charset="0"/>
              </a:rPr>
              <a:t>);</a:t>
            </a:r>
            <a:br>
              <a:rPr lang="en-US" dirty="0">
                <a:solidFill>
                  <a:srgbClr val="000000"/>
                </a:solidFill>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solidFill>
                  <a:srgbClr val="000000"/>
                </a:solidFill>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else</a:t>
            </a:r>
            <a:r>
              <a:rPr lang="en-US" dirty="0">
                <a:solidFill>
                  <a:srgbClr val="000000"/>
                </a:solidFill>
                <a:latin typeface="Segoe UI Black" panose="020B0A02040204020203" pitchFamily="34" charset="0"/>
                <a:cs typeface="Times New Roman" panose="02020603050405020304" pitchFamily="18" charset="0"/>
              </a:rPr>
              <a:t> {</a:t>
            </a:r>
            <a:br>
              <a:rPr lang="en-US" dirty="0">
                <a:solidFill>
                  <a:srgbClr val="000000"/>
                </a:solidFill>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 Scan Networks **"</a:t>
            </a:r>
            <a:r>
              <a:rPr lang="en-US" dirty="0">
                <a:solidFill>
                  <a:srgbClr val="000000"/>
                </a:solidFill>
                <a:latin typeface="Segoe UI Black" panose="020B0A02040204020203" pitchFamily="34" charset="0"/>
                <a:cs typeface="Times New Roman" panose="02020603050405020304" pitchFamily="18" charset="0"/>
              </a:rPr>
              <a:t>);</a:t>
            </a:r>
            <a:br>
              <a:rPr lang="en-US" dirty="0">
                <a:solidFill>
                  <a:srgbClr val="000000"/>
                </a:solidFill>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byte</a:t>
            </a:r>
            <a:r>
              <a:rPr lang="en-US" dirty="0">
                <a:solidFill>
                  <a:srgbClr val="000000"/>
                </a:solidFill>
                <a:latin typeface="Segoe UI Black" panose="020B0A02040204020203" pitchFamily="34" charset="0"/>
                <a:cs typeface="Times New Roman" panose="02020603050405020304" pitchFamily="18" charset="0"/>
              </a:rPr>
              <a:t> numSsid = WiFi.</a:t>
            </a:r>
            <a:r>
              <a:rPr lang="en-US" dirty="0">
                <a:solidFill>
                  <a:srgbClr val="FF1493"/>
                </a:solidFill>
                <a:latin typeface="Segoe UI Black" panose="020B0A02040204020203" pitchFamily="34" charset="0"/>
                <a:cs typeface="Times New Roman" panose="02020603050405020304" pitchFamily="18" charset="0"/>
              </a:rPr>
              <a:t>scanNetworks</a:t>
            </a:r>
            <a:r>
              <a:rPr lang="en-US" dirty="0">
                <a:solidFill>
                  <a:srgbClr val="000000"/>
                </a:solidFill>
                <a:latin typeface="Segoe UI Black" panose="020B0A02040204020203" pitchFamily="34" charset="0"/>
                <a:cs typeface="Times New Roman" panose="02020603050405020304" pitchFamily="18" charset="0"/>
              </a:rPr>
              <a:t>();</a:t>
            </a:r>
            <a:br>
              <a:rPr lang="en-US" dirty="0">
                <a:solidFill>
                  <a:srgbClr val="000000"/>
                </a:solidFill>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"Number of available WiFi networks discovered:"</a:t>
            </a:r>
            <a:r>
              <a:rPr lang="en-US" dirty="0">
                <a:solidFill>
                  <a:srgbClr val="000000"/>
                </a:solidFill>
                <a:latin typeface="Segoe UI Black" panose="020B0A02040204020203" pitchFamily="34" charset="0"/>
                <a:cs typeface="Times New Roman" panose="02020603050405020304" pitchFamily="18" charset="0"/>
              </a:rPr>
              <a:t>);</a:t>
            </a:r>
            <a:br>
              <a:rPr lang="en-US" dirty="0">
                <a:solidFill>
                  <a:srgbClr val="000000"/>
                </a:solidFill>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(numSsid); }</a:t>
            </a:r>
            <a:br>
              <a:rPr lang="en-US" dirty="0">
                <a:solidFill>
                  <a:srgbClr val="000000"/>
                </a:solidFill>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br>
              <a:rPr lang="en-US" dirty="0">
                <a:solidFill>
                  <a:srgbClr val="000000"/>
                </a:solidFill>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loop</a:t>
            </a:r>
            <a:r>
              <a:rPr lang="en-US" dirty="0">
                <a:solidFill>
                  <a:srgbClr val="000000"/>
                </a:solidFill>
                <a:latin typeface="Segoe UI Black" panose="020B0A02040204020203" pitchFamily="34" charset="0"/>
                <a:cs typeface="Times New Roman" panose="02020603050405020304" pitchFamily="18" charset="0"/>
              </a:rPr>
              <a:t>() {}</a:t>
            </a:r>
            <a:endParaRPr lang="en-US"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85978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 WIFI CLASS</a:t>
            </a:r>
          </a:p>
        </p:txBody>
      </p:sp>
      <p:sp>
        <p:nvSpPr>
          <p:cNvPr id="9" name="TextBox 8"/>
          <p:cNvSpPr txBox="1"/>
          <p:nvPr/>
        </p:nvSpPr>
        <p:spPr>
          <a:xfrm>
            <a:off x="1971676" y="1724297"/>
            <a:ext cx="10220324" cy="5016758"/>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Trả về trạng thái kết nối</a:t>
            </a: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dirty="0">
                <a:latin typeface="Segoe UI Black" panose="020B0A02040204020203" pitchFamily="34" charset="0"/>
                <a:cs typeface="Times New Roman" panose="02020603050405020304" pitchFamily="18" charset="0"/>
              </a:rPr>
              <a:t>WiFi.status();</a:t>
            </a:r>
          </a:p>
          <a:p>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Giá trị return:</a:t>
            </a:r>
          </a:p>
          <a:p>
            <a:r>
              <a:rPr lang="en-US" sz="2000" dirty="0">
                <a:latin typeface="Segoe UI Black" panose="020B0A02040204020203" pitchFamily="34" charset="0"/>
                <a:cs typeface="Times New Roman" panose="02020603050405020304" pitchFamily="18" charset="0"/>
              </a:rPr>
              <a:t>WL_CONNECTED: assigned when connected to a WiFi network;</a:t>
            </a:r>
          </a:p>
          <a:p>
            <a:r>
              <a:rPr lang="en-US" sz="2000" dirty="0">
                <a:latin typeface="Segoe UI Black" panose="020B0A02040204020203" pitchFamily="34" charset="0"/>
                <a:cs typeface="Times New Roman" panose="02020603050405020304" pitchFamily="18" charset="0"/>
              </a:rPr>
              <a:t>WL_NO_SHIELD: assigned when no WiFi shield is present;</a:t>
            </a:r>
          </a:p>
          <a:p>
            <a:r>
              <a:rPr lang="en-US" sz="2000" dirty="0">
                <a:latin typeface="Segoe UI Black" panose="020B0A02040204020203" pitchFamily="34" charset="0"/>
                <a:cs typeface="Times New Roman" panose="02020603050405020304" pitchFamily="18" charset="0"/>
              </a:rPr>
              <a:t>WL_IDLE_STATUS: it is a temporary status assigned when WiFi.begin() is called and remains active until the number of attempts expires (resulting in WL_CONNECT_FAILED) or a connection is established (resulting in WL_CONNECTED);</a:t>
            </a:r>
          </a:p>
          <a:p>
            <a:r>
              <a:rPr lang="en-US" sz="2000" dirty="0">
                <a:latin typeface="Segoe UI Black" panose="020B0A02040204020203" pitchFamily="34" charset="0"/>
                <a:cs typeface="Times New Roman" panose="02020603050405020304" pitchFamily="18" charset="0"/>
              </a:rPr>
              <a:t>WL_NO_SSID_AVAIL: assigned when no SSID are available;</a:t>
            </a:r>
          </a:p>
          <a:p>
            <a:r>
              <a:rPr lang="en-US" sz="2000" dirty="0">
                <a:latin typeface="Segoe UI Black" panose="020B0A02040204020203" pitchFamily="34" charset="0"/>
                <a:cs typeface="Times New Roman" panose="02020603050405020304" pitchFamily="18" charset="0"/>
              </a:rPr>
              <a:t>WL_SCAN_COMPLETED: assigned when the scan networks is completed;</a:t>
            </a:r>
          </a:p>
          <a:p>
            <a:r>
              <a:rPr lang="en-US" sz="2000" dirty="0">
                <a:latin typeface="Segoe UI Black" panose="020B0A02040204020203" pitchFamily="34" charset="0"/>
                <a:cs typeface="Times New Roman" panose="02020603050405020304" pitchFamily="18" charset="0"/>
              </a:rPr>
              <a:t>WL_CONNECT_FAILED: assigned when the connection fails for all the attempts;</a:t>
            </a:r>
          </a:p>
          <a:p>
            <a:r>
              <a:rPr lang="en-US" sz="2000" dirty="0">
                <a:latin typeface="Segoe UI Black" panose="020B0A02040204020203" pitchFamily="34" charset="0"/>
                <a:cs typeface="Times New Roman" panose="02020603050405020304" pitchFamily="18" charset="0"/>
              </a:rPr>
              <a:t>WL_CONNECTION_LOST: assigned when the connection is lost;</a:t>
            </a:r>
          </a:p>
          <a:p>
            <a:r>
              <a:rPr lang="en-US" sz="2000" dirty="0">
                <a:latin typeface="Segoe UI Black" panose="020B0A02040204020203" pitchFamily="34" charset="0"/>
                <a:cs typeface="Times New Roman" panose="02020603050405020304" pitchFamily="18" charset="0"/>
              </a:rPr>
              <a:t>WL_DISCONNECTED: assigned when disconnected from a network;</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1.7 WIFI.status</a:t>
            </a:r>
          </a:p>
        </p:txBody>
      </p:sp>
    </p:spTree>
    <p:extLst>
      <p:ext uri="{BB962C8B-B14F-4D97-AF65-F5344CB8AC3E}">
        <p14:creationId xmlns:p14="http://schemas.microsoft.com/office/powerpoint/2010/main" val="147388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 WIFI CLASS</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1.7 WIFI.status (example)</a:t>
            </a:r>
          </a:p>
        </p:txBody>
      </p:sp>
      <p:sp>
        <p:nvSpPr>
          <p:cNvPr id="3" name="Rectangle 2"/>
          <p:cNvSpPr/>
          <p:nvPr/>
        </p:nvSpPr>
        <p:spPr>
          <a:xfrm>
            <a:off x="1971677" y="1732568"/>
            <a:ext cx="4505325" cy="5355312"/>
          </a:xfrm>
          <a:prstGeom prst="rect">
            <a:avLst/>
          </a:prstGeom>
        </p:spPr>
        <p:txBody>
          <a:bodyPr wrap="square">
            <a:spAutoFit/>
          </a:bodyPr>
          <a:lstStyle/>
          <a:p>
            <a:r>
              <a:rPr lang="en-US" dirty="0">
                <a:solidFill>
                  <a:srgbClr val="7E7E7E"/>
                </a:solidFill>
                <a:latin typeface="Segoe UI Black" panose="020B0A02040204020203" pitchFamily="34" charset="0"/>
                <a:cs typeface="Times New Roman" panose="02020603050405020304" pitchFamily="18" charset="0"/>
              </a:rPr>
              <a:t>#include &lt;SPI.h&gt;</a:t>
            </a:r>
            <a:br>
              <a:rPr lang="en-US" dirty="0">
                <a:latin typeface="Segoe UI Black" panose="020B0A02040204020203" pitchFamily="34" charset="0"/>
                <a:cs typeface="Times New Roman" panose="02020603050405020304" pitchFamily="18" charset="0"/>
              </a:rPr>
            </a:br>
            <a:r>
              <a:rPr lang="en-US" dirty="0">
                <a:solidFill>
                  <a:srgbClr val="7E7E7E"/>
                </a:solidFill>
                <a:latin typeface="Segoe UI Black" panose="020B0A02040204020203" pitchFamily="34" charset="0"/>
                <a:cs typeface="Times New Roman" panose="02020603050405020304" pitchFamily="18" charset="0"/>
              </a:rPr>
              <a:t>#include &lt;WiFi.h&gt;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ssid[] = </a:t>
            </a:r>
            <a:r>
              <a:rPr lang="en-US" dirty="0">
                <a:solidFill>
                  <a:srgbClr val="0066CC"/>
                </a:solidFill>
                <a:latin typeface="Segoe UI Black" panose="020B0A02040204020203" pitchFamily="34" charset="0"/>
                <a:cs typeface="Times New Roman" panose="02020603050405020304" pitchFamily="18" charset="0"/>
              </a:rPr>
              <a:t>"yourNetwork"</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key[] = </a:t>
            </a:r>
            <a:r>
              <a:rPr lang="en-US" dirty="0">
                <a:solidFill>
                  <a:srgbClr val="0066CC"/>
                </a:solidFill>
                <a:latin typeface="Segoe UI Black" panose="020B0A02040204020203" pitchFamily="34" charset="0"/>
                <a:cs typeface="Times New Roman" panose="02020603050405020304" pitchFamily="18" charset="0"/>
              </a:rPr>
              <a:t>"D0D0DEADF00DABBADEAFBEADED"</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int</a:t>
            </a:r>
            <a:r>
              <a:rPr lang="en-US" dirty="0">
                <a:solidFill>
                  <a:srgbClr val="000000"/>
                </a:solidFill>
                <a:latin typeface="Segoe UI Black" panose="020B0A02040204020203" pitchFamily="34" charset="0"/>
                <a:cs typeface="Times New Roman" panose="02020603050405020304" pitchFamily="18" charset="0"/>
              </a:rPr>
              <a:t> keyIndex = 0;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int</a:t>
            </a:r>
            <a:r>
              <a:rPr lang="en-US" dirty="0">
                <a:solidFill>
                  <a:srgbClr val="000000"/>
                </a:solidFill>
                <a:latin typeface="Segoe UI Black" panose="020B0A02040204020203" pitchFamily="34" charset="0"/>
                <a:cs typeface="Times New Roman" panose="02020603050405020304" pitchFamily="18" charset="0"/>
              </a:rPr>
              <a:t> status = WL_IDLE_STATUS;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setup</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(9600);</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if</a:t>
            </a:r>
            <a:r>
              <a:rPr lang="en-US" dirty="0">
                <a:solidFill>
                  <a:srgbClr val="000000"/>
                </a:solidFill>
                <a:latin typeface="Segoe UI Black" panose="020B0A02040204020203" pitchFamily="34" charset="0"/>
                <a:cs typeface="Times New Roman" panose="02020603050405020304" pitchFamily="18" charset="0"/>
              </a:rPr>
              <a:t> (WiFi.</a:t>
            </a:r>
            <a:r>
              <a:rPr lang="en-US" dirty="0">
                <a:solidFill>
                  <a:srgbClr val="FF1493"/>
                </a:solidFill>
                <a:latin typeface="Segoe UI Black" panose="020B0A02040204020203" pitchFamily="34" charset="0"/>
                <a:cs typeface="Times New Roman" panose="02020603050405020304" pitchFamily="18" charset="0"/>
              </a:rPr>
              <a:t>status</a:t>
            </a:r>
            <a:r>
              <a:rPr lang="en-US" dirty="0">
                <a:solidFill>
                  <a:srgbClr val="000000"/>
                </a:solidFill>
                <a:latin typeface="Segoe UI Black" panose="020B0A02040204020203" pitchFamily="34" charset="0"/>
                <a:cs typeface="Times New Roman" panose="02020603050405020304" pitchFamily="18" charset="0"/>
              </a:rPr>
              <a:t>() == WL_NO_SHIELD)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"WiFi shield not present"</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i="1" dirty="0">
                <a:solidFill>
                  <a:srgbClr val="7E7E7E"/>
                </a:solidFill>
                <a:latin typeface="Segoe UI Black" panose="020B0A02040204020203" pitchFamily="34" charset="0"/>
                <a:cs typeface="Times New Roman" panose="02020603050405020304" pitchFamily="18" charset="0"/>
              </a:rPr>
              <a:t>// don't continue:</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true</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endParaRPr lang="en-US" dirty="0">
              <a:latin typeface="Segoe UI Black" panose="020B0A02040204020203" pitchFamily="34" charset="0"/>
              <a:cs typeface="Times New Roman" panose="02020603050405020304" pitchFamily="18" charset="0"/>
            </a:endParaRPr>
          </a:p>
        </p:txBody>
      </p:sp>
      <p:sp>
        <p:nvSpPr>
          <p:cNvPr id="4" name="Rectangle 3"/>
          <p:cNvSpPr/>
          <p:nvPr/>
        </p:nvSpPr>
        <p:spPr>
          <a:xfrm>
            <a:off x="6477002" y="1732568"/>
            <a:ext cx="5192484" cy="5632311"/>
          </a:xfrm>
          <a:prstGeom prst="rect">
            <a:avLst/>
          </a:prstGeom>
        </p:spPr>
        <p:txBody>
          <a:bodyPr wrap="square">
            <a:spAutoFit/>
          </a:bodyPr>
          <a:lstStyle/>
          <a:p>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 ( status != WL_CONNECTED)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"Attempting to connect to WEP network, SSID: "</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(ssid);</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status = WiFi.</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(ssid, keyIndex, key);</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i="1" dirty="0">
                <a:solidFill>
                  <a:srgbClr val="7E7E7E"/>
                </a:solidFill>
                <a:latin typeface="Segoe UI Black" panose="020B0A02040204020203" pitchFamily="34" charset="0"/>
                <a:cs typeface="Times New Roman" panose="02020603050405020304" pitchFamily="18" charset="0"/>
              </a:rPr>
              <a:t>// wait 10 seconds for connection:</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delay</a:t>
            </a:r>
            <a:r>
              <a:rPr lang="en-US" dirty="0">
                <a:solidFill>
                  <a:srgbClr val="000000"/>
                </a:solidFill>
                <a:latin typeface="Segoe UI Black" panose="020B0A02040204020203" pitchFamily="34" charset="0"/>
                <a:cs typeface="Times New Roman" panose="02020603050405020304" pitchFamily="18" charset="0"/>
              </a:rPr>
              <a:t>(10000);</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i="1" dirty="0">
                <a:solidFill>
                  <a:srgbClr val="7E7E7E"/>
                </a:solidFill>
                <a:latin typeface="Segoe UI Black" panose="020B0A02040204020203" pitchFamily="34" charset="0"/>
                <a:cs typeface="Times New Roman" panose="02020603050405020304" pitchFamily="18" charset="0"/>
              </a:rPr>
              <a:t>// once you are connected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"You're connected to the network"</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loop</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i="1" dirty="0">
                <a:solidFill>
                  <a:srgbClr val="7E7E7E"/>
                </a:solidFill>
                <a:latin typeface="Segoe UI Black" panose="020B0A02040204020203" pitchFamily="34" charset="0"/>
                <a:cs typeface="Times New Roman" panose="02020603050405020304" pitchFamily="18" charset="0"/>
              </a:rPr>
              <a:t>// check the network status connection once every 10 seconds:</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delay</a:t>
            </a:r>
            <a:r>
              <a:rPr lang="en-US" dirty="0">
                <a:solidFill>
                  <a:srgbClr val="000000"/>
                </a:solidFill>
                <a:latin typeface="Segoe UI Black" panose="020B0A02040204020203" pitchFamily="34" charset="0"/>
                <a:cs typeface="Times New Roman" panose="02020603050405020304" pitchFamily="18" charset="0"/>
              </a:rPr>
              <a:t>(10000);</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(WiFi.</a:t>
            </a:r>
            <a:r>
              <a:rPr lang="en-US" dirty="0">
                <a:solidFill>
                  <a:srgbClr val="FF1493"/>
                </a:solidFill>
                <a:latin typeface="Segoe UI Black" panose="020B0A02040204020203" pitchFamily="34" charset="0"/>
                <a:cs typeface="Times New Roman" panose="02020603050405020304" pitchFamily="18" charset="0"/>
              </a:rPr>
              <a:t>status</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endParaRPr lang="en-US"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53674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 WIFI CLASS</a:t>
            </a:r>
          </a:p>
        </p:txBody>
      </p:sp>
      <p:sp>
        <p:nvSpPr>
          <p:cNvPr id="9" name="TextBox 8"/>
          <p:cNvSpPr txBox="1"/>
          <p:nvPr/>
        </p:nvSpPr>
        <p:spPr>
          <a:xfrm>
            <a:off x="1971676" y="1724297"/>
            <a:ext cx="10220324"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err="1">
                <a:latin typeface="Segoe UI Black" panose="020B0A02040204020203" pitchFamily="34" charset="0"/>
                <a:cs typeface="Times New Roman" panose="02020603050405020304" pitchFamily="18" charset="0"/>
              </a:rPr>
              <a:t>Nhận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địa</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chỉ</a:t>
            </a:r>
            <a:r>
              <a:rPr lang="en-US" sz="2000" dirty="0">
                <a:latin typeface="Segoe UI Black" panose="020B0A02040204020203" pitchFamily="34" charset="0"/>
                <a:cs typeface="Times New Roman" panose="02020603050405020304" pitchFamily="18" charset="0"/>
              </a:rPr>
              <a:t> MAC </a:t>
            </a:r>
            <a:r>
              <a:rPr lang="en-US" sz="2000" dirty="0" err="1">
                <a:latin typeface="Segoe UI Black" panose="020B0A02040204020203" pitchFamily="34" charset="0"/>
                <a:cs typeface="Times New Roman" panose="02020603050405020304" pitchFamily="18" charset="0"/>
              </a:rPr>
              <a:t>của</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wifi</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hiện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tại</a:t>
            </a:r>
            <a:endParaRPr lang="en-US" sz="2000" dirty="0">
              <a:latin typeface="Segoe UI Black" panose="020B0A02040204020203" pitchFamily="34" charset="0"/>
              <a:cs typeface="Times New Roman" panose="02020603050405020304" pitchFamily="18" charset="0"/>
            </a:endParaRPr>
          </a:p>
          <a:p>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err="1">
                <a:latin typeface="Segoe UI Black" panose="020B0A02040204020203" pitchFamily="34" charset="0"/>
                <a:cs typeface="Times New Roman" panose="02020603050405020304" pitchFamily="18" charset="0"/>
              </a:rPr>
              <a:t>Cú</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pháp</a:t>
            </a:r>
            <a:r>
              <a:rPr lang="en-US" sz="2000" dirty="0">
                <a:latin typeface="Segoe UI Black" panose="020B0A02040204020203" pitchFamily="34" charset="0"/>
                <a:cs typeface="Times New Roman" panose="02020603050405020304" pitchFamily="18" charset="0"/>
              </a:rPr>
              <a:t>:</a:t>
            </a:r>
          </a:p>
          <a:p>
            <a:r>
              <a:rPr lang="en-US" sz="2000" dirty="0" err="1">
                <a:latin typeface="Segoe UI Black" panose="020B0A02040204020203" pitchFamily="34" charset="0"/>
                <a:cs typeface="Times New Roman" panose="02020603050405020304" pitchFamily="18" charset="0"/>
              </a:rPr>
              <a:t>WiFi.macAddress</a:t>
            </a:r>
            <a:r>
              <a:rPr lang="en-US" sz="2000" dirty="0">
                <a:latin typeface="Segoe UI Black" panose="020B0A02040204020203" pitchFamily="34" charset="0"/>
                <a:cs typeface="Times New Roman" panose="02020603050405020304" pitchFamily="18" charset="0"/>
              </a:rPr>
              <a:t>(mac);</a:t>
            </a:r>
          </a:p>
          <a:p>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err="1">
                <a:latin typeface="Segoe UI Black" panose="020B0A02040204020203" pitchFamily="34" charset="0"/>
                <a:cs typeface="Times New Roman" panose="02020603050405020304" pitchFamily="18" charset="0"/>
              </a:rPr>
              <a:t>Giá</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trị</a:t>
            </a:r>
            <a:r>
              <a:rPr lang="en-US" sz="2000" dirty="0">
                <a:latin typeface="Segoe UI Black" panose="020B0A02040204020203" pitchFamily="34" charset="0"/>
                <a:cs typeface="Times New Roman" panose="02020603050405020304" pitchFamily="18" charset="0"/>
              </a:rPr>
              <a:t> return:</a:t>
            </a:r>
          </a:p>
          <a:p>
            <a:r>
              <a:rPr lang="en-US" sz="2000" dirty="0">
                <a:latin typeface="Segoe UI Black" panose="020B0A02040204020203" pitchFamily="34" charset="0"/>
                <a:cs typeface="Times New Roman" panose="02020603050405020304" pitchFamily="18" charset="0"/>
              </a:rPr>
              <a:t>byte array : 6 bytes representing the MAC address of your shield</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1.8 WIFI.macAddress</a:t>
            </a:r>
          </a:p>
        </p:txBody>
      </p:sp>
    </p:spTree>
    <p:extLst>
      <p:ext uri="{BB962C8B-B14F-4D97-AF65-F5344CB8AC3E}">
        <p14:creationId xmlns:p14="http://schemas.microsoft.com/office/powerpoint/2010/main" val="2444097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 WIFI CLASS</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1.8 WIFI.macAddress (example)</a:t>
            </a:r>
          </a:p>
        </p:txBody>
      </p:sp>
      <p:sp>
        <p:nvSpPr>
          <p:cNvPr id="3" name="Rectangle 2"/>
          <p:cNvSpPr/>
          <p:nvPr/>
        </p:nvSpPr>
        <p:spPr>
          <a:xfrm>
            <a:off x="1971677" y="1651038"/>
            <a:ext cx="4881969" cy="4801314"/>
          </a:xfrm>
          <a:prstGeom prst="rect">
            <a:avLst/>
          </a:prstGeom>
        </p:spPr>
        <p:txBody>
          <a:bodyPr wrap="square">
            <a:spAutoFit/>
          </a:bodyPr>
          <a:lstStyle/>
          <a:p>
            <a:r>
              <a:rPr lang="en-US" dirty="0">
                <a:solidFill>
                  <a:srgbClr val="7E7E7E"/>
                </a:solidFill>
                <a:latin typeface="Segoe UI Black" panose="020B0A02040204020203" pitchFamily="34" charset="0"/>
                <a:cs typeface="Times New Roman" panose="02020603050405020304" pitchFamily="18" charset="0"/>
              </a:rPr>
              <a:t>#include &lt;SPI.h&gt;</a:t>
            </a:r>
            <a:br>
              <a:rPr lang="en-US" dirty="0">
                <a:latin typeface="Segoe UI Black" panose="020B0A02040204020203" pitchFamily="34" charset="0"/>
                <a:cs typeface="Times New Roman" panose="02020603050405020304" pitchFamily="18" charset="0"/>
              </a:rPr>
            </a:br>
            <a:r>
              <a:rPr lang="en-US" dirty="0">
                <a:solidFill>
                  <a:srgbClr val="7E7E7E"/>
                </a:solidFill>
                <a:latin typeface="Segoe UI Black" panose="020B0A02040204020203" pitchFamily="34" charset="0"/>
                <a:cs typeface="Times New Roman" panose="02020603050405020304" pitchFamily="18" charset="0"/>
              </a:rPr>
              <a:t>#include &lt;WiFi.h&gt;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ssid[] = </a:t>
            </a:r>
            <a:r>
              <a:rPr lang="en-US" dirty="0">
                <a:solidFill>
                  <a:srgbClr val="0066CC"/>
                </a:solidFill>
                <a:latin typeface="Segoe UI Black" panose="020B0A02040204020203" pitchFamily="34" charset="0"/>
                <a:cs typeface="Times New Roman" panose="02020603050405020304" pitchFamily="18" charset="0"/>
              </a:rPr>
              <a:t>"yourNetwork"</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int</a:t>
            </a:r>
            <a:r>
              <a:rPr lang="en-US" dirty="0">
                <a:solidFill>
                  <a:srgbClr val="000000"/>
                </a:solidFill>
                <a:latin typeface="Segoe UI Black" panose="020B0A02040204020203" pitchFamily="34" charset="0"/>
                <a:cs typeface="Times New Roman" panose="02020603050405020304" pitchFamily="18" charset="0"/>
              </a:rPr>
              <a:t> status = WL_IDLE_STATUS;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byte</a:t>
            </a:r>
            <a:r>
              <a:rPr lang="en-US" dirty="0">
                <a:solidFill>
                  <a:srgbClr val="000000"/>
                </a:solidFill>
                <a:latin typeface="Segoe UI Black" panose="020B0A02040204020203" pitchFamily="34" charset="0"/>
                <a:cs typeface="Times New Roman" panose="02020603050405020304" pitchFamily="18" charset="0"/>
              </a:rPr>
              <a:t> mac[6];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setup</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(9600);</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status = WiFi.</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(ssid);</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if</a:t>
            </a:r>
            <a:r>
              <a:rPr lang="en-US" dirty="0">
                <a:solidFill>
                  <a:srgbClr val="000000"/>
                </a:solidFill>
                <a:latin typeface="Segoe UI Black" panose="020B0A02040204020203" pitchFamily="34" charset="0"/>
                <a:cs typeface="Times New Roman" panose="02020603050405020304" pitchFamily="18" charset="0"/>
              </a:rPr>
              <a:t> ( status != WL_CONNECTED)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"Couldn't get a wifi connection"</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true</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i="1" dirty="0">
                <a:solidFill>
                  <a:srgbClr val="7E7E7E"/>
                </a:solidFill>
                <a:latin typeface="Segoe UI Black" panose="020B0A02040204020203" pitchFamily="34" charset="0"/>
                <a:cs typeface="Times New Roman" panose="02020603050405020304" pitchFamily="18" charset="0"/>
              </a:rPr>
              <a:t>// if you are connected, print your MAC address:</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endParaRPr lang="en-US" dirty="0">
              <a:latin typeface="Segoe UI Black" panose="020B0A02040204020203" pitchFamily="34" charset="0"/>
              <a:cs typeface="Times New Roman" panose="02020603050405020304" pitchFamily="18" charset="0"/>
            </a:endParaRPr>
          </a:p>
        </p:txBody>
      </p:sp>
      <p:sp>
        <p:nvSpPr>
          <p:cNvPr id="6" name="Rectangle 5"/>
          <p:cNvSpPr/>
          <p:nvPr/>
        </p:nvSpPr>
        <p:spPr>
          <a:xfrm>
            <a:off x="7124294" y="1651038"/>
            <a:ext cx="3439204" cy="5078313"/>
          </a:xfrm>
          <a:prstGeom prst="rect">
            <a:avLst/>
          </a:prstGeom>
        </p:spPr>
        <p:txBody>
          <a:bodyPr wrap="square">
            <a:spAutoFit/>
          </a:bodyPr>
          <a:lstStyle/>
          <a:p>
            <a:r>
              <a:rPr lang="en-US" dirty="0">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else</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WiFi.</a:t>
            </a:r>
            <a:r>
              <a:rPr lang="en-US" dirty="0">
                <a:solidFill>
                  <a:srgbClr val="FF1493"/>
                </a:solidFill>
                <a:latin typeface="Segoe UI Black" panose="020B0A02040204020203" pitchFamily="34" charset="0"/>
                <a:cs typeface="Times New Roman" panose="02020603050405020304" pitchFamily="18" charset="0"/>
              </a:rPr>
              <a:t>macAddress</a:t>
            </a:r>
            <a:r>
              <a:rPr lang="en-US" dirty="0">
                <a:solidFill>
                  <a:srgbClr val="000000"/>
                </a:solidFill>
                <a:latin typeface="Segoe UI Black" panose="020B0A02040204020203" pitchFamily="34" charset="0"/>
                <a:cs typeface="Times New Roman" panose="02020603050405020304" pitchFamily="18" charset="0"/>
              </a:rPr>
              <a:t>(mac);</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"MAC: "</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(mac[5],</a:t>
            </a:r>
            <a:r>
              <a:rPr lang="en-US" dirty="0">
                <a:solidFill>
                  <a:srgbClr val="006699"/>
                </a:solidFill>
                <a:latin typeface="Segoe UI Black" panose="020B0A02040204020203" pitchFamily="34" charset="0"/>
                <a:cs typeface="Times New Roman" panose="02020603050405020304" pitchFamily="18" charset="0"/>
              </a:rPr>
              <a:t>HEX</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(mac[4],</a:t>
            </a:r>
            <a:r>
              <a:rPr lang="en-US" dirty="0">
                <a:solidFill>
                  <a:srgbClr val="006699"/>
                </a:solidFill>
                <a:latin typeface="Segoe UI Black" panose="020B0A02040204020203" pitchFamily="34" charset="0"/>
                <a:cs typeface="Times New Roman" panose="02020603050405020304" pitchFamily="18" charset="0"/>
              </a:rPr>
              <a:t>HEX</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(mac[3],</a:t>
            </a:r>
            <a:r>
              <a:rPr lang="en-US" dirty="0">
                <a:solidFill>
                  <a:srgbClr val="006699"/>
                </a:solidFill>
                <a:latin typeface="Segoe UI Black" panose="020B0A02040204020203" pitchFamily="34" charset="0"/>
                <a:cs typeface="Times New Roman" panose="02020603050405020304" pitchFamily="18" charset="0"/>
              </a:rPr>
              <a:t>HEX</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(mac[2],</a:t>
            </a:r>
            <a:r>
              <a:rPr lang="en-US" dirty="0">
                <a:solidFill>
                  <a:srgbClr val="006699"/>
                </a:solidFill>
                <a:latin typeface="Segoe UI Black" panose="020B0A02040204020203" pitchFamily="34" charset="0"/>
                <a:cs typeface="Times New Roman" panose="02020603050405020304" pitchFamily="18" charset="0"/>
              </a:rPr>
              <a:t>HEX</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(mac[1],</a:t>
            </a:r>
            <a:r>
              <a:rPr lang="en-US" dirty="0">
                <a:solidFill>
                  <a:srgbClr val="006699"/>
                </a:solidFill>
                <a:latin typeface="Segoe UI Black" panose="020B0A02040204020203" pitchFamily="34" charset="0"/>
                <a:cs typeface="Times New Roman" panose="02020603050405020304" pitchFamily="18" charset="0"/>
              </a:rPr>
              <a:t>HEX</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(mac[0],</a:t>
            </a:r>
            <a:r>
              <a:rPr lang="en-US" dirty="0">
                <a:solidFill>
                  <a:srgbClr val="006699"/>
                </a:solidFill>
                <a:latin typeface="Segoe UI Black" panose="020B0A02040204020203" pitchFamily="34" charset="0"/>
                <a:cs typeface="Times New Roman" panose="02020603050405020304" pitchFamily="18" charset="0"/>
              </a:rPr>
              <a:t>HEX</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loop</a:t>
            </a:r>
            <a:r>
              <a:rPr lang="en-US" dirty="0">
                <a:solidFill>
                  <a:srgbClr val="000000"/>
                </a:solidFill>
                <a:latin typeface="Segoe UI Black" panose="020B0A02040204020203" pitchFamily="34" charset="0"/>
                <a:cs typeface="Times New Roman" panose="02020603050405020304" pitchFamily="18" charset="0"/>
              </a:rPr>
              <a:t> () {}</a:t>
            </a:r>
            <a:endParaRPr lang="en-US"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720488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 IPAddress CLASS</a:t>
            </a:r>
          </a:p>
        </p:txBody>
      </p:sp>
      <p:sp>
        <p:nvSpPr>
          <p:cNvPr id="9" name="TextBox 8"/>
          <p:cNvSpPr txBox="1"/>
          <p:nvPr/>
        </p:nvSpPr>
        <p:spPr>
          <a:xfrm>
            <a:off x="1971676" y="1724297"/>
            <a:ext cx="4655547"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Nhận địa chỉ IP của mạng cục bộ</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Cú pháp:</a:t>
            </a:r>
          </a:p>
          <a:p>
            <a:r>
              <a:rPr lang="en-US" sz="2400" dirty="0">
                <a:latin typeface="Segoe UI Black" panose="020B0A02040204020203" pitchFamily="34" charset="0"/>
                <a:cs typeface="Times New Roman" panose="02020603050405020304" pitchFamily="18" charset="0"/>
              </a:rPr>
              <a:t>WiFi. localIP();</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2.1 WIFI.localIP</a:t>
            </a:r>
          </a:p>
        </p:txBody>
      </p:sp>
      <p:sp>
        <p:nvSpPr>
          <p:cNvPr id="3" name="Rectangle 2"/>
          <p:cNvSpPr/>
          <p:nvPr/>
        </p:nvSpPr>
        <p:spPr>
          <a:xfrm>
            <a:off x="6566263" y="1724297"/>
            <a:ext cx="4981303" cy="5355312"/>
          </a:xfrm>
          <a:prstGeom prst="rect">
            <a:avLst/>
          </a:prstGeom>
        </p:spPr>
        <p:txBody>
          <a:bodyPr wrap="square">
            <a:spAutoFit/>
          </a:bodyPr>
          <a:lstStyle/>
          <a:p>
            <a:r>
              <a:rPr lang="en-US" dirty="0">
                <a:solidFill>
                  <a:srgbClr val="7E7E7E"/>
                </a:solidFill>
                <a:latin typeface="Segoe UI Black" panose="020B0A02040204020203" pitchFamily="34" charset="0"/>
                <a:cs typeface="Times New Roman" panose="02020603050405020304" pitchFamily="18" charset="0"/>
              </a:rPr>
              <a:t>#include &lt;WiFi.h&gt;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ssid[] = </a:t>
            </a:r>
            <a:r>
              <a:rPr lang="en-US" dirty="0">
                <a:solidFill>
                  <a:srgbClr val="0066CC"/>
                </a:solidFill>
                <a:latin typeface="Segoe UI Black" panose="020B0A02040204020203" pitchFamily="34" charset="0"/>
                <a:cs typeface="Times New Roman" panose="02020603050405020304" pitchFamily="18" charset="0"/>
              </a:rPr>
              <a:t>"yourNetwork"</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int</a:t>
            </a:r>
            <a:r>
              <a:rPr lang="en-US" dirty="0">
                <a:solidFill>
                  <a:srgbClr val="000000"/>
                </a:solidFill>
                <a:latin typeface="Segoe UI Black" panose="020B0A02040204020203" pitchFamily="34" charset="0"/>
                <a:cs typeface="Times New Roman" panose="02020603050405020304" pitchFamily="18" charset="0"/>
              </a:rPr>
              <a:t> status = WL_IDLE_STATUS;</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IPAddress ip;</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setup</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(9600);</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WiFi.</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(ssid);</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if</a:t>
            </a:r>
            <a:r>
              <a:rPr lang="en-US" dirty="0">
                <a:solidFill>
                  <a:srgbClr val="000000"/>
                </a:solidFill>
                <a:latin typeface="Segoe UI Black" panose="020B0A02040204020203" pitchFamily="34" charset="0"/>
                <a:cs typeface="Times New Roman" panose="02020603050405020304" pitchFamily="18" charset="0"/>
              </a:rPr>
              <a:t> ( status != WL_CONNECTED)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"Couldn't get a wifi connection"</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true</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else</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i="1" dirty="0">
                <a:solidFill>
                  <a:srgbClr val="7E7E7E"/>
                </a:solidFill>
                <a:latin typeface="Segoe UI Black" panose="020B0A02040204020203" pitchFamily="34" charset="0"/>
                <a:cs typeface="Times New Roman" panose="02020603050405020304" pitchFamily="18" charset="0"/>
              </a:rPr>
              <a:t>//print the local IP address</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ip = WiFi.</a:t>
            </a:r>
            <a:r>
              <a:rPr lang="en-US" dirty="0">
                <a:solidFill>
                  <a:srgbClr val="FF1493"/>
                </a:solidFill>
                <a:latin typeface="Segoe UI Black" panose="020B0A02040204020203" pitchFamily="34" charset="0"/>
                <a:cs typeface="Times New Roman" panose="02020603050405020304" pitchFamily="18" charset="0"/>
              </a:rPr>
              <a:t>localIP</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(ip);</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loop</a:t>
            </a:r>
            <a:r>
              <a:rPr lang="en-US" dirty="0">
                <a:solidFill>
                  <a:srgbClr val="000000"/>
                </a:solidFill>
                <a:latin typeface="Segoe UI Black" panose="020B0A02040204020203" pitchFamily="34" charset="0"/>
                <a:cs typeface="Times New Roman" panose="02020603050405020304" pitchFamily="18" charset="0"/>
              </a:rPr>
              <a:t> () {}</a:t>
            </a:r>
            <a:endParaRPr lang="en-US"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568308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 IPAddress CLASS</a:t>
            </a:r>
          </a:p>
        </p:txBody>
      </p:sp>
      <p:sp>
        <p:nvSpPr>
          <p:cNvPr id="9" name="TextBox 8"/>
          <p:cNvSpPr txBox="1"/>
          <p:nvPr/>
        </p:nvSpPr>
        <p:spPr>
          <a:xfrm>
            <a:off x="1971676" y="1724297"/>
            <a:ext cx="4655547"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Nhận địa chỉ subnet của mạng cục bộ</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Cú pháp:</a:t>
            </a:r>
          </a:p>
          <a:p>
            <a:r>
              <a:rPr lang="en-US" sz="2400" dirty="0">
                <a:latin typeface="Segoe UI Black" panose="020B0A02040204020203" pitchFamily="34" charset="0"/>
                <a:cs typeface="Times New Roman" panose="02020603050405020304" pitchFamily="18" charset="0"/>
              </a:rPr>
              <a:t>WiFi.subnetMask ();</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2.2 WIFI.subnetMask</a:t>
            </a:r>
          </a:p>
        </p:txBody>
      </p:sp>
      <p:sp>
        <p:nvSpPr>
          <p:cNvPr id="4" name="Rectangle 3"/>
          <p:cNvSpPr/>
          <p:nvPr/>
        </p:nvSpPr>
        <p:spPr>
          <a:xfrm>
            <a:off x="6487886" y="1724297"/>
            <a:ext cx="6096000" cy="5078313"/>
          </a:xfrm>
          <a:prstGeom prst="rect">
            <a:avLst/>
          </a:prstGeom>
        </p:spPr>
        <p:txBody>
          <a:bodyPr>
            <a:spAutoFit/>
          </a:bodyPr>
          <a:lstStyle/>
          <a:p>
            <a:r>
              <a:rPr lang="en-US" dirty="0">
                <a:solidFill>
                  <a:srgbClr val="7E7E7E"/>
                </a:solidFill>
                <a:latin typeface="Segoe UI Black" panose="020B0A02040204020203" pitchFamily="34" charset="0"/>
                <a:cs typeface="Times New Roman" panose="02020603050405020304" pitchFamily="18" charset="0"/>
              </a:rPr>
              <a:t>#include &lt;WiFi.h&gt;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int</a:t>
            </a:r>
            <a:r>
              <a:rPr lang="en-US" dirty="0">
                <a:solidFill>
                  <a:srgbClr val="000000"/>
                </a:solidFill>
                <a:latin typeface="Segoe UI Black" panose="020B0A02040204020203" pitchFamily="34" charset="0"/>
                <a:cs typeface="Times New Roman" panose="02020603050405020304" pitchFamily="18" charset="0"/>
              </a:rPr>
              <a:t> status = WL_IDLE_STATUS;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ssid[] = </a:t>
            </a:r>
            <a:r>
              <a:rPr lang="en-US" dirty="0">
                <a:solidFill>
                  <a:srgbClr val="0066CC"/>
                </a:solidFill>
                <a:latin typeface="Segoe UI Black" panose="020B0A02040204020203" pitchFamily="34" charset="0"/>
                <a:cs typeface="Times New Roman" panose="02020603050405020304" pitchFamily="18" charset="0"/>
              </a:rPr>
              <a:t>"yourNetwork"</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pass[] = </a:t>
            </a:r>
            <a:r>
              <a:rPr lang="en-US" dirty="0">
                <a:solidFill>
                  <a:srgbClr val="0066CC"/>
                </a:solidFill>
                <a:latin typeface="Segoe UI Black" panose="020B0A02040204020203" pitchFamily="34" charset="0"/>
                <a:cs typeface="Times New Roman" panose="02020603050405020304" pitchFamily="18" charset="0"/>
              </a:rPr>
              <a:t>"secretPassword"</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IPAddress ip;</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IPAddress subnet;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IPAddress gateway;</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setup</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r>
              <a:rPr lang="en-US" dirty="0">
                <a:latin typeface="Segoe UI Black" panose="020B0A02040204020203" pitchFamily="34" charset="0"/>
                <a:cs typeface="Times New Roman" panose="02020603050405020304" pitchFamily="18" charset="0"/>
              </a:rPr>
              <a:t> </a:t>
            </a:r>
            <a:r>
              <a:rPr lang="en-US" dirty="0">
                <a:solidFill>
                  <a:srgbClr val="000000"/>
                </a:solidFill>
                <a:latin typeface="Segoe UI Black" panose="020B0A02040204020203" pitchFamily="34" charset="0"/>
                <a:cs typeface="Times New Roman" panose="02020603050405020304" pitchFamily="18" charset="0"/>
              </a:rPr>
              <a:t>WiFi.</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(ssid, pass);</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if</a:t>
            </a:r>
            <a:r>
              <a:rPr lang="en-US" dirty="0">
                <a:solidFill>
                  <a:srgbClr val="000000"/>
                </a:solidFill>
                <a:latin typeface="Segoe UI Black" panose="020B0A02040204020203" pitchFamily="34" charset="0"/>
                <a:cs typeface="Times New Roman" panose="02020603050405020304" pitchFamily="18" charset="0"/>
              </a:rPr>
              <a:t> ( status != WL_CONNECTED)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"Couldn't get a wifi connection"</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true</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else</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subnet = WiFi.</a:t>
            </a:r>
            <a:r>
              <a:rPr lang="en-US" dirty="0">
                <a:solidFill>
                  <a:srgbClr val="FF1493"/>
                </a:solidFill>
                <a:latin typeface="Segoe UI Black" panose="020B0A02040204020203" pitchFamily="34" charset="0"/>
                <a:cs typeface="Times New Roman" panose="02020603050405020304" pitchFamily="18" charset="0"/>
              </a:rPr>
              <a:t>subnetMask</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"NETMASK: "</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(subnet);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loop</a:t>
            </a:r>
            <a:r>
              <a:rPr lang="en-US" dirty="0">
                <a:solidFill>
                  <a:srgbClr val="000000"/>
                </a:solidFill>
                <a:latin typeface="Segoe UI Black" panose="020B0A02040204020203" pitchFamily="34" charset="0"/>
                <a:cs typeface="Times New Roman" panose="02020603050405020304" pitchFamily="18" charset="0"/>
              </a:rPr>
              <a:t> () {</a:t>
            </a:r>
            <a:r>
              <a:rPr lang="en-US" dirty="0">
                <a:latin typeface="Segoe UI Black" panose="020B0A02040204020203" pitchFamily="34" charset="0"/>
                <a:cs typeface="Times New Roman" panose="02020603050405020304" pitchFamily="18" charset="0"/>
              </a:rPr>
              <a:t> </a:t>
            </a:r>
          </a:p>
          <a:p>
            <a:r>
              <a:rPr lang="en-US" dirty="0">
                <a:solidFill>
                  <a:srgbClr val="000000"/>
                </a:solidFill>
                <a:latin typeface="Segoe UI Black" panose="020B0A02040204020203" pitchFamily="34" charset="0"/>
                <a:cs typeface="Times New Roman" panose="02020603050405020304" pitchFamily="18" charset="0"/>
              </a:rPr>
              <a:t>}</a:t>
            </a:r>
            <a:endParaRPr lang="en-US"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819194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 IPAddress CLASS</a:t>
            </a:r>
          </a:p>
        </p:txBody>
      </p:sp>
      <p:sp>
        <p:nvSpPr>
          <p:cNvPr id="9" name="TextBox 8"/>
          <p:cNvSpPr txBox="1"/>
          <p:nvPr/>
        </p:nvSpPr>
        <p:spPr>
          <a:xfrm>
            <a:off x="1971676" y="1724297"/>
            <a:ext cx="4655547"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Nhận địa chỉ gateway của mạng cục bộ</a:t>
            </a:r>
          </a:p>
          <a:p>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dirty="0">
                <a:latin typeface="Segoe UI Black" panose="020B0A02040204020203" pitchFamily="34" charset="0"/>
                <a:cs typeface="Times New Roman" panose="02020603050405020304" pitchFamily="18" charset="0"/>
              </a:rPr>
              <a:t>WiFi.gatewayIP ();</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2.3 </a:t>
            </a:r>
            <a:r>
              <a:rPr lang="en-US" sz="3000" b="1" dirty="0" err="1">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WIFI.gatewayIP</a:t>
            </a:r>
            <a:endPar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endParaRPr>
          </a:p>
        </p:txBody>
      </p:sp>
      <p:sp>
        <p:nvSpPr>
          <p:cNvPr id="3" name="Rectangle 2"/>
          <p:cNvSpPr/>
          <p:nvPr/>
        </p:nvSpPr>
        <p:spPr>
          <a:xfrm>
            <a:off x="6418217" y="1724297"/>
            <a:ext cx="5059680" cy="5355312"/>
          </a:xfrm>
          <a:prstGeom prst="rect">
            <a:avLst/>
          </a:prstGeom>
        </p:spPr>
        <p:txBody>
          <a:bodyPr wrap="square">
            <a:spAutoFit/>
          </a:bodyPr>
          <a:lstStyle/>
          <a:p>
            <a:r>
              <a:rPr lang="en-US" dirty="0">
                <a:solidFill>
                  <a:srgbClr val="7E7E7E"/>
                </a:solidFill>
                <a:latin typeface="Segoe UI Black" panose="020B0A02040204020203" pitchFamily="34" charset="0"/>
                <a:cs typeface="Times New Roman" panose="02020603050405020304" pitchFamily="18" charset="0"/>
              </a:rPr>
              <a:t>#include &lt;SPI.h&gt;</a:t>
            </a:r>
            <a:br>
              <a:rPr lang="en-US" dirty="0">
                <a:latin typeface="Segoe UI Black" panose="020B0A02040204020203" pitchFamily="34" charset="0"/>
                <a:cs typeface="Times New Roman" panose="02020603050405020304" pitchFamily="18" charset="0"/>
              </a:rPr>
            </a:br>
            <a:r>
              <a:rPr lang="en-US" dirty="0">
                <a:solidFill>
                  <a:srgbClr val="7E7E7E"/>
                </a:solidFill>
                <a:latin typeface="Segoe UI Black" panose="020B0A02040204020203" pitchFamily="34" charset="0"/>
                <a:cs typeface="Times New Roman" panose="02020603050405020304" pitchFamily="18" charset="0"/>
              </a:rPr>
              <a:t>#include &lt;WiFi.h&gt;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int</a:t>
            </a:r>
            <a:r>
              <a:rPr lang="en-US" dirty="0">
                <a:solidFill>
                  <a:srgbClr val="000000"/>
                </a:solidFill>
                <a:latin typeface="Segoe UI Black" panose="020B0A02040204020203" pitchFamily="34" charset="0"/>
                <a:cs typeface="Times New Roman" panose="02020603050405020304" pitchFamily="18" charset="0"/>
              </a:rPr>
              <a:t> status = WL_IDLE_STATUS;</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ssid[] = </a:t>
            </a:r>
            <a:r>
              <a:rPr lang="en-US" dirty="0">
                <a:solidFill>
                  <a:srgbClr val="0066CC"/>
                </a:solidFill>
                <a:latin typeface="Segoe UI Black" panose="020B0A02040204020203" pitchFamily="34" charset="0"/>
                <a:cs typeface="Times New Roman" panose="02020603050405020304" pitchFamily="18" charset="0"/>
              </a:rPr>
              <a:t>"yourNetwork"</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pass[] = </a:t>
            </a:r>
            <a:r>
              <a:rPr lang="en-US" dirty="0">
                <a:solidFill>
                  <a:srgbClr val="0066CC"/>
                </a:solidFill>
                <a:latin typeface="Segoe UI Black" panose="020B0A02040204020203" pitchFamily="34" charset="0"/>
                <a:cs typeface="Times New Roman" panose="02020603050405020304" pitchFamily="18" charset="0"/>
              </a:rPr>
              <a:t>"secretPassword"</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IPAddress gateway;</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setup</a:t>
            </a:r>
            <a:r>
              <a:rPr lang="en-US" dirty="0">
                <a:solidFill>
                  <a:srgbClr val="000000"/>
                </a:solidFill>
                <a:latin typeface="Segoe UI Black" panose="020B0A02040204020203" pitchFamily="34" charset="0"/>
                <a:cs typeface="Times New Roman" panose="02020603050405020304" pitchFamily="18" charset="0"/>
              </a:rPr>
              <a:t>()</a:t>
            </a:r>
            <a:r>
              <a:rPr lang="en-US" dirty="0">
                <a:latin typeface="Segoe UI Black" panose="020B0A02040204020203" pitchFamily="34" charset="0"/>
                <a:cs typeface="Times New Roman" panose="02020603050405020304" pitchFamily="18" charset="0"/>
              </a:rPr>
              <a:t>  </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(9600);</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WiFi.</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(ssid, pass);</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if</a:t>
            </a:r>
            <a:r>
              <a:rPr lang="en-US" dirty="0">
                <a:solidFill>
                  <a:srgbClr val="000000"/>
                </a:solidFill>
                <a:latin typeface="Segoe UI Black" panose="020B0A02040204020203" pitchFamily="34" charset="0"/>
                <a:cs typeface="Times New Roman" panose="02020603050405020304" pitchFamily="18" charset="0"/>
              </a:rPr>
              <a:t> ( status != WL_CONNECTED)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"Couldn't get a wifi connection"</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true</a:t>
            </a:r>
            <a:r>
              <a:rPr lang="en-US" dirty="0">
                <a:solidFill>
                  <a:srgbClr val="000000"/>
                </a:solidFill>
                <a:latin typeface="Segoe UI Black" panose="020B0A02040204020203" pitchFamily="34" charset="0"/>
                <a:cs typeface="Times New Roman" panose="02020603050405020304" pitchFamily="18" charset="0"/>
              </a:rPr>
              <a:t>);</a:t>
            </a:r>
            <a:r>
              <a:rPr lang="en-US" dirty="0">
                <a:latin typeface="Segoe UI Black" panose="020B0A02040204020203" pitchFamily="34" charset="0"/>
                <a:cs typeface="Times New Roman" panose="02020603050405020304" pitchFamily="18" charset="0"/>
              </a:rPr>
              <a:t>	</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else</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gateway = WiFi.</a:t>
            </a:r>
            <a:r>
              <a:rPr lang="en-US" dirty="0">
                <a:solidFill>
                  <a:srgbClr val="FF1493"/>
                </a:solidFill>
                <a:latin typeface="Segoe UI Black" panose="020B0A02040204020203" pitchFamily="34" charset="0"/>
                <a:cs typeface="Times New Roman" panose="02020603050405020304" pitchFamily="18" charset="0"/>
              </a:rPr>
              <a:t>gatewayIP</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"GATEWAY: "</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(gateway);}</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loop</a:t>
            </a:r>
            <a:r>
              <a:rPr lang="en-US" dirty="0">
                <a:solidFill>
                  <a:srgbClr val="000000"/>
                </a:solidFill>
                <a:latin typeface="Segoe UI Black" panose="020B0A02040204020203" pitchFamily="34" charset="0"/>
                <a:cs typeface="Times New Roman" panose="02020603050405020304" pitchFamily="18" charset="0"/>
              </a:rPr>
              <a:t> () {}</a:t>
            </a:r>
            <a:endParaRPr lang="en-US"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400097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 SEVER CLASS</a:t>
            </a:r>
          </a:p>
        </p:txBody>
      </p:sp>
      <p:sp>
        <p:nvSpPr>
          <p:cNvPr id="9" name="TextBox 8"/>
          <p:cNvSpPr txBox="1"/>
          <p:nvPr/>
        </p:nvSpPr>
        <p:spPr>
          <a:xfrm>
            <a:off x="1971676" y="1724297"/>
            <a:ext cx="4951638" cy="1323439"/>
          </a:xfrm>
          <a:prstGeom prst="rect">
            <a:avLst/>
          </a:prstGeom>
          <a:noFill/>
        </p:spPr>
        <p:txBody>
          <a:bodyPr wrap="square" rtlCol="0">
            <a:spAutoFit/>
          </a:bodyPr>
          <a:lstStyle/>
          <a:p>
            <a:pPr marL="342900" indent="-342900">
              <a:buFont typeface="Wingdings" panose="05000000000000000000" pitchFamily="2" charset="2"/>
              <a:buChar char="Ø"/>
            </a:pPr>
            <a:r>
              <a:rPr lang="vi-VN" sz="2000" dirty="0">
                <a:latin typeface="Segoe UI Black" panose="020B0A02040204020203" pitchFamily="34" charset="0"/>
                <a:cs typeface="Times New Roman" panose="02020603050405020304" pitchFamily="18" charset="0"/>
              </a:rPr>
              <a:t>Tạo một máy chủ lắng nghe các kết nối đến trên cổng được chỉ định.</a:t>
            </a:r>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dirty="0">
                <a:latin typeface="Segoe UI Black" panose="020B0A02040204020203" pitchFamily="34" charset="0"/>
                <a:cs typeface="Times New Roman" panose="02020603050405020304" pitchFamily="18" charset="0"/>
              </a:rPr>
              <a:t>Sever (port);</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3.1 WIFIS	ever</a:t>
            </a:r>
          </a:p>
        </p:txBody>
      </p:sp>
      <p:sp>
        <p:nvSpPr>
          <p:cNvPr id="4" name="Rectangle 3"/>
          <p:cNvSpPr/>
          <p:nvPr/>
        </p:nvSpPr>
        <p:spPr>
          <a:xfrm>
            <a:off x="6799220" y="1724297"/>
            <a:ext cx="5190308" cy="5078313"/>
          </a:xfrm>
          <a:prstGeom prst="rect">
            <a:avLst/>
          </a:prstGeom>
        </p:spPr>
        <p:txBody>
          <a:bodyPr wrap="square">
            <a:spAutoFit/>
          </a:bodyPr>
          <a:lstStyle/>
          <a:p>
            <a:r>
              <a:rPr lang="en-US" dirty="0">
                <a:solidFill>
                  <a:srgbClr val="CC6600"/>
                </a:solidFill>
                <a:latin typeface="Segoe UI Black" panose="020B0A02040204020203" pitchFamily="34" charset="0"/>
                <a:cs typeface="Times New Roman" panose="02020603050405020304" pitchFamily="18" charset="0"/>
              </a:rPr>
              <a:t>  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"SSID: "</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(ssid);</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status = WiFi.</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(ssid, pass);</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if</a:t>
            </a:r>
            <a:r>
              <a:rPr lang="en-US" dirty="0">
                <a:solidFill>
                  <a:srgbClr val="000000"/>
                </a:solidFill>
                <a:latin typeface="Segoe UI Black" panose="020B0A02040204020203" pitchFamily="34" charset="0"/>
                <a:cs typeface="Times New Roman" panose="02020603050405020304" pitchFamily="18" charset="0"/>
              </a:rPr>
              <a:t> ( status != WL_CONNECTED)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"Couldn't get a wifi connection"</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true</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else</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server.</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"Connected to wifi. My address:"</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IPAddress myAddress = WiFi.</a:t>
            </a:r>
            <a:r>
              <a:rPr lang="en-US" dirty="0">
                <a:solidFill>
                  <a:srgbClr val="FF1493"/>
                </a:solidFill>
                <a:latin typeface="Segoe UI Black" panose="020B0A02040204020203" pitchFamily="34" charset="0"/>
                <a:cs typeface="Times New Roman" panose="02020603050405020304" pitchFamily="18" charset="0"/>
              </a:rPr>
              <a:t>localIP</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(myAddress);</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loop</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endParaRPr lang="en-US" dirty="0">
              <a:latin typeface="Segoe UI Black" panose="020B0A02040204020203" pitchFamily="34" charset="0"/>
              <a:cs typeface="Times New Roman" panose="02020603050405020304" pitchFamily="18" charset="0"/>
            </a:endParaRPr>
          </a:p>
        </p:txBody>
      </p:sp>
      <p:sp>
        <p:nvSpPr>
          <p:cNvPr id="5" name="Rectangle 4"/>
          <p:cNvSpPr/>
          <p:nvPr/>
        </p:nvSpPr>
        <p:spPr>
          <a:xfrm>
            <a:off x="1715589" y="3663289"/>
            <a:ext cx="4397828" cy="2862322"/>
          </a:xfrm>
          <a:prstGeom prst="rect">
            <a:avLst/>
          </a:prstGeom>
        </p:spPr>
        <p:txBody>
          <a:bodyPr wrap="square">
            <a:spAutoFit/>
          </a:bodyPr>
          <a:lstStyle/>
          <a:p>
            <a:r>
              <a:rPr lang="en-US" dirty="0">
                <a:solidFill>
                  <a:srgbClr val="7E7E7E"/>
                </a:solidFill>
                <a:latin typeface="Segoe UI Black" panose="020B0A02040204020203" pitchFamily="34" charset="0"/>
                <a:cs typeface="Times New Roman" panose="02020603050405020304" pitchFamily="18" charset="0"/>
              </a:rPr>
              <a:t>#include &lt;SPI.h&gt;</a:t>
            </a:r>
            <a:br>
              <a:rPr lang="en-US" dirty="0">
                <a:latin typeface="Segoe UI Black" panose="020B0A02040204020203" pitchFamily="34" charset="0"/>
                <a:cs typeface="Times New Roman" panose="02020603050405020304" pitchFamily="18" charset="0"/>
              </a:rPr>
            </a:br>
            <a:r>
              <a:rPr lang="en-US" dirty="0">
                <a:solidFill>
                  <a:srgbClr val="7E7E7E"/>
                </a:solidFill>
                <a:latin typeface="Segoe UI Black" panose="020B0A02040204020203" pitchFamily="34" charset="0"/>
                <a:cs typeface="Times New Roman" panose="02020603050405020304" pitchFamily="18" charset="0"/>
              </a:rPr>
              <a:t>#include &lt;WiFi.h&gt;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ssid[] = </a:t>
            </a:r>
            <a:r>
              <a:rPr lang="en-US" dirty="0">
                <a:solidFill>
                  <a:srgbClr val="0066CC"/>
                </a:solidFill>
                <a:latin typeface="Segoe UI Black" panose="020B0A02040204020203" pitchFamily="34" charset="0"/>
                <a:cs typeface="Times New Roman" panose="02020603050405020304" pitchFamily="18" charset="0"/>
              </a:rPr>
              <a:t>"myNetwork"</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pass[] = </a:t>
            </a:r>
            <a:r>
              <a:rPr lang="en-US" dirty="0">
                <a:solidFill>
                  <a:srgbClr val="0066CC"/>
                </a:solidFill>
                <a:latin typeface="Segoe UI Black" panose="020B0A02040204020203" pitchFamily="34" charset="0"/>
                <a:cs typeface="Times New Roman" panose="02020603050405020304" pitchFamily="18" charset="0"/>
              </a:rPr>
              <a:t>"myPassword"</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int</a:t>
            </a:r>
            <a:r>
              <a:rPr lang="en-US" dirty="0">
                <a:solidFill>
                  <a:srgbClr val="000000"/>
                </a:solidFill>
                <a:latin typeface="Segoe UI Black" panose="020B0A02040204020203" pitchFamily="34" charset="0"/>
                <a:cs typeface="Times New Roman" panose="02020603050405020304" pitchFamily="18" charset="0"/>
              </a:rPr>
              <a:t> status = WL_IDLE_STATUS;</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WiFiServer server(80);</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setup</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(9600);</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"Attempting to connect to WPA network..."</a:t>
            </a:r>
            <a:r>
              <a:rPr lang="en-US" dirty="0">
                <a:solidFill>
                  <a:srgbClr val="000000"/>
                </a:solidFill>
                <a:latin typeface="Segoe UI Black" panose="020B0A02040204020203"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1705657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 SEVER CLASS</a:t>
            </a:r>
          </a:p>
        </p:txBody>
      </p:sp>
      <p:sp>
        <p:nvSpPr>
          <p:cNvPr id="9" name="TextBox 8"/>
          <p:cNvSpPr txBox="1"/>
          <p:nvPr/>
        </p:nvSpPr>
        <p:spPr>
          <a:xfrm>
            <a:off x="1971675" y="1724297"/>
            <a:ext cx="9382125" cy="1938992"/>
          </a:xfrm>
          <a:prstGeom prst="rect">
            <a:avLst/>
          </a:prstGeom>
          <a:noFill/>
        </p:spPr>
        <p:txBody>
          <a:bodyPr wrap="square" rtlCol="0">
            <a:spAutoFit/>
          </a:bodyPr>
          <a:lstStyle/>
          <a:p>
            <a:pPr marL="342900" indent="-342900">
              <a:buFont typeface="Wingdings" panose="05000000000000000000" pitchFamily="2" charset="2"/>
              <a:buChar char="Ø"/>
            </a:pPr>
            <a:r>
              <a:rPr lang="vi-VN" sz="2000" dirty="0">
                <a:latin typeface="Segoe UI Black" panose="020B0A02040204020203" pitchFamily="34" charset="0"/>
                <a:cs typeface="Times New Roman" panose="02020603050405020304" pitchFamily="18" charset="0"/>
              </a:rPr>
              <a:t>Có được một máy khách được kết nối với máy chủ và có sẵn dữ liệu để đọc. Kết nối vẫn tồn tại khi đối tượng máy khách được trả về nằm ngoài phạm vi; bạn có thể đóng nó bằng cách gọi client.stop ().</a:t>
            </a:r>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dirty="0">
                <a:latin typeface="Segoe UI Black" panose="020B0A02040204020203" pitchFamily="34" charset="0"/>
                <a:cs typeface="Times New Roman" panose="02020603050405020304" pitchFamily="18" charset="0"/>
              </a:rPr>
              <a:t>server.available();</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3.2 sever.available</a:t>
            </a:r>
          </a:p>
        </p:txBody>
      </p:sp>
    </p:spTree>
    <p:extLst>
      <p:ext uri="{BB962C8B-B14F-4D97-AF65-F5344CB8AC3E}">
        <p14:creationId xmlns:p14="http://schemas.microsoft.com/office/powerpoint/2010/main" val="70222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www.indruino.com</a:t>
            </a:r>
            <a:endParaRPr lang="en-US" dirty="0"/>
          </a:p>
        </p:txBody>
      </p:sp>
      <p:sp>
        <p:nvSpPr>
          <p:cNvPr id="4" name="Subtitle 3"/>
          <p:cNvSpPr>
            <a:spLocks noGrp="1"/>
          </p:cNvSpPr>
          <p:nvPr>
            <p:ph type="subTitle" idx="1"/>
          </p:nvPr>
        </p:nvSpPr>
        <p:spPr>
          <a:xfrm>
            <a:off x="933452" y="3669987"/>
            <a:ext cx="1701976" cy="204388"/>
          </a:xfrm>
        </p:spPr>
        <p:txBody>
          <a:bodyPr>
            <a:normAutofit fontScale="55000" lnSpcReduction="20000"/>
          </a:bodyPr>
          <a:lstStyle/>
          <a:p>
            <a:endParaRPr lang="en-US" dirty="0"/>
          </a:p>
        </p:txBody>
      </p:sp>
      <p:sp>
        <p:nvSpPr>
          <p:cNvPr id="5" name="Title 4"/>
          <p:cNvSpPr>
            <a:spLocks noGrp="1"/>
          </p:cNvSpPr>
          <p:nvPr>
            <p:ph type="title"/>
          </p:nvPr>
        </p:nvSpPr>
        <p:spPr/>
        <p:txBody>
          <a:bodyPr/>
          <a:lstStyle/>
          <a:p>
            <a:r>
              <a:rPr lang="en-US" sz="480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cs typeface="Times New Roman" panose="02020603050405020304" pitchFamily="18" charset="0"/>
              </a:rPr>
              <a:t>WIFI MANAGER</a:t>
            </a:r>
            <a:br>
              <a:rPr lang="en-US" sz="480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cs typeface="Times New Roman" panose="02020603050405020304" pitchFamily="18" charset="0"/>
              </a:rPr>
            </a:br>
            <a:r>
              <a:rPr lang="en-US" sz="480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cs typeface="Times New Roman" panose="02020603050405020304" pitchFamily="18" charset="0"/>
              </a:rPr>
              <a:t>LIBRARY</a:t>
            </a:r>
            <a:endParaRPr lang="en-US" sz="4800" dirty="0">
              <a:ln w="0"/>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3816520" y="4249642"/>
            <a:ext cx="3609474" cy="1015663"/>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r>
              <a:rPr lang="en-US" sz="2000" dirty="0">
                <a:solidFill>
                  <a:schemeClr val="bg1"/>
                </a:solidFill>
                <a:latin typeface="Segoe UI Black" panose="020B0A02040204020203" pitchFamily="34" charset="0"/>
                <a:cs typeface="Times New Roman" panose="02020603050405020304" pitchFamily="18" charset="0"/>
              </a:rPr>
              <a:t>Diễn giả: Nguyễn Hoàng Phúc</a:t>
            </a:r>
          </a:p>
          <a:p>
            <a:r>
              <a:rPr lang="en-US" sz="2000" dirty="0">
                <a:solidFill>
                  <a:schemeClr val="bg1"/>
                </a:solidFill>
                <a:latin typeface="Segoe UI Black" panose="020B0A02040204020203" pitchFamily="34" charset="0"/>
                <a:cs typeface="Times New Roman" panose="02020603050405020304" pitchFamily="18" charset="0"/>
              </a:rPr>
              <a:t>Bộ phận: IoT Indruino</a:t>
            </a:r>
          </a:p>
        </p:txBody>
      </p:sp>
    </p:spTree>
    <p:extLst>
      <p:ext uri="{BB962C8B-B14F-4D97-AF65-F5344CB8AC3E}">
        <p14:creationId xmlns:p14="http://schemas.microsoft.com/office/powerpoint/2010/main" val="385079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 SEVER CLASS</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3.3 sever.available (example)</a:t>
            </a:r>
          </a:p>
        </p:txBody>
      </p:sp>
      <p:sp>
        <p:nvSpPr>
          <p:cNvPr id="3" name="Rectangle 2"/>
          <p:cNvSpPr/>
          <p:nvPr/>
        </p:nvSpPr>
        <p:spPr>
          <a:xfrm>
            <a:off x="1971677" y="1779687"/>
            <a:ext cx="4803592" cy="4524315"/>
          </a:xfrm>
          <a:prstGeom prst="rect">
            <a:avLst/>
          </a:prstGeom>
        </p:spPr>
        <p:txBody>
          <a:bodyPr wrap="square">
            <a:spAutoFit/>
          </a:bodyPr>
          <a:lstStyle/>
          <a:p>
            <a:r>
              <a:rPr lang="en-US" dirty="0">
                <a:solidFill>
                  <a:srgbClr val="7E7E7E"/>
                </a:solidFill>
                <a:latin typeface="Segoe UI Black" panose="020B0A02040204020203" pitchFamily="34" charset="0"/>
                <a:cs typeface="Times New Roman" panose="02020603050405020304" pitchFamily="18" charset="0"/>
              </a:rPr>
              <a:t>#include &lt;SPI.h&gt;</a:t>
            </a:r>
            <a:br>
              <a:rPr lang="en-US" dirty="0">
                <a:latin typeface="Segoe UI Black" panose="020B0A02040204020203" pitchFamily="34" charset="0"/>
                <a:cs typeface="Times New Roman" panose="02020603050405020304" pitchFamily="18" charset="0"/>
              </a:rPr>
            </a:br>
            <a:r>
              <a:rPr lang="en-US" dirty="0">
                <a:solidFill>
                  <a:srgbClr val="7E7E7E"/>
                </a:solidFill>
                <a:latin typeface="Segoe UI Black" panose="020B0A02040204020203" pitchFamily="34" charset="0"/>
                <a:cs typeface="Times New Roman" panose="02020603050405020304" pitchFamily="18" charset="0"/>
              </a:rPr>
              <a:t>#include &lt;WiFi.h&gt;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ssid[] = </a:t>
            </a:r>
            <a:r>
              <a:rPr lang="en-US" dirty="0">
                <a:solidFill>
                  <a:srgbClr val="0066CC"/>
                </a:solidFill>
                <a:latin typeface="Segoe UI Black" panose="020B0A02040204020203" pitchFamily="34" charset="0"/>
                <a:cs typeface="Times New Roman" panose="02020603050405020304" pitchFamily="18" charset="0"/>
              </a:rPr>
              <a:t>"Network"</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pass[] = </a:t>
            </a:r>
            <a:r>
              <a:rPr lang="en-US" dirty="0">
                <a:solidFill>
                  <a:srgbClr val="0066CC"/>
                </a:solidFill>
                <a:latin typeface="Segoe UI Black" panose="020B0A02040204020203" pitchFamily="34" charset="0"/>
                <a:cs typeface="Times New Roman" panose="02020603050405020304" pitchFamily="18" charset="0"/>
              </a:rPr>
              <a:t>"myPassword"</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int</a:t>
            </a:r>
            <a:r>
              <a:rPr lang="en-US" dirty="0">
                <a:solidFill>
                  <a:srgbClr val="000000"/>
                </a:solidFill>
                <a:latin typeface="Segoe UI Black" panose="020B0A02040204020203" pitchFamily="34" charset="0"/>
                <a:cs typeface="Times New Roman" panose="02020603050405020304" pitchFamily="18" charset="0"/>
              </a:rPr>
              <a:t> status = WL_IDLE_STATUS;</a:t>
            </a:r>
          </a:p>
          <a:p>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WiFiServer server(80);</a:t>
            </a:r>
          </a:p>
          <a:p>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setup</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i="1" dirty="0">
                <a:solidFill>
                  <a:srgbClr val="7E7E7E"/>
                </a:solidFill>
                <a:latin typeface="Segoe UI Black" panose="020B0A02040204020203" pitchFamily="34" charset="0"/>
                <a:cs typeface="Times New Roman" panose="02020603050405020304" pitchFamily="18" charset="0"/>
              </a:rPr>
              <a:t>// initialize serial:</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(9600);</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"Attempting to connect to WPA network..."</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"SSID: "</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(ssid);</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status = WiFi.</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(ssid, pass);</a:t>
            </a:r>
            <a:endParaRPr lang="en-US" dirty="0">
              <a:latin typeface="Segoe UI Black" panose="020B0A02040204020203" pitchFamily="34" charset="0"/>
              <a:cs typeface="Times New Roman" panose="02020603050405020304" pitchFamily="18" charset="0"/>
            </a:endParaRPr>
          </a:p>
        </p:txBody>
      </p:sp>
      <p:sp>
        <p:nvSpPr>
          <p:cNvPr id="4" name="Rectangle 3"/>
          <p:cNvSpPr/>
          <p:nvPr/>
        </p:nvSpPr>
        <p:spPr>
          <a:xfrm>
            <a:off x="6583681" y="1779687"/>
            <a:ext cx="5155474" cy="5909310"/>
          </a:xfrm>
          <a:prstGeom prst="rect">
            <a:avLst/>
          </a:prstGeom>
        </p:spPr>
        <p:txBody>
          <a:bodyPr wrap="square">
            <a:spAutoFit/>
          </a:bodyPr>
          <a:lstStyle/>
          <a:p>
            <a:r>
              <a:rPr lang="en-US" dirty="0">
                <a:solidFill>
                  <a:srgbClr val="CC6600"/>
                </a:solidFill>
                <a:latin typeface="Segoe UI Black" panose="020B0A02040204020203" pitchFamily="34" charset="0"/>
                <a:cs typeface="Times New Roman" panose="02020603050405020304" pitchFamily="18" charset="0"/>
              </a:rPr>
              <a:t>if</a:t>
            </a:r>
            <a:r>
              <a:rPr lang="en-US" dirty="0">
                <a:solidFill>
                  <a:srgbClr val="000000"/>
                </a:solidFill>
                <a:latin typeface="Segoe UI Black" panose="020B0A02040204020203" pitchFamily="34" charset="0"/>
                <a:cs typeface="Times New Roman" panose="02020603050405020304" pitchFamily="18" charset="0"/>
              </a:rPr>
              <a:t> ( status != WL_CONNECTED)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"Couldn't get a wifi connection"</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true</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else</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server.</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"Connected to wifi. My address:"</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IPAddress myAddress = WiFi.</a:t>
            </a:r>
            <a:r>
              <a:rPr lang="en-US" dirty="0">
                <a:solidFill>
                  <a:srgbClr val="FF1493"/>
                </a:solidFill>
                <a:latin typeface="Segoe UI Black" panose="020B0A02040204020203" pitchFamily="34" charset="0"/>
                <a:cs typeface="Times New Roman" panose="02020603050405020304" pitchFamily="18" charset="0"/>
              </a:rPr>
              <a:t>localIP</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(myAddress);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loop</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WiFiClient client = server.</a:t>
            </a:r>
            <a:r>
              <a:rPr lang="en-US" dirty="0">
                <a:solidFill>
                  <a:srgbClr val="CC6600"/>
                </a:solidFill>
                <a:latin typeface="Segoe UI Black" panose="020B0A02040204020203" pitchFamily="34" charset="0"/>
                <a:cs typeface="Times New Roman" panose="02020603050405020304" pitchFamily="18" charset="0"/>
              </a:rPr>
              <a:t>available</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if</a:t>
            </a:r>
            <a:r>
              <a:rPr lang="en-US" dirty="0">
                <a:solidFill>
                  <a:srgbClr val="000000"/>
                </a:solidFill>
                <a:latin typeface="Segoe UI Black" panose="020B0A02040204020203" pitchFamily="34" charset="0"/>
                <a:cs typeface="Times New Roman" panose="02020603050405020304" pitchFamily="18" charset="0"/>
              </a:rPr>
              <a:t> (client)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if</a:t>
            </a:r>
            <a:r>
              <a:rPr lang="en-US" dirty="0">
                <a:solidFill>
                  <a:srgbClr val="000000"/>
                </a:solidFill>
                <a:latin typeface="Segoe UI Black" panose="020B0A02040204020203" pitchFamily="34" charset="0"/>
                <a:cs typeface="Times New Roman" panose="02020603050405020304" pitchFamily="18" charset="0"/>
              </a:rPr>
              <a:t> (client.</a:t>
            </a:r>
            <a:r>
              <a:rPr lang="en-US" dirty="0">
                <a:solidFill>
                  <a:srgbClr val="CC6600"/>
                </a:solidFill>
                <a:latin typeface="Segoe UI Black" panose="020B0A02040204020203" pitchFamily="34" charset="0"/>
                <a:cs typeface="Times New Roman" panose="02020603050405020304" pitchFamily="18" charset="0"/>
              </a:rPr>
              <a:t>connected</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"Connected to client"</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client.</a:t>
            </a:r>
            <a:r>
              <a:rPr lang="en-US" dirty="0">
                <a:solidFill>
                  <a:srgbClr val="CC6600"/>
                </a:solidFill>
                <a:latin typeface="Segoe UI Black" panose="020B0A02040204020203" pitchFamily="34" charset="0"/>
                <a:cs typeface="Times New Roman" panose="02020603050405020304" pitchFamily="18" charset="0"/>
              </a:rPr>
              <a:t>stop</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endParaRPr lang="en-US"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1980925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 SEVER CLASS</a:t>
            </a:r>
          </a:p>
        </p:txBody>
      </p:sp>
      <p:sp>
        <p:nvSpPr>
          <p:cNvPr id="9" name="TextBox 8"/>
          <p:cNvSpPr txBox="1"/>
          <p:nvPr/>
        </p:nvSpPr>
        <p:spPr>
          <a:xfrm>
            <a:off x="1971675" y="1724297"/>
            <a:ext cx="4733925"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Ghi dữ liệu đến các clients đã kết nối với sever.</a:t>
            </a: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dirty="0">
                <a:latin typeface="Segoe UI Black" panose="020B0A02040204020203" pitchFamily="34" charset="0"/>
                <a:cs typeface="Times New Roman" panose="02020603050405020304" pitchFamily="18" charset="0"/>
              </a:rPr>
              <a:t>server.write(data);</a:t>
            </a:r>
          </a:p>
          <a:p>
            <a:endParaRPr lang="en-US" sz="2000" dirty="0">
              <a:latin typeface="Segoe UI Black" panose="020B0A02040204020203" pitchFamily="34" charset="0"/>
              <a:cs typeface="Times New Roman" panose="02020603050405020304" pitchFamily="18" charset="0"/>
            </a:endParaRPr>
          </a:p>
          <a:p>
            <a:r>
              <a:rPr lang="en-US" sz="2000" i="1" dirty="0">
                <a:latin typeface="Segoe UI Black" panose="020B0A02040204020203" pitchFamily="34" charset="0"/>
                <a:cs typeface="Times New Roman" panose="02020603050405020304" pitchFamily="18" charset="0"/>
              </a:rPr>
              <a:t>data: byte hoặc char</a:t>
            </a: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Giá trị return:</a:t>
            </a:r>
          </a:p>
          <a:p>
            <a:r>
              <a:rPr lang="en-US" sz="2000" dirty="0">
                <a:latin typeface="Segoe UI Black" panose="020B0A02040204020203" pitchFamily="34" charset="0"/>
                <a:cs typeface="Times New Roman" panose="02020603050405020304" pitchFamily="18" charset="0"/>
              </a:rPr>
              <a:t>byte: số byte đã được viết</a:t>
            </a:r>
          </a:p>
          <a:p>
            <a:endParaRPr lang="en-US" sz="2000" i="1" dirty="0">
              <a:latin typeface="Segoe UI Black" panose="020B0A02040204020203" pitchFamily="34"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3.4 sever.write</a:t>
            </a:r>
          </a:p>
        </p:txBody>
      </p:sp>
      <p:sp>
        <p:nvSpPr>
          <p:cNvPr id="3" name="Rectangle 2"/>
          <p:cNvSpPr/>
          <p:nvPr/>
        </p:nvSpPr>
        <p:spPr>
          <a:xfrm>
            <a:off x="6705600" y="1724297"/>
            <a:ext cx="5277395" cy="5355312"/>
          </a:xfrm>
          <a:prstGeom prst="rect">
            <a:avLst/>
          </a:prstGeom>
        </p:spPr>
        <p:txBody>
          <a:bodyPr wrap="square">
            <a:spAutoFit/>
          </a:bodyPr>
          <a:lstStyle/>
          <a:p>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setup</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(9600);</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"Attempting to connect to WPA network..."</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"SSID: "</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(ssid);</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status = WiFi.</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(ssid, pass);</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if</a:t>
            </a:r>
            <a:r>
              <a:rPr lang="en-US" dirty="0">
                <a:solidFill>
                  <a:srgbClr val="000000"/>
                </a:solidFill>
                <a:latin typeface="Segoe UI Black" panose="020B0A02040204020203" pitchFamily="34" charset="0"/>
                <a:cs typeface="Times New Roman" panose="02020603050405020304" pitchFamily="18" charset="0"/>
              </a:rPr>
              <a:t> ( status != WL_CONNECTED)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"Couldn't get a wifi connection"</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true</a:t>
            </a:r>
            <a:r>
              <a:rPr lang="en-US" dirty="0">
                <a:solidFill>
                  <a:srgbClr val="000000"/>
                </a:solidFill>
                <a:latin typeface="Segoe UI Black" panose="020B0A02040204020203" pitchFamily="34" charset="0"/>
                <a:cs typeface="Times New Roman" panose="02020603050405020304" pitchFamily="18" charset="0"/>
              </a:rPr>
              <a:t>);</a:t>
            </a:r>
            <a:r>
              <a:rPr lang="en-US" dirty="0">
                <a:latin typeface="Segoe UI Black" panose="020B0A02040204020203" pitchFamily="34" charset="0"/>
                <a:cs typeface="Times New Roman" panose="02020603050405020304" pitchFamily="18" charset="0"/>
              </a:rPr>
              <a:t>  </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else</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server.</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loop</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WiFiClient client = server.</a:t>
            </a:r>
            <a:r>
              <a:rPr lang="en-US" dirty="0">
                <a:solidFill>
                  <a:srgbClr val="CC6600"/>
                </a:solidFill>
                <a:latin typeface="Segoe UI Black" panose="020B0A02040204020203" pitchFamily="34" charset="0"/>
                <a:cs typeface="Times New Roman" panose="02020603050405020304" pitchFamily="18" charset="0"/>
              </a:rPr>
              <a:t>available</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if</a:t>
            </a:r>
            <a:r>
              <a:rPr lang="en-US" dirty="0">
                <a:solidFill>
                  <a:srgbClr val="000000"/>
                </a:solidFill>
                <a:latin typeface="Segoe UI Black" panose="020B0A02040204020203" pitchFamily="34" charset="0"/>
                <a:cs typeface="Times New Roman" panose="02020603050405020304" pitchFamily="18" charset="0"/>
              </a:rPr>
              <a:t> (client == </a:t>
            </a:r>
            <a:r>
              <a:rPr lang="en-US" dirty="0">
                <a:solidFill>
                  <a:srgbClr val="CC6600"/>
                </a:solidFill>
                <a:latin typeface="Segoe UI Black" panose="020B0A02040204020203" pitchFamily="34" charset="0"/>
                <a:cs typeface="Times New Roman" panose="02020603050405020304" pitchFamily="18" charset="0"/>
              </a:rPr>
              <a:t>true</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server.</a:t>
            </a:r>
            <a:r>
              <a:rPr lang="en-US" dirty="0">
                <a:solidFill>
                  <a:srgbClr val="CC6600"/>
                </a:solidFill>
                <a:latin typeface="Segoe UI Black" panose="020B0A02040204020203" pitchFamily="34" charset="0"/>
                <a:cs typeface="Times New Roman" panose="02020603050405020304" pitchFamily="18" charset="0"/>
              </a:rPr>
              <a:t>write</a:t>
            </a:r>
            <a:r>
              <a:rPr lang="en-US" dirty="0">
                <a:solidFill>
                  <a:srgbClr val="000000"/>
                </a:solidFill>
                <a:latin typeface="Segoe UI Black" panose="020B0A02040204020203" pitchFamily="34" charset="0"/>
                <a:cs typeface="Times New Roman" panose="02020603050405020304" pitchFamily="18" charset="0"/>
              </a:rPr>
              <a:t>(client.</a:t>
            </a:r>
            <a:r>
              <a:rPr lang="en-US" dirty="0">
                <a:solidFill>
                  <a:srgbClr val="CC6600"/>
                </a:solidFill>
                <a:latin typeface="Segoe UI Black" panose="020B0A02040204020203" pitchFamily="34" charset="0"/>
                <a:cs typeface="Times New Roman" panose="02020603050405020304" pitchFamily="18" charset="0"/>
              </a:rPr>
              <a:t>read</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endParaRPr lang="en-US" dirty="0">
              <a:latin typeface="Segoe UI Black" panose="020B0A02040204020203" pitchFamily="34" charset="0"/>
              <a:cs typeface="Times New Roman" panose="02020603050405020304" pitchFamily="18" charset="0"/>
            </a:endParaRPr>
          </a:p>
        </p:txBody>
      </p:sp>
      <p:sp>
        <p:nvSpPr>
          <p:cNvPr id="4" name="Rectangle 3"/>
          <p:cNvSpPr/>
          <p:nvPr/>
        </p:nvSpPr>
        <p:spPr>
          <a:xfrm>
            <a:off x="1971675" y="4781238"/>
            <a:ext cx="4193994" cy="1754326"/>
          </a:xfrm>
          <a:prstGeom prst="rect">
            <a:avLst/>
          </a:prstGeom>
        </p:spPr>
        <p:txBody>
          <a:bodyPr wrap="square">
            <a:spAutoFit/>
          </a:bodyPr>
          <a:lstStyle/>
          <a:p>
            <a:r>
              <a:rPr lang="en-US" dirty="0">
                <a:solidFill>
                  <a:srgbClr val="7E7E7E"/>
                </a:solidFill>
                <a:latin typeface="Segoe UI Black" panose="020B0A02040204020203" pitchFamily="34" charset="0"/>
                <a:cs typeface="Times New Roman" panose="02020603050405020304" pitchFamily="18" charset="0"/>
              </a:rPr>
              <a:t>#include &lt;SPI.h&gt;</a:t>
            </a:r>
            <a:br>
              <a:rPr lang="en-US" dirty="0">
                <a:latin typeface="Segoe UI Black" panose="020B0A02040204020203" pitchFamily="34" charset="0"/>
                <a:cs typeface="Times New Roman" panose="02020603050405020304" pitchFamily="18" charset="0"/>
              </a:rPr>
            </a:br>
            <a:r>
              <a:rPr lang="en-US" dirty="0">
                <a:solidFill>
                  <a:srgbClr val="7E7E7E"/>
                </a:solidFill>
                <a:latin typeface="Segoe UI Black" panose="020B0A02040204020203" pitchFamily="34" charset="0"/>
                <a:cs typeface="Times New Roman" panose="02020603050405020304" pitchFamily="18" charset="0"/>
              </a:rPr>
              <a:t>#include &lt;WiFi.h&gt;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ssid[] = </a:t>
            </a:r>
            <a:r>
              <a:rPr lang="en-US" dirty="0">
                <a:solidFill>
                  <a:srgbClr val="0066CC"/>
                </a:solidFill>
                <a:latin typeface="Segoe UI Black" panose="020B0A02040204020203" pitchFamily="34" charset="0"/>
                <a:cs typeface="Times New Roman" panose="02020603050405020304" pitchFamily="18" charset="0"/>
              </a:rPr>
              <a:t>"yourNetwork"</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pass[] = </a:t>
            </a:r>
            <a:r>
              <a:rPr lang="en-US" dirty="0">
                <a:solidFill>
                  <a:srgbClr val="0066CC"/>
                </a:solidFill>
                <a:latin typeface="Segoe UI Black" panose="020B0A02040204020203" pitchFamily="34" charset="0"/>
                <a:cs typeface="Times New Roman" panose="02020603050405020304" pitchFamily="18" charset="0"/>
              </a:rPr>
              <a:t>"yourPassword"</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int</a:t>
            </a:r>
            <a:r>
              <a:rPr lang="en-US" dirty="0">
                <a:solidFill>
                  <a:srgbClr val="000000"/>
                </a:solidFill>
                <a:latin typeface="Segoe UI Black" panose="020B0A02040204020203" pitchFamily="34" charset="0"/>
                <a:cs typeface="Times New Roman" panose="02020603050405020304" pitchFamily="18" charset="0"/>
              </a:rPr>
              <a:t> status = WL_IDLE_STATUS;</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WiFiServer server(80);</a:t>
            </a:r>
            <a:endParaRPr lang="en-US" dirty="0"/>
          </a:p>
        </p:txBody>
      </p:sp>
    </p:spTree>
    <p:extLst>
      <p:ext uri="{BB962C8B-B14F-4D97-AF65-F5344CB8AC3E}">
        <p14:creationId xmlns:p14="http://schemas.microsoft.com/office/powerpoint/2010/main" val="658310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 SEVER CLASS</a:t>
            </a:r>
          </a:p>
        </p:txBody>
      </p:sp>
      <p:sp>
        <p:nvSpPr>
          <p:cNvPr id="9" name="TextBox 8"/>
          <p:cNvSpPr txBox="1"/>
          <p:nvPr/>
        </p:nvSpPr>
        <p:spPr>
          <a:xfrm>
            <a:off x="1971675" y="1724297"/>
            <a:ext cx="9314634" cy="255454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In dữ liệu đến các clients đã kết nối với sever.</a:t>
            </a:r>
          </a:p>
          <a:p>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dirty="0">
                <a:latin typeface="Segoe UI Black" panose="020B0A02040204020203" pitchFamily="34" charset="0"/>
                <a:cs typeface="Times New Roman" panose="02020603050405020304" pitchFamily="18" charset="0"/>
              </a:rPr>
              <a:t>server.print(data);</a:t>
            </a:r>
          </a:p>
          <a:p>
            <a:r>
              <a:rPr lang="en-US" sz="2000" dirty="0">
                <a:latin typeface="Segoe UI Black" panose="020B0A02040204020203" pitchFamily="34" charset="0"/>
                <a:cs typeface="Times New Roman" panose="02020603050405020304" pitchFamily="18" charset="0"/>
              </a:rPr>
              <a:t>server.print(data, BASE);</a:t>
            </a:r>
          </a:p>
          <a:p>
            <a:endParaRPr lang="en-US" sz="2000" dirty="0">
              <a:latin typeface="Segoe UI Black" panose="020B0A02040204020203" pitchFamily="34" charset="0"/>
              <a:cs typeface="Times New Roman" panose="02020603050405020304" pitchFamily="18" charset="0"/>
            </a:endParaRPr>
          </a:p>
          <a:p>
            <a:r>
              <a:rPr lang="en-US" sz="2000" i="1" dirty="0">
                <a:latin typeface="Segoe UI Black" panose="020B0A02040204020203" pitchFamily="34" charset="0"/>
                <a:cs typeface="Times New Roman" panose="02020603050405020304" pitchFamily="18" charset="0"/>
              </a:rPr>
              <a:t>data: byte, char, int, long hoặc string</a:t>
            </a:r>
          </a:p>
          <a:p>
            <a:r>
              <a:rPr lang="en-US" sz="2000" i="1" dirty="0">
                <a:latin typeface="Segoe UI Black" panose="020B0A02040204020203" pitchFamily="34" charset="0"/>
                <a:cs typeface="Times New Roman" panose="02020603050405020304" pitchFamily="18" charset="0"/>
              </a:rPr>
              <a:t>base (optional): BIN (hệ 2), DEC (hệ 10), OCT (hệ 8), HEX (hệ 16).</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3.5 sever.print – sever.println</a:t>
            </a:r>
          </a:p>
        </p:txBody>
      </p:sp>
    </p:spTree>
    <p:extLst>
      <p:ext uri="{BB962C8B-B14F-4D97-AF65-F5344CB8AC3E}">
        <p14:creationId xmlns:p14="http://schemas.microsoft.com/office/powerpoint/2010/main" val="2315526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 Client CLASS</a:t>
            </a:r>
          </a:p>
        </p:txBody>
      </p:sp>
      <p:sp>
        <p:nvSpPr>
          <p:cNvPr id="9" name="TextBox 8"/>
          <p:cNvSpPr txBox="1"/>
          <p:nvPr/>
        </p:nvSpPr>
        <p:spPr>
          <a:xfrm>
            <a:off x="1971675" y="1724297"/>
            <a:ext cx="4690382" cy="1938992"/>
          </a:xfrm>
          <a:prstGeom prst="rect">
            <a:avLst/>
          </a:prstGeom>
          <a:noFill/>
        </p:spPr>
        <p:txBody>
          <a:bodyPr wrap="square" rtlCol="0">
            <a:spAutoFit/>
          </a:bodyPr>
          <a:lstStyle/>
          <a:p>
            <a:pPr marL="342900" indent="-342900">
              <a:buFont typeface="Wingdings" panose="05000000000000000000" pitchFamily="2" charset="2"/>
              <a:buChar char="Ø"/>
            </a:pPr>
            <a:r>
              <a:rPr lang="vi-VN" sz="2000" dirty="0">
                <a:latin typeface="Segoe UI Black" panose="020B0A02040204020203" pitchFamily="34" charset="0"/>
                <a:cs typeface="Times New Roman" panose="02020603050405020304" pitchFamily="18" charset="0"/>
              </a:rPr>
              <a:t>Tạo một máy khách có thể kết nối với một địa chỉ và cổng IP được chỉ định như được xác định trong client.connect ().</a:t>
            </a:r>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dirty="0">
                <a:latin typeface="Segoe UI Black" panose="020B0A02040204020203" pitchFamily="34" charset="0"/>
                <a:cs typeface="Times New Roman" panose="02020603050405020304" pitchFamily="18" charset="0"/>
              </a:rPr>
              <a:t>WiFiClient();</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4.1 WiFiClient</a:t>
            </a:r>
          </a:p>
        </p:txBody>
      </p:sp>
      <p:sp>
        <p:nvSpPr>
          <p:cNvPr id="3" name="Rectangle 2"/>
          <p:cNvSpPr/>
          <p:nvPr/>
        </p:nvSpPr>
        <p:spPr>
          <a:xfrm>
            <a:off x="6662057" y="1724297"/>
            <a:ext cx="5852160" cy="4770537"/>
          </a:xfrm>
          <a:prstGeom prst="rect">
            <a:avLst/>
          </a:prstGeom>
        </p:spPr>
        <p:txBody>
          <a:bodyPr wrap="square">
            <a:spAutoFit/>
          </a:bodyPr>
          <a:lstStyle/>
          <a:p>
            <a:r>
              <a:rPr lang="en-US" sz="1600" dirty="0">
                <a:solidFill>
                  <a:srgbClr val="000000"/>
                </a:solidFill>
                <a:latin typeface="Segoe UI Black" panose="020B0A02040204020203" pitchFamily="34" charset="0"/>
                <a:cs typeface="Times New Roman" panose="02020603050405020304" pitchFamily="18" charset="0"/>
              </a:rPr>
              <a:t> </a:t>
            </a:r>
            <a:r>
              <a:rPr lang="en-US" sz="1600" dirty="0" err="1">
                <a:solidFill>
                  <a:srgbClr val="CC6600"/>
                </a:solidFill>
                <a:latin typeface="Segoe UI Black" panose="020B0A02040204020203" pitchFamily="34" charset="0"/>
                <a:cs typeface="Times New Roman" panose="02020603050405020304" pitchFamily="18" charset="0"/>
              </a:rPr>
              <a:t>Serial</a:t>
            </a:r>
            <a:r>
              <a:rPr lang="en-US" sz="1600" dirty="0" err="1">
                <a:solidFill>
                  <a:srgbClr val="000000"/>
                </a:solidFill>
                <a:latin typeface="Segoe UI Black" panose="020B0A02040204020203" pitchFamily="34" charset="0"/>
                <a:cs typeface="Times New Roman" panose="02020603050405020304" pitchFamily="18" charset="0"/>
              </a:rPr>
              <a:t>.</a:t>
            </a:r>
            <a:r>
              <a:rPr lang="en-US" sz="1600" dirty="0" err="1">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0066CC"/>
                </a:solidFill>
                <a:latin typeface="Segoe UI Black" panose="020B0A02040204020203" pitchFamily="34" charset="0"/>
                <a:cs typeface="Times New Roman" panose="02020603050405020304" pitchFamily="18" charset="0"/>
              </a:rPr>
              <a:t>"Attempting to connect to WPA network..."</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err="1">
                <a:solidFill>
                  <a:srgbClr val="CC6600"/>
                </a:solidFill>
                <a:latin typeface="Segoe UI Black" panose="020B0A02040204020203" pitchFamily="34" charset="0"/>
                <a:cs typeface="Times New Roman" panose="02020603050405020304" pitchFamily="18" charset="0"/>
              </a:rPr>
              <a:t>Serial</a:t>
            </a:r>
            <a:r>
              <a:rPr lang="en-US" sz="1600" dirty="0" err="1">
                <a:solidFill>
                  <a:srgbClr val="000000"/>
                </a:solidFill>
                <a:latin typeface="Segoe UI Black" panose="020B0A02040204020203" pitchFamily="34" charset="0"/>
                <a:cs typeface="Times New Roman" panose="02020603050405020304" pitchFamily="18" charset="0"/>
              </a:rPr>
              <a:t>.</a:t>
            </a:r>
            <a:r>
              <a:rPr lang="en-US" sz="1600" dirty="0" err="1">
                <a:solidFill>
                  <a:srgbClr val="CC6600"/>
                </a:solidFill>
                <a:latin typeface="Segoe UI Black" panose="020B0A02040204020203" pitchFamily="34" charset="0"/>
                <a:cs typeface="Times New Roman" panose="02020603050405020304" pitchFamily="18" charset="0"/>
              </a:rPr>
              <a:t>print</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0066CC"/>
                </a:solidFill>
                <a:latin typeface="Segoe UI Black" panose="020B0A02040204020203" pitchFamily="34" charset="0"/>
                <a:cs typeface="Times New Roman" panose="02020603050405020304" pitchFamily="18" charset="0"/>
              </a:rPr>
              <a:t>"SSID: "</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err="1">
                <a:solidFill>
                  <a:srgbClr val="CC6600"/>
                </a:solidFill>
                <a:latin typeface="Segoe UI Black" panose="020B0A02040204020203" pitchFamily="34" charset="0"/>
                <a:cs typeface="Times New Roman" panose="02020603050405020304" pitchFamily="18" charset="0"/>
              </a:rPr>
              <a:t>Serial</a:t>
            </a:r>
            <a:r>
              <a:rPr lang="en-US" sz="1600" dirty="0" err="1">
                <a:solidFill>
                  <a:srgbClr val="000000"/>
                </a:solidFill>
                <a:latin typeface="Segoe UI Black" panose="020B0A02040204020203" pitchFamily="34" charset="0"/>
                <a:cs typeface="Times New Roman" panose="02020603050405020304" pitchFamily="18" charset="0"/>
              </a:rPr>
              <a:t>.</a:t>
            </a:r>
            <a:r>
              <a:rPr lang="en-US" sz="1600" dirty="0" err="1">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err="1">
                <a:solidFill>
                  <a:srgbClr val="000000"/>
                </a:solidFill>
                <a:latin typeface="Segoe UI Black" panose="020B0A02040204020203" pitchFamily="34" charset="0"/>
                <a:cs typeface="Times New Roman" panose="02020603050405020304" pitchFamily="18" charset="0"/>
              </a:rPr>
              <a:t>ssid</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status = </a:t>
            </a:r>
            <a:r>
              <a:rPr lang="en-US" sz="1600" dirty="0" err="1">
                <a:solidFill>
                  <a:srgbClr val="000000"/>
                </a:solidFill>
                <a:latin typeface="Segoe UI Black" panose="020B0A02040204020203" pitchFamily="34" charset="0"/>
                <a:cs typeface="Times New Roman" panose="02020603050405020304" pitchFamily="18" charset="0"/>
              </a:rPr>
              <a:t>WiFi.</a:t>
            </a:r>
            <a:r>
              <a:rPr lang="en-US" sz="1600" dirty="0" err="1">
                <a:solidFill>
                  <a:srgbClr val="CC6600"/>
                </a:solidFill>
                <a:latin typeface="Segoe UI Black" panose="020B0A02040204020203" pitchFamily="34" charset="0"/>
                <a:cs typeface="Times New Roman" panose="02020603050405020304" pitchFamily="18" charset="0"/>
              </a:rPr>
              <a:t>begin</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err="1">
                <a:solidFill>
                  <a:srgbClr val="000000"/>
                </a:solidFill>
                <a:latin typeface="Segoe UI Black" panose="020B0A02040204020203" pitchFamily="34" charset="0"/>
                <a:cs typeface="Times New Roman" panose="02020603050405020304" pitchFamily="18" charset="0"/>
              </a:rPr>
              <a:t>ssid</a:t>
            </a:r>
            <a:r>
              <a:rPr lang="en-US" sz="1600" dirty="0">
                <a:solidFill>
                  <a:srgbClr val="000000"/>
                </a:solidFill>
                <a:latin typeface="Segoe UI Black" panose="020B0A02040204020203" pitchFamily="34" charset="0"/>
                <a:cs typeface="Times New Roman" panose="02020603050405020304" pitchFamily="18" charset="0"/>
              </a:rPr>
              <a:t>, pass);</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if</a:t>
            </a:r>
            <a:r>
              <a:rPr lang="en-US" sz="1600" dirty="0">
                <a:solidFill>
                  <a:srgbClr val="000000"/>
                </a:solidFill>
                <a:latin typeface="Segoe UI Black" panose="020B0A02040204020203" pitchFamily="34" charset="0"/>
                <a:cs typeface="Times New Roman" panose="02020603050405020304" pitchFamily="18" charset="0"/>
              </a:rPr>
              <a:t> ( status != WL_CONNECTED) {</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err="1">
                <a:solidFill>
                  <a:srgbClr val="CC6600"/>
                </a:solidFill>
                <a:latin typeface="Segoe UI Black" panose="020B0A02040204020203" pitchFamily="34" charset="0"/>
                <a:cs typeface="Times New Roman" panose="02020603050405020304" pitchFamily="18" charset="0"/>
              </a:rPr>
              <a:t>Serial</a:t>
            </a:r>
            <a:r>
              <a:rPr lang="en-US" sz="1600" dirty="0" err="1">
                <a:solidFill>
                  <a:srgbClr val="000000"/>
                </a:solidFill>
                <a:latin typeface="Segoe UI Black" panose="020B0A02040204020203" pitchFamily="34" charset="0"/>
                <a:cs typeface="Times New Roman" panose="02020603050405020304" pitchFamily="18" charset="0"/>
              </a:rPr>
              <a:t>.</a:t>
            </a:r>
            <a:r>
              <a:rPr lang="en-US" sz="1600" dirty="0" err="1">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0066CC"/>
                </a:solidFill>
                <a:latin typeface="Segoe UI Black" panose="020B0A02040204020203" pitchFamily="34" charset="0"/>
                <a:cs typeface="Times New Roman" panose="02020603050405020304" pitchFamily="18" charset="0"/>
              </a:rPr>
              <a:t>"Couldn't get a </a:t>
            </a:r>
            <a:r>
              <a:rPr lang="en-US" sz="1600" dirty="0" err="1">
                <a:solidFill>
                  <a:srgbClr val="0066CC"/>
                </a:solidFill>
                <a:latin typeface="Segoe UI Black" panose="020B0A02040204020203" pitchFamily="34" charset="0"/>
                <a:cs typeface="Times New Roman" panose="02020603050405020304" pitchFamily="18" charset="0"/>
              </a:rPr>
              <a:t>wifi</a:t>
            </a:r>
            <a:r>
              <a:rPr lang="en-US" sz="1600" dirty="0">
                <a:solidFill>
                  <a:srgbClr val="0066CC"/>
                </a:solidFill>
                <a:latin typeface="Segoe UI Black" panose="020B0A02040204020203" pitchFamily="34" charset="0"/>
                <a:cs typeface="Times New Roman" panose="02020603050405020304" pitchFamily="18" charset="0"/>
              </a:rPr>
              <a:t> connection"</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while</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CC6600"/>
                </a:solidFill>
                <a:latin typeface="Segoe UI Black" panose="020B0A02040204020203" pitchFamily="34" charset="0"/>
                <a:cs typeface="Times New Roman" panose="02020603050405020304" pitchFamily="18" charset="0"/>
              </a:rPr>
              <a:t>true</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else</a:t>
            </a:r>
            <a:r>
              <a:rPr lang="en-US" sz="1600" dirty="0">
                <a:solidFill>
                  <a:srgbClr val="000000"/>
                </a:solidFill>
                <a:latin typeface="Segoe UI Black" panose="020B0A02040204020203" pitchFamily="34" charset="0"/>
                <a:cs typeface="Times New Roman" panose="02020603050405020304" pitchFamily="18" charset="0"/>
              </a:rPr>
              <a:t> {</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err="1">
                <a:solidFill>
                  <a:srgbClr val="CC6600"/>
                </a:solidFill>
                <a:latin typeface="Segoe UI Black" panose="020B0A02040204020203" pitchFamily="34" charset="0"/>
                <a:cs typeface="Times New Roman" panose="02020603050405020304" pitchFamily="18" charset="0"/>
              </a:rPr>
              <a:t>Serial</a:t>
            </a:r>
            <a:r>
              <a:rPr lang="en-US" sz="1600" dirty="0" err="1">
                <a:solidFill>
                  <a:srgbClr val="000000"/>
                </a:solidFill>
                <a:latin typeface="Segoe UI Black" panose="020B0A02040204020203" pitchFamily="34" charset="0"/>
                <a:cs typeface="Times New Roman" panose="02020603050405020304" pitchFamily="18" charset="0"/>
              </a:rPr>
              <a:t>.</a:t>
            </a:r>
            <a:r>
              <a:rPr lang="en-US" sz="1600" dirty="0" err="1">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0066CC"/>
                </a:solidFill>
                <a:latin typeface="Segoe UI Black" panose="020B0A02040204020203" pitchFamily="34" charset="0"/>
                <a:cs typeface="Times New Roman" panose="02020603050405020304" pitchFamily="18" charset="0"/>
              </a:rPr>
              <a:t>"Connected to </a:t>
            </a:r>
            <a:r>
              <a:rPr lang="en-US" sz="1600" dirty="0" err="1">
                <a:solidFill>
                  <a:srgbClr val="0066CC"/>
                </a:solidFill>
                <a:latin typeface="Segoe UI Black" panose="020B0A02040204020203" pitchFamily="34" charset="0"/>
                <a:cs typeface="Times New Roman" panose="02020603050405020304" pitchFamily="18" charset="0"/>
              </a:rPr>
              <a:t>wifi</a:t>
            </a:r>
            <a:r>
              <a:rPr lang="en-US" sz="1600" dirty="0">
                <a:solidFill>
                  <a:srgbClr val="0066CC"/>
                </a:solidFill>
                <a:latin typeface="Segoe UI Black" panose="020B0A02040204020203" pitchFamily="34" charset="0"/>
                <a:cs typeface="Times New Roman" panose="02020603050405020304" pitchFamily="18" charset="0"/>
              </a:rPr>
              <a:t>"</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err="1">
                <a:solidFill>
                  <a:srgbClr val="CC6600"/>
                </a:solidFill>
                <a:latin typeface="Segoe UI Black" panose="020B0A02040204020203" pitchFamily="34" charset="0"/>
                <a:cs typeface="Times New Roman" panose="02020603050405020304" pitchFamily="18" charset="0"/>
              </a:rPr>
              <a:t>Serial</a:t>
            </a:r>
            <a:r>
              <a:rPr lang="en-US" sz="1600" dirty="0" err="1">
                <a:solidFill>
                  <a:srgbClr val="000000"/>
                </a:solidFill>
                <a:latin typeface="Segoe UI Black" panose="020B0A02040204020203" pitchFamily="34" charset="0"/>
                <a:cs typeface="Times New Roman" panose="02020603050405020304" pitchFamily="18" charset="0"/>
              </a:rPr>
              <a:t>.</a:t>
            </a:r>
            <a:r>
              <a:rPr lang="en-US" sz="1600" dirty="0" err="1">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0066CC"/>
                </a:solidFill>
                <a:latin typeface="Segoe UI Black" panose="020B0A02040204020203" pitchFamily="34" charset="0"/>
                <a:cs typeface="Times New Roman" panose="02020603050405020304" pitchFamily="18" charset="0"/>
              </a:rPr>
              <a:t>"</a:t>
            </a:r>
            <a:r>
              <a:rPr lang="en-US" sz="1600" b="1" dirty="0">
                <a:solidFill>
                  <a:srgbClr val="000099"/>
                </a:solidFill>
                <a:latin typeface="Segoe UI Black" panose="020B0A02040204020203" pitchFamily="34" charset="0"/>
                <a:cs typeface="Times New Roman" panose="02020603050405020304" pitchFamily="18" charset="0"/>
              </a:rPr>
              <a:t>\</a:t>
            </a:r>
            <a:r>
              <a:rPr lang="en-US" sz="1600" b="1" dirty="0" err="1">
                <a:solidFill>
                  <a:srgbClr val="000099"/>
                </a:solidFill>
                <a:latin typeface="Segoe UI Black" panose="020B0A02040204020203" pitchFamily="34" charset="0"/>
                <a:cs typeface="Times New Roman" panose="02020603050405020304" pitchFamily="18" charset="0"/>
              </a:rPr>
              <a:t>n</a:t>
            </a:r>
            <a:r>
              <a:rPr lang="en-US" sz="1600" dirty="0" err="1">
                <a:solidFill>
                  <a:srgbClr val="0066CC"/>
                </a:solidFill>
                <a:latin typeface="Segoe UI Black" panose="020B0A02040204020203" pitchFamily="34" charset="0"/>
                <a:cs typeface="Times New Roman" panose="02020603050405020304" pitchFamily="18" charset="0"/>
              </a:rPr>
              <a:t>Starting</a:t>
            </a:r>
            <a:r>
              <a:rPr lang="en-US" sz="1600" dirty="0">
                <a:solidFill>
                  <a:srgbClr val="0066CC"/>
                </a:solidFill>
                <a:latin typeface="Segoe UI Black" panose="020B0A02040204020203" pitchFamily="34" charset="0"/>
                <a:cs typeface="Times New Roman" panose="02020603050405020304" pitchFamily="18" charset="0"/>
              </a:rPr>
              <a:t> connection..."</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if</a:t>
            </a:r>
            <a:r>
              <a:rPr lang="en-US" sz="1600" dirty="0">
                <a:solidFill>
                  <a:srgbClr val="000000"/>
                </a:solidFill>
                <a:latin typeface="Segoe UI Black" panose="020B0A02040204020203" pitchFamily="34" charset="0"/>
                <a:cs typeface="Times New Roman" panose="02020603050405020304" pitchFamily="18" charset="0"/>
              </a:rPr>
              <a:t> (</a:t>
            </a:r>
            <a:r>
              <a:rPr lang="en-US" sz="1600" dirty="0" err="1">
                <a:solidFill>
                  <a:srgbClr val="000000"/>
                </a:solidFill>
                <a:latin typeface="Segoe UI Black" panose="020B0A02040204020203" pitchFamily="34" charset="0"/>
                <a:cs typeface="Times New Roman" panose="02020603050405020304" pitchFamily="18" charset="0"/>
              </a:rPr>
              <a:t>client.</a:t>
            </a:r>
            <a:r>
              <a:rPr lang="en-US" sz="1600" dirty="0" err="1">
                <a:solidFill>
                  <a:srgbClr val="CC6600"/>
                </a:solidFill>
                <a:latin typeface="Segoe UI Black" panose="020B0A02040204020203" pitchFamily="34" charset="0"/>
                <a:cs typeface="Times New Roman" panose="02020603050405020304" pitchFamily="18" charset="0"/>
              </a:rPr>
              <a:t>connect</a:t>
            </a:r>
            <a:r>
              <a:rPr lang="en-US" sz="1600" dirty="0">
                <a:solidFill>
                  <a:srgbClr val="000000"/>
                </a:solidFill>
                <a:latin typeface="Segoe UI Black" panose="020B0A02040204020203" pitchFamily="34" charset="0"/>
                <a:cs typeface="Times New Roman" panose="02020603050405020304" pitchFamily="18" charset="0"/>
              </a:rPr>
              <a:t>(server, 80)) {</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err="1">
                <a:solidFill>
                  <a:srgbClr val="CC6600"/>
                </a:solidFill>
                <a:latin typeface="Segoe UI Black" panose="020B0A02040204020203" pitchFamily="34" charset="0"/>
                <a:cs typeface="Times New Roman" panose="02020603050405020304" pitchFamily="18" charset="0"/>
              </a:rPr>
              <a:t>Serial</a:t>
            </a:r>
            <a:r>
              <a:rPr lang="en-US" sz="1600" dirty="0" err="1">
                <a:solidFill>
                  <a:srgbClr val="000000"/>
                </a:solidFill>
                <a:latin typeface="Segoe UI Black" panose="020B0A02040204020203" pitchFamily="34" charset="0"/>
                <a:cs typeface="Times New Roman" panose="02020603050405020304" pitchFamily="18" charset="0"/>
              </a:rPr>
              <a:t>.</a:t>
            </a:r>
            <a:r>
              <a:rPr lang="en-US" sz="1600" dirty="0" err="1">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0066CC"/>
                </a:solidFill>
                <a:latin typeface="Segoe UI Black" panose="020B0A02040204020203" pitchFamily="34" charset="0"/>
                <a:cs typeface="Times New Roman" panose="02020603050405020304" pitchFamily="18" charset="0"/>
              </a:rPr>
              <a:t>"connected"</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err="1">
                <a:solidFill>
                  <a:srgbClr val="000000"/>
                </a:solidFill>
                <a:latin typeface="Segoe UI Black" panose="020B0A02040204020203" pitchFamily="34" charset="0"/>
                <a:cs typeface="Times New Roman" panose="02020603050405020304" pitchFamily="18" charset="0"/>
              </a:rPr>
              <a:t>client.</a:t>
            </a:r>
            <a:r>
              <a:rPr lang="en-US" sz="1600" dirty="0" err="1">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0066CC"/>
                </a:solidFill>
                <a:latin typeface="Segoe UI Black" panose="020B0A02040204020203" pitchFamily="34" charset="0"/>
                <a:cs typeface="Times New Roman" panose="02020603050405020304" pitchFamily="18" charset="0"/>
              </a:rPr>
              <a:t>"GET /</a:t>
            </a:r>
            <a:r>
              <a:rPr lang="en-US" sz="1600" dirty="0" err="1">
                <a:solidFill>
                  <a:srgbClr val="0066CC"/>
                </a:solidFill>
                <a:latin typeface="Segoe UI Black" panose="020B0A02040204020203" pitchFamily="34" charset="0"/>
                <a:cs typeface="Times New Roman" panose="02020603050405020304" pitchFamily="18" charset="0"/>
              </a:rPr>
              <a:t>search?q</a:t>
            </a:r>
            <a:r>
              <a:rPr lang="en-US" sz="1600" dirty="0">
                <a:solidFill>
                  <a:srgbClr val="0066CC"/>
                </a:solidFill>
                <a:latin typeface="Segoe UI Black" panose="020B0A02040204020203" pitchFamily="34" charset="0"/>
                <a:cs typeface="Times New Roman" panose="02020603050405020304" pitchFamily="18" charset="0"/>
              </a:rPr>
              <a:t>=</a:t>
            </a:r>
            <a:r>
              <a:rPr lang="en-US" sz="1600" dirty="0" err="1">
                <a:solidFill>
                  <a:srgbClr val="0066CC"/>
                </a:solidFill>
                <a:latin typeface="Segoe UI Black" panose="020B0A02040204020203" pitchFamily="34" charset="0"/>
                <a:cs typeface="Times New Roman" panose="02020603050405020304" pitchFamily="18" charset="0"/>
              </a:rPr>
              <a:t>arduino</a:t>
            </a:r>
            <a:r>
              <a:rPr lang="en-US" sz="1600" dirty="0">
                <a:solidFill>
                  <a:srgbClr val="0066CC"/>
                </a:solidFill>
                <a:latin typeface="Segoe UI Black" panose="020B0A02040204020203" pitchFamily="34" charset="0"/>
                <a:cs typeface="Times New Roman" panose="02020603050405020304" pitchFamily="18" charset="0"/>
              </a:rPr>
              <a:t> HTTP/1.0"</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err="1">
                <a:solidFill>
                  <a:srgbClr val="000000"/>
                </a:solidFill>
                <a:latin typeface="Segoe UI Black" panose="020B0A02040204020203" pitchFamily="34" charset="0"/>
                <a:cs typeface="Times New Roman" panose="02020603050405020304" pitchFamily="18" charset="0"/>
              </a:rPr>
              <a:t>client.</a:t>
            </a:r>
            <a:r>
              <a:rPr lang="en-US" sz="1600" dirty="0" err="1">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 }</a:t>
            </a:r>
            <a:r>
              <a:rPr lang="en-US" sz="1600" dirty="0">
                <a:latin typeface="Segoe UI Black" panose="020B0A02040204020203" pitchFamily="34" charset="0"/>
                <a:cs typeface="Times New Roman" panose="02020603050405020304" pitchFamily="18" charset="0"/>
              </a:rPr>
              <a:t> </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CC6600"/>
                </a:solidFill>
                <a:latin typeface="Segoe UI Black" panose="020B0A02040204020203" pitchFamily="34" charset="0"/>
                <a:cs typeface="Times New Roman" panose="02020603050405020304" pitchFamily="18" charset="0"/>
              </a:rPr>
              <a:t>void</a:t>
            </a:r>
            <a:r>
              <a:rPr lang="en-US" sz="1600" dirty="0">
                <a:solidFill>
                  <a:srgbClr val="000000"/>
                </a:solidFill>
                <a:latin typeface="Segoe UI Black" panose="020B0A02040204020203" pitchFamily="34" charset="0"/>
                <a:cs typeface="Times New Roman" panose="02020603050405020304" pitchFamily="18" charset="0"/>
              </a:rPr>
              <a:t> </a:t>
            </a:r>
            <a:r>
              <a:rPr lang="en-US" sz="1600" b="1" dirty="0">
                <a:solidFill>
                  <a:srgbClr val="CC6600"/>
                </a:solidFill>
                <a:latin typeface="Segoe UI Black" panose="020B0A02040204020203" pitchFamily="34" charset="0"/>
                <a:cs typeface="Times New Roman" panose="02020603050405020304" pitchFamily="18" charset="0"/>
              </a:rPr>
              <a:t>loop</a:t>
            </a:r>
            <a:r>
              <a:rPr lang="en-US" sz="1600" dirty="0">
                <a:solidFill>
                  <a:srgbClr val="000000"/>
                </a:solidFill>
                <a:latin typeface="Segoe UI Black" panose="020B0A02040204020203" pitchFamily="34" charset="0"/>
                <a:cs typeface="Times New Roman" panose="02020603050405020304" pitchFamily="18" charset="0"/>
              </a:rPr>
              <a:t>() {</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a:t>
            </a:r>
            <a:endParaRPr lang="en-US" sz="1600" dirty="0">
              <a:latin typeface="Segoe UI Black" panose="020B0A02040204020203" pitchFamily="34" charset="0"/>
              <a:cs typeface="Times New Roman" panose="02020603050405020304" pitchFamily="18" charset="0"/>
            </a:endParaRPr>
          </a:p>
        </p:txBody>
      </p:sp>
      <p:sp>
        <p:nvSpPr>
          <p:cNvPr id="6" name="Rectangle 5"/>
          <p:cNvSpPr/>
          <p:nvPr/>
        </p:nvSpPr>
        <p:spPr>
          <a:xfrm>
            <a:off x="1971675" y="4123278"/>
            <a:ext cx="4254270" cy="2585323"/>
          </a:xfrm>
          <a:prstGeom prst="rect">
            <a:avLst/>
          </a:prstGeom>
        </p:spPr>
        <p:txBody>
          <a:bodyPr wrap="square">
            <a:spAutoFit/>
          </a:bodyPr>
          <a:lstStyle/>
          <a:p>
            <a:r>
              <a:rPr lang="en-US" dirty="0">
                <a:solidFill>
                  <a:srgbClr val="7E7E7E"/>
                </a:solidFill>
                <a:latin typeface="Segoe UI Black" panose="020B0A02040204020203" pitchFamily="34" charset="0"/>
                <a:cs typeface="Times New Roman" panose="02020603050405020304" pitchFamily="18" charset="0"/>
              </a:rPr>
              <a:t>#include &lt;SPI.h&gt;</a:t>
            </a:r>
            <a:br>
              <a:rPr lang="en-US" dirty="0">
                <a:latin typeface="Segoe UI Black" panose="020B0A02040204020203" pitchFamily="34" charset="0"/>
                <a:cs typeface="Times New Roman" panose="02020603050405020304" pitchFamily="18" charset="0"/>
              </a:rPr>
            </a:br>
            <a:r>
              <a:rPr lang="en-US" dirty="0">
                <a:solidFill>
                  <a:srgbClr val="7E7E7E"/>
                </a:solidFill>
                <a:latin typeface="Segoe UI Black" panose="020B0A02040204020203" pitchFamily="34" charset="0"/>
                <a:cs typeface="Times New Roman" panose="02020603050405020304" pitchFamily="18" charset="0"/>
              </a:rPr>
              <a:t>#include &lt;WiFi.h&gt;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ssid[] = </a:t>
            </a:r>
            <a:r>
              <a:rPr lang="en-US" dirty="0">
                <a:solidFill>
                  <a:srgbClr val="0066CC"/>
                </a:solidFill>
                <a:latin typeface="Segoe UI Black" panose="020B0A02040204020203" pitchFamily="34" charset="0"/>
                <a:cs typeface="Times New Roman" panose="02020603050405020304" pitchFamily="18" charset="0"/>
              </a:rPr>
              <a:t>"myNetwork"</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pass[] = </a:t>
            </a:r>
            <a:r>
              <a:rPr lang="en-US" dirty="0">
                <a:solidFill>
                  <a:srgbClr val="0066CC"/>
                </a:solidFill>
                <a:latin typeface="Segoe UI Black" panose="020B0A02040204020203" pitchFamily="34" charset="0"/>
                <a:cs typeface="Times New Roman" panose="02020603050405020304" pitchFamily="18" charset="0"/>
              </a:rPr>
              <a:t>"myPassword"</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int</a:t>
            </a:r>
            <a:r>
              <a:rPr lang="en-US" dirty="0">
                <a:solidFill>
                  <a:srgbClr val="000000"/>
                </a:solidFill>
                <a:latin typeface="Segoe UI Black" panose="020B0A02040204020203" pitchFamily="34" charset="0"/>
                <a:cs typeface="Times New Roman" panose="02020603050405020304" pitchFamily="18" charset="0"/>
              </a:rPr>
              <a:t> status = WL_IDLE_STATUS;</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IPAddress server(74,125,115,105);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WiFiClient client;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setup</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(9600);</a:t>
            </a:r>
            <a:endParaRPr lang="en-US" dirty="0"/>
          </a:p>
        </p:txBody>
      </p:sp>
    </p:spTree>
    <p:extLst>
      <p:ext uri="{BB962C8B-B14F-4D97-AF65-F5344CB8AC3E}">
        <p14:creationId xmlns:p14="http://schemas.microsoft.com/office/powerpoint/2010/main" val="4133141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 Client CLASS</a:t>
            </a:r>
          </a:p>
        </p:txBody>
      </p:sp>
      <p:sp>
        <p:nvSpPr>
          <p:cNvPr id="9" name="TextBox 8"/>
          <p:cNvSpPr txBox="1"/>
          <p:nvPr/>
        </p:nvSpPr>
        <p:spPr>
          <a:xfrm>
            <a:off x="1971675" y="1724297"/>
            <a:ext cx="4690382"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Kiểm tra xem client đã được kết nối chưa</a:t>
            </a: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dirty="0">
                <a:latin typeface="Segoe UI Black" panose="020B0A02040204020203" pitchFamily="34" charset="0"/>
                <a:cs typeface="Times New Roman" panose="02020603050405020304" pitchFamily="18" charset="0"/>
              </a:rPr>
              <a:t>client.connected();</a:t>
            </a:r>
          </a:p>
          <a:p>
            <a:endParaRPr lang="en-US" sz="2000" dirty="0">
              <a:latin typeface="Segoe UI Black" panose="020B0A02040204020203" pitchFamily="34"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4.2 Client.connected</a:t>
            </a:r>
          </a:p>
        </p:txBody>
      </p:sp>
      <p:sp>
        <p:nvSpPr>
          <p:cNvPr id="4" name="Rectangle 3"/>
          <p:cNvSpPr/>
          <p:nvPr/>
        </p:nvSpPr>
        <p:spPr>
          <a:xfrm>
            <a:off x="6796223" y="1724297"/>
            <a:ext cx="4946469" cy="5755422"/>
          </a:xfrm>
          <a:prstGeom prst="rect">
            <a:avLst/>
          </a:prstGeom>
        </p:spPr>
        <p:txBody>
          <a:bodyPr wrap="square">
            <a:spAutoFit/>
          </a:bodyPr>
          <a:lstStyle/>
          <a:p>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if</a:t>
            </a:r>
            <a:r>
              <a:rPr lang="en-US" sz="1600" dirty="0">
                <a:solidFill>
                  <a:srgbClr val="000000"/>
                </a:solidFill>
                <a:latin typeface="Segoe UI Black" panose="020B0A02040204020203" pitchFamily="34" charset="0"/>
                <a:cs typeface="Times New Roman" panose="02020603050405020304" pitchFamily="18" charset="0"/>
              </a:rPr>
              <a:t> ( status != WL_CONNECTED) {</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Serial</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0066CC"/>
                </a:solidFill>
                <a:latin typeface="Segoe UI Black" panose="020B0A02040204020203" pitchFamily="34" charset="0"/>
                <a:cs typeface="Times New Roman" panose="02020603050405020304" pitchFamily="18" charset="0"/>
              </a:rPr>
              <a:t>"Couldn't get a wifi connection"</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while</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CC6600"/>
                </a:solidFill>
                <a:latin typeface="Segoe UI Black" panose="020B0A02040204020203" pitchFamily="34" charset="0"/>
                <a:cs typeface="Times New Roman" panose="02020603050405020304" pitchFamily="18" charset="0"/>
              </a:rPr>
              <a:t>true</a:t>
            </a:r>
            <a:r>
              <a:rPr lang="en-US" sz="1600" dirty="0">
                <a:solidFill>
                  <a:srgbClr val="000000"/>
                </a:solidFill>
                <a:latin typeface="Segoe UI Black" panose="020B0A02040204020203" pitchFamily="34" charset="0"/>
                <a:cs typeface="Times New Roman" panose="02020603050405020304" pitchFamily="18" charset="0"/>
              </a:rPr>
              <a:t>); }</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else</a:t>
            </a:r>
            <a:r>
              <a:rPr lang="en-US" sz="1600" dirty="0">
                <a:solidFill>
                  <a:srgbClr val="000000"/>
                </a:solidFill>
                <a:latin typeface="Segoe UI Black" panose="020B0A02040204020203" pitchFamily="34" charset="0"/>
                <a:cs typeface="Times New Roman" panose="02020603050405020304" pitchFamily="18" charset="0"/>
              </a:rPr>
              <a:t> {</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Serial</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0066CC"/>
                </a:solidFill>
                <a:latin typeface="Segoe UI Black" panose="020B0A02040204020203" pitchFamily="34" charset="0"/>
                <a:cs typeface="Times New Roman" panose="02020603050405020304" pitchFamily="18" charset="0"/>
              </a:rPr>
              <a:t>"Connected to wifi"</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Serial</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0066CC"/>
                </a:solidFill>
                <a:latin typeface="Segoe UI Black" panose="020B0A02040204020203" pitchFamily="34" charset="0"/>
                <a:cs typeface="Times New Roman" panose="02020603050405020304" pitchFamily="18" charset="0"/>
              </a:rPr>
              <a:t>"</a:t>
            </a:r>
            <a:r>
              <a:rPr lang="en-US" sz="1600" b="1" dirty="0">
                <a:solidFill>
                  <a:srgbClr val="000099"/>
                </a:solidFill>
                <a:latin typeface="Segoe UI Black" panose="020B0A02040204020203" pitchFamily="34" charset="0"/>
                <a:cs typeface="Times New Roman" panose="02020603050405020304" pitchFamily="18" charset="0"/>
              </a:rPr>
              <a:t>\n</a:t>
            </a:r>
            <a:r>
              <a:rPr lang="en-US" sz="1600" dirty="0">
                <a:solidFill>
                  <a:srgbClr val="0066CC"/>
                </a:solidFill>
                <a:latin typeface="Segoe UI Black" panose="020B0A02040204020203" pitchFamily="34" charset="0"/>
                <a:cs typeface="Times New Roman" panose="02020603050405020304" pitchFamily="18" charset="0"/>
              </a:rPr>
              <a:t>Starting connection..."</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if</a:t>
            </a:r>
            <a:r>
              <a:rPr lang="en-US" sz="1600" dirty="0">
                <a:solidFill>
                  <a:srgbClr val="000000"/>
                </a:solidFill>
                <a:latin typeface="Segoe UI Black" panose="020B0A02040204020203" pitchFamily="34" charset="0"/>
                <a:cs typeface="Times New Roman" panose="02020603050405020304" pitchFamily="18" charset="0"/>
              </a:rPr>
              <a:t> (client.</a:t>
            </a:r>
            <a:r>
              <a:rPr lang="en-US" sz="1600" dirty="0">
                <a:solidFill>
                  <a:srgbClr val="CC6600"/>
                </a:solidFill>
                <a:latin typeface="Segoe UI Black" panose="020B0A02040204020203" pitchFamily="34" charset="0"/>
                <a:cs typeface="Times New Roman" panose="02020603050405020304" pitchFamily="18" charset="0"/>
              </a:rPr>
              <a:t>connect</a:t>
            </a:r>
            <a:r>
              <a:rPr lang="en-US" sz="1600" dirty="0">
                <a:solidFill>
                  <a:srgbClr val="000000"/>
                </a:solidFill>
                <a:latin typeface="Segoe UI Black" panose="020B0A02040204020203" pitchFamily="34" charset="0"/>
                <a:cs typeface="Times New Roman" panose="02020603050405020304" pitchFamily="18" charset="0"/>
              </a:rPr>
              <a:t>(server, 80)) {</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Serial</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0066CC"/>
                </a:solidFill>
                <a:latin typeface="Segoe UI Black" panose="020B0A02040204020203" pitchFamily="34" charset="0"/>
                <a:cs typeface="Times New Roman" panose="02020603050405020304" pitchFamily="18" charset="0"/>
              </a:rPr>
              <a:t>"connected"</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client.</a:t>
            </a:r>
            <a:r>
              <a:rPr lang="en-US" sz="1600" dirty="0">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0066CC"/>
                </a:solidFill>
                <a:latin typeface="Segoe UI Black" panose="020B0A02040204020203" pitchFamily="34" charset="0"/>
                <a:cs typeface="Times New Roman" panose="02020603050405020304" pitchFamily="18" charset="0"/>
              </a:rPr>
              <a:t>"GET /search?q=arduino HTTP/1.0"</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client.</a:t>
            </a:r>
            <a:r>
              <a:rPr lang="en-US" sz="1600" dirty="0">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  }  }</a:t>
            </a:r>
            <a:br>
              <a:rPr lang="en-US" sz="1600" dirty="0">
                <a:latin typeface="Segoe UI Black" panose="020B0A02040204020203" pitchFamily="34" charset="0"/>
                <a:cs typeface="Times New Roman" panose="02020603050405020304" pitchFamily="18" charset="0"/>
              </a:rPr>
            </a:br>
            <a:r>
              <a:rPr lang="en-US" sz="1600" dirty="0">
                <a:solidFill>
                  <a:srgbClr val="CC6600"/>
                </a:solidFill>
                <a:latin typeface="Segoe UI Black" panose="020B0A02040204020203" pitchFamily="34" charset="0"/>
                <a:cs typeface="Times New Roman" panose="02020603050405020304" pitchFamily="18" charset="0"/>
              </a:rPr>
              <a:t>void</a:t>
            </a:r>
            <a:r>
              <a:rPr lang="en-US" sz="1600" dirty="0">
                <a:solidFill>
                  <a:srgbClr val="000000"/>
                </a:solidFill>
                <a:latin typeface="Segoe UI Black" panose="020B0A02040204020203" pitchFamily="34" charset="0"/>
                <a:cs typeface="Times New Roman" panose="02020603050405020304" pitchFamily="18" charset="0"/>
              </a:rPr>
              <a:t> </a:t>
            </a:r>
            <a:r>
              <a:rPr lang="en-US" sz="1600" b="1" dirty="0">
                <a:solidFill>
                  <a:srgbClr val="CC6600"/>
                </a:solidFill>
                <a:latin typeface="Segoe UI Black" panose="020B0A02040204020203" pitchFamily="34" charset="0"/>
                <a:cs typeface="Times New Roman" panose="02020603050405020304" pitchFamily="18" charset="0"/>
              </a:rPr>
              <a:t>loop</a:t>
            </a:r>
            <a:r>
              <a:rPr lang="en-US" sz="1600" dirty="0">
                <a:solidFill>
                  <a:srgbClr val="000000"/>
                </a:solidFill>
                <a:latin typeface="Segoe UI Black" panose="020B0A02040204020203" pitchFamily="34" charset="0"/>
                <a:cs typeface="Times New Roman" panose="02020603050405020304" pitchFamily="18" charset="0"/>
              </a:rPr>
              <a:t>() {</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if</a:t>
            </a:r>
            <a:r>
              <a:rPr lang="en-US" sz="1600" dirty="0">
                <a:solidFill>
                  <a:srgbClr val="000000"/>
                </a:solidFill>
                <a:latin typeface="Segoe UI Black" panose="020B0A02040204020203" pitchFamily="34" charset="0"/>
                <a:cs typeface="Times New Roman" panose="02020603050405020304" pitchFamily="18" charset="0"/>
              </a:rPr>
              <a:t> (client.</a:t>
            </a:r>
            <a:r>
              <a:rPr lang="en-US" sz="1600" dirty="0">
                <a:solidFill>
                  <a:srgbClr val="CC6600"/>
                </a:solidFill>
                <a:latin typeface="Segoe UI Black" panose="020B0A02040204020203" pitchFamily="34" charset="0"/>
                <a:cs typeface="Times New Roman" panose="02020603050405020304" pitchFamily="18" charset="0"/>
              </a:rPr>
              <a:t>available</a:t>
            </a:r>
            <a:r>
              <a:rPr lang="en-US" sz="1600" dirty="0">
                <a:solidFill>
                  <a:srgbClr val="000000"/>
                </a:solidFill>
                <a:latin typeface="Segoe UI Black" panose="020B0A02040204020203" pitchFamily="34" charset="0"/>
                <a:cs typeface="Times New Roman" panose="02020603050405020304" pitchFamily="18" charset="0"/>
              </a:rPr>
              <a:t>()) {</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char</a:t>
            </a:r>
            <a:r>
              <a:rPr lang="en-US" sz="1600" dirty="0">
                <a:solidFill>
                  <a:srgbClr val="000000"/>
                </a:solidFill>
                <a:latin typeface="Segoe UI Black" panose="020B0A02040204020203" pitchFamily="34" charset="0"/>
                <a:cs typeface="Times New Roman" panose="02020603050405020304" pitchFamily="18" charset="0"/>
              </a:rPr>
              <a:t> c = client.</a:t>
            </a:r>
            <a:r>
              <a:rPr lang="en-US" sz="1600" dirty="0">
                <a:solidFill>
                  <a:srgbClr val="CC6600"/>
                </a:solidFill>
                <a:latin typeface="Segoe UI Black" panose="020B0A02040204020203" pitchFamily="34" charset="0"/>
                <a:cs typeface="Times New Roman" panose="02020603050405020304" pitchFamily="18" charset="0"/>
              </a:rPr>
              <a:t>read</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Serial</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CC6600"/>
                </a:solidFill>
                <a:latin typeface="Segoe UI Black" panose="020B0A02040204020203" pitchFamily="34" charset="0"/>
                <a:cs typeface="Times New Roman" panose="02020603050405020304" pitchFamily="18" charset="0"/>
              </a:rPr>
              <a:t>print</a:t>
            </a:r>
            <a:r>
              <a:rPr lang="en-US" sz="1600" dirty="0">
                <a:solidFill>
                  <a:srgbClr val="000000"/>
                </a:solidFill>
                <a:latin typeface="Segoe UI Black" panose="020B0A02040204020203" pitchFamily="34" charset="0"/>
                <a:cs typeface="Times New Roman" panose="02020603050405020304" pitchFamily="18" charset="0"/>
              </a:rPr>
              <a:t>(c); }</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if</a:t>
            </a:r>
            <a:r>
              <a:rPr lang="en-US" sz="1600" dirty="0">
                <a:solidFill>
                  <a:srgbClr val="000000"/>
                </a:solidFill>
                <a:latin typeface="Segoe UI Black" panose="020B0A02040204020203" pitchFamily="34" charset="0"/>
                <a:cs typeface="Times New Roman" panose="02020603050405020304" pitchFamily="18" charset="0"/>
              </a:rPr>
              <a:t> (!client.</a:t>
            </a:r>
            <a:r>
              <a:rPr lang="en-US" sz="1600" dirty="0">
                <a:solidFill>
                  <a:srgbClr val="CC6600"/>
                </a:solidFill>
                <a:latin typeface="Segoe UI Black" panose="020B0A02040204020203" pitchFamily="34" charset="0"/>
                <a:cs typeface="Times New Roman" panose="02020603050405020304" pitchFamily="18" charset="0"/>
              </a:rPr>
              <a:t>connected</a:t>
            </a:r>
            <a:r>
              <a:rPr lang="en-US" sz="1600" dirty="0">
                <a:solidFill>
                  <a:srgbClr val="000000"/>
                </a:solidFill>
                <a:latin typeface="Segoe UI Black" panose="020B0A02040204020203" pitchFamily="34" charset="0"/>
                <a:cs typeface="Times New Roman" panose="02020603050405020304" pitchFamily="18" charset="0"/>
              </a:rPr>
              <a:t>()) {</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Serial</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Serial</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0066CC"/>
                </a:solidFill>
                <a:latin typeface="Segoe UI Black" panose="020B0A02040204020203" pitchFamily="34" charset="0"/>
                <a:cs typeface="Times New Roman" panose="02020603050405020304" pitchFamily="18" charset="0"/>
              </a:rPr>
              <a:t>"disconnecting."</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client.</a:t>
            </a:r>
            <a:r>
              <a:rPr lang="en-US" sz="1600" dirty="0">
                <a:solidFill>
                  <a:srgbClr val="CC6600"/>
                </a:solidFill>
                <a:latin typeface="Segoe UI Black" panose="020B0A02040204020203" pitchFamily="34" charset="0"/>
                <a:cs typeface="Times New Roman" panose="02020603050405020304" pitchFamily="18" charset="0"/>
              </a:rPr>
              <a:t>stop</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for</a:t>
            </a:r>
            <a:r>
              <a:rPr lang="en-US" sz="1600" dirty="0">
                <a:solidFill>
                  <a:srgbClr val="000000"/>
                </a:solidFill>
                <a:latin typeface="Segoe UI Black" panose="020B0A02040204020203" pitchFamily="34" charset="0"/>
                <a:cs typeface="Times New Roman" panose="02020603050405020304" pitchFamily="18" charset="0"/>
              </a:rPr>
              <a:t>(;;) ;</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latin typeface="Segoe UI Black" panose="020B0A02040204020203" pitchFamily="34" charset="0"/>
                <a:cs typeface="Times New Roman" panose="02020603050405020304" pitchFamily="18" charset="0"/>
              </a:rPr>
              <a:t>   </a:t>
            </a:r>
            <a:r>
              <a:rPr lang="en-US" sz="1600" dirty="0">
                <a:solidFill>
                  <a:srgbClr val="000000"/>
                </a:solidFill>
                <a:latin typeface="Segoe UI Black" panose="020B0A02040204020203" pitchFamily="34" charset="0"/>
                <a:cs typeface="Times New Roman" panose="02020603050405020304" pitchFamily="18" charset="0"/>
              </a:rPr>
              <a:t>}</a:t>
            </a:r>
            <a:endParaRPr lang="en-US" sz="1600" dirty="0">
              <a:latin typeface="Segoe UI Black" panose="020B0A02040204020203" pitchFamily="34" charset="0"/>
              <a:cs typeface="Times New Roman" panose="02020603050405020304" pitchFamily="18" charset="0"/>
            </a:endParaRPr>
          </a:p>
        </p:txBody>
      </p:sp>
      <p:sp>
        <p:nvSpPr>
          <p:cNvPr id="5" name="Rectangle 4"/>
          <p:cNvSpPr/>
          <p:nvPr/>
        </p:nvSpPr>
        <p:spPr>
          <a:xfrm>
            <a:off x="1837509" y="3220389"/>
            <a:ext cx="4641668" cy="3785652"/>
          </a:xfrm>
          <a:prstGeom prst="rect">
            <a:avLst/>
          </a:prstGeom>
        </p:spPr>
        <p:txBody>
          <a:bodyPr wrap="square">
            <a:spAutoFit/>
          </a:bodyPr>
          <a:lstStyle/>
          <a:p>
            <a:r>
              <a:rPr lang="en-US" sz="1600" dirty="0">
                <a:solidFill>
                  <a:srgbClr val="7E7E7E"/>
                </a:solidFill>
                <a:latin typeface="Segoe UI Black" panose="020B0A02040204020203" pitchFamily="34" charset="0"/>
                <a:cs typeface="Times New Roman" panose="02020603050405020304" pitchFamily="18" charset="0"/>
              </a:rPr>
              <a:t>#include &lt;SPI.h&gt;</a:t>
            </a:r>
            <a:br>
              <a:rPr lang="en-US" sz="1600" dirty="0">
                <a:latin typeface="Segoe UI Black" panose="020B0A02040204020203" pitchFamily="34" charset="0"/>
                <a:cs typeface="Times New Roman" panose="02020603050405020304" pitchFamily="18" charset="0"/>
              </a:rPr>
            </a:br>
            <a:r>
              <a:rPr lang="en-US" sz="1600" dirty="0">
                <a:solidFill>
                  <a:srgbClr val="7E7E7E"/>
                </a:solidFill>
                <a:latin typeface="Segoe UI Black" panose="020B0A02040204020203" pitchFamily="34" charset="0"/>
                <a:cs typeface="Times New Roman" panose="02020603050405020304" pitchFamily="18" charset="0"/>
              </a:rPr>
              <a:t>#include &lt;WiFi.h&gt;</a:t>
            </a:r>
            <a:br>
              <a:rPr lang="en-US" sz="1600" dirty="0">
                <a:latin typeface="Segoe UI Black" panose="020B0A02040204020203" pitchFamily="34" charset="0"/>
                <a:cs typeface="Times New Roman" panose="02020603050405020304" pitchFamily="18" charset="0"/>
              </a:rPr>
            </a:br>
            <a:r>
              <a:rPr lang="en-US" sz="1600" dirty="0">
                <a:solidFill>
                  <a:srgbClr val="CC6600"/>
                </a:solidFill>
                <a:latin typeface="Segoe UI Black" panose="020B0A02040204020203" pitchFamily="34" charset="0"/>
                <a:cs typeface="Times New Roman" panose="02020603050405020304" pitchFamily="18" charset="0"/>
              </a:rPr>
              <a:t>char</a:t>
            </a:r>
            <a:r>
              <a:rPr lang="en-US" sz="1600" dirty="0">
                <a:solidFill>
                  <a:srgbClr val="000000"/>
                </a:solidFill>
                <a:latin typeface="Segoe UI Black" panose="020B0A02040204020203" pitchFamily="34" charset="0"/>
                <a:cs typeface="Times New Roman" panose="02020603050405020304" pitchFamily="18" charset="0"/>
              </a:rPr>
              <a:t> ssid[] = </a:t>
            </a:r>
            <a:r>
              <a:rPr lang="en-US" sz="1600" dirty="0">
                <a:solidFill>
                  <a:srgbClr val="0066CC"/>
                </a:solidFill>
                <a:latin typeface="Segoe UI Black" panose="020B0A02040204020203" pitchFamily="34" charset="0"/>
                <a:cs typeface="Times New Roman" panose="02020603050405020304" pitchFamily="18" charset="0"/>
              </a:rPr>
              <a:t>"myNetwork"</a:t>
            </a:r>
            <a:r>
              <a:rPr lang="en-US" sz="1600" dirty="0">
                <a:solidFill>
                  <a:srgbClr val="000000"/>
                </a:solidFill>
                <a:latin typeface="Segoe UI Black" panose="020B0A02040204020203" pitchFamily="34" charset="0"/>
                <a:cs typeface="Times New Roman" panose="02020603050405020304" pitchFamily="18" charset="0"/>
              </a:rPr>
              <a:t>;</a:t>
            </a:r>
          </a:p>
          <a:p>
            <a:r>
              <a:rPr lang="en-US" sz="1600" dirty="0">
                <a:solidFill>
                  <a:srgbClr val="CC6600"/>
                </a:solidFill>
                <a:latin typeface="Segoe UI Black" panose="020B0A02040204020203" pitchFamily="34" charset="0"/>
                <a:cs typeface="Times New Roman" panose="02020603050405020304" pitchFamily="18" charset="0"/>
              </a:rPr>
              <a:t>char</a:t>
            </a:r>
            <a:r>
              <a:rPr lang="en-US" sz="1600" dirty="0">
                <a:solidFill>
                  <a:srgbClr val="000000"/>
                </a:solidFill>
                <a:latin typeface="Segoe UI Black" panose="020B0A02040204020203" pitchFamily="34" charset="0"/>
                <a:cs typeface="Times New Roman" panose="02020603050405020304" pitchFamily="18" charset="0"/>
              </a:rPr>
              <a:t> pass[] = </a:t>
            </a:r>
            <a:r>
              <a:rPr lang="en-US" sz="1600" dirty="0">
                <a:solidFill>
                  <a:srgbClr val="0066CC"/>
                </a:solidFill>
                <a:latin typeface="Segoe UI Black" panose="020B0A02040204020203" pitchFamily="34" charset="0"/>
                <a:cs typeface="Times New Roman" panose="02020603050405020304" pitchFamily="18" charset="0"/>
              </a:rPr>
              <a:t>"myPassword"</a:t>
            </a:r>
            <a:r>
              <a:rPr lang="en-US" sz="1600" dirty="0">
                <a:solidFill>
                  <a:srgbClr val="000000"/>
                </a:solidFill>
                <a:latin typeface="Segoe UI Black" panose="020B0A02040204020203" pitchFamily="34" charset="0"/>
                <a:cs typeface="Times New Roman" panose="02020603050405020304" pitchFamily="18" charset="0"/>
              </a:rPr>
              <a:t>; </a:t>
            </a:r>
            <a:br>
              <a:rPr lang="en-US" sz="1600" dirty="0">
                <a:latin typeface="Segoe UI Black" panose="020B0A02040204020203" pitchFamily="34" charset="0"/>
                <a:cs typeface="Times New Roman" panose="02020603050405020304" pitchFamily="18" charset="0"/>
              </a:rPr>
            </a:br>
            <a:r>
              <a:rPr lang="en-US" sz="1600" dirty="0">
                <a:solidFill>
                  <a:srgbClr val="CC6600"/>
                </a:solidFill>
                <a:latin typeface="Segoe UI Black" panose="020B0A02040204020203" pitchFamily="34" charset="0"/>
                <a:cs typeface="Times New Roman" panose="02020603050405020304" pitchFamily="18" charset="0"/>
              </a:rPr>
              <a:t>int</a:t>
            </a:r>
            <a:r>
              <a:rPr lang="en-US" sz="1600" dirty="0">
                <a:solidFill>
                  <a:srgbClr val="000000"/>
                </a:solidFill>
                <a:latin typeface="Segoe UI Black" panose="020B0A02040204020203" pitchFamily="34" charset="0"/>
                <a:cs typeface="Times New Roman" panose="02020603050405020304" pitchFamily="18" charset="0"/>
              </a:rPr>
              <a:t> status = WL_IDLE_STATUS;</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IPAddress server(74,125,115,105);</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WiFiClient client;</a:t>
            </a:r>
            <a:br>
              <a:rPr lang="en-US" sz="1600" dirty="0">
                <a:latin typeface="Segoe UI Black" panose="020B0A02040204020203" pitchFamily="34" charset="0"/>
                <a:cs typeface="Times New Roman" panose="02020603050405020304" pitchFamily="18" charset="0"/>
              </a:rPr>
            </a:br>
            <a:r>
              <a:rPr lang="en-US" sz="1600" dirty="0">
                <a:solidFill>
                  <a:srgbClr val="CC6600"/>
                </a:solidFill>
                <a:latin typeface="Segoe UI Black" panose="020B0A02040204020203" pitchFamily="34" charset="0"/>
                <a:cs typeface="Times New Roman" panose="02020603050405020304" pitchFamily="18" charset="0"/>
              </a:rPr>
              <a:t>void</a:t>
            </a:r>
            <a:r>
              <a:rPr lang="en-US" sz="1600" dirty="0">
                <a:solidFill>
                  <a:srgbClr val="000000"/>
                </a:solidFill>
                <a:latin typeface="Segoe UI Black" panose="020B0A02040204020203" pitchFamily="34" charset="0"/>
                <a:cs typeface="Times New Roman" panose="02020603050405020304" pitchFamily="18" charset="0"/>
              </a:rPr>
              <a:t> </a:t>
            </a:r>
            <a:r>
              <a:rPr lang="en-US" sz="1600" b="1" dirty="0">
                <a:solidFill>
                  <a:srgbClr val="CC6600"/>
                </a:solidFill>
                <a:latin typeface="Segoe UI Black" panose="020B0A02040204020203" pitchFamily="34" charset="0"/>
                <a:cs typeface="Times New Roman" panose="02020603050405020304" pitchFamily="18" charset="0"/>
              </a:rPr>
              <a:t>setup</a:t>
            </a:r>
            <a:r>
              <a:rPr lang="en-US" sz="1600" dirty="0">
                <a:solidFill>
                  <a:srgbClr val="000000"/>
                </a:solidFill>
                <a:latin typeface="Segoe UI Black" panose="020B0A02040204020203" pitchFamily="34" charset="0"/>
                <a:cs typeface="Times New Roman" panose="02020603050405020304" pitchFamily="18" charset="0"/>
              </a:rPr>
              <a:t>() {</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Serial</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CC6600"/>
                </a:solidFill>
                <a:latin typeface="Segoe UI Black" panose="020B0A02040204020203" pitchFamily="34" charset="0"/>
                <a:cs typeface="Times New Roman" panose="02020603050405020304" pitchFamily="18" charset="0"/>
              </a:rPr>
              <a:t>begin</a:t>
            </a:r>
            <a:r>
              <a:rPr lang="en-US" sz="1600" dirty="0">
                <a:solidFill>
                  <a:srgbClr val="000000"/>
                </a:solidFill>
                <a:latin typeface="Segoe UI Black" panose="020B0A02040204020203" pitchFamily="34" charset="0"/>
                <a:cs typeface="Times New Roman" panose="02020603050405020304" pitchFamily="18" charset="0"/>
              </a:rPr>
              <a:t>(9600);</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Serial</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0066CC"/>
                </a:solidFill>
                <a:latin typeface="Segoe UI Black" panose="020B0A02040204020203" pitchFamily="34" charset="0"/>
                <a:cs typeface="Times New Roman" panose="02020603050405020304" pitchFamily="18" charset="0"/>
              </a:rPr>
              <a:t>"Attempting to connect to WPA network..."</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Serial</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CC6600"/>
                </a:solidFill>
                <a:latin typeface="Segoe UI Black" panose="020B0A02040204020203" pitchFamily="34" charset="0"/>
                <a:cs typeface="Times New Roman" panose="02020603050405020304" pitchFamily="18" charset="0"/>
              </a:rPr>
              <a:t>print</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0066CC"/>
                </a:solidFill>
                <a:latin typeface="Segoe UI Black" panose="020B0A02040204020203" pitchFamily="34" charset="0"/>
                <a:cs typeface="Times New Roman" panose="02020603050405020304" pitchFamily="18" charset="0"/>
              </a:rPr>
              <a:t>"SSID: "</a:t>
            </a:r>
            <a:r>
              <a:rPr lang="en-US" sz="1600" dirty="0">
                <a:solidFill>
                  <a:srgbClr val="000000"/>
                </a:solidFill>
                <a:latin typeface="Segoe UI Black" panose="020B0A02040204020203" pitchFamily="34" charset="0"/>
                <a:cs typeface="Times New Roman" panose="02020603050405020304" pitchFamily="18" charset="0"/>
              </a:rPr>
              <a:t>);</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a:t>
            </a:r>
            <a:r>
              <a:rPr lang="en-US" sz="1600" dirty="0">
                <a:solidFill>
                  <a:srgbClr val="CC6600"/>
                </a:solidFill>
                <a:latin typeface="Segoe UI Black" panose="020B0A02040204020203" pitchFamily="34" charset="0"/>
                <a:cs typeface="Times New Roman" panose="02020603050405020304" pitchFamily="18" charset="0"/>
              </a:rPr>
              <a:t>Serial</a:t>
            </a:r>
            <a:r>
              <a:rPr lang="en-US" sz="1600" dirty="0">
                <a:solidFill>
                  <a:srgbClr val="000000"/>
                </a:solidFill>
                <a:latin typeface="Segoe UI Black" panose="020B0A02040204020203" pitchFamily="34" charset="0"/>
                <a:cs typeface="Times New Roman" panose="02020603050405020304" pitchFamily="18" charset="0"/>
              </a:rPr>
              <a:t>.</a:t>
            </a:r>
            <a:r>
              <a:rPr lang="en-US" sz="1600" dirty="0">
                <a:solidFill>
                  <a:srgbClr val="CC6600"/>
                </a:solidFill>
                <a:latin typeface="Segoe UI Black" panose="020B0A02040204020203" pitchFamily="34" charset="0"/>
                <a:cs typeface="Times New Roman" panose="02020603050405020304" pitchFamily="18" charset="0"/>
              </a:rPr>
              <a:t>println</a:t>
            </a:r>
            <a:r>
              <a:rPr lang="en-US" sz="1600" dirty="0">
                <a:solidFill>
                  <a:srgbClr val="000000"/>
                </a:solidFill>
                <a:latin typeface="Segoe UI Black" panose="020B0A02040204020203" pitchFamily="34" charset="0"/>
                <a:cs typeface="Times New Roman" panose="02020603050405020304" pitchFamily="18" charset="0"/>
              </a:rPr>
              <a:t>(ssid);</a:t>
            </a:r>
            <a:br>
              <a:rPr lang="en-US" sz="1600" dirty="0">
                <a:latin typeface="Segoe UI Black" panose="020B0A02040204020203" pitchFamily="34" charset="0"/>
                <a:cs typeface="Times New Roman" panose="02020603050405020304" pitchFamily="18" charset="0"/>
              </a:rPr>
            </a:br>
            <a:r>
              <a:rPr lang="en-US" sz="1600" dirty="0">
                <a:solidFill>
                  <a:srgbClr val="000000"/>
                </a:solidFill>
                <a:latin typeface="Segoe UI Black" panose="020B0A02040204020203" pitchFamily="34" charset="0"/>
                <a:cs typeface="Times New Roman" panose="02020603050405020304" pitchFamily="18" charset="0"/>
              </a:rPr>
              <a:t>  status = WiFi.</a:t>
            </a:r>
            <a:r>
              <a:rPr lang="en-US" sz="1600" dirty="0">
                <a:solidFill>
                  <a:srgbClr val="CC6600"/>
                </a:solidFill>
                <a:latin typeface="Segoe UI Black" panose="020B0A02040204020203" pitchFamily="34" charset="0"/>
                <a:cs typeface="Times New Roman" panose="02020603050405020304" pitchFamily="18" charset="0"/>
              </a:rPr>
              <a:t>begin</a:t>
            </a:r>
            <a:r>
              <a:rPr lang="en-US" sz="1600" dirty="0">
                <a:solidFill>
                  <a:srgbClr val="000000"/>
                </a:solidFill>
                <a:latin typeface="Segoe UI Black" panose="020B0A02040204020203" pitchFamily="34" charset="0"/>
                <a:cs typeface="Times New Roman" panose="02020603050405020304" pitchFamily="18" charset="0"/>
              </a:rPr>
              <a:t>(ssid, pass);</a:t>
            </a:r>
            <a:br>
              <a:rPr lang="en-US" sz="1600" dirty="0">
                <a:latin typeface="Segoe UI Black" panose="020B0A02040204020203" pitchFamily="34" charset="0"/>
                <a:cs typeface="Times New Roman" panose="02020603050405020304" pitchFamily="18" charset="0"/>
              </a:rPr>
            </a:br>
            <a:endParaRPr lang="en-US" sz="1600" dirty="0"/>
          </a:p>
        </p:txBody>
      </p:sp>
    </p:spTree>
    <p:extLst>
      <p:ext uri="{BB962C8B-B14F-4D97-AF65-F5344CB8AC3E}">
        <p14:creationId xmlns:p14="http://schemas.microsoft.com/office/powerpoint/2010/main" val="2814495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 Client CLASS</a:t>
            </a:r>
          </a:p>
        </p:txBody>
      </p:sp>
      <p:sp>
        <p:nvSpPr>
          <p:cNvPr id="9" name="TextBox 8"/>
          <p:cNvSpPr txBox="1"/>
          <p:nvPr/>
        </p:nvSpPr>
        <p:spPr>
          <a:xfrm>
            <a:off x="1971675" y="1724297"/>
            <a:ext cx="9382126" cy="378565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K</a:t>
            </a:r>
            <a:r>
              <a:rPr lang="vi-VN" sz="2000" dirty="0">
                <a:latin typeface="Segoe UI Black" panose="020B0A02040204020203" pitchFamily="34" charset="0"/>
                <a:cs typeface="Times New Roman" panose="02020603050405020304" pitchFamily="18" charset="0"/>
              </a:rPr>
              <a:t>ết nối với địa chỉ IP và cổng được chỉ định trong hàm tạo. Giá trị trả về cho biết thành công hay thất bại. Connect () cũng hỗ trợ tra cứu DNS khi sử dụng tên miền (ví dụ: google.com).</a:t>
            </a:r>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dirty="0">
                <a:latin typeface="Segoe UI Black" panose="020B0A02040204020203" pitchFamily="34" charset="0"/>
                <a:cs typeface="Times New Roman" panose="02020603050405020304" pitchFamily="18" charset="0"/>
              </a:rPr>
              <a:t>client.connect(ip, port);</a:t>
            </a:r>
          </a:p>
          <a:p>
            <a:r>
              <a:rPr lang="en-US" sz="2000" dirty="0">
                <a:latin typeface="Segoe UI Black" panose="020B0A02040204020203" pitchFamily="34" charset="0"/>
                <a:cs typeface="Times New Roman" panose="02020603050405020304" pitchFamily="18" charset="0"/>
              </a:rPr>
              <a:t>client.connect(URL, port);</a:t>
            </a:r>
          </a:p>
          <a:p>
            <a:endParaRPr lang="en-US" sz="2000" dirty="0">
              <a:latin typeface="Segoe UI Black" panose="020B0A02040204020203" pitchFamily="34" charset="0"/>
              <a:cs typeface="Times New Roman" panose="02020603050405020304" pitchFamily="18" charset="0"/>
            </a:endParaRPr>
          </a:p>
          <a:p>
            <a:r>
              <a:rPr lang="en-US" sz="2000" i="1" dirty="0">
                <a:latin typeface="Segoe UI Black" panose="020B0A02040204020203" pitchFamily="34" charset="0"/>
                <a:cs typeface="Times New Roman" panose="02020603050405020304" pitchFamily="18" charset="0"/>
              </a:rPr>
              <a:t>ip: the IP address that the client will connect to (array of 4 bytes)</a:t>
            </a:r>
          </a:p>
          <a:p>
            <a:r>
              <a:rPr lang="en-US" sz="2000" i="1" dirty="0">
                <a:latin typeface="Segoe UI Black" panose="020B0A02040204020203" pitchFamily="34" charset="0"/>
                <a:cs typeface="Times New Roman" panose="02020603050405020304" pitchFamily="18" charset="0"/>
              </a:rPr>
              <a:t>URL: the domain name the client will connect to (string, ex.:"arduino.cc")</a:t>
            </a:r>
          </a:p>
          <a:p>
            <a:r>
              <a:rPr lang="en-US" sz="2000" i="1" dirty="0">
                <a:latin typeface="Segoe UI Black" panose="020B0A02040204020203" pitchFamily="34" charset="0"/>
                <a:cs typeface="Times New Roman" panose="02020603050405020304" pitchFamily="18" charset="0"/>
              </a:rPr>
              <a:t>port: the port that the client will connect to (int)</a:t>
            </a:r>
          </a:p>
          <a:p>
            <a:endParaRPr lang="en-US" sz="2000" dirty="0">
              <a:latin typeface="Segoe UI Black" panose="020B0A02040204020203" pitchFamily="34"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4.3 client.connect</a:t>
            </a:r>
          </a:p>
        </p:txBody>
      </p:sp>
    </p:spTree>
    <p:extLst>
      <p:ext uri="{BB962C8B-B14F-4D97-AF65-F5344CB8AC3E}">
        <p14:creationId xmlns:p14="http://schemas.microsoft.com/office/powerpoint/2010/main" val="3538811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 Client CLASS</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4.3 client.connect (example)</a:t>
            </a:r>
          </a:p>
        </p:txBody>
      </p:sp>
      <p:sp>
        <p:nvSpPr>
          <p:cNvPr id="3" name="Rectangle 2"/>
          <p:cNvSpPr/>
          <p:nvPr/>
        </p:nvSpPr>
        <p:spPr>
          <a:xfrm>
            <a:off x="1971677" y="1701590"/>
            <a:ext cx="4803592" cy="5355312"/>
          </a:xfrm>
          <a:prstGeom prst="rect">
            <a:avLst/>
          </a:prstGeom>
        </p:spPr>
        <p:txBody>
          <a:bodyPr wrap="square">
            <a:spAutoFit/>
          </a:bodyPr>
          <a:lstStyle/>
          <a:p>
            <a:r>
              <a:rPr lang="en-US" dirty="0">
                <a:solidFill>
                  <a:srgbClr val="7E7E7E"/>
                </a:solidFill>
                <a:latin typeface="Segoe UI Black" panose="020B0A02040204020203" pitchFamily="34" charset="0"/>
                <a:cs typeface="Times New Roman" panose="02020603050405020304" pitchFamily="18" charset="0"/>
              </a:rPr>
              <a:t>#include &lt;SPI.h&gt;</a:t>
            </a:r>
            <a:br>
              <a:rPr lang="en-US" dirty="0">
                <a:latin typeface="Segoe UI Black" panose="020B0A02040204020203" pitchFamily="34" charset="0"/>
                <a:cs typeface="Times New Roman" panose="02020603050405020304" pitchFamily="18" charset="0"/>
              </a:rPr>
            </a:br>
            <a:r>
              <a:rPr lang="en-US" dirty="0">
                <a:solidFill>
                  <a:srgbClr val="7E7E7E"/>
                </a:solidFill>
                <a:latin typeface="Segoe UI Black" panose="020B0A02040204020203" pitchFamily="34" charset="0"/>
                <a:cs typeface="Times New Roman" panose="02020603050405020304" pitchFamily="18" charset="0"/>
              </a:rPr>
              <a:t>#include &lt;WiFi.h&gt;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ssid[] = </a:t>
            </a:r>
            <a:r>
              <a:rPr lang="en-US" dirty="0">
                <a:solidFill>
                  <a:srgbClr val="0066CC"/>
                </a:solidFill>
                <a:latin typeface="Segoe UI Black" panose="020B0A02040204020203" pitchFamily="34" charset="0"/>
                <a:cs typeface="Times New Roman" panose="02020603050405020304" pitchFamily="18" charset="0"/>
              </a:rPr>
              <a:t>"myNetwork"</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pass[] = </a:t>
            </a:r>
            <a:r>
              <a:rPr lang="en-US" dirty="0">
                <a:solidFill>
                  <a:srgbClr val="0066CC"/>
                </a:solidFill>
                <a:latin typeface="Segoe UI Black" panose="020B0A02040204020203" pitchFamily="34" charset="0"/>
                <a:cs typeface="Times New Roman" panose="02020603050405020304" pitchFamily="18" charset="0"/>
              </a:rPr>
              <a:t>"myPassword"</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int</a:t>
            </a:r>
            <a:r>
              <a:rPr lang="en-US" dirty="0">
                <a:solidFill>
                  <a:srgbClr val="000000"/>
                </a:solidFill>
                <a:latin typeface="Segoe UI Black" panose="020B0A02040204020203" pitchFamily="34" charset="0"/>
                <a:cs typeface="Times New Roman" panose="02020603050405020304" pitchFamily="18" charset="0"/>
              </a:rPr>
              <a:t> status = WL_IDLE_STATUS;</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servername[]=</a:t>
            </a:r>
            <a:r>
              <a:rPr lang="en-US" dirty="0">
                <a:solidFill>
                  <a:srgbClr val="0066CC"/>
                </a:solidFill>
                <a:latin typeface="Segoe UI Black" panose="020B0A02040204020203" pitchFamily="34" charset="0"/>
                <a:cs typeface="Times New Roman" panose="02020603050405020304" pitchFamily="18" charset="0"/>
              </a:rPr>
              <a:t>"google.com"</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WiFiClient client;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setup</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(9600);</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"Attempting to connect to WPA network..."</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"SSID: "</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(ssid);</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status = WiFi.</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(ssid, pass);</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if</a:t>
            </a:r>
            <a:r>
              <a:rPr lang="en-US" dirty="0">
                <a:solidFill>
                  <a:srgbClr val="000000"/>
                </a:solidFill>
                <a:latin typeface="Segoe UI Black" panose="020B0A02040204020203" pitchFamily="34" charset="0"/>
                <a:cs typeface="Times New Roman" panose="02020603050405020304" pitchFamily="18" charset="0"/>
              </a:rPr>
              <a:t> ( status != WL_CONNECTED)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"Couldn't get a wifi connection"</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true</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endParaRPr lang="en-US" dirty="0">
              <a:latin typeface="Segoe UI Black" panose="020B0A02040204020203" pitchFamily="34" charset="0"/>
              <a:cs typeface="Times New Roman" panose="02020603050405020304" pitchFamily="18" charset="0"/>
            </a:endParaRPr>
          </a:p>
        </p:txBody>
      </p:sp>
      <p:sp>
        <p:nvSpPr>
          <p:cNvPr id="4" name="Rectangle 3"/>
          <p:cNvSpPr/>
          <p:nvPr/>
        </p:nvSpPr>
        <p:spPr>
          <a:xfrm>
            <a:off x="7219406" y="1823229"/>
            <a:ext cx="4517572" cy="4801314"/>
          </a:xfrm>
          <a:prstGeom prst="rect">
            <a:avLst/>
          </a:prstGeom>
        </p:spPr>
        <p:txBody>
          <a:bodyPr wrap="square">
            <a:spAutoFit/>
          </a:bodyPr>
          <a:lstStyle/>
          <a:p>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else</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"Connected to wifi"</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a:t>
            </a:r>
            <a:r>
              <a:rPr lang="en-US" b="1" dirty="0">
                <a:solidFill>
                  <a:srgbClr val="000099"/>
                </a:solidFill>
                <a:latin typeface="Segoe UI Black" panose="020B0A02040204020203" pitchFamily="34" charset="0"/>
                <a:cs typeface="Times New Roman" panose="02020603050405020304" pitchFamily="18" charset="0"/>
              </a:rPr>
              <a:t>\n</a:t>
            </a:r>
            <a:r>
              <a:rPr lang="en-US" dirty="0">
                <a:solidFill>
                  <a:srgbClr val="0066CC"/>
                </a:solidFill>
                <a:latin typeface="Segoe UI Black" panose="020B0A02040204020203" pitchFamily="34" charset="0"/>
                <a:cs typeface="Times New Roman" panose="02020603050405020304" pitchFamily="18" charset="0"/>
              </a:rPr>
              <a:t>Starting connection..."</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if</a:t>
            </a:r>
            <a:r>
              <a:rPr lang="en-US" dirty="0">
                <a:solidFill>
                  <a:srgbClr val="000000"/>
                </a:solidFill>
                <a:latin typeface="Segoe UI Black" panose="020B0A02040204020203" pitchFamily="34" charset="0"/>
                <a:cs typeface="Times New Roman" panose="02020603050405020304" pitchFamily="18" charset="0"/>
              </a:rPr>
              <a:t> (client.</a:t>
            </a:r>
            <a:r>
              <a:rPr lang="en-US" dirty="0">
                <a:solidFill>
                  <a:srgbClr val="CC6600"/>
                </a:solidFill>
                <a:latin typeface="Segoe UI Black" panose="020B0A02040204020203" pitchFamily="34" charset="0"/>
                <a:cs typeface="Times New Roman" panose="02020603050405020304" pitchFamily="18" charset="0"/>
              </a:rPr>
              <a:t>connect</a:t>
            </a:r>
            <a:r>
              <a:rPr lang="en-US" dirty="0">
                <a:solidFill>
                  <a:srgbClr val="000000"/>
                </a:solidFill>
                <a:latin typeface="Segoe UI Black" panose="020B0A02040204020203" pitchFamily="34" charset="0"/>
                <a:cs typeface="Times New Roman" panose="02020603050405020304" pitchFamily="18" charset="0"/>
              </a:rPr>
              <a:t>(servername, 80))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"connected"</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client.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"GET /search?q=arduino HTTP/1.0"</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client.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loop</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2292717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 Client CLASS</a:t>
            </a:r>
          </a:p>
        </p:txBody>
      </p:sp>
      <p:sp>
        <p:nvSpPr>
          <p:cNvPr id="9" name="TextBox 8"/>
          <p:cNvSpPr txBox="1"/>
          <p:nvPr/>
        </p:nvSpPr>
        <p:spPr>
          <a:xfrm>
            <a:off x="1971675" y="1724297"/>
            <a:ext cx="9382126"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Ghi dữ liệu đến sever mà client đã kết nối</a:t>
            </a:r>
          </a:p>
          <a:p>
            <a:pPr marL="342900" indent="-342900">
              <a:buFont typeface="Wingdings" panose="05000000000000000000" pitchFamily="2" charset="2"/>
              <a:buChar char="Ø"/>
            </a:pPr>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Cú pháp:</a:t>
            </a:r>
          </a:p>
          <a:p>
            <a:r>
              <a:rPr lang="en-US" sz="2400" dirty="0">
                <a:latin typeface="Segoe UI Black" panose="020B0A02040204020203" pitchFamily="34" charset="0"/>
                <a:cs typeface="Times New Roman" panose="02020603050405020304" pitchFamily="18" charset="0"/>
              </a:rPr>
              <a:t>client.write(data)</a:t>
            </a:r>
          </a:p>
          <a:p>
            <a:endParaRPr lang="en-US" sz="2400" dirty="0">
              <a:latin typeface="Segoe UI Black" panose="020B0A02040204020203" pitchFamily="34" charset="0"/>
              <a:cs typeface="Times New Roman" panose="02020603050405020304" pitchFamily="18" charset="0"/>
            </a:endParaRPr>
          </a:p>
          <a:p>
            <a:r>
              <a:rPr lang="en-US" sz="2400" i="1" dirty="0">
                <a:latin typeface="Segoe UI Black" panose="020B0A02040204020203" pitchFamily="34" charset="0"/>
                <a:cs typeface="Times New Roman" panose="02020603050405020304" pitchFamily="18" charset="0"/>
              </a:rPr>
              <a:t>data: the byte or char to write</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4.4 client.write</a:t>
            </a:r>
          </a:p>
        </p:txBody>
      </p:sp>
    </p:spTree>
    <p:extLst>
      <p:ext uri="{BB962C8B-B14F-4D97-AF65-F5344CB8AC3E}">
        <p14:creationId xmlns:p14="http://schemas.microsoft.com/office/powerpoint/2010/main" val="944267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 Client CLASS</a:t>
            </a:r>
          </a:p>
        </p:txBody>
      </p:sp>
      <p:sp>
        <p:nvSpPr>
          <p:cNvPr id="9" name="TextBox 8"/>
          <p:cNvSpPr txBox="1"/>
          <p:nvPr/>
        </p:nvSpPr>
        <p:spPr>
          <a:xfrm>
            <a:off x="1971675" y="1724297"/>
            <a:ext cx="9382126" cy="347787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In dữ liệu đến sever mà client đã kết nối</a:t>
            </a:r>
          </a:p>
          <a:p>
            <a:pPr marL="342900" indent="-342900">
              <a:buFont typeface="Wingdings" panose="05000000000000000000" pitchFamily="2" charset="2"/>
              <a:buChar char="Ø"/>
            </a:pPr>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dirty="0">
                <a:latin typeface="Segoe UI Black" panose="020B0A02040204020203" pitchFamily="34" charset="0"/>
                <a:cs typeface="Times New Roman" panose="02020603050405020304" pitchFamily="18" charset="0"/>
              </a:rPr>
              <a:t>client.print(data);</a:t>
            </a:r>
          </a:p>
          <a:p>
            <a:r>
              <a:rPr lang="en-US" sz="2000" dirty="0">
                <a:latin typeface="Segoe UI Black" panose="020B0A02040204020203" pitchFamily="34" charset="0"/>
                <a:cs typeface="Times New Roman" panose="02020603050405020304" pitchFamily="18" charset="0"/>
              </a:rPr>
              <a:t>client.print(data, BASE);</a:t>
            </a:r>
          </a:p>
          <a:p>
            <a:r>
              <a:rPr lang="en-US" sz="2000" dirty="0">
                <a:latin typeface="Segoe UI Black" panose="020B0A02040204020203" pitchFamily="34" charset="0"/>
                <a:cs typeface="Times New Roman" panose="02020603050405020304" pitchFamily="18" charset="0"/>
              </a:rPr>
              <a:t>client.println();</a:t>
            </a:r>
            <a:br>
              <a:rPr lang="en-US" sz="2000" dirty="0">
                <a:latin typeface="Segoe UI Black" panose="020B0A02040204020203" pitchFamily="34" charset="0"/>
                <a:cs typeface="Times New Roman" panose="02020603050405020304" pitchFamily="18" charset="0"/>
              </a:rPr>
            </a:br>
            <a:r>
              <a:rPr lang="en-US" sz="2000" dirty="0">
                <a:latin typeface="Segoe UI Black" panose="020B0A02040204020203" pitchFamily="34" charset="0"/>
                <a:cs typeface="Times New Roman" panose="02020603050405020304" pitchFamily="18" charset="0"/>
              </a:rPr>
              <a:t>client.println(data);</a:t>
            </a:r>
            <a:br>
              <a:rPr lang="en-US" sz="2000" dirty="0">
                <a:latin typeface="Segoe UI Black" panose="020B0A02040204020203" pitchFamily="34" charset="0"/>
                <a:cs typeface="Times New Roman" panose="02020603050405020304" pitchFamily="18" charset="0"/>
              </a:rPr>
            </a:br>
            <a:r>
              <a:rPr lang="en-US" sz="2000" dirty="0">
                <a:latin typeface="Segoe UI Black" panose="020B0A02040204020203" pitchFamily="34" charset="0"/>
                <a:cs typeface="Times New Roman" panose="02020603050405020304" pitchFamily="18" charset="0"/>
              </a:rPr>
              <a:t>client.print(data, BASE);</a:t>
            </a:r>
          </a:p>
          <a:p>
            <a:endParaRPr lang="en-US" sz="2000" dirty="0">
              <a:latin typeface="Segoe UI Black" panose="020B0A02040204020203" pitchFamily="34" charset="0"/>
              <a:cs typeface="Times New Roman" panose="02020603050405020304" pitchFamily="18" charset="0"/>
            </a:endParaRPr>
          </a:p>
          <a:p>
            <a:r>
              <a:rPr lang="en-US" sz="2000" i="1" dirty="0">
                <a:latin typeface="Segoe UI Black" panose="020B0A02040204020203" pitchFamily="34" charset="0"/>
                <a:cs typeface="Times New Roman" panose="02020603050405020304" pitchFamily="18" charset="0"/>
              </a:rPr>
              <a:t>data: byte, char, int, long hoặc string</a:t>
            </a:r>
          </a:p>
          <a:p>
            <a:r>
              <a:rPr lang="en-US" sz="2000" i="1" dirty="0">
                <a:latin typeface="Segoe UI Black" panose="020B0A02040204020203" pitchFamily="34" charset="0"/>
                <a:cs typeface="Times New Roman" panose="02020603050405020304" pitchFamily="18" charset="0"/>
              </a:rPr>
              <a:t>base (optional): BIN (hệ 2), DEC (hệ 10), OCT (hệ 8), HEX (hệ 16).</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4.5 client.print – client.println</a:t>
            </a:r>
          </a:p>
        </p:txBody>
      </p:sp>
    </p:spTree>
    <p:extLst>
      <p:ext uri="{BB962C8B-B14F-4D97-AF65-F5344CB8AC3E}">
        <p14:creationId xmlns:p14="http://schemas.microsoft.com/office/powerpoint/2010/main" val="717443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 Client CLASS</a:t>
            </a:r>
          </a:p>
        </p:txBody>
      </p:sp>
      <p:sp>
        <p:nvSpPr>
          <p:cNvPr id="9" name="TextBox 8"/>
          <p:cNvSpPr txBox="1"/>
          <p:nvPr/>
        </p:nvSpPr>
        <p:spPr>
          <a:xfrm>
            <a:off x="1971675" y="1724297"/>
            <a:ext cx="9382126" cy="2246769"/>
          </a:xfrm>
          <a:prstGeom prst="rect">
            <a:avLst/>
          </a:prstGeom>
          <a:noFill/>
        </p:spPr>
        <p:txBody>
          <a:bodyPr wrap="square" rtlCol="0">
            <a:spAutoFit/>
          </a:bodyPr>
          <a:lstStyle/>
          <a:p>
            <a:pPr marL="342900" indent="-342900">
              <a:buFont typeface="Wingdings" panose="05000000000000000000" pitchFamily="2" charset="2"/>
              <a:buChar char="Ø"/>
            </a:pPr>
            <a:r>
              <a:rPr lang="vi-VN" sz="2000" dirty="0">
                <a:latin typeface="Segoe UI Black" panose="020B0A02040204020203" pitchFamily="34" charset="0"/>
                <a:cs typeface="Times New Roman" panose="02020603050405020304" pitchFamily="18" charset="0"/>
              </a:rPr>
              <a:t>Đọc byte tiếp theo nhận được từ máy chủ mà máy khách được kết nối</a:t>
            </a:r>
            <a:endParaRPr lang="en-US" sz="2000" dirty="0">
              <a:latin typeface="Segoe UI Black" panose="020B0A02040204020203" pitchFamily="34" charset="0"/>
              <a:cs typeface="Times New Roman" panose="02020603050405020304" pitchFamily="18" charset="0"/>
            </a:endParaRPr>
          </a:p>
          <a:p>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dirty="0">
                <a:latin typeface="Segoe UI Black" panose="020B0A02040204020203" pitchFamily="34" charset="0"/>
                <a:cs typeface="Times New Roman" panose="02020603050405020304" pitchFamily="18" charset="0"/>
              </a:rPr>
              <a:t>client.read();</a:t>
            </a:r>
          </a:p>
          <a:p>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Giá trị return:</a:t>
            </a:r>
          </a:p>
          <a:p>
            <a:r>
              <a:rPr lang="en-US" sz="2000" dirty="0">
                <a:latin typeface="Segoe UI Black" panose="020B0A02040204020203" pitchFamily="34" charset="0"/>
                <a:cs typeface="Times New Roman" panose="02020603050405020304" pitchFamily="18" charset="0"/>
              </a:rPr>
              <a:t>The next byte (or character)</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4.6 client.read</a:t>
            </a:r>
          </a:p>
        </p:txBody>
      </p:sp>
    </p:spTree>
    <p:extLst>
      <p:ext uri="{BB962C8B-B14F-4D97-AF65-F5344CB8AC3E}">
        <p14:creationId xmlns:p14="http://schemas.microsoft.com/office/powerpoint/2010/main" val="2107524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 WIFI CLASS</a:t>
            </a:r>
          </a:p>
        </p:txBody>
      </p:sp>
      <p:sp>
        <p:nvSpPr>
          <p:cNvPr id="9" name="TextBox 8"/>
          <p:cNvSpPr txBox="1"/>
          <p:nvPr/>
        </p:nvSpPr>
        <p:spPr>
          <a:xfrm>
            <a:off x="1971677" y="1724297"/>
            <a:ext cx="5021306" cy="317009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Đăng nhập vào một mạng wifi bằng cách cung cấp:</a:t>
            </a:r>
          </a:p>
          <a:p>
            <a:pPr marL="800100" lvl="1"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Tên mạng</a:t>
            </a:r>
          </a:p>
          <a:p>
            <a:pPr marL="800100" lvl="1"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Mật khẩu vào mạng</a:t>
            </a:r>
          </a:p>
          <a:p>
            <a:pPr marL="800100" lvl="1"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Phương thức bảo mật</a:t>
            </a: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i="1" dirty="0">
                <a:latin typeface="Segoe UI Black" panose="020B0A02040204020203" pitchFamily="34" charset="0"/>
                <a:cs typeface="Times New Roman" panose="02020603050405020304" pitchFamily="18" charset="0"/>
              </a:rPr>
              <a:t>WiFi.begin();</a:t>
            </a:r>
            <a:br>
              <a:rPr lang="en-US" sz="2000" i="1" dirty="0">
                <a:latin typeface="Segoe UI Black" panose="020B0A02040204020203" pitchFamily="34" charset="0"/>
                <a:cs typeface="Times New Roman" panose="02020603050405020304" pitchFamily="18" charset="0"/>
              </a:rPr>
            </a:br>
            <a:r>
              <a:rPr lang="en-US" sz="2000" i="1" dirty="0">
                <a:latin typeface="Segoe UI Black" panose="020B0A02040204020203" pitchFamily="34" charset="0"/>
                <a:cs typeface="Times New Roman" panose="02020603050405020304" pitchFamily="18" charset="0"/>
              </a:rPr>
              <a:t>WiFi.begin(ssid);</a:t>
            </a:r>
            <a:br>
              <a:rPr lang="en-US" sz="2000" i="1" dirty="0">
                <a:latin typeface="Segoe UI Black" panose="020B0A02040204020203" pitchFamily="34" charset="0"/>
                <a:cs typeface="Times New Roman" panose="02020603050405020304" pitchFamily="18" charset="0"/>
              </a:rPr>
            </a:br>
            <a:r>
              <a:rPr lang="en-US" sz="2000" i="1" dirty="0">
                <a:latin typeface="Segoe UI Black" panose="020B0A02040204020203" pitchFamily="34" charset="0"/>
                <a:cs typeface="Times New Roman" panose="02020603050405020304" pitchFamily="18" charset="0"/>
              </a:rPr>
              <a:t>WiFi.begin(ssid, pass);</a:t>
            </a:r>
            <a:br>
              <a:rPr lang="en-US" sz="2000" i="1" dirty="0">
                <a:latin typeface="Segoe UI Black" panose="020B0A02040204020203" pitchFamily="34" charset="0"/>
                <a:cs typeface="Times New Roman" panose="02020603050405020304" pitchFamily="18" charset="0"/>
              </a:rPr>
            </a:br>
            <a:r>
              <a:rPr lang="en-US" sz="2000" i="1" dirty="0">
                <a:latin typeface="Segoe UI Black" panose="020B0A02040204020203" pitchFamily="34" charset="0"/>
                <a:cs typeface="Times New Roman" panose="02020603050405020304" pitchFamily="18" charset="0"/>
              </a:rPr>
              <a:t>WiFi.begin(ssid, keyIndex, key);</a:t>
            </a:r>
          </a:p>
        </p:txBody>
      </p:sp>
      <p:sp>
        <p:nvSpPr>
          <p:cNvPr id="3" name="Rectangle 2"/>
          <p:cNvSpPr/>
          <p:nvPr/>
        </p:nvSpPr>
        <p:spPr>
          <a:xfrm>
            <a:off x="6992983" y="1834047"/>
            <a:ext cx="4360816" cy="3970318"/>
          </a:xfrm>
          <a:prstGeom prst="rect">
            <a:avLst/>
          </a:prstGeom>
        </p:spPr>
        <p:txBody>
          <a:bodyPr wrap="square">
            <a:spAutoFit/>
          </a:bodyPr>
          <a:lstStyle/>
          <a:p>
            <a:r>
              <a:rPr lang="en-US" b="1" i="1" u="sng" dirty="0">
                <a:latin typeface="TyponineSans Monospace Regular 4"/>
              </a:rPr>
              <a:t>Ví dụ:</a:t>
            </a:r>
          </a:p>
          <a:p>
            <a:r>
              <a:rPr lang="en-US" dirty="0">
                <a:solidFill>
                  <a:srgbClr val="7E7E7E"/>
                </a:solidFill>
                <a:latin typeface="TyponineSans Monospace Regular 4"/>
              </a:rPr>
              <a:t>#include &lt;WiFi.h&gt;</a:t>
            </a:r>
            <a:br>
              <a:rPr lang="en-US" dirty="0"/>
            </a:br>
            <a:br>
              <a:rPr lang="en-US" dirty="0"/>
            </a:br>
            <a:r>
              <a:rPr lang="en-US" i="1" dirty="0">
                <a:solidFill>
                  <a:srgbClr val="7E7E7E"/>
                </a:solidFill>
                <a:latin typeface="TyponineSans Monospace Regular 4"/>
              </a:rPr>
              <a:t>//SSID of your network</a:t>
            </a:r>
            <a:br>
              <a:rPr lang="en-US" dirty="0"/>
            </a:br>
            <a:r>
              <a:rPr lang="en-US" dirty="0">
                <a:solidFill>
                  <a:srgbClr val="CC6600"/>
                </a:solidFill>
                <a:latin typeface="TyponineSans Monospace Regular 4"/>
              </a:rPr>
              <a:t>char</a:t>
            </a:r>
            <a:r>
              <a:rPr lang="en-US" dirty="0">
                <a:solidFill>
                  <a:srgbClr val="000000"/>
                </a:solidFill>
                <a:latin typeface="TyponineSans Monospace Regular 4"/>
              </a:rPr>
              <a:t> ssid[] = </a:t>
            </a:r>
            <a:r>
              <a:rPr lang="en-US" dirty="0">
                <a:solidFill>
                  <a:srgbClr val="0066CC"/>
                </a:solidFill>
                <a:latin typeface="TyponineSans Monospace Regular 4"/>
              </a:rPr>
              <a:t>"yourNetwork"</a:t>
            </a:r>
            <a:r>
              <a:rPr lang="en-US" dirty="0">
                <a:solidFill>
                  <a:srgbClr val="000000"/>
                </a:solidFill>
                <a:latin typeface="TyponineSans Monospace Regular 4"/>
              </a:rPr>
              <a:t>;</a:t>
            </a:r>
            <a:br>
              <a:rPr lang="en-US" dirty="0"/>
            </a:br>
            <a:r>
              <a:rPr lang="en-US" i="1" dirty="0">
                <a:solidFill>
                  <a:srgbClr val="7E7E7E"/>
                </a:solidFill>
                <a:latin typeface="TyponineSans Monospace Regular 4"/>
              </a:rPr>
              <a:t>//password of your WPA Network</a:t>
            </a:r>
            <a:br>
              <a:rPr lang="en-US" dirty="0"/>
            </a:br>
            <a:r>
              <a:rPr lang="en-US" dirty="0">
                <a:solidFill>
                  <a:srgbClr val="CC6600"/>
                </a:solidFill>
                <a:latin typeface="TyponineSans Monospace Regular 4"/>
              </a:rPr>
              <a:t>char</a:t>
            </a:r>
            <a:r>
              <a:rPr lang="en-US" dirty="0">
                <a:solidFill>
                  <a:srgbClr val="000000"/>
                </a:solidFill>
                <a:latin typeface="TyponineSans Monospace Regular 4"/>
              </a:rPr>
              <a:t> pass[] = </a:t>
            </a:r>
            <a:r>
              <a:rPr lang="en-US" dirty="0">
                <a:solidFill>
                  <a:srgbClr val="0066CC"/>
                </a:solidFill>
                <a:latin typeface="TyponineSans Monospace Regular 4"/>
              </a:rPr>
              <a:t>"secretPassword"</a:t>
            </a:r>
            <a:r>
              <a:rPr lang="en-US" dirty="0">
                <a:solidFill>
                  <a:srgbClr val="000000"/>
                </a:solidFill>
                <a:latin typeface="TyponineSans Monospace Regular 4"/>
              </a:rPr>
              <a:t>;</a:t>
            </a:r>
            <a:br>
              <a:rPr lang="en-US" dirty="0"/>
            </a:br>
            <a:br>
              <a:rPr lang="en-US" dirty="0"/>
            </a:br>
            <a:r>
              <a:rPr lang="en-US" dirty="0">
                <a:solidFill>
                  <a:srgbClr val="CC6600"/>
                </a:solidFill>
                <a:latin typeface="TyponineSans Monospace Regular 4"/>
              </a:rPr>
              <a:t>void</a:t>
            </a:r>
            <a:r>
              <a:rPr lang="en-US" dirty="0">
                <a:solidFill>
                  <a:srgbClr val="000000"/>
                </a:solidFill>
                <a:latin typeface="TyponineSans Monospace Regular 4"/>
              </a:rPr>
              <a:t> </a:t>
            </a:r>
            <a:r>
              <a:rPr lang="en-US" b="1" dirty="0">
                <a:solidFill>
                  <a:srgbClr val="CC6600"/>
                </a:solidFill>
                <a:latin typeface="TyponineSans Monospace Regular 4"/>
              </a:rPr>
              <a:t>setup</a:t>
            </a:r>
            <a:r>
              <a:rPr lang="en-US" dirty="0">
                <a:solidFill>
                  <a:srgbClr val="000000"/>
                </a:solidFill>
                <a:latin typeface="TyponineSans Monospace Regular 4"/>
              </a:rPr>
              <a:t>()</a:t>
            </a:r>
            <a:br>
              <a:rPr lang="en-US" dirty="0"/>
            </a:br>
            <a:r>
              <a:rPr lang="en-US" dirty="0">
                <a:solidFill>
                  <a:srgbClr val="000000"/>
                </a:solidFill>
                <a:latin typeface="TyponineSans Monospace Regular 4"/>
              </a:rPr>
              <a:t>{</a:t>
            </a:r>
            <a:br>
              <a:rPr lang="en-US" dirty="0"/>
            </a:br>
            <a:r>
              <a:rPr lang="en-US" dirty="0">
                <a:solidFill>
                  <a:srgbClr val="000000"/>
                </a:solidFill>
                <a:latin typeface="TyponineSans Monospace Regular 4"/>
              </a:rPr>
              <a:t> WiFi.</a:t>
            </a:r>
            <a:r>
              <a:rPr lang="en-US" dirty="0">
                <a:solidFill>
                  <a:srgbClr val="CC6600"/>
                </a:solidFill>
                <a:latin typeface="TyponineSans Monospace Regular 4"/>
              </a:rPr>
              <a:t>begin</a:t>
            </a:r>
            <a:r>
              <a:rPr lang="en-US" dirty="0">
                <a:solidFill>
                  <a:srgbClr val="000000"/>
                </a:solidFill>
                <a:latin typeface="TyponineSans Monospace Regular 4"/>
              </a:rPr>
              <a:t>(ssid, pass);</a:t>
            </a:r>
            <a:br>
              <a:rPr lang="en-US" dirty="0"/>
            </a:br>
            <a:r>
              <a:rPr lang="en-US" dirty="0">
                <a:solidFill>
                  <a:srgbClr val="000000"/>
                </a:solidFill>
                <a:latin typeface="TyponineSans Monospace Regular 4"/>
              </a:rPr>
              <a:t>}</a:t>
            </a:r>
            <a:br>
              <a:rPr lang="en-US" dirty="0"/>
            </a:br>
            <a:br>
              <a:rPr lang="en-US" dirty="0"/>
            </a:br>
            <a:r>
              <a:rPr lang="en-US" dirty="0">
                <a:solidFill>
                  <a:srgbClr val="CC6600"/>
                </a:solidFill>
                <a:latin typeface="TyponineSans Monospace Regular 4"/>
              </a:rPr>
              <a:t>void</a:t>
            </a:r>
            <a:r>
              <a:rPr lang="en-US" dirty="0">
                <a:solidFill>
                  <a:srgbClr val="000000"/>
                </a:solidFill>
                <a:latin typeface="TyponineSans Monospace Regular 4"/>
              </a:rPr>
              <a:t> </a:t>
            </a:r>
            <a:r>
              <a:rPr lang="en-US" b="1" dirty="0">
                <a:solidFill>
                  <a:srgbClr val="CC6600"/>
                </a:solidFill>
                <a:latin typeface="TyponineSans Monospace Regular 4"/>
              </a:rPr>
              <a:t>loop</a:t>
            </a:r>
            <a:r>
              <a:rPr lang="en-US" dirty="0">
                <a:solidFill>
                  <a:srgbClr val="000000"/>
                </a:solidFill>
                <a:latin typeface="TyponineSans Monospace Regular 4"/>
              </a:rPr>
              <a:t> () {}</a:t>
            </a:r>
            <a:endParaRPr lang="en-US" dirty="0"/>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1.1 WIFI.begin</a:t>
            </a:r>
          </a:p>
        </p:txBody>
      </p:sp>
    </p:spTree>
    <p:extLst>
      <p:ext uri="{BB962C8B-B14F-4D97-AF65-F5344CB8AC3E}">
        <p14:creationId xmlns:p14="http://schemas.microsoft.com/office/powerpoint/2010/main" val="1219225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 Client CLASS</a:t>
            </a:r>
          </a:p>
        </p:txBody>
      </p:sp>
      <p:sp>
        <p:nvSpPr>
          <p:cNvPr id="9" name="TextBox 8"/>
          <p:cNvSpPr txBox="1"/>
          <p:nvPr/>
        </p:nvSpPr>
        <p:spPr>
          <a:xfrm>
            <a:off x="1971675" y="1724297"/>
            <a:ext cx="9382126" cy="1323439"/>
          </a:xfrm>
          <a:prstGeom prst="rect">
            <a:avLst/>
          </a:prstGeom>
          <a:noFill/>
        </p:spPr>
        <p:txBody>
          <a:bodyPr wrap="square" rtlCol="0">
            <a:spAutoFit/>
          </a:bodyPr>
          <a:lstStyle/>
          <a:p>
            <a:pPr marL="342900" indent="-342900">
              <a:buFont typeface="Wingdings" panose="05000000000000000000" pitchFamily="2" charset="2"/>
              <a:buChar char="Ø"/>
            </a:pPr>
            <a:r>
              <a:rPr lang="vi-VN" sz="2000" dirty="0">
                <a:latin typeface="Segoe UI Black" panose="020B0A02040204020203" pitchFamily="34" charset="0"/>
                <a:cs typeface="Times New Roman" panose="02020603050405020304" pitchFamily="18" charset="0"/>
              </a:rPr>
              <a:t>Hủy bỏ </a:t>
            </a:r>
            <a:r>
              <a:rPr lang="en-US" sz="2000" dirty="0">
                <a:latin typeface="Segoe UI Black" panose="020B0A02040204020203" pitchFamily="34" charset="0"/>
                <a:cs typeface="Times New Roman" panose="02020603050405020304" pitchFamily="18" charset="0"/>
              </a:rPr>
              <a:t>các </a:t>
            </a:r>
            <a:r>
              <a:rPr lang="vi-VN" sz="2000" dirty="0">
                <a:latin typeface="Segoe UI Black" panose="020B0A02040204020203" pitchFamily="34" charset="0"/>
                <a:cs typeface="Times New Roman" panose="02020603050405020304" pitchFamily="18" charset="0"/>
              </a:rPr>
              <a:t>byte nào đã được ghi cho máy khách nhưng chưa đọc.</a:t>
            </a:r>
            <a:endParaRPr lang="en-US" sz="2000" dirty="0">
              <a:latin typeface="Segoe UI Black" panose="020B0A02040204020203" pitchFamily="34" charset="0"/>
              <a:cs typeface="Times New Roman" panose="02020603050405020304" pitchFamily="18" charset="0"/>
            </a:endParaRPr>
          </a:p>
          <a:p>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dirty="0">
                <a:latin typeface="Segoe UI Black" panose="020B0A02040204020203" pitchFamily="34" charset="0"/>
                <a:cs typeface="Times New Roman" panose="02020603050405020304" pitchFamily="18" charset="0"/>
              </a:rPr>
              <a:t>client.flush();</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4.7 client.flush</a:t>
            </a:r>
          </a:p>
        </p:txBody>
      </p:sp>
    </p:spTree>
    <p:extLst>
      <p:ext uri="{BB962C8B-B14F-4D97-AF65-F5344CB8AC3E}">
        <p14:creationId xmlns:p14="http://schemas.microsoft.com/office/powerpoint/2010/main" val="1646489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 Client CLASS</a:t>
            </a:r>
          </a:p>
        </p:txBody>
      </p:sp>
      <p:sp>
        <p:nvSpPr>
          <p:cNvPr id="9" name="TextBox 8"/>
          <p:cNvSpPr txBox="1"/>
          <p:nvPr/>
        </p:nvSpPr>
        <p:spPr>
          <a:xfrm>
            <a:off x="1971675" y="1724297"/>
            <a:ext cx="9382126"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Ngắt kết nối khỏi sever.</a:t>
            </a:r>
          </a:p>
          <a:p>
            <a:endParaRPr lang="en-US" sz="24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Segoe UI Black" panose="020B0A02040204020203" pitchFamily="34" charset="0"/>
                <a:cs typeface="Times New Roman" panose="02020603050405020304" pitchFamily="18" charset="0"/>
              </a:rPr>
              <a:t>Cú pháp:</a:t>
            </a:r>
          </a:p>
          <a:p>
            <a:r>
              <a:rPr lang="en-US" sz="2400" dirty="0">
                <a:latin typeface="Segoe UI Black" panose="020B0A02040204020203" pitchFamily="34" charset="0"/>
                <a:cs typeface="Times New Roman" panose="02020603050405020304" pitchFamily="18" charset="0"/>
              </a:rPr>
              <a:t>client.stop();</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4.8 client.stop</a:t>
            </a:r>
          </a:p>
        </p:txBody>
      </p:sp>
    </p:spTree>
    <p:extLst>
      <p:ext uri="{BB962C8B-B14F-4D97-AF65-F5344CB8AC3E}">
        <p14:creationId xmlns:p14="http://schemas.microsoft.com/office/powerpoint/2010/main" val="1176259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Segoe UI Black" panose="020B0A02040204020203" pitchFamily="34"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a:t>www.indruino.com</a:t>
            </a:r>
            <a:endParaRPr lang="en-US" dirty="0"/>
          </a:p>
        </p:txBody>
      </p:sp>
      <p:sp>
        <p:nvSpPr>
          <p:cNvPr id="4" name="TextBox 3"/>
          <p:cNvSpPr txBox="1"/>
          <p:nvPr/>
        </p:nvSpPr>
        <p:spPr>
          <a:xfrm>
            <a:off x="3960898" y="3046484"/>
            <a:ext cx="3609474" cy="1015663"/>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r>
              <a:rPr lang="en-US" sz="2000" dirty="0">
                <a:solidFill>
                  <a:schemeClr val="bg1"/>
                </a:solidFill>
                <a:latin typeface="Segoe UI Black" panose="020B0A02040204020203" pitchFamily="34" charset="0"/>
                <a:cs typeface="Times New Roman" panose="02020603050405020304" pitchFamily="18" charset="0"/>
              </a:rPr>
              <a:t>Diễn giả: Nguyễn Hoàng Phúc</a:t>
            </a:r>
          </a:p>
          <a:p>
            <a:r>
              <a:rPr lang="en-US" sz="2000" dirty="0">
                <a:solidFill>
                  <a:schemeClr val="bg1"/>
                </a:solidFill>
                <a:latin typeface="Segoe UI Black" panose="020B0A02040204020203" pitchFamily="34" charset="0"/>
                <a:cs typeface="Times New Roman" panose="02020603050405020304" pitchFamily="18" charset="0"/>
              </a:rPr>
              <a:t>Bộ phận: IoT Indruino</a:t>
            </a:r>
          </a:p>
        </p:txBody>
      </p:sp>
    </p:spTree>
    <p:extLst>
      <p:ext uri="{BB962C8B-B14F-4D97-AF65-F5344CB8AC3E}">
        <p14:creationId xmlns:p14="http://schemas.microsoft.com/office/powerpoint/2010/main" val="286113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 WIFI CLASS</a:t>
            </a:r>
          </a:p>
        </p:txBody>
      </p:sp>
      <p:sp>
        <p:nvSpPr>
          <p:cNvPr id="9" name="TextBox 8"/>
          <p:cNvSpPr txBox="1"/>
          <p:nvPr/>
        </p:nvSpPr>
        <p:spPr>
          <a:xfrm>
            <a:off x="1971677" y="1724297"/>
            <a:ext cx="9314632"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Đăng xuất khỏi mạng đang được kết nối trong thời điểm hiện tại</a:t>
            </a:r>
          </a:p>
          <a:p>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i="1" dirty="0">
                <a:latin typeface="Segoe UI Black" panose="020B0A02040204020203" pitchFamily="34" charset="0"/>
                <a:cs typeface="Times New Roman" panose="02020603050405020304" pitchFamily="18" charset="0"/>
              </a:rPr>
              <a:t>WiFi.disconnect();</a:t>
            </a:r>
            <a:br>
              <a:rPr lang="en-US" sz="2000" i="1" dirty="0">
                <a:latin typeface="Segoe UI Black" panose="020B0A02040204020203" pitchFamily="34" charset="0"/>
                <a:cs typeface="Times New Roman" panose="02020603050405020304" pitchFamily="18" charset="0"/>
              </a:rPr>
            </a:br>
            <a:endParaRPr lang="en-US" sz="2000" i="1" dirty="0">
              <a:latin typeface="Segoe UI Black" panose="020B0A02040204020203" pitchFamily="34"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1.2 WIFI.disconnect</a:t>
            </a:r>
          </a:p>
        </p:txBody>
      </p:sp>
    </p:spTree>
    <p:extLst>
      <p:ext uri="{BB962C8B-B14F-4D97-AF65-F5344CB8AC3E}">
        <p14:creationId xmlns:p14="http://schemas.microsoft.com/office/powerpoint/2010/main" val="67550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 WIFI CLASS</a:t>
            </a:r>
          </a:p>
        </p:txBody>
      </p:sp>
      <p:sp>
        <p:nvSpPr>
          <p:cNvPr id="9" name="TextBox 8"/>
          <p:cNvSpPr txBox="1"/>
          <p:nvPr/>
        </p:nvSpPr>
        <p:spPr>
          <a:xfrm>
            <a:off x="1971675" y="1724297"/>
            <a:ext cx="9382125" cy="440120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a:t>
            </a:r>
            <a:r>
              <a:rPr lang="vi-VN" sz="2000" dirty="0">
                <a:latin typeface="Segoe UI Black" panose="020B0A02040204020203" pitchFamily="34" charset="0"/>
                <a:cs typeface="Times New Roman" panose="02020603050405020304" pitchFamily="18" charset="0"/>
              </a:rPr>
              <a:t>ho phép bạn định cấu hình địa chỉ IP tĩnh cũng như thay đổi địa chỉ DNS, cổng và mạng con WiFi.</a:t>
            </a:r>
            <a:endParaRPr lang="en-US" sz="2000" dirty="0">
              <a:latin typeface="Segoe UI Black" panose="020B0A02040204020203" pitchFamily="34" charset="0"/>
              <a:cs typeface="Times New Roman" panose="02020603050405020304" pitchFamily="18" charset="0"/>
            </a:endParaRPr>
          </a:p>
          <a:p>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vi-VN" sz="2000" dirty="0">
                <a:latin typeface="Segoe UI Black" panose="020B0A02040204020203" pitchFamily="34" charset="0"/>
                <a:cs typeface="Times New Roman" panose="02020603050405020304" pitchFamily="18" charset="0"/>
              </a:rPr>
              <a:t>Gọi WiFi.config () trước khi WiFi.begin () để định cấu hình WiFi với các địa chỉ mạng được chỉ định</a:t>
            </a:r>
            <a:r>
              <a:rPr lang="en-US" sz="2000" dirty="0">
                <a:latin typeface="Segoe UI Black" panose="020B0A02040204020203" pitchFamily="34" charset="0"/>
                <a:cs typeface="Times New Roman" panose="02020603050405020304" pitchFamily="18" charset="0"/>
              </a:rPr>
              <a:t>.</a:t>
            </a:r>
            <a:endParaRPr lang="vi-VN"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vi-VN" sz="2000" dirty="0">
                <a:latin typeface="Segoe UI Black" panose="020B0A02040204020203" pitchFamily="34" charset="0"/>
                <a:cs typeface="Times New Roman" panose="02020603050405020304" pitchFamily="18" charset="0"/>
              </a:rPr>
              <a:t>Bạn có thể gọi WiFi.config () sau WiFi.begin (), sẽ khởi tạo ở chế độ DHCP mặc định. Khi phương thức config () được gọi, nó sẽ thay đổi địa chỉ mạng theo yêu cầu.</a:t>
            </a:r>
            <a:endParaRPr lang="en-US" sz="2000" dirty="0">
              <a:latin typeface="Segoe UI Black" panose="020B0A02040204020203" pitchFamily="34" charset="0"/>
              <a:cs typeface="Times New Roman" panose="02020603050405020304" pitchFamily="18" charset="0"/>
            </a:endParaRPr>
          </a:p>
          <a:p>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dirty="0">
                <a:latin typeface="Segoe UI Black" panose="020B0A02040204020203" pitchFamily="34" charset="0"/>
                <a:cs typeface="Times New Roman" panose="02020603050405020304" pitchFamily="18" charset="0"/>
              </a:rPr>
              <a:t>WiFi.config(ip);</a:t>
            </a:r>
            <a:br>
              <a:rPr lang="en-US" sz="2000" dirty="0">
                <a:latin typeface="Segoe UI Black" panose="020B0A02040204020203" pitchFamily="34" charset="0"/>
                <a:cs typeface="Times New Roman" panose="02020603050405020304" pitchFamily="18" charset="0"/>
              </a:rPr>
            </a:br>
            <a:r>
              <a:rPr lang="en-US" sz="2000" dirty="0">
                <a:latin typeface="Segoe UI Black" panose="020B0A02040204020203" pitchFamily="34" charset="0"/>
                <a:cs typeface="Times New Roman" panose="02020603050405020304" pitchFamily="18" charset="0"/>
              </a:rPr>
              <a:t>WiFi.config(ip, dns);</a:t>
            </a:r>
            <a:br>
              <a:rPr lang="en-US" sz="2000" dirty="0">
                <a:latin typeface="Segoe UI Black" panose="020B0A02040204020203" pitchFamily="34" charset="0"/>
                <a:cs typeface="Times New Roman" panose="02020603050405020304" pitchFamily="18" charset="0"/>
              </a:rPr>
            </a:br>
            <a:r>
              <a:rPr lang="en-US" sz="2000" dirty="0">
                <a:latin typeface="Segoe UI Black" panose="020B0A02040204020203" pitchFamily="34" charset="0"/>
                <a:cs typeface="Times New Roman" panose="02020603050405020304" pitchFamily="18" charset="0"/>
              </a:rPr>
              <a:t>WiFi.config(ip, dns, gateway);</a:t>
            </a:r>
            <a:br>
              <a:rPr lang="en-US" sz="2000" dirty="0">
                <a:latin typeface="Segoe UI Black" panose="020B0A02040204020203" pitchFamily="34" charset="0"/>
                <a:cs typeface="Times New Roman" panose="02020603050405020304" pitchFamily="18" charset="0"/>
              </a:rPr>
            </a:br>
            <a:r>
              <a:rPr lang="en-US" sz="2000" dirty="0">
                <a:latin typeface="Segoe UI Black" panose="020B0A02040204020203" pitchFamily="34" charset="0"/>
                <a:cs typeface="Times New Roman" panose="02020603050405020304" pitchFamily="18" charset="0"/>
              </a:rPr>
              <a:t>WiFi.config(ip, dns, gateway, subnet);</a:t>
            </a:r>
            <a:endParaRPr lang="en-US" sz="2000" i="1" dirty="0">
              <a:latin typeface="Segoe UI Black" panose="020B0A02040204020203" pitchFamily="34"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 WIFI.config</a:t>
            </a:r>
          </a:p>
        </p:txBody>
      </p:sp>
    </p:spTree>
    <p:extLst>
      <p:ext uri="{BB962C8B-B14F-4D97-AF65-F5344CB8AC3E}">
        <p14:creationId xmlns:p14="http://schemas.microsoft.com/office/powerpoint/2010/main" val="388745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 WIFI CLASS</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 WIFI.config (example)</a:t>
            </a:r>
          </a:p>
        </p:txBody>
      </p:sp>
      <p:sp>
        <p:nvSpPr>
          <p:cNvPr id="4" name="Rectangle 3"/>
          <p:cNvSpPr/>
          <p:nvPr/>
        </p:nvSpPr>
        <p:spPr>
          <a:xfrm>
            <a:off x="1872343" y="1779462"/>
            <a:ext cx="4563291" cy="5355312"/>
          </a:xfrm>
          <a:prstGeom prst="rect">
            <a:avLst/>
          </a:prstGeom>
        </p:spPr>
        <p:txBody>
          <a:bodyPr wrap="square">
            <a:spAutoFit/>
          </a:bodyPr>
          <a:lstStyle/>
          <a:p>
            <a:r>
              <a:rPr lang="en-US" dirty="0">
                <a:solidFill>
                  <a:srgbClr val="7E7E7E"/>
                </a:solidFill>
                <a:latin typeface="Segoe UI Black" panose="020B0A02040204020203" pitchFamily="34" charset="0"/>
                <a:cs typeface="Times New Roman" panose="02020603050405020304" pitchFamily="18" charset="0"/>
              </a:rPr>
              <a:t>#include &lt;SPI.h&gt;</a:t>
            </a:r>
            <a:br>
              <a:rPr lang="en-US" dirty="0">
                <a:latin typeface="Segoe UI Black" panose="020B0A02040204020203" pitchFamily="34" charset="0"/>
                <a:cs typeface="Times New Roman" panose="02020603050405020304" pitchFamily="18" charset="0"/>
              </a:rPr>
            </a:br>
            <a:r>
              <a:rPr lang="en-US" dirty="0">
                <a:solidFill>
                  <a:srgbClr val="7E7E7E"/>
                </a:solidFill>
                <a:latin typeface="Segoe UI Black" panose="020B0A02040204020203" pitchFamily="34" charset="0"/>
                <a:cs typeface="Times New Roman" panose="02020603050405020304" pitchFamily="18" charset="0"/>
              </a:rPr>
              <a:t>#include &lt;WiFi.h&gt;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IPAddress ip(192, 168, 0, 177);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ssid[] = </a:t>
            </a:r>
            <a:r>
              <a:rPr lang="en-US" dirty="0">
                <a:solidFill>
                  <a:srgbClr val="0066CC"/>
                </a:solidFill>
                <a:latin typeface="Segoe UI Black" panose="020B0A02040204020203" pitchFamily="34" charset="0"/>
                <a:cs typeface="Times New Roman" panose="02020603050405020304" pitchFamily="18" charset="0"/>
              </a:rPr>
              <a:t>"yourNetwork"</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pass[] = </a:t>
            </a:r>
            <a:r>
              <a:rPr lang="en-US" dirty="0">
                <a:solidFill>
                  <a:srgbClr val="0066CC"/>
                </a:solidFill>
                <a:latin typeface="Segoe UI Black" panose="020B0A02040204020203" pitchFamily="34" charset="0"/>
                <a:cs typeface="Times New Roman" panose="02020603050405020304" pitchFamily="18" charset="0"/>
              </a:rPr>
              <a:t>"secretPassword"</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int</a:t>
            </a:r>
            <a:r>
              <a:rPr lang="en-US" dirty="0">
                <a:solidFill>
                  <a:srgbClr val="000000"/>
                </a:solidFill>
                <a:latin typeface="Segoe UI Black" panose="020B0A02040204020203" pitchFamily="34" charset="0"/>
                <a:cs typeface="Times New Roman" panose="02020603050405020304" pitchFamily="18" charset="0"/>
              </a:rPr>
              <a:t> status = WL_IDLE_STATUS;</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setup</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(9600);</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if</a:t>
            </a:r>
            <a:r>
              <a:rPr lang="en-US" dirty="0">
                <a:solidFill>
                  <a:srgbClr val="000000"/>
                </a:solidFill>
                <a:latin typeface="Segoe UI Black" panose="020B0A02040204020203" pitchFamily="34" charset="0"/>
                <a:cs typeface="Times New Roman" panose="02020603050405020304" pitchFamily="18" charset="0"/>
              </a:rPr>
              <a:t> (WiFi.</a:t>
            </a:r>
            <a:r>
              <a:rPr lang="en-US" dirty="0">
                <a:solidFill>
                  <a:srgbClr val="FF1493"/>
                </a:solidFill>
                <a:latin typeface="Segoe UI Black" panose="020B0A02040204020203" pitchFamily="34" charset="0"/>
                <a:cs typeface="Times New Roman" panose="02020603050405020304" pitchFamily="18" charset="0"/>
              </a:rPr>
              <a:t>status</a:t>
            </a:r>
            <a:r>
              <a:rPr lang="en-US" dirty="0">
                <a:solidFill>
                  <a:srgbClr val="000000"/>
                </a:solidFill>
                <a:latin typeface="Segoe UI Black" panose="020B0A02040204020203" pitchFamily="34" charset="0"/>
                <a:cs typeface="Times New Roman" panose="02020603050405020304" pitchFamily="18" charset="0"/>
              </a:rPr>
              <a:t>() == WL_NO_SHIELD)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"WiFi shield not present"</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true</a:t>
            </a:r>
            <a:r>
              <a:rPr lang="en-US" dirty="0">
                <a:solidFill>
                  <a:srgbClr val="000000"/>
                </a:solidFill>
                <a:latin typeface="Segoe UI Black" panose="020B0A02040204020203" pitchFamily="34" charset="0"/>
                <a:cs typeface="Times New Roman" panose="02020603050405020304" pitchFamily="18" charset="0"/>
              </a:rPr>
              <a:t>);  </a:t>
            </a:r>
            <a:r>
              <a:rPr lang="en-US" i="1" dirty="0">
                <a:solidFill>
                  <a:srgbClr val="7E7E7E"/>
                </a:solidFill>
                <a:latin typeface="Segoe UI Black" panose="020B0A02040204020203" pitchFamily="34" charset="0"/>
                <a:cs typeface="Times New Roman" panose="02020603050405020304" pitchFamily="18" charset="0"/>
              </a:rPr>
              <a:t>// don't continue</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WiFi.</a:t>
            </a:r>
            <a:r>
              <a:rPr lang="en-US" dirty="0">
                <a:solidFill>
                  <a:srgbClr val="FF1493"/>
                </a:solidFill>
                <a:latin typeface="Segoe UI Black" panose="020B0A02040204020203" pitchFamily="34" charset="0"/>
                <a:cs typeface="Times New Roman" panose="02020603050405020304" pitchFamily="18" charset="0"/>
              </a:rPr>
              <a:t>config</a:t>
            </a:r>
            <a:r>
              <a:rPr lang="en-US" dirty="0">
                <a:solidFill>
                  <a:srgbClr val="000000"/>
                </a:solidFill>
                <a:latin typeface="Segoe UI Black" panose="020B0A02040204020203" pitchFamily="34" charset="0"/>
                <a:cs typeface="Times New Roman" panose="02020603050405020304" pitchFamily="18" charset="0"/>
              </a:rPr>
              <a:t>(ip);</a:t>
            </a:r>
            <a:br>
              <a:rPr lang="en-US" dirty="0">
                <a:latin typeface="Segoe UI Black" panose="020B0A02040204020203" pitchFamily="34" charset="0"/>
                <a:cs typeface="Times New Roman" panose="02020603050405020304" pitchFamily="18" charset="0"/>
              </a:rPr>
            </a:br>
            <a:endParaRPr lang="en-US" dirty="0">
              <a:latin typeface="Segoe UI Black" panose="020B0A02040204020203" pitchFamily="34" charset="0"/>
              <a:cs typeface="Times New Roman" panose="02020603050405020304" pitchFamily="18" charset="0"/>
            </a:endParaRPr>
          </a:p>
        </p:txBody>
      </p:sp>
      <p:sp>
        <p:nvSpPr>
          <p:cNvPr id="5" name="Rectangle 4"/>
          <p:cNvSpPr/>
          <p:nvPr/>
        </p:nvSpPr>
        <p:spPr>
          <a:xfrm>
            <a:off x="6435634" y="1779462"/>
            <a:ext cx="4918167" cy="3693319"/>
          </a:xfrm>
          <a:prstGeom prst="rect">
            <a:avLst/>
          </a:prstGeom>
        </p:spPr>
        <p:txBody>
          <a:bodyPr wrap="square">
            <a:spAutoFit/>
          </a:bodyPr>
          <a:lstStyle/>
          <a:p>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 ( status != WL_CONNECTED)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"Attempting to connect to SSID: "</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(ssid);</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status = WiFi.</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(ssid, pass);</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i="1" dirty="0">
                <a:solidFill>
                  <a:srgbClr val="7E7E7E"/>
                </a:solidFill>
                <a:latin typeface="Segoe UI Black" panose="020B0A02040204020203" pitchFamily="34" charset="0"/>
                <a:cs typeface="Times New Roman" panose="02020603050405020304" pitchFamily="18" charset="0"/>
              </a:rPr>
              <a:t>// wait 10 seconds for connection:</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delay</a:t>
            </a:r>
            <a:r>
              <a:rPr lang="en-US" dirty="0">
                <a:solidFill>
                  <a:srgbClr val="000000"/>
                </a:solidFill>
                <a:latin typeface="Segoe UI Black" panose="020B0A02040204020203" pitchFamily="34" charset="0"/>
                <a:cs typeface="Times New Roman" panose="02020603050405020304" pitchFamily="18" charset="0"/>
              </a:rPr>
              <a:t>(10000);</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i="1" dirty="0">
                <a:solidFill>
                  <a:srgbClr val="7E7E7E"/>
                </a:solidFill>
                <a:latin typeface="Segoe UI Black" panose="020B0A02040204020203" pitchFamily="34" charset="0"/>
                <a:cs typeface="Times New Roman" panose="02020603050405020304" pitchFamily="18" charset="0"/>
              </a:rPr>
              <a:t>// print your WiFi shield's IP address:</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"IP Address: "</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(WiFi.</a:t>
            </a:r>
            <a:r>
              <a:rPr lang="en-US" dirty="0">
                <a:solidFill>
                  <a:srgbClr val="FF1493"/>
                </a:solidFill>
                <a:latin typeface="Segoe UI Black" panose="020B0A02040204020203" pitchFamily="34" charset="0"/>
                <a:cs typeface="Times New Roman" panose="02020603050405020304" pitchFamily="18" charset="0"/>
              </a:rPr>
              <a:t>localIP</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loop</a:t>
            </a:r>
            <a:r>
              <a:rPr lang="en-US" dirty="0">
                <a:solidFill>
                  <a:srgbClr val="000000"/>
                </a:solidFill>
                <a:latin typeface="Segoe UI Black" panose="020B0A02040204020203" pitchFamily="34" charset="0"/>
                <a:cs typeface="Times New Roman" panose="02020603050405020304" pitchFamily="18" charset="0"/>
              </a:rPr>
              <a:t> () {}</a:t>
            </a:r>
            <a:endParaRPr lang="en-US"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79939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 WIFI CLASS</a:t>
            </a:r>
          </a:p>
        </p:txBody>
      </p:sp>
      <p:sp>
        <p:nvSpPr>
          <p:cNvPr id="9" name="TextBox 8"/>
          <p:cNvSpPr txBox="1"/>
          <p:nvPr/>
        </p:nvSpPr>
        <p:spPr>
          <a:xfrm>
            <a:off x="1971675" y="1724297"/>
            <a:ext cx="9382125" cy="255454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Cho phép định cấu hình máy chủ DNS (Domain Name System).</a:t>
            </a:r>
          </a:p>
          <a:p>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dirty="0">
                <a:latin typeface="Segoe UI Black" panose="020B0A02040204020203" pitchFamily="34" charset="0"/>
                <a:cs typeface="Times New Roman" panose="02020603050405020304" pitchFamily="18" charset="0"/>
              </a:rPr>
              <a:t>WiFi.setDNS(dns_server1)</a:t>
            </a:r>
          </a:p>
          <a:p>
            <a:r>
              <a:rPr lang="en-US" sz="2000" dirty="0">
                <a:latin typeface="Segoe UI Black" panose="020B0A02040204020203" pitchFamily="34" charset="0"/>
                <a:cs typeface="Times New Roman" panose="02020603050405020304" pitchFamily="18" charset="0"/>
              </a:rPr>
              <a:t>WiFi.setDNS(dns_server1, dns_server2)</a:t>
            </a:r>
          </a:p>
          <a:p>
            <a:endParaRPr lang="en-US" sz="2000" i="1" dirty="0">
              <a:latin typeface="Segoe UI Black" panose="020B0A02040204020203" pitchFamily="34" charset="0"/>
              <a:cs typeface="Times New Roman" panose="02020603050405020304" pitchFamily="18" charset="0"/>
            </a:endParaRPr>
          </a:p>
          <a:p>
            <a:r>
              <a:rPr lang="en-US" sz="2000" i="1" dirty="0">
                <a:latin typeface="Segoe UI Black" panose="020B0A02040204020203" pitchFamily="34" charset="0"/>
                <a:cs typeface="Times New Roman" panose="02020603050405020304" pitchFamily="18" charset="0"/>
              </a:rPr>
              <a:t>dns_server1: the IP address of the primary DNS server</a:t>
            </a:r>
          </a:p>
          <a:p>
            <a:r>
              <a:rPr lang="en-US" sz="2000" i="1" dirty="0">
                <a:latin typeface="Segoe UI Black" panose="020B0A02040204020203" pitchFamily="34" charset="0"/>
                <a:cs typeface="Times New Roman" panose="02020603050405020304" pitchFamily="18" charset="0"/>
              </a:rPr>
              <a:t>dns_server2: the IP address of the secondary DNS server</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1.4 WIFI.setDNS</a:t>
            </a:r>
          </a:p>
        </p:txBody>
      </p:sp>
    </p:spTree>
    <p:extLst>
      <p:ext uri="{BB962C8B-B14F-4D97-AF65-F5344CB8AC3E}">
        <p14:creationId xmlns:p14="http://schemas.microsoft.com/office/powerpoint/2010/main" val="153902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 WIFI CLASS</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1.4 WIFI.setDNS (example)</a:t>
            </a:r>
          </a:p>
        </p:txBody>
      </p:sp>
      <p:sp>
        <p:nvSpPr>
          <p:cNvPr id="3" name="Rectangle 2"/>
          <p:cNvSpPr/>
          <p:nvPr/>
        </p:nvSpPr>
        <p:spPr>
          <a:xfrm>
            <a:off x="1971677" y="1725535"/>
            <a:ext cx="4699089" cy="5078313"/>
          </a:xfrm>
          <a:prstGeom prst="rect">
            <a:avLst/>
          </a:prstGeom>
        </p:spPr>
        <p:txBody>
          <a:bodyPr wrap="square">
            <a:spAutoFit/>
          </a:bodyPr>
          <a:lstStyle/>
          <a:p>
            <a:r>
              <a:rPr lang="en-US" dirty="0">
                <a:solidFill>
                  <a:srgbClr val="7E7E7E"/>
                </a:solidFill>
                <a:latin typeface="Segoe UI Black" panose="020B0A02040204020203" pitchFamily="34" charset="0"/>
                <a:cs typeface="Times New Roman" panose="02020603050405020304" pitchFamily="18" charset="0"/>
              </a:rPr>
              <a:t>#include &lt;SPI.h&gt;</a:t>
            </a:r>
            <a:br>
              <a:rPr lang="en-US" dirty="0">
                <a:latin typeface="Segoe UI Black" panose="020B0A02040204020203" pitchFamily="34" charset="0"/>
                <a:cs typeface="Times New Roman" panose="02020603050405020304" pitchFamily="18" charset="0"/>
              </a:rPr>
            </a:br>
            <a:r>
              <a:rPr lang="en-US" dirty="0">
                <a:solidFill>
                  <a:srgbClr val="7E7E7E"/>
                </a:solidFill>
                <a:latin typeface="Segoe UI Black" panose="020B0A02040204020203" pitchFamily="34" charset="0"/>
                <a:cs typeface="Times New Roman" panose="02020603050405020304" pitchFamily="18" charset="0"/>
              </a:rPr>
              <a:t>#include &lt;WiFi.h&gt;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IPAddress dns(8, 8, 8, 8);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ssid[] = </a:t>
            </a:r>
            <a:r>
              <a:rPr lang="en-US" dirty="0">
                <a:solidFill>
                  <a:srgbClr val="0066CC"/>
                </a:solidFill>
                <a:latin typeface="Segoe UI Black" panose="020B0A02040204020203" pitchFamily="34" charset="0"/>
                <a:cs typeface="Times New Roman" panose="02020603050405020304" pitchFamily="18" charset="0"/>
              </a:rPr>
              <a:t>"yourNetwork"</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char</a:t>
            </a:r>
            <a:r>
              <a:rPr lang="en-US" dirty="0">
                <a:solidFill>
                  <a:srgbClr val="000000"/>
                </a:solidFill>
                <a:latin typeface="Segoe UI Black" panose="020B0A02040204020203" pitchFamily="34" charset="0"/>
                <a:cs typeface="Times New Roman" panose="02020603050405020304" pitchFamily="18" charset="0"/>
              </a:rPr>
              <a:t> pass[] = </a:t>
            </a:r>
            <a:r>
              <a:rPr lang="en-US" dirty="0">
                <a:solidFill>
                  <a:srgbClr val="0066CC"/>
                </a:solidFill>
                <a:latin typeface="Segoe UI Black" panose="020B0A02040204020203" pitchFamily="34" charset="0"/>
                <a:cs typeface="Times New Roman" panose="02020603050405020304" pitchFamily="18" charset="0"/>
              </a:rPr>
              <a:t>"secretPassword"</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int</a:t>
            </a:r>
            <a:r>
              <a:rPr lang="en-US" dirty="0">
                <a:solidFill>
                  <a:srgbClr val="000000"/>
                </a:solidFill>
                <a:latin typeface="Segoe UI Black" panose="020B0A02040204020203" pitchFamily="34" charset="0"/>
                <a:cs typeface="Times New Roman" panose="02020603050405020304" pitchFamily="18" charset="0"/>
              </a:rPr>
              <a:t> status = WL_IDLE_STATUS;</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setup</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(9600);</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if</a:t>
            </a:r>
            <a:r>
              <a:rPr lang="en-US" dirty="0">
                <a:solidFill>
                  <a:srgbClr val="000000"/>
                </a:solidFill>
                <a:latin typeface="Segoe UI Black" panose="020B0A02040204020203" pitchFamily="34" charset="0"/>
                <a:cs typeface="Times New Roman" panose="02020603050405020304" pitchFamily="18" charset="0"/>
              </a:rPr>
              <a:t> (WiFi.</a:t>
            </a:r>
            <a:r>
              <a:rPr lang="en-US" dirty="0">
                <a:solidFill>
                  <a:srgbClr val="FF1493"/>
                </a:solidFill>
                <a:latin typeface="Segoe UI Black" panose="020B0A02040204020203" pitchFamily="34" charset="0"/>
                <a:cs typeface="Times New Roman" panose="02020603050405020304" pitchFamily="18" charset="0"/>
              </a:rPr>
              <a:t>status</a:t>
            </a:r>
            <a:r>
              <a:rPr lang="en-US" dirty="0">
                <a:solidFill>
                  <a:srgbClr val="000000"/>
                </a:solidFill>
                <a:latin typeface="Segoe UI Black" panose="020B0A02040204020203" pitchFamily="34" charset="0"/>
                <a:cs typeface="Times New Roman" panose="02020603050405020304" pitchFamily="18" charset="0"/>
              </a:rPr>
              <a:t>() == WL_NO_SHIELD)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"WiFi shield not present"</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true</a:t>
            </a:r>
            <a:r>
              <a:rPr lang="en-US" dirty="0">
                <a:solidFill>
                  <a:srgbClr val="000000"/>
                </a:solidFill>
                <a:latin typeface="Segoe UI Black" panose="020B0A02040204020203" pitchFamily="34" charset="0"/>
                <a:cs typeface="Times New Roman" panose="02020603050405020304" pitchFamily="18" charset="0"/>
              </a:rPr>
              <a:t>);  </a:t>
            </a:r>
            <a:r>
              <a:rPr lang="en-US" i="1" dirty="0">
                <a:solidFill>
                  <a:srgbClr val="7E7E7E"/>
                </a:solidFill>
                <a:latin typeface="Segoe UI Black" panose="020B0A02040204020203" pitchFamily="34" charset="0"/>
                <a:cs typeface="Times New Roman" panose="02020603050405020304" pitchFamily="18" charset="0"/>
              </a:rPr>
              <a:t>// don't continue</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endParaRPr lang="en-US" dirty="0">
              <a:latin typeface="Segoe UI Black" panose="020B0A02040204020203" pitchFamily="34" charset="0"/>
              <a:cs typeface="Times New Roman" panose="02020603050405020304" pitchFamily="18" charset="0"/>
            </a:endParaRPr>
          </a:p>
        </p:txBody>
      </p:sp>
      <p:sp>
        <p:nvSpPr>
          <p:cNvPr id="4" name="Rectangle 3"/>
          <p:cNvSpPr/>
          <p:nvPr/>
        </p:nvSpPr>
        <p:spPr>
          <a:xfrm>
            <a:off x="6374674" y="1725535"/>
            <a:ext cx="4979127" cy="3416320"/>
          </a:xfrm>
          <a:prstGeom prst="rect">
            <a:avLst/>
          </a:prstGeom>
        </p:spPr>
        <p:txBody>
          <a:bodyPr wrap="square">
            <a:spAutoFit/>
          </a:bodyPr>
          <a:lstStyle/>
          <a:p>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while</a:t>
            </a:r>
            <a:r>
              <a:rPr lang="en-US" dirty="0">
                <a:solidFill>
                  <a:srgbClr val="000000"/>
                </a:solidFill>
                <a:latin typeface="Segoe UI Black" panose="020B0A02040204020203" pitchFamily="34" charset="0"/>
                <a:cs typeface="Times New Roman" panose="02020603050405020304" pitchFamily="18" charset="0"/>
              </a:rPr>
              <a:t> ( status != WL_CONNECTED)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"Attempting to connect to SSID: "</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println</a:t>
            </a:r>
            <a:r>
              <a:rPr lang="en-US" dirty="0">
                <a:solidFill>
                  <a:srgbClr val="000000"/>
                </a:solidFill>
                <a:latin typeface="Segoe UI Black" panose="020B0A02040204020203" pitchFamily="34" charset="0"/>
                <a:cs typeface="Times New Roman" panose="02020603050405020304" pitchFamily="18" charset="0"/>
              </a:rPr>
              <a:t>(ssid);</a:t>
            </a:r>
            <a:r>
              <a:rPr lang="en-US" i="1" dirty="0">
                <a:solidFill>
                  <a:srgbClr val="7E7E7E"/>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status = WiFi.</a:t>
            </a:r>
            <a:r>
              <a:rPr lang="en-US" dirty="0">
                <a:solidFill>
                  <a:srgbClr val="CC6600"/>
                </a:solidFill>
                <a:latin typeface="Segoe UI Black" panose="020B0A02040204020203" pitchFamily="34" charset="0"/>
                <a:cs typeface="Times New Roman" panose="02020603050405020304" pitchFamily="18" charset="0"/>
              </a:rPr>
              <a:t>begin</a:t>
            </a:r>
            <a:r>
              <a:rPr lang="en-US" dirty="0">
                <a:solidFill>
                  <a:srgbClr val="000000"/>
                </a:solidFill>
                <a:latin typeface="Segoe UI Black" panose="020B0A02040204020203" pitchFamily="34" charset="0"/>
                <a:cs typeface="Times New Roman" panose="02020603050405020304" pitchFamily="18" charset="0"/>
              </a:rPr>
              <a:t>(ssid, pass);</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delay</a:t>
            </a:r>
            <a:r>
              <a:rPr lang="en-US" dirty="0">
                <a:solidFill>
                  <a:srgbClr val="000000"/>
                </a:solidFill>
                <a:latin typeface="Segoe UI Black" panose="020B0A02040204020203" pitchFamily="34" charset="0"/>
                <a:cs typeface="Times New Roman" panose="02020603050405020304" pitchFamily="18" charset="0"/>
              </a:rPr>
              <a:t>(10000);</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WiFi.</a:t>
            </a:r>
            <a:r>
              <a:rPr lang="en-US" dirty="0">
                <a:solidFill>
                  <a:srgbClr val="FF1493"/>
                </a:solidFill>
                <a:latin typeface="Segoe UI Black" panose="020B0A02040204020203" pitchFamily="34" charset="0"/>
                <a:cs typeface="Times New Roman" panose="02020603050405020304" pitchFamily="18" charset="0"/>
              </a:rPr>
              <a:t>setDNS</a:t>
            </a:r>
            <a:r>
              <a:rPr lang="en-US" dirty="0">
                <a:solidFill>
                  <a:srgbClr val="000000"/>
                </a:solidFill>
                <a:latin typeface="Segoe UI Black" panose="020B0A02040204020203" pitchFamily="34" charset="0"/>
                <a:cs typeface="Times New Roman" panose="02020603050405020304" pitchFamily="18" charset="0"/>
              </a:rPr>
              <a:t>(dns);</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  </a:t>
            </a:r>
            <a:r>
              <a:rPr lang="en-US" dirty="0">
                <a:solidFill>
                  <a:srgbClr val="CC6600"/>
                </a:solidFill>
                <a:latin typeface="Segoe UI Black" panose="020B0A02040204020203" pitchFamily="34" charset="0"/>
                <a:cs typeface="Times New Roman" panose="02020603050405020304" pitchFamily="18" charset="0"/>
              </a:rPr>
              <a:t>Serial</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CC6600"/>
                </a:solidFill>
                <a:latin typeface="Segoe UI Black" panose="020B0A02040204020203" pitchFamily="34" charset="0"/>
                <a:cs typeface="Times New Roman" panose="02020603050405020304" pitchFamily="18" charset="0"/>
              </a:rPr>
              <a:t>print</a:t>
            </a:r>
            <a:r>
              <a:rPr lang="en-US" dirty="0">
                <a:solidFill>
                  <a:srgbClr val="000000"/>
                </a:solidFill>
                <a:latin typeface="Segoe UI Black" panose="020B0A02040204020203" pitchFamily="34" charset="0"/>
                <a:cs typeface="Times New Roman" panose="02020603050405020304" pitchFamily="18" charset="0"/>
              </a:rPr>
              <a:t>(</a:t>
            </a:r>
            <a:r>
              <a:rPr lang="en-US" dirty="0">
                <a:solidFill>
                  <a:srgbClr val="0066CC"/>
                </a:solidFill>
                <a:latin typeface="Segoe UI Black" panose="020B0A02040204020203" pitchFamily="34" charset="0"/>
                <a:cs typeface="Times New Roman" panose="02020603050405020304" pitchFamily="18" charset="0"/>
              </a:rPr>
              <a:t>"Dns configured."</a:t>
            </a: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br>
              <a:rPr lang="en-US" dirty="0">
                <a:latin typeface="Segoe UI Black" panose="020B0A02040204020203" pitchFamily="34" charset="0"/>
                <a:cs typeface="Times New Roman" panose="02020603050405020304" pitchFamily="18" charset="0"/>
              </a:rPr>
            </a:br>
            <a:r>
              <a:rPr lang="en-US" dirty="0">
                <a:solidFill>
                  <a:srgbClr val="CC6600"/>
                </a:solidFill>
                <a:latin typeface="Segoe UI Black" panose="020B0A02040204020203" pitchFamily="34" charset="0"/>
                <a:cs typeface="Times New Roman" panose="02020603050405020304" pitchFamily="18" charset="0"/>
              </a:rPr>
              <a:t>void</a:t>
            </a:r>
            <a:r>
              <a:rPr lang="en-US" dirty="0">
                <a:solidFill>
                  <a:srgbClr val="000000"/>
                </a:solidFill>
                <a:latin typeface="Segoe UI Black" panose="020B0A02040204020203" pitchFamily="34" charset="0"/>
                <a:cs typeface="Times New Roman" panose="02020603050405020304" pitchFamily="18" charset="0"/>
              </a:rPr>
              <a:t> </a:t>
            </a:r>
            <a:r>
              <a:rPr lang="en-US" b="1" dirty="0">
                <a:solidFill>
                  <a:srgbClr val="CC6600"/>
                </a:solidFill>
                <a:latin typeface="Segoe UI Black" panose="020B0A02040204020203" pitchFamily="34" charset="0"/>
                <a:cs typeface="Times New Roman" panose="02020603050405020304" pitchFamily="18" charset="0"/>
              </a:rPr>
              <a:t>loop</a:t>
            </a:r>
            <a:r>
              <a:rPr lang="en-US" dirty="0">
                <a:solidFill>
                  <a:srgbClr val="000000"/>
                </a:solidFill>
                <a:latin typeface="Segoe UI Black" panose="020B0A02040204020203" pitchFamily="34" charset="0"/>
                <a:cs typeface="Times New Roman" panose="02020603050405020304" pitchFamily="18" charset="0"/>
              </a:rPr>
              <a:t> () {</a:t>
            </a:r>
            <a:br>
              <a:rPr lang="en-US" dirty="0">
                <a:latin typeface="Segoe UI Black" panose="020B0A02040204020203" pitchFamily="34" charset="0"/>
                <a:cs typeface="Times New Roman" panose="02020603050405020304" pitchFamily="18" charset="0"/>
              </a:rPr>
            </a:br>
            <a:r>
              <a:rPr lang="en-US" dirty="0">
                <a:solidFill>
                  <a:srgbClr val="000000"/>
                </a:solidFill>
                <a:latin typeface="Segoe UI Black" panose="020B0A02040204020203" pitchFamily="34" charset="0"/>
                <a:cs typeface="Times New Roman" panose="02020603050405020304" pitchFamily="18" charset="0"/>
              </a:rPr>
              <a:t>}</a:t>
            </a:r>
            <a:endParaRPr lang="en-US"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69486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 WIFI CLASS</a:t>
            </a:r>
          </a:p>
        </p:txBody>
      </p:sp>
      <p:sp>
        <p:nvSpPr>
          <p:cNvPr id="9" name="TextBox 8"/>
          <p:cNvSpPr txBox="1"/>
          <p:nvPr/>
        </p:nvSpPr>
        <p:spPr>
          <a:xfrm>
            <a:off x="1971675" y="1724297"/>
            <a:ext cx="9382125"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Truy xuất SSID of mạng hiện tại</a:t>
            </a:r>
          </a:p>
          <a:p>
            <a:endParaRPr lang="en-US" sz="2000" dirty="0">
              <a:latin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Segoe UI Black" panose="020B0A02040204020203" pitchFamily="34" charset="0"/>
                <a:cs typeface="Times New Roman" panose="02020603050405020304" pitchFamily="18" charset="0"/>
              </a:rPr>
              <a:t>Cú pháp:</a:t>
            </a:r>
          </a:p>
          <a:p>
            <a:r>
              <a:rPr lang="en-US" sz="2000" dirty="0">
                <a:latin typeface="Segoe UI Black" panose="020B0A02040204020203" pitchFamily="34" charset="0"/>
                <a:cs typeface="Times New Roman" panose="02020603050405020304" pitchFamily="18" charset="0"/>
              </a:rPr>
              <a:t>WiFi.SSID();</a:t>
            </a:r>
          </a:p>
          <a:p>
            <a:r>
              <a:rPr lang="en-US" sz="2000" dirty="0">
                <a:latin typeface="Segoe UI Black" panose="020B0A02040204020203" pitchFamily="34" charset="0"/>
                <a:cs typeface="Times New Roman" panose="02020603050405020304" pitchFamily="18" charset="0"/>
              </a:rPr>
              <a:t>WiFi.SSID(wifiAccessPoint)</a:t>
            </a:r>
          </a:p>
          <a:p>
            <a:endParaRPr lang="en-US" sz="2000" i="1" dirty="0">
              <a:latin typeface="Segoe UI Black" panose="020B0A02040204020203" pitchFamily="34" charset="0"/>
              <a:cs typeface="Times New Roman" panose="02020603050405020304" pitchFamily="18" charset="0"/>
            </a:endParaRPr>
          </a:p>
          <a:p>
            <a:r>
              <a:rPr lang="en-US" sz="2000" i="1" dirty="0">
                <a:latin typeface="Segoe UI Black" panose="020B0A02040204020203" pitchFamily="34" charset="0"/>
                <a:cs typeface="Times New Roman" panose="02020603050405020304" pitchFamily="18" charset="0"/>
              </a:rPr>
              <a:t>wifiAccessPoint: chỉ định mạng nào sẽ lấy thông tin</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chemeClr val="accent1">
                    <a:lumMod val="75000"/>
                  </a:schemeClr>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1.5 WIFI.SSID</a:t>
            </a:r>
          </a:p>
        </p:txBody>
      </p:sp>
    </p:spTree>
    <p:extLst>
      <p:ext uri="{BB962C8B-B14F-4D97-AF65-F5344CB8AC3E}">
        <p14:creationId xmlns:p14="http://schemas.microsoft.com/office/powerpoint/2010/main" val="3097633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4586</Words>
  <Application>Microsoft Office PowerPoint</Application>
  <PresentationFormat>Widescreen</PresentationFormat>
  <Paragraphs>230</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Roboto</vt:lpstr>
      <vt:lpstr>Segoe UI Black</vt:lpstr>
      <vt:lpstr>TyponineSans Monospace Regular 4</vt:lpstr>
      <vt:lpstr>Wingdings</vt:lpstr>
      <vt:lpstr>Office Theme</vt:lpstr>
      <vt:lpstr>PowerPoint Presentation</vt:lpstr>
      <vt:lpstr>WIFI MANAGER LIBRARY</vt:lpstr>
      <vt:lpstr>1. WIFI CLASS</vt:lpstr>
      <vt:lpstr>1. WIFI CLASS</vt:lpstr>
      <vt:lpstr>1. WIFI CLASS</vt:lpstr>
      <vt:lpstr>1. WIFI CLASS</vt:lpstr>
      <vt:lpstr>1. WIFI CLASS</vt:lpstr>
      <vt:lpstr>1. WIFI CLASS</vt:lpstr>
      <vt:lpstr>1. WIFI CLASS</vt:lpstr>
      <vt:lpstr>1. WIFI CLASS</vt:lpstr>
      <vt:lpstr>1. WIFI CLASS</vt:lpstr>
      <vt:lpstr>1. WIFI CLASS</vt:lpstr>
      <vt:lpstr>1. WIFI CLASS</vt:lpstr>
      <vt:lpstr>1. WIFI CLASS</vt:lpstr>
      <vt:lpstr>2. IPAddress CLASS</vt:lpstr>
      <vt:lpstr>2. IPAddress CLASS</vt:lpstr>
      <vt:lpstr>2. IPAddress CLASS</vt:lpstr>
      <vt:lpstr>3. SEVER CLASS</vt:lpstr>
      <vt:lpstr>3. SEVER CLASS</vt:lpstr>
      <vt:lpstr>3. SEVER CLASS</vt:lpstr>
      <vt:lpstr>3. SEVER CLASS</vt:lpstr>
      <vt:lpstr>3. SEVER CLASS</vt:lpstr>
      <vt:lpstr>4. Client CLASS</vt:lpstr>
      <vt:lpstr>4. Client CLASS</vt:lpstr>
      <vt:lpstr>4. Client CLASS</vt:lpstr>
      <vt:lpstr>4. Client CLASS</vt:lpstr>
      <vt:lpstr>4. Client CLASS</vt:lpstr>
      <vt:lpstr>4. Client CLASS</vt:lpstr>
      <vt:lpstr>4. Client CLASS</vt:lpstr>
      <vt:lpstr>4. Client CLASS</vt:lpstr>
      <vt:lpstr>4. Client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Admins</cp:lastModifiedBy>
  <cp:revision>90</cp:revision>
  <dcterms:created xsi:type="dcterms:W3CDTF">2017-11-04T11:17:03Z</dcterms:created>
  <dcterms:modified xsi:type="dcterms:W3CDTF">2020-08-23T12:46:39Z</dcterms:modified>
</cp:coreProperties>
</file>