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2" r:id="rId5"/>
    <p:sldId id="263" r:id="rId6"/>
    <p:sldId id="265" r:id="rId7"/>
    <p:sldId id="259" r:id="rId8"/>
    <p:sldId id="260" r:id="rId9"/>
    <p:sldId id="266" r:id="rId10"/>
    <p:sldId id="267" r:id="rId11"/>
    <p:sldId id="268" r:id="rId12"/>
    <p:sldId id="269"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showGuides="1">
      <p:cViewPr varScale="1">
        <p:scale>
          <a:sx n="72" d="100"/>
          <a:sy n="72"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8/11/2020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endParaRPr lang="en-US" dirty="0"/>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Diễn</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Indruino</a:t>
            </a:r>
            <a:endParaRPr lang="en-US" dirty="0">
              <a:solidFill>
                <a:schemeClr val="bg1"/>
              </a:solidFill>
            </a:endParaRPr>
          </a:p>
          <a:p>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Indruino</a:t>
            </a:r>
            <a:endParaRPr lang="en-US" dirty="0">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8/11/2020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4824" y="872726"/>
            <a:ext cx="9382124" cy="519250"/>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3. CÁCH VIẾT ỨNG DỤNG NODEJS</a:t>
            </a:r>
          </a:p>
        </p:txBody>
      </p:sp>
      <p:sp>
        <p:nvSpPr>
          <p:cNvPr id="6" name="Text Placeholder 5"/>
          <p:cNvSpPr>
            <a:spLocks noGrp="1"/>
          </p:cNvSpPr>
          <p:nvPr>
            <p:ph type="body" sz="half" idx="11"/>
          </p:nvPr>
        </p:nvSpPr>
        <p:spPr>
          <a:xfrm>
            <a:off x="1971676" y="1847904"/>
            <a:ext cx="9408420" cy="4707711"/>
          </a:xfrm>
        </p:spPr>
        <p:txBody>
          <a:bodyPr>
            <a:normAutofit/>
          </a:bodyPr>
          <a:lstStyle/>
          <a:p>
            <a:pPr marL="342900" indent="-342900">
              <a:buFont typeface="Wingdings" panose="05000000000000000000" pitchFamily="2" charset="2"/>
              <a:buChar char="v"/>
            </a:pPr>
            <a:r>
              <a:rPr lang="en-US" sz="2500" i="0">
                <a:effectLst/>
                <a:latin typeface="Times New Roman" panose="02020603050405020304" pitchFamily="18" charset="0"/>
                <a:cs typeface="Times New Roman" panose="02020603050405020304" pitchFamily="18" charset="0"/>
              </a:rPr>
              <a:t>Chạy NodeJS Server thử</a:t>
            </a:r>
          </a:p>
          <a:p>
            <a:endParaRPr lang="en-US" sz="2500" i="0">
              <a:effectLst/>
              <a:latin typeface="Times New Roman" panose="02020603050405020304" pitchFamily="18" charset="0"/>
              <a:cs typeface="Times New Roman" panose="02020603050405020304" pitchFamily="18" charset="0"/>
            </a:endParaRPr>
          </a:p>
          <a:p>
            <a:endParaRPr lang="en-US" sz="2500" i="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Vào git base here và dùng lệnh npm start để chạy</a:t>
            </a:r>
          </a:p>
          <a:p>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Như vây, ta đã biết cách chạy trên node đơn giản.</a:t>
            </a: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8227954-B703-44C5-B98A-39163DE46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792" y="2499611"/>
            <a:ext cx="5010849" cy="1143160"/>
          </a:xfrm>
          <a:prstGeom prst="rect">
            <a:avLst/>
          </a:prstGeom>
        </p:spPr>
      </p:pic>
      <p:pic>
        <p:nvPicPr>
          <p:cNvPr id="5" name="Picture 4">
            <a:extLst>
              <a:ext uri="{FF2B5EF4-FFF2-40B4-BE49-F238E27FC236}">
                <a16:creationId xmlns:a16="http://schemas.microsoft.com/office/drawing/2014/main" id="{29A421A0-A4A0-45AD-BA4C-50C98ECF9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791" y="4201759"/>
            <a:ext cx="5010849" cy="1496676"/>
          </a:xfrm>
          <a:prstGeom prst="rect">
            <a:avLst/>
          </a:prstGeom>
        </p:spPr>
      </p:pic>
    </p:spTree>
    <p:extLst>
      <p:ext uri="{BB962C8B-B14F-4D97-AF65-F5344CB8AC3E}">
        <p14:creationId xmlns:p14="http://schemas.microsoft.com/office/powerpoint/2010/main" val="153249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4824" y="872726"/>
            <a:ext cx="9382124" cy="519250"/>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4. MODULE TRONG NODEJS</a:t>
            </a:r>
          </a:p>
        </p:txBody>
      </p:sp>
      <p:sp>
        <p:nvSpPr>
          <p:cNvPr id="6" name="Text Placeholder 5"/>
          <p:cNvSpPr>
            <a:spLocks noGrp="1"/>
          </p:cNvSpPr>
          <p:nvPr>
            <p:ph type="body" sz="half" idx="11"/>
          </p:nvPr>
        </p:nvSpPr>
        <p:spPr>
          <a:xfrm>
            <a:off x="1971676" y="1847904"/>
            <a:ext cx="9408420" cy="4707711"/>
          </a:xfrm>
        </p:spPr>
        <p:txBody>
          <a:bodyPr>
            <a:normAutofit/>
          </a:bodyPr>
          <a:lstStyle/>
          <a:p>
            <a:r>
              <a:rPr lang="vi-VN" sz="2500" b="0" i="0">
                <a:solidFill>
                  <a:srgbClr val="1B1B1B"/>
                </a:solidFill>
                <a:effectLst/>
                <a:latin typeface="+mj-lt"/>
                <a:ea typeface="Segoe UI Black" panose="020B0A02040204020203" pitchFamily="34" charset="0"/>
                <a:cs typeface="Segoe UI Black" panose="020B0A02040204020203" pitchFamily="34" charset="0"/>
              </a:rPr>
              <a:t>Node.js sử dụng Module để đơn giản hóa việc tạo ra các ứng dụng phức tạp</a:t>
            </a:r>
            <a:endParaRPr lang="en-US" sz="2500" b="0" i="0">
              <a:solidFill>
                <a:srgbClr val="1B1B1B"/>
              </a:solidFill>
              <a:effectLst/>
              <a:latin typeface="+mj-lt"/>
              <a:ea typeface="Segoe UI Black" panose="020B0A02040204020203" pitchFamily="34" charset="0"/>
              <a:cs typeface="Segoe UI Black" panose="020B0A02040204020203" pitchFamily="34" charset="0"/>
            </a:endParaRPr>
          </a:p>
          <a:p>
            <a:r>
              <a:rPr lang="vi-VN" sz="2500" b="0" i="0">
                <a:solidFill>
                  <a:srgbClr val="1B1B1B"/>
                </a:solidFill>
                <a:effectLst/>
                <a:latin typeface="+mj-lt"/>
              </a:rPr>
              <a:t>Mỗi module chứa một tập các hàm chức năng có liên quan đến một đối tượng của Module qua đó giúp việc viết và quản lý mã lệnh của chương trình được dễ dàng hơn. Một module có thể đơn giản là một hàm hay một đối tượng. Mỗi module thường được khai bảo ở một tập tin riêng rẽ</a:t>
            </a:r>
            <a:endParaRPr lang="en-US" sz="2500" b="0" i="0">
              <a:solidFill>
                <a:srgbClr val="1B1B1B"/>
              </a:solidFill>
              <a:effectLst/>
              <a:latin typeface="+mj-lt"/>
            </a:endParaRPr>
          </a:p>
          <a:p>
            <a:r>
              <a:rPr lang="en-US" sz="2500" b="0" i="0">
                <a:solidFill>
                  <a:srgbClr val="1B1B1B"/>
                </a:solidFill>
                <a:effectLst/>
                <a:latin typeface="Times New Roman" panose="02020603050405020304" pitchFamily="18" charset="0"/>
                <a:cs typeface="Times New Roman" panose="02020603050405020304" pitchFamily="18" charset="0"/>
              </a:rPr>
              <a:t>Ví dụ, http là Module chứa các hàm cụ thể liên quan đến thiết lập HTTP. Node.js cung cấp một vài các Module core kèm theo để hỗ trợ chúng ta truy cập file trên hệ thống, tạo các máy chủ HTTP, TCP/UDP, và các hàm tiện ích nhỏ hữu dụng khác</a:t>
            </a:r>
            <a:endParaRPr lang="en-US" sz="2500">
              <a:latin typeface="Times New Roman" panose="02020603050405020304" pitchFamily="18"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68690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4824" y="872726"/>
            <a:ext cx="9382124" cy="519250"/>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4. MODULE TRONG NODEJS</a:t>
            </a:r>
          </a:p>
        </p:txBody>
      </p:sp>
      <p:sp>
        <p:nvSpPr>
          <p:cNvPr id="6" name="Text Placeholder 5"/>
          <p:cNvSpPr>
            <a:spLocks noGrp="1"/>
          </p:cNvSpPr>
          <p:nvPr>
            <p:ph type="body" sz="half" idx="11"/>
          </p:nvPr>
        </p:nvSpPr>
        <p:spPr>
          <a:xfrm>
            <a:off x="1971676" y="1847904"/>
            <a:ext cx="9408420" cy="4707711"/>
          </a:xfrm>
        </p:spPr>
        <p:txBody>
          <a:bodyPr>
            <a:normAutofit/>
          </a:bodyPr>
          <a:lstStyle/>
          <a:p>
            <a:r>
              <a:rPr lang="vi-VN" sz="2500" b="0" i="0">
                <a:solidFill>
                  <a:srgbClr val="000000"/>
                </a:solidFill>
                <a:effectLst/>
                <a:latin typeface="+mj-lt"/>
              </a:rPr>
              <a:t>Trước khi sử dụng Module, bạn</a:t>
            </a:r>
            <a:r>
              <a:rPr lang="en-US" sz="2500" b="0" i="0">
                <a:solidFill>
                  <a:srgbClr val="000000"/>
                </a:solidFill>
                <a:effectLst/>
                <a:latin typeface="+mj-lt"/>
              </a:rPr>
              <a:t> </a:t>
            </a:r>
            <a:r>
              <a:rPr lang="vi-VN" sz="2500" b="0" i="0">
                <a:solidFill>
                  <a:srgbClr val="000000"/>
                </a:solidFill>
                <a:effectLst/>
                <a:latin typeface="+mj-lt"/>
              </a:rPr>
              <a:t>cần khai báo với hàm require(), như sau:</a:t>
            </a:r>
            <a:r>
              <a:rPr lang="en-US" sz="2500" b="0" i="0">
                <a:solidFill>
                  <a:srgbClr val="000000"/>
                </a:solidFill>
                <a:effectLst/>
                <a:latin typeface="+mj-lt"/>
              </a:rPr>
              <a:t> </a:t>
            </a:r>
            <a:r>
              <a:rPr lang="en-US" sz="2500" b="1">
                <a:solidFill>
                  <a:srgbClr val="569CD6"/>
                </a:solidFill>
                <a:effectLst/>
                <a:latin typeface="Times New Roman" panose="02020603050405020304" pitchFamily="18" charset="0"/>
                <a:cs typeface="Times New Roman" panose="02020603050405020304" pitchFamily="18" charset="0"/>
              </a:rPr>
              <a:t>var</a:t>
            </a:r>
            <a:r>
              <a:rPr lang="en-US" sz="2500" b="1">
                <a:solidFill>
                  <a:srgbClr val="D4D4D4"/>
                </a:solidFill>
                <a:effectLst/>
                <a:latin typeface="Times New Roman" panose="02020603050405020304" pitchFamily="18" charset="0"/>
                <a:cs typeface="Times New Roman" panose="02020603050405020304" pitchFamily="18" charset="0"/>
              </a:rPr>
              <a:t> </a:t>
            </a:r>
            <a:r>
              <a:rPr lang="en-US" sz="2500" b="1">
                <a:solidFill>
                  <a:srgbClr val="9CDCFE"/>
                </a:solidFill>
                <a:effectLst/>
                <a:latin typeface="Times New Roman" panose="02020603050405020304" pitchFamily="18" charset="0"/>
                <a:cs typeface="Times New Roman" panose="02020603050405020304" pitchFamily="18" charset="0"/>
              </a:rPr>
              <a:t>http</a:t>
            </a:r>
            <a:r>
              <a:rPr lang="en-US" sz="2500" b="1">
                <a:solidFill>
                  <a:srgbClr val="D4D4D4"/>
                </a:solidFill>
                <a:effectLst/>
                <a:latin typeface="Times New Roman" panose="02020603050405020304" pitchFamily="18" charset="0"/>
                <a:cs typeface="Times New Roman" panose="02020603050405020304" pitchFamily="18" charset="0"/>
              </a:rPr>
              <a:t> = </a:t>
            </a:r>
            <a:r>
              <a:rPr lang="en-US" sz="2500" b="1">
                <a:solidFill>
                  <a:srgbClr val="DCDCAA"/>
                </a:solidFill>
                <a:effectLst/>
                <a:latin typeface="Times New Roman" panose="02020603050405020304" pitchFamily="18" charset="0"/>
                <a:cs typeface="Times New Roman" panose="02020603050405020304" pitchFamily="18" charset="0"/>
              </a:rPr>
              <a:t>require</a:t>
            </a:r>
            <a:r>
              <a:rPr lang="en-US" sz="2500" b="1">
                <a:solidFill>
                  <a:srgbClr val="D4D4D4"/>
                </a:solidFill>
                <a:effectLst/>
                <a:latin typeface="Times New Roman" panose="02020603050405020304" pitchFamily="18" charset="0"/>
                <a:cs typeface="Times New Roman" panose="02020603050405020304" pitchFamily="18" charset="0"/>
              </a:rPr>
              <a:t>(</a:t>
            </a:r>
            <a:r>
              <a:rPr lang="en-US" sz="2500" b="1">
                <a:solidFill>
                  <a:srgbClr val="CE9178"/>
                </a:solidFill>
                <a:effectLst/>
                <a:latin typeface="Times New Roman" panose="02020603050405020304" pitchFamily="18" charset="0"/>
                <a:cs typeface="Times New Roman" panose="02020603050405020304" pitchFamily="18" charset="0"/>
              </a:rPr>
              <a:t>"http"</a:t>
            </a:r>
            <a:r>
              <a:rPr lang="en-US" sz="2500" b="1">
                <a:solidFill>
                  <a:srgbClr val="D4D4D4"/>
                </a:solidFill>
                <a:effectLst/>
                <a:latin typeface="Times New Roman" panose="02020603050405020304" pitchFamily="18" charset="0"/>
                <a:cs typeface="Times New Roman" panose="02020603050405020304" pitchFamily="18" charset="0"/>
              </a:rPr>
              <a:t>);</a:t>
            </a:r>
          </a:p>
          <a:p>
            <a:r>
              <a:rPr lang="vi-VN" sz="2500" b="0" i="0">
                <a:solidFill>
                  <a:srgbClr val="000000"/>
                </a:solidFill>
                <a:effectLst/>
                <a:latin typeface="+mj-lt"/>
              </a:rPr>
              <a:t>require() là hàm trả về tham chiếu tới một Module cụ thể. Trong trường hợp của đoạn mã trên, chúng ta đang khai báo một tham chiếu tới http Module và lưu nó vào biến http</a:t>
            </a:r>
            <a:endParaRPr lang="en-US" sz="2500" b="1">
              <a:solidFill>
                <a:srgbClr val="D4D4D4"/>
              </a:solidFill>
              <a:effectLst/>
              <a:latin typeface="+mj-lt"/>
              <a:cs typeface="Times New Roman" panose="02020603050405020304" pitchFamily="18" charset="0"/>
            </a:endParaRPr>
          </a:p>
          <a:p>
            <a:endParaRPr lang="en-US" sz="2500">
              <a:latin typeface="+mj-lt"/>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306920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a:latin typeface="Segoe UI Black" panose="020B0A02040204020203" pitchFamily="34" charset="0"/>
                <a:ea typeface="Segoe UI Black" panose="020B0A02040204020203" pitchFamily="34" charset="0"/>
                <a:cs typeface="Segoe UI Black" panose="020B0A02040204020203" pitchFamily="34" charset="0"/>
              </a:rPr>
              <a:t>THANK YOU</a:t>
            </a:r>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286113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25" y="1971305"/>
            <a:ext cx="5915024" cy="2241715"/>
          </a:xfrm>
        </p:spPr>
        <p:txBody>
          <a:bodyPr/>
          <a:lstStyle/>
          <a:p>
            <a:pPr algn="ctr"/>
            <a:r>
              <a:rPr lang="en-US" sz="4800">
                <a:latin typeface="Segoe UI Black" panose="020B0A02040204020203" pitchFamily="34" charset="0"/>
                <a:ea typeface="Segoe UI Black" panose="020B0A02040204020203" pitchFamily="34" charset="0"/>
                <a:cs typeface="Segoe UI Black" panose="020B0A02040204020203" pitchFamily="34" charset="0"/>
              </a:rPr>
              <a:t>TÌM HIỂU NODEJS CƠ BẢN</a:t>
            </a:r>
          </a:p>
        </p:txBody>
      </p:sp>
      <p:sp>
        <p:nvSpPr>
          <p:cNvPr id="3" name="Footer Placeholder 2"/>
          <p:cNvSpPr>
            <a:spLocks noGrp="1"/>
          </p:cNvSpPr>
          <p:nvPr>
            <p:ph type="ftr" sz="quarter" idx="11"/>
          </p:nvPr>
        </p:nvSpPr>
        <p:spPr/>
        <p:txBody>
          <a:bodyPr/>
          <a:lstStyle/>
          <a:p>
            <a:r>
              <a:rPr lang="en-US"/>
              <a:t>www.indruino.com</a:t>
            </a:r>
            <a:endParaRPr lang="en-US" dirty="0"/>
          </a:p>
        </p:txBody>
      </p:sp>
    </p:spTree>
    <p:extLst>
      <p:ext uri="{BB962C8B-B14F-4D97-AF65-F5344CB8AC3E}">
        <p14:creationId xmlns:p14="http://schemas.microsoft.com/office/powerpoint/2010/main" val="38507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797" y="886003"/>
            <a:ext cx="9382124" cy="748145"/>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NỘI DUNG CHÍNH</a:t>
            </a:r>
          </a:p>
        </p:txBody>
      </p:sp>
      <p:sp>
        <p:nvSpPr>
          <p:cNvPr id="5" name="Text Placeholder 4"/>
          <p:cNvSpPr>
            <a:spLocks noGrp="1"/>
          </p:cNvSpPr>
          <p:nvPr>
            <p:ph type="body" sz="half" idx="2"/>
          </p:nvPr>
        </p:nvSpPr>
        <p:spPr>
          <a:xfrm>
            <a:off x="1733798" y="1847904"/>
            <a:ext cx="10331532" cy="4707711"/>
          </a:xfrm>
        </p:spPr>
        <p:txBody>
          <a:bodyPr>
            <a:normAutofit/>
          </a:bodyPr>
          <a:lstStyle/>
          <a:p>
            <a:pPr marL="514350" indent="-514350">
              <a:buAutoNum type="arabicPeriod"/>
            </a:pPr>
            <a:r>
              <a:rPr lang="en-US" sz="3000">
                <a:latin typeface="Segoe UI Black" panose="020B0A02040204020203" pitchFamily="34" charset="0"/>
                <a:ea typeface="Segoe UI Black" panose="020B0A02040204020203" pitchFamily="34" charset="0"/>
                <a:cs typeface="Segoe UI Black" panose="020B0A02040204020203" pitchFamily="34" charset="0"/>
              </a:rPr>
              <a:t>TÌM HIỂU NODEJS</a:t>
            </a:r>
          </a:p>
          <a:p>
            <a:pPr marL="514350" indent="-514350">
              <a:buAutoNum type="arabicPeriod"/>
            </a:pPr>
            <a:r>
              <a:rPr lang="en-US" sz="3000">
                <a:latin typeface="Segoe UI Black" panose="020B0A02040204020203" pitchFamily="34" charset="0"/>
                <a:ea typeface="Segoe UI Black" panose="020B0A02040204020203" pitchFamily="34" charset="0"/>
                <a:cs typeface="Segoe UI Black" panose="020B0A02040204020203" pitchFamily="34" charset="0"/>
              </a:rPr>
              <a:t>MÔI TRƯỜNG LÀM VIỆC</a:t>
            </a:r>
          </a:p>
          <a:p>
            <a:pPr marL="514350" indent="-514350">
              <a:buAutoNum type="arabicPeriod"/>
            </a:pPr>
            <a:r>
              <a:rPr lang="en-US" sz="3000">
                <a:latin typeface="Segoe UI Black" panose="020B0A02040204020203" pitchFamily="34" charset="0"/>
                <a:ea typeface="Segoe UI Black" panose="020B0A02040204020203" pitchFamily="34" charset="0"/>
                <a:cs typeface="Segoe UI Black" panose="020B0A02040204020203" pitchFamily="34" charset="0"/>
              </a:rPr>
              <a:t>CÁCH VIẾT ỨNG DỤNG NODEJS</a:t>
            </a:r>
          </a:p>
          <a:p>
            <a:r>
              <a:rPr lang="en-US" sz="3000">
                <a:latin typeface="Segoe UI Black" panose="020B0A02040204020203" pitchFamily="34" charset="0"/>
                <a:ea typeface="Segoe UI Black" panose="020B0A02040204020203" pitchFamily="34" charset="0"/>
                <a:cs typeface="Segoe UI Black" panose="020B0A02040204020203" pitchFamily="34" charset="0"/>
              </a:rPr>
              <a:t>4. MODULE TRONG NODEJS</a:t>
            </a:r>
          </a:p>
          <a:p>
            <a:r>
              <a:rPr lang="en-US" sz="3000">
                <a:latin typeface="Segoe UI Black" panose="020B0A02040204020203" pitchFamily="34" charset="0"/>
                <a:ea typeface="Segoe UI Black" panose="020B0A02040204020203" pitchFamily="34" charset="0"/>
                <a:cs typeface="Segoe UI Black" panose="020B0A02040204020203" pitchFamily="34" charset="0"/>
              </a:rPr>
              <a:t>5. TẠO SERVER VỚI PORT 8000</a:t>
            </a:r>
          </a:p>
        </p:txBody>
      </p:sp>
    </p:spTree>
    <p:extLst>
      <p:ext uri="{BB962C8B-B14F-4D97-AF65-F5344CB8AC3E}">
        <p14:creationId xmlns:p14="http://schemas.microsoft.com/office/powerpoint/2010/main" val="836696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945" y="327805"/>
            <a:ext cx="9382124" cy="764545"/>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1. TÌM HIỂU NODEJS</a:t>
            </a:r>
          </a:p>
        </p:txBody>
      </p:sp>
      <p:sp>
        <p:nvSpPr>
          <p:cNvPr id="6" name="Text Placeholder 5"/>
          <p:cNvSpPr>
            <a:spLocks noGrp="1"/>
          </p:cNvSpPr>
          <p:nvPr>
            <p:ph type="body" sz="half" idx="11"/>
          </p:nvPr>
        </p:nvSpPr>
        <p:spPr>
          <a:xfrm>
            <a:off x="1971676" y="1847904"/>
            <a:ext cx="9382124" cy="4707711"/>
          </a:xfrm>
        </p:spPr>
        <p:txBody>
          <a:bodyPr>
            <a:normAutofit/>
          </a:bodyPr>
          <a:lstStyle/>
          <a:p>
            <a:pPr algn="just"/>
            <a:r>
              <a:rPr lang="en-US" sz="2500">
                <a:solidFill>
                  <a:schemeClr val="tx1">
                    <a:lumMod val="95000"/>
                    <a:lumOff val="5000"/>
                  </a:schemeClr>
                </a:solidFill>
                <a:latin typeface="Times New Roman" panose="02020603050405020304" pitchFamily="18" charset="0"/>
                <a:cs typeface="Times New Roman" panose="02020603050405020304" pitchFamily="18" charset="0"/>
              </a:rPr>
              <a:t>M</a:t>
            </a:r>
            <a:r>
              <a:rPr lang="vi-VN" sz="2500" b="0" i="0">
                <a:solidFill>
                  <a:schemeClr val="tx1">
                    <a:lumMod val="95000"/>
                    <a:lumOff val="5000"/>
                  </a:schemeClr>
                </a:solidFill>
                <a:effectLst/>
                <a:latin typeface="Times New Roman" panose="02020603050405020304" pitchFamily="18" charset="0"/>
                <a:cs typeface="Times New Roman" panose="02020603050405020304" pitchFamily="18" charset="0"/>
              </a:rPr>
              <a:t>ột mã nguồn mở, một môi trường cho các máy chủ và ứng dụng mạng</a:t>
            </a:r>
            <a:endParaRPr lang="en-US" sz="2500" b="0" i="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en-US" sz="2500" b="0" i="0">
                <a:solidFill>
                  <a:schemeClr val="tx1">
                    <a:lumMod val="95000"/>
                    <a:lumOff val="5000"/>
                  </a:schemeClr>
                </a:solidFill>
                <a:effectLst/>
                <a:latin typeface="Times New Roman" panose="02020603050405020304" pitchFamily="18" charset="0"/>
                <a:cs typeface="Times New Roman" panose="02020603050405020304" pitchFamily="18" charset="0"/>
              </a:rPr>
              <a:t>S</a:t>
            </a:r>
            <a:r>
              <a:rPr lang="vi-VN" sz="2500" b="0" i="0">
                <a:solidFill>
                  <a:schemeClr val="tx1">
                    <a:lumMod val="95000"/>
                    <a:lumOff val="5000"/>
                  </a:schemeClr>
                </a:solidFill>
                <a:effectLst/>
                <a:latin typeface="Times New Roman" panose="02020603050405020304" pitchFamily="18" charset="0"/>
                <a:cs typeface="Times New Roman" panose="02020603050405020304" pitchFamily="18" charset="0"/>
              </a:rPr>
              <a:t>ử dụng Google V8 JavaScript engine để thực thi mã, và </a:t>
            </a:r>
            <a:r>
              <a:rPr lang="en-US" sz="2500">
                <a:solidFill>
                  <a:schemeClr val="tx1">
                    <a:lumMod val="95000"/>
                    <a:lumOff val="5000"/>
                  </a:schemeClr>
                </a:solidFill>
                <a:latin typeface="Times New Roman" panose="02020603050405020304" pitchFamily="18" charset="0"/>
                <a:cs typeface="Times New Roman" panose="02020603050405020304" pitchFamily="18" charset="0"/>
              </a:rPr>
              <a:t>phần </a:t>
            </a:r>
            <a:r>
              <a:rPr lang="vi-VN" sz="2500" b="0" i="0">
                <a:solidFill>
                  <a:schemeClr val="tx1">
                    <a:lumMod val="95000"/>
                    <a:lumOff val="5000"/>
                  </a:schemeClr>
                </a:solidFill>
                <a:effectLst/>
                <a:latin typeface="Times New Roman" panose="02020603050405020304" pitchFamily="18" charset="0"/>
                <a:cs typeface="Times New Roman" panose="02020603050405020304" pitchFamily="18" charset="0"/>
              </a:rPr>
              <a:t>lớn các mô-đun cơ bản được viết bằng JavaScript. Các ứng dụng node.js thì được viết bằn JavaScript</a:t>
            </a:r>
            <a:endParaRPr lang="en-US" sz="2500" b="0" i="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en-US" sz="2500">
                <a:solidFill>
                  <a:schemeClr val="tx1">
                    <a:lumMod val="95000"/>
                    <a:lumOff val="5000"/>
                  </a:schemeClr>
                </a:solidFill>
                <a:latin typeface="Times New Roman" panose="02020603050405020304" pitchFamily="18" charset="0"/>
                <a:cs typeface="Times New Roman" panose="02020603050405020304" pitchFamily="18" charset="0"/>
              </a:rPr>
              <a:t>C</a:t>
            </a:r>
            <a:r>
              <a:rPr lang="vi-VN" sz="2500" b="0" i="0">
                <a:solidFill>
                  <a:schemeClr val="tx1">
                    <a:lumMod val="95000"/>
                    <a:lumOff val="5000"/>
                  </a:schemeClr>
                </a:solidFill>
                <a:effectLst/>
                <a:latin typeface="Times New Roman" panose="02020603050405020304" pitchFamily="18" charset="0"/>
                <a:cs typeface="Times New Roman" panose="02020603050405020304" pitchFamily="18" charset="0"/>
              </a:rPr>
              <a:t>hứa một thư viện built-in cho phép các ứng dụng hoạt động như một Webserver</a:t>
            </a:r>
            <a:endParaRPr lang="en-US" sz="2500" b="0" i="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en-US" sz="2500" b="0" i="0">
                <a:solidFill>
                  <a:schemeClr val="tx1">
                    <a:lumMod val="95000"/>
                    <a:lumOff val="5000"/>
                  </a:schemeClr>
                </a:solidFill>
                <a:effectLst/>
                <a:latin typeface="Times New Roman" panose="02020603050405020304" pitchFamily="18" charset="0"/>
                <a:cs typeface="Times New Roman" panose="02020603050405020304" pitchFamily="18" charset="0"/>
              </a:rPr>
              <a:t>C</a:t>
            </a:r>
            <a:r>
              <a:rPr lang="vi-VN" sz="2500" b="0" i="0">
                <a:solidFill>
                  <a:schemeClr val="tx1">
                    <a:lumMod val="95000"/>
                    <a:lumOff val="5000"/>
                  </a:schemeClr>
                </a:solidFill>
                <a:effectLst/>
                <a:latin typeface="Times New Roman" panose="02020603050405020304" pitchFamily="18" charset="0"/>
                <a:cs typeface="Times New Roman" panose="02020603050405020304" pitchFamily="18" charset="0"/>
              </a:rPr>
              <a:t>ung cấp kiến trúc hướng sự kiện (event-driven) và non-blocking I/O API, tối ưu hóa thông lượng của ứng dụng và có khả năng mở rộng cao</a:t>
            </a:r>
          </a:p>
          <a:p>
            <a:pPr algn="just"/>
            <a:r>
              <a:rPr lang="vi-VN" sz="2500" b="0" i="0">
                <a:solidFill>
                  <a:schemeClr val="tx1">
                    <a:lumMod val="95000"/>
                    <a:lumOff val="5000"/>
                  </a:schemeClr>
                </a:solidFill>
                <a:effectLst/>
                <a:latin typeface="Times New Roman" panose="02020603050405020304" pitchFamily="18" charset="0"/>
                <a:cs typeface="Times New Roman" panose="02020603050405020304" pitchFamily="18" charset="0"/>
              </a:rPr>
              <a:t>Mọi hàm trong Node.js là không đồng bộ. Do đó, các tác vụ đều được xử lý và thực thi ở chế độ nền (background processing)</a:t>
            </a:r>
          </a:p>
          <a:p>
            <a:endParaRPr lang="en-US" sz="2200">
              <a:latin typeface="+mj-lt"/>
              <a:ea typeface="Segoe UI Black" panose="020B0A02040204020203"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BBD8369-F76D-4344-80D6-932FAD61171B}"/>
              </a:ext>
            </a:extLst>
          </p:cNvPr>
          <p:cNvSpPr txBox="1"/>
          <p:nvPr/>
        </p:nvSpPr>
        <p:spPr>
          <a:xfrm>
            <a:off x="2358887" y="1092350"/>
            <a:ext cx="2782957" cy="430887"/>
          </a:xfrm>
          <a:prstGeom prst="rect">
            <a:avLst/>
          </a:prstGeom>
          <a:noFill/>
        </p:spPr>
        <p:txBody>
          <a:bodyPr wrap="square" rtlCol="0">
            <a:spAutoFit/>
          </a:bodyPr>
          <a:lstStyle/>
          <a:p>
            <a:r>
              <a:rPr lang="en-US" sz="2200">
                <a:latin typeface="Segoe UI Black" panose="020B0A02040204020203" pitchFamily="34" charset="0"/>
                <a:ea typeface="Segoe UI Black" panose="020B0A02040204020203" pitchFamily="34" charset="0"/>
                <a:cs typeface="Segoe UI Black" panose="020B0A02040204020203" pitchFamily="34" charset="0"/>
              </a:rPr>
              <a:t>1. NODEJS LÀ GÌ</a:t>
            </a:r>
          </a:p>
        </p:txBody>
      </p:sp>
    </p:spTree>
    <p:extLst>
      <p:ext uri="{BB962C8B-B14F-4D97-AF65-F5344CB8AC3E}">
        <p14:creationId xmlns:p14="http://schemas.microsoft.com/office/powerpoint/2010/main" val="136741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0591" y="338642"/>
            <a:ext cx="9382124" cy="764545"/>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1. TÌM HIỂU NODEJS</a:t>
            </a:r>
          </a:p>
        </p:txBody>
      </p:sp>
      <p:sp>
        <p:nvSpPr>
          <p:cNvPr id="6" name="Text Placeholder 5"/>
          <p:cNvSpPr>
            <a:spLocks noGrp="1"/>
          </p:cNvSpPr>
          <p:nvPr>
            <p:ph type="body" sz="half" idx="11"/>
          </p:nvPr>
        </p:nvSpPr>
        <p:spPr>
          <a:xfrm>
            <a:off x="1971676" y="1847904"/>
            <a:ext cx="9382124" cy="4707711"/>
          </a:xfrm>
        </p:spPr>
        <p:txBody>
          <a:bodyPr>
            <a:normAutofit/>
          </a:bodyPr>
          <a:lstStyle/>
          <a:p>
            <a:pPr algn="l"/>
            <a:r>
              <a:rPr lang="vi-VN" sz="2500" b="0" i="0">
                <a:solidFill>
                  <a:srgbClr val="292B2C"/>
                </a:solidFill>
                <a:effectLst/>
                <a:latin typeface="+mj-lt"/>
              </a:rPr>
              <a:t>Xây dựng websocket server (Chat server)</a:t>
            </a:r>
          </a:p>
          <a:p>
            <a:pPr algn="l"/>
            <a:r>
              <a:rPr lang="vi-VN" sz="2500" b="0" i="0">
                <a:solidFill>
                  <a:srgbClr val="292B2C"/>
                </a:solidFill>
                <a:effectLst/>
                <a:latin typeface="+mj-lt"/>
              </a:rPr>
              <a:t>Hệ thống Notification (Giống như facebook hayTwitter)</a:t>
            </a:r>
          </a:p>
          <a:p>
            <a:pPr algn="l"/>
            <a:r>
              <a:rPr lang="vi-VN" sz="2500" b="0" i="0">
                <a:solidFill>
                  <a:srgbClr val="292B2C"/>
                </a:solidFill>
                <a:effectLst/>
                <a:latin typeface="+mj-lt"/>
              </a:rPr>
              <a:t>Ứng dụng upload file trên client</a:t>
            </a:r>
          </a:p>
          <a:p>
            <a:pPr algn="l"/>
            <a:r>
              <a:rPr lang="vi-VN" sz="2500" b="0" i="0">
                <a:solidFill>
                  <a:srgbClr val="292B2C"/>
                </a:solidFill>
                <a:effectLst/>
                <a:latin typeface="+mj-lt"/>
              </a:rPr>
              <a:t>Các máy chủ quảng cáo</a:t>
            </a:r>
          </a:p>
          <a:p>
            <a:pPr algn="l"/>
            <a:r>
              <a:rPr lang="vi-VN" sz="2500" b="0" i="0">
                <a:solidFill>
                  <a:srgbClr val="292B2C"/>
                </a:solidFill>
                <a:effectLst/>
                <a:latin typeface="+mj-lt"/>
              </a:rPr>
              <a:t>Các ứng dụng dữ liệu thời gian thực khác</a:t>
            </a:r>
          </a:p>
          <a:p>
            <a:endParaRPr lang="en-US" sz="2200">
              <a:latin typeface="+mj-lt"/>
              <a:ea typeface="Segoe UI Black" panose="020B0A02040204020203"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BBD8369-F76D-4344-80D6-932FAD61171B}"/>
              </a:ext>
            </a:extLst>
          </p:cNvPr>
          <p:cNvSpPr txBox="1"/>
          <p:nvPr/>
        </p:nvSpPr>
        <p:spPr>
          <a:xfrm>
            <a:off x="2345635" y="998491"/>
            <a:ext cx="2782957" cy="477054"/>
          </a:xfrm>
          <a:prstGeom prst="rect">
            <a:avLst/>
          </a:prstGeom>
          <a:noFill/>
        </p:spPr>
        <p:txBody>
          <a:bodyPr wrap="square" rtlCol="0">
            <a:spAutoFit/>
          </a:bodyPr>
          <a:lstStyle/>
          <a:p>
            <a:r>
              <a:rPr lang="en-US" sz="2500">
                <a:latin typeface="Segoe UI Black" panose="020B0A02040204020203" pitchFamily="34" charset="0"/>
                <a:ea typeface="Segoe UI Black" panose="020B0A02040204020203" pitchFamily="34" charset="0"/>
                <a:cs typeface="Segoe UI Black" panose="020B0A02040204020203" pitchFamily="34" charset="0"/>
              </a:rPr>
              <a:t>2. ỨNG DỤNG</a:t>
            </a:r>
          </a:p>
        </p:txBody>
      </p:sp>
    </p:spTree>
    <p:extLst>
      <p:ext uri="{BB962C8B-B14F-4D97-AF65-F5344CB8AC3E}">
        <p14:creationId xmlns:p14="http://schemas.microsoft.com/office/powerpoint/2010/main" val="15411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0591" y="351894"/>
            <a:ext cx="9382124" cy="764545"/>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1. TÌM HIỂU NODEJS</a:t>
            </a:r>
          </a:p>
        </p:txBody>
      </p:sp>
      <p:sp>
        <p:nvSpPr>
          <p:cNvPr id="6" name="Text Placeholder 5"/>
          <p:cNvSpPr>
            <a:spLocks noGrp="1"/>
          </p:cNvSpPr>
          <p:nvPr>
            <p:ph type="body" sz="half" idx="11"/>
          </p:nvPr>
        </p:nvSpPr>
        <p:spPr>
          <a:xfrm>
            <a:off x="1971676" y="1847904"/>
            <a:ext cx="9382124" cy="4707711"/>
          </a:xfrm>
        </p:spPr>
        <p:txBody>
          <a:bodyPr>
            <a:normAutofit/>
          </a:bodyPr>
          <a:lstStyle/>
          <a:p>
            <a:pPr algn="just"/>
            <a:r>
              <a:rPr lang="en-US" sz="2500" b="0" i="0">
                <a:solidFill>
                  <a:schemeClr val="tx1">
                    <a:lumMod val="95000"/>
                    <a:lumOff val="5000"/>
                  </a:schemeClr>
                </a:solidFill>
                <a:effectLst/>
                <a:latin typeface="Times New Roman" panose="02020603050405020304" pitchFamily="18" charset="0"/>
                <a:cs typeface="Times New Roman" panose="02020603050405020304" pitchFamily="18" charset="0"/>
              </a:rPr>
              <a:t>Nhận và xử lý nhiều kết nối chỉ với một single-thread. Giúp hệ thống tốn ít RAM nhất và chạy nhanh nhất khi không phải tạo thread mới cho mỗi truy vấn </a:t>
            </a:r>
          </a:p>
          <a:p>
            <a:pPr algn="just"/>
            <a:r>
              <a:rPr lang="vi-VN" sz="2500" b="0" i="0">
                <a:solidFill>
                  <a:schemeClr val="tx1">
                    <a:lumMod val="95000"/>
                    <a:lumOff val="5000"/>
                  </a:schemeClr>
                </a:solidFill>
                <a:effectLst/>
                <a:latin typeface="Times New Roman" panose="02020603050405020304" pitchFamily="18" charset="0"/>
                <a:cs typeface="Times New Roman" panose="02020603050405020304" pitchFamily="18" charset="0"/>
              </a:rPr>
              <a:t>JSON APIs Với cơ chế event-driven, non-blocking I/O(Input/Output) và mô hình kết hợp với Javascript là sự lựa chọn tuyệt vời cho các dịch vụ Webs làm bằng JSON</a:t>
            </a:r>
          </a:p>
          <a:p>
            <a:pPr algn="just"/>
            <a:r>
              <a:rPr lang="vi-VN" sz="2500" i="0">
                <a:solidFill>
                  <a:schemeClr val="tx1">
                    <a:lumMod val="95000"/>
                    <a:lumOff val="5000"/>
                  </a:schemeClr>
                </a:solidFill>
                <a:effectLst/>
                <a:latin typeface="+mj-lt"/>
              </a:rPr>
              <a:t>Chạy rất nhanh: </a:t>
            </a:r>
            <a:r>
              <a:rPr lang="vi-VN" sz="2500" b="0" i="0">
                <a:solidFill>
                  <a:schemeClr val="tx1">
                    <a:lumMod val="95000"/>
                    <a:lumOff val="5000"/>
                  </a:schemeClr>
                </a:solidFill>
                <a:effectLst/>
                <a:latin typeface="+mj-lt"/>
              </a:rPr>
              <a:t>NodeJ</a:t>
            </a:r>
            <a:r>
              <a:rPr lang="en-US" sz="2500">
                <a:solidFill>
                  <a:schemeClr val="tx1">
                    <a:lumMod val="95000"/>
                    <a:lumOff val="5000"/>
                  </a:schemeClr>
                </a:solidFill>
                <a:latin typeface="Times New Roman" panose="02020603050405020304" pitchFamily="18" charset="0"/>
                <a:cs typeface="Times New Roman" panose="02020603050405020304" pitchFamily="18" charset="0"/>
              </a:rPr>
              <a:t>S</a:t>
            </a:r>
            <a:r>
              <a:rPr lang="vi-VN" sz="2500" b="0" i="0">
                <a:solidFill>
                  <a:schemeClr val="tx1">
                    <a:lumMod val="95000"/>
                    <a:lumOff val="5000"/>
                  </a:schemeClr>
                </a:solidFill>
                <a:effectLst/>
                <a:latin typeface="+mj-lt"/>
              </a:rPr>
              <a:t> được xây dựng dựa vào nền tảng V8 Javascript Engine nên việc thực thi chương trình rất nhanh</a:t>
            </a:r>
            <a:endParaRPr lang="en-US" sz="2500" b="0" i="0">
              <a:solidFill>
                <a:schemeClr val="tx1">
                  <a:lumMod val="95000"/>
                  <a:lumOff val="5000"/>
                </a:schemeClr>
              </a:solidFill>
              <a:effectLst/>
              <a:latin typeface="+mj-lt"/>
            </a:endParaRPr>
          </a:p>
          <a:p>
            <a:pPr algn="just"/>
            <a:r>
              <a:rPr lang="vi-VN" sz="2500" b="0" i="0">
                <a:solidFill>
                  <a:schemeClr val="tx1">
                    <a:lumMod val="95000"/>
                    <a:lumOff val="5000"/>
                  </a:schemeClr>
                </a:solidFill>
                <a:effectLst/>
                <a:latin typeface="Times New Roman" panose="02020603050405020304" pitchFamily="18" charset="0"/>
                <a:cs typeface="Times New Roman" panose="02020603050405020304" pitchFamily="18" charset="0"/>
              </a:rPr>
              <a:t>Node.js rất hiệu quả khi xây dựng những ứng dụng thời gian thực (real-time applications) như ứng dụng chat, các dịch vụ mạng xã hội như Facebook, Twitte</a:t>
            </a:r>
            <a:r>
              <a:rPr lang="en-US" sz="2500" b="0" i="0">
                <a:solidFill>
                  <a:schemeClr val="tx1">
                    <a:lumMod val="95000"/>
                    <a:lumOff val="5000"/>
                  </a:schemeClr>
                </a:solidFill>
                <a:effectLst/>
                <a:latin typeface="Times New Roman" panose="02020603050405020304" pitchFamily="18" charset="0"/>
                <a:cs typeface="Times New Roman" panose="02020603050405020304" pitchFamily="18" charset="0"/>
              </a:rPr>
              <a:t>r</a:t>
            </a:r>
            <a:endParaRPr lang="en-US" sz="2500">
              <a:solidFill>
                <a:schemeClr val="tx1">
                  <a:lumMod val="95000"/>
                  <a:lumOff val="5000"/>
                </a:schemeClr>
              </a:solidFill>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BBD8369-F76D-4344-80D6-932FAD61171B}"/>
              </a:ext>
            </a:extLst>
          </p:cNvPr>
          <p:cNvSpPr txBox="1"/>
          <p:nvPr/>
        </p:nvSpPr>
        <p:spPr>
          <a:xfrm>
            <a:off x="2372139" y="1005117"/>
            <a:ext cx="2782957" cy="477054"/>
          </a:xfrm>
          <a:prstGeom prst="rect">
            <a:avLst/>
          </a:prstGeom>
          <a:noFill/>
        </p:spPr>
        <p:txBody>
          <a:bodyPr wrap="square" rtlCol="0">
            <a:spAutoFit/>
          </a:bodyPr>
          <a:lstStyle/>
          <a:p>
            <a:r>
              <a:rPr lang="en-US" sz="2500">
                <a:latin typeface="Segoe UI Black" panose="020B0A02040204020203" pitchFamily="34" charset="0"/>
                <a:ea typeface="Segoe UI Black" panose="020B0A02040204020203" pitchFamily="34" charset="0"/>
                <a:cs typeface="Segoe UI Black" panose="020B0A02040204020203" pitchFamily="34" charset="0"/>
              </a:rPr>
              <a:t>3. ĐẶC TÍNH</a:t>
            </a:r>
          </a:p>
        </p:txBody>
      </p:sp>
    </p:spTree>
    <p:extLst>
      <p:ext uri="{BB962C8B-B14F-4D97-AF65-F5344CB8AC3E}">
        <p14:creationId xmlns:p14="http://schemas.microsoft.com/office/powerpoint/2010/main" val="223882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6" y="799211"/>
            <a:ext cx="9382124" cy="764545"/>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2. MÔI TRƯỜNG LÀM VIỆC</a:t>
            </a:r>
          </a:p>
        </p:txBody>
      </p:sp>
      <p:sp>
        <p:nvSpPr>
          <p:cNvPr id="6" name="Text Placeholder 5"/>
          <p:cNvSpPr>
            <a:spLocks noGrp="1"/>
          </p:cNvSpPr>
          <p:nvPr>
            <p:ph type="body" sz="half" idx="11"/>
          </p:nvPr>
        </p:nvSpPr>
        <p:spPr>
          <a:xfrm>
            <a:off x="1971676" y="1847904"/>
            <a:ext cx="9382124" cy="4707711"/>
          </a:xfrm>
        </p:spPr>
        <p:txBody>
          <a:bodyPr>
            <a:normAutofit/>
          </a:bodyPr>
          <a:lstStyle/>
          <a:p>
            <a:pPr marL="342900" indent="-342900">
              <a:buFont typeface="Wingdings" panose="05000000000000000000" pitchFamily="2" charset="2"/>
              <a:buChar char="q"/>
            </a:pPr>
            <a:r>
              <a:rPr lang="en-US" sz="2200">
                <a:latin typeface="Times New Roman" panose="02020603050405020304" pitchFamily="18" charset="0"/>
                <a:ea typeface="Segoe UI Black" panose="020B0A02040204020203" pitchFamily="34" charset="0"/>
                <a:cs typeface="Times New Roman" panose="02020603050405020304" pitchFamily="18" charset="0"/>
              </a:rPr>
              <a:t>Sử dụng command Prompt(cmd):</a:t>
            </a:r>
          </a:p>
          <a:p>
            <a:pPr marL="342900" indent="-342900">
              <a:buFont typeface="Arial" panose="020B0604020202020204" pitchFamily="34" charset="0"/>
              <a:buChar char="•"/>
            </a:pPr>
            <a:r>
              <a:rPr lang="en-US" sz="2200">
                <a:latin typeface="Times New Roman" panose="02020603050405020304" pitchFamily="18" charset="0"/>
                <a:ea typeface="Segoe UI Black" panose="020B0A02040204020203" pitchFamily="34" charset="0"/>
                <a:cs typeface="Times New Roman" panose="02020603050405020304" pitchFamily="18" charset="0"/>
              </a:rPr>
              <a:t>Một số lệnh cơ bản:</a:t>
            </a:r>
          </a:p>
          <a:p>
            <a:r>
              <a:rPr lang="en-US" sz="2200">
                <a:latin typeface="Times New Roman" panose="02020603050405020304" pitchFamily="18" charset="0"/>
                <a:ea typeface="Segoe UI Black" panose="020B0A02040204020203" pitchFamily="34" charset="0"/>
                <a:cs typeface="Times New Roman" panose="02020603050405020304" pitchFamily="18" charset="0"/>
              </a:rPr>
              <a:t>	dir: liệt kê tất cả các thư mục hiện tại</a:t>
            </a:r>
          </a:p>
          <a:p>
            <a:r>
              <a:rPr lang="en-US" sz="2200">
                <a:latin typeface="Times New Roman" panose="02020603050405020304" pitchFamily="18" charset="0"/>
                <a:ea typeface="Segoe UI Black" panose="020B0A02040204020203" pitchFamily="34" charset="0"/>
                <a:cs typeface="Times New Roman" panose="02020603050405020304" pitchFamily="18" charset="0"/>
              </a:rPr>
              <a:t>	cd: chuyển thư mục</a:t>
            </a:r>
          </a:p>
          <a:p>
            <a:r>
              <a:rPr lang="en-US" sz="2200">
                <a:latin typeface="Times New Roman" panose="02020603050405020304" pitchFamily="18" charset="0"/>
                <a:ea typeface="Segoe UI Black" panose="020B0A02040204020203" pitchFamily="34" charset="0"/>
                <a:cs typeface="Times New Roman" panose="02020603050405020304" pitchFamily="18" charset="0"/>
              </a:rPr>
              <a:t>	mkdir: tạo file mới</a:t>
            </a:r>
          </a:p>
          <a:p>
            <a:r>
              <a:rPr lang="en-US" sz="2200">
                <a:latin typeface="Times New Roman" panose="02020603050405020304" pitchFamily="18" charset="0"/>
                <a:ea typeface="Segoe UI Black" panose="020B0A02040204020203" pitchFamily="34" charset="0"/>
                <a:cs typeface="Times New Roman" panose="02020603050405020304" pitchFamily="18" charset="0"/>
              </a:rPr>
              <a:t>	encho:nghi nội dung vào file</a:t>
            </a:r>
          </a:p>
          <a:p>
            <a:pPr marL="342900" indent="-342900">
              <a:buFont typeface="Arial" panose="020B0604020202020204" pitchFamily="34" charset="0"/>
              <a:buChar char="•"/>
            </a:pPr>
            <a:r>
              <a:rPr lang="en-US" sz="2200">
                <a:latin typeface="Times New Roman" panose="02020603050405020304" pitchFamily="18" charset="0"/>
                <a:ea typeface="Segoe UI Black" panose="020B0A02040204020203" pitchFamily="34" charset="0"/>
                <a:cs typeface="Times New Roman" panose="02020603050405020304" pitchFamily="18" charset="0"/>
              </a:rPr>
              <a:t>Mở cmd bằng cách: shift + click chuột phải+ open command window here</a:t>
            </a:r>
          </a:p>
          <a:p>
            <a:pPr marL="342900" indent="-342900">
              <a:buFont typeface="Wingdings" panose="05000000000000000000" pitchFamily="2" charset="2"/>
              <a:buChar char="q"/>
            </a:pPr>
            <a:r>
              <a:rPr lang="en-US" sz="2200">
                <a:latin typeface="Times New Roman" panose="02020603050405020304" pitchFamily="18" charset="0"/>
                <a:ea typeface="Segoe UI Black" panose="020B0A02040204020203" pitchFamily="34" charset="0"/>
                <a:cs typeface="Times New Roman" panose="02020603050405020304" pitchFamily="18" charset="0"/>
              </a:rPr>
              <a:t>Sử dụng vs code để viết code</a:t>
            </a:r>
          </a:p>
          <a:p>
            <a:endParaRPr lang="en-US" sz="2200">
              <a:latin typeface="Times New Roman" panose="02020603050405020304" pitchFamily="18"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26708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7972" y="935512"/>
            <a:ext cx="9382124" cy="519250"/>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3. CÁCH VIẾT ỨNG DỤNG NODEJS</a:t>
            </a:r>
          </a:p>
        </p:txBody>
      </p:sp>
      <p:sp>
        <p:nvSpPr>
          <p:cNvPr id="6" name="Text Placeholder 5"/>
          <p:cNvSpPr>
            <a:spLocks noGrp="1"/>
          </p:cNvSpPr>
          <p:nvPr>
            <p:ph type="body" sz="half" idx="11"/>
          </p:nvPr>
        </p:nvSpPr>
        <p:spPr>
          <a:xfrm>
            <a:off x="1971676" y="1847904"/>
            <a:ext cx="9408420" cy="4707711"/>
          </a:xfrm>
        </p:spPr>
        <p:txBody>
          <a:bodyPr>
            <a:normAutofit/>
          </a:bodyPr>
          <a:lstStyle/>
          <a:p>
            <a:pPr marL="342900" indent="-342900">
              <a:buFont typeface="Wingdings" panose="05000000000000000000" pitchFamily="2" charset="2"/>
              <a:buChar char="v"/>
            </a:pPr>
            <a:r>
              <a:rPr lang="en-US" sz="2500">
                <a:latin typeface="Times New Roman" panose="02020603050405020304" pitchFamily="18" charset="0"/>
                <a:cs typeface="Times New Roman" panose="02020603050405020304" pitchFamily="18" charset="0"/>
              </a:rPr>
              <a:t>Tạo cấu trúc folder</a:t>
            </a:r>
          </a:p>
          <a:p>
            <a:r>
              <a:rPr lang="en-US" sz="2500">
                <a:latin typeface="Times New Roman" panose="02020603050405020304" pitchFamily="18" charset="0"/>
                <a:cs typeface="Times New Roman" panose="02020603050405020304" pitchFamily="18" charset="0"/>
              </a:rPr>
              <a:t>Tạo thư mục nodejs_server. Sau đó tạo server.js</a:t>
            </a:r>
          </a:p>
          <a:p>
            <a:pPr marL="342900" indent="-342900">
              <a:buFont typeface="Wingdings" panose="05000000000000000000" pitchFamily="2" charset="2"/>
              <a:buChar char="v"/>
            </a:pPr>
            <a:r>
              <a:rPr lang="en-US" sz="2500" i="0">
                <a:effectLst/>
                <a:latin typeface="Times New Roman" panose="02020603050405020304" pitchFamily="18" charset="0"/>
                <a:cs typeface="Times New Roman" panose="02020603050405020304" pitchFamily="18" charset="0"/>
              </a:rPr>
              <a:t>Xây dựng file package.json</a:t>
            </a:r>
          </a:p>
          <a:p>
            <a:r>
              <a:rPr lang="en-US" sz="2500" i="0">
                <a:effectLst/>
                <a:latin typeface="Times New Roman" panose="02020603050405020304" pitchFamily="18" charset="0"/>
                <a:cs typeface="Times New Roman" panose="02020603050405020304" pitchFamily="18" charset="0"/>
              </a:rPr>
              <a:t>Dùng git base here để tạo và dùng lệnh npm init</a:t>
            </a:r>
          </a:p>
          <a:p>
            <a:endParaRPr lang="en-US" sz="2500" i="0">
              <a:effectLst/>
              <a:latin typeface="Times New Roman" panose="02020603050405020304" pitchFamily="18" charset="0"/>
              <a:cs typeface="Times New Roman" panose="02020603050405020304" pitchFamily="18" charset="0"/>
            </a:endParaRPr>
          </a:p>
          <a:p>
            <a:endParaRPr lang="en-US" sz="2500" i="0">
              <a:effectLst/>
              <a:latin typeface="Times New Roman" panose="02020603050405020304" pitchFamily="18" charset="0"/>
              <a:cs typeface="Times New Roman" panose="02020603050405020304" pitchFamily="18" charset="0"/>
            </a:endParaRPr>
          </a:p>
          <a:p>
            <a:endParaRPr lang="en-US" sz="2500">
              <a:latin typeface="Times New Roman" panose="02020603050405020304" pitchFamily="18" charset="0"/>
              <a:cs typeface="Times New Roman" panose="02020603050405020304" pitchFamily="18" charset="0"/>
            </a:endParaRPr>
          </a:p>
          <a:p>
            <a:endParaRPr lang="en-US" sz="2500" i="0">
              <a:effectLst/>
              <a:latin typeface="Times New Roman" panose="02020603050405020304" pitchFamily="18" charset="0"/>
              <a:cs typeface="Times New Roman" panose="02020603050405020304" pitchFamily="18" charset="0"/>
            </a:endParaRPr>
          </a:p>
          <a:p>
            <a:endParaRPr lang="en-US" sz="2500" i="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500" i="0">
                <a:effectLst/>
                <a:latin typeface="Times New Roman" panose="02020603050405020304" pitchFamily="18" charset="0"/>
                <a:cs typeface="Times New Roman" panose="02020603050405020304" pitchFamily="18" charset="0"/>
              </a:rPr>
              <a:t>Chạy NodeJS Server thử</a:t>
            </a:r>
          </a:p>
          <a:p>
            <a:endParaRPr lang="en-US" sz="2500" i="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5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97F0431-059F-424F-BF36-8ACFF11B3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573" y="3776870"/>
            <a:ext cx="6321288" cy="2125978"/>
          </a:xfrm>
          <a:prstGeom prst="rect">
            <a:avLst/>
          </a:prstGeom>
        </p:spPr>
      </p:pic>
    </p:spTree>
    <p:extLst>
      <p:ext uri="{BB962C8B-B14F-4D97-AF65-F5344CB8AC3E}">
        <p14:creationId xmlns:p14="http://schemas.microsoft.com/office/powerpoint/2010/main" val="125598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4824" y="872726"/>
            <a:ext cx="9382124" cy="519250"/>
          </a:xfrm>
        </p:spPr>
        <p:txBody>
          <a:bodyPr/>
          <a:lstStyle/>
          <a:p>
            <a:r>
              <a:rPr lang="en-US" sz="3000">
                <a:latin typeface="Segoe UI Black" panose="020B0A02040204020203" pitchFamily="34" charset="0"/>
                <a:ea typeface="Segoe UI Black" panose="020B0A02040204020203" pitchFamily="34" charset="0"/>
                <a:cs typeface="Segoe UI Black" panose="020B0A02040204020203" pitchFamily="34" charset="0"/>
              </a:rPr>
              <a:t>3. CÁCH VIẾT ỨNG DỤNG NODEJS</a:t>
            </a:r>
          </a:p>
        </p:txBody>
      </p:sp>
      <p:sp>
        <p:nvSpPr>
          <p:cNvPr id="6" name="Text Placeholder 5"/>
          <p:cNvSpPr>
            <a:spLocks noGrp="1"/>
          </p:cNvSpPr>
          <p:nvPr>
            <p:ph type="body" sz="half" idx="11"/>
          </p:nvPr>
        </p:nvSpPr>
        <p:spPr>
          <a:xfrm>
            <a:off x="1971676" y="1847904"/>
            <a:ext cx="9408420" cy="4707711"/>
          </a:xfrm>
        </p:spPr>
        <p:txBody>
          <a:bodyPr>
            <a:normAutofit/>
          </a:bodyPr>
          <a:lstStyle/>
          <a:p>
            <a:pPr marL="342900" indent="-342900">
              <a:buFont typeface="Wingdings" panose="05000000000000000000" pitchFamily="2" charset="2"/>
              <a:buChar char="v"/>
            </a:pPr>
            <a:r>
              <a:rPr lang="en-US" sz="2500" i="0">
                <a:effectLst/>
                <a:latin typeface="Times New Roman" panose="02020603050405020304" pitchFamily="18" charset="0"/>
                <a:cs typeface="Times New Roman" panose="02020603050405020304" pitchFamily="18" charset="0"/>
              </a:rPr>
              <a:t>Chạy NodeJS Server thử</a:t>
            </a:r>
          </a:p>
          <a:p>
            <a:endParaRPr lang="en-US" sz="2500" i="0">
              <a:effectLst/>
              <a:latin typeface="Times New Roman" panose="02020603050405020304" pitchFamily="18" charset="0"/>
              <a:cs typeface="Times New Roman" panose="02020603050405020304" pitchFamily="18" charset="0"/>
            </a:endParaRPr>
          </a:p>
          <a:p>
            <a:endParaRPr lang="en-US" sz="2500" i="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Vào git base here và dùng lệnh npm start để chạy</a:t>
            </a: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a:p>
            <a:endParaRPr lang="en-US" sz="22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8227954-B703-44C5-B98A-39163DE46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792" y="2499611"/>
            <a:ext cx="5010849" cy="1143160"/>
          </a:xfrm>
          <a:prstGeom prst="rect">
            <a:avLst/>
          </a:prstGeom>
        </p:spPr>
      </p:pic>
    </p:spTree>
    <p:extLst>
      <p:ext uri="{BB962C8B-B14F-4D97-AF65-F5344CB8AC3E}">
        <p14:creationId xmlns:p14="http://schemas.microsoft.com/office/powerpoint/2010/main" val="214816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760</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Roboto</vt:lpstr>
      <vt:lpstr>Segoe UI Black</vt:lpstr>
      <vt:lpstr>Times New Roman</vt:lpstr>
      <vt:lpstr>Wingdings</vt:lpstr>
      <vt:lpstr>Office Theme</vt:lpstr>
      <vt:lpstr>PowerPoint Presentation</vt:lpstr>
      <vt:lpstr>TÌM HIỂU NODEJS CƠ BẢN</vt:lpstr>
      <vt:lpstr>NỘI DUNG CHÍNH</vt:lpstr>
      <vt:lpstr>1. TÌM HIỂU NODEJS</vt:lpstr>
      <vt:lpstr>1. TÌM HIỂU NODEJS</vt:lpstr>
      <vt:lpstr>1. TÌM HIỂU NODEJS</vt:lpstr>
      <vt:lpstr>2. MÔI TRƯỜNG LÀM VIỆC</vt:lpstr>
      <vt:lpstr>3. CÁCH VIẾT ỨNG DỤNG NODEJS</vt:lpstr>
      <vt:lpstr>3. CÁCH VIẾT ỨNG DỤNG NODEJS</vt:lpstr>
      <vt:lpstr>3. CÁCH VIẾT ỨNG DỤNG NODEJS</vt:lpstr>
      <vt:lpstr>4. MODULE TRONG NODEJS</vt:lpstr>
      <vt:lpstr>4. MODULE TRONG NODEJS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thanh vo</cp:lastModifiedBy>
  <cp:revision>92</cp:revision>
  <dcterms:created xsi:type="dcterms:W3CDTF">2017-11-04T11:17:03Z</dcterms:created>
  <dcterms:modified xsi:type="dcterms:W3CDTF">2020-08-11T04:05:34Z</dcterms:modified>
</cp:coreProperties>
</file>