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111" d="100"/>
          <a:sy n="111" d="100"/>
        </p:scale>
        <p:origin x="378" y="10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7" name="TextBox 6"/>
          <p:cNvSpPr txBox="1"/>
          <p:nvPr/>
        </p:nvSpPr>
        <p:spPr>
          <a:xfrm>
            <a:off x="1975944" y="1828615"/>
            <a:ext cx="7323331"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Command</a:t>
            </a:r>
          </a:p>
        </p:txBody>
      </p:sp>
      <p:sp>
        <p:nvSpPr>
          <p:cNvPr id="8" name="TextBox 7"/>
          <p:cNvSpPr txBox="1"/>
          <p:nvPr/>
        </p:nvSpPr>
        <p:spPr>
          <a:xfrm>
            <a:off x="1975943" y="2393806"/>
            <a:ext cx="9548948"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t>
            </a:r>
            <a:r>
              <a:rPr lang="en-US" sz="2000" b="1" dirty="0" err="1">
                <a:latin typeface="Segoe UI Black" panose="020B0A02040204020203" pitchFamily="34" charset="0"/>
                <a:cs typeface="Times New Roman" panose="02020603050405020304" pitchFamily="18" charset="0"/>
              </a:rPr>
              <a:t>đối</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với</a:t>
            </a:r>
            <a:r>
              <a:rPr lang="en-US" sz="2000" b="1" dirty="0">
                <a:latin typeface="Segoe UI Black" panose="020B0A02040204020203" pitchFamily="34" charset="0"/>
                <a:cs typeface="Times New Roman" panose="02020603050405020304" pitchFamily="18" charset="0"/>
              </a:rPr>
              <a:t> Module </a:t>
            </a:r>
            <a:r>
              <a:rPr lang="en-US" sz="2000" b="1" dirty="0" err="1">
                <a:latin typeface="Segoe UI Black" panose="020B0A02040204020203" pitchFamily="34" charset="0"/>
                <a:cs typeface="Times New Roman" panose="02020603050405020304" pitchFamily="18" charset="0"/>
              </a:rPr>
              <a:t>Wifi</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cầu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hình</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là</a:t>
            </a:r>
            <a:r>
              <a:rPr lang="en-US" sz="2000" b="1" dirty="0">
                <a:latin typeface="Segoe UI Black" panose="020B0A02040204020203" pitchFamily="34" charset="0"/>
                <a:cs typeface="Times New Roman" panose="02020603050405020304" pitchFamily="18" charset="0"/>
              </a:rPr>
              <a:t> Station / client</a:t>
            </a:r>
          </a:p>
        </p:txBody>
      </p:sp>
      <p:pic>
        <p:nvPicPr>
          <p:cNvPr id="10" name="Picture 9"/>
          <p:cNvPicPr>
            <a:picLocks noChangeAspect="1"/>
          </p:cNvPicPr>
          <p:nvPr/>
        </p:nvPicPr>
        <p:blipFill>
          <a:blip r:embed="rId2"/>
          <a:stretch>
            <a:fillRect/>
          </a:stretch>
        </p:blipFill>
        <p:spPr>
          <a:xfrm>
            <a:off x="1755228" y="2958997"/>
            <a:ext cx="10367103" cy="3899003"/>
          </a:xfrm>
          <a:prstGeom prst="rect">
            <a:avLst/>
          </a:prstGeom>
        </p:spPr>
      </p:pic>
    </p:spTree>
    <p:extLst>
      <p:ext uri="{BB962C8B-B14F-4D97-AF65-F5344CB8AC3E}">
        <p14:creationId xmlns:p14="http://schemas.microsoft.com/office/powerpoint/2010/main" val="76899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7" name="TextBox 6"/>
          <p:cNvSpPr txBox="1"/>
          <p:nvPr/>
        </p:nvSpPr>
        <p:spPr>
          <a:xfrm>
            <a:off x="1975943" y="1834212"/>
            <a:ext cx="6098381"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Command</a:t>
            </a:r>
          </a:p>
        </p:txBody>
      </p:sp>
      <p:sp>
        <p:nvSpPr>
          <p:cNvPr id="8" name="TextBox 7"/>
          <p:cNvSpPr txBox="1"/>
          <p:nvPr/>
        </p:nvSpPr>
        <p:spPr>
          <a:xfrm>
            <a:off x="1975943" y="2393806"/>
            <a:ext cx="8517886"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t>
            </a:r>
            <a:r>
              <a:rPr lang="en-US" sz="2000" b="1" dirty="0" err="1">
                <a:latin typeface="Segoe UI Black" panose="020B0A02040204020203" pitchFamily="34" charset="0"/>
                <a:cs typeface="Times New Roman" panose="02020603050405020304" pitchFamily="18" charset="0"/>
              </a:rPr>
              <a:t>với</a:t>
            </a:r>
            <a:r>
              <a:rPr lang="en-US" sz="2000" b="1" dirty="0">
                <a:latin typeface="Segoe UI Black" panose="020B0A02040204020203" pitchFamily="34" charset="0"/>
                <a:cs typeface="Times New Roman" panose="02020603050405020304" pitchFamily="18" charset="0"/>
              </a:rPr>
              <a:t> Module </a:t>
            </a:r>
            <a:r>
              <a:rPr lang="en-US" sz="2000" b="1" dirty="0" err="1">
                <a:latin typeface="Segoe UI Black" panose="020B0A02040204020203" pitchFamily="34" charset="0"/>
                <a:cs typeface="Times New Roman" panose="02020603050405020304" pitchFamily="18" charset="0"/>
              </a:rPr>
              <a:t>Wifi</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cấu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hình</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là</a:t>
            </a:r>
            <a:r>
              <a:rPr lang="en-US" sz="2000" b="1" dirty="0">
                <a:latin typeface="Segoe UI Black" panose="020B0A02040204020203" pitchFamily="34" charset="0"/>
                <a:cs typeface="Times New Roman" panose="02020603050405020304" pitchFamily="18" charset="0"/>
              </a:rPr>
              <a:t> Access Point</a:t>
            </a:r>
          </a:p>
        </p:txBody>
      </p:sp>
      <p:pic>
        <p:nvPicPr>
          <p:cNvPr id="10" name="Picture 9"/>
          <p:cNvPicPr>
            <a:picLocks noChangeAspect="1"/>
          </p:cNvPicPr>
          <p:nvPr/>
        </p:nvPicPr>
        <p:blipFill>
          <a:blip r:embed="rId2"/>
          <a:stretch>
            <a:fillRect/>
          </a:stretch>
        </p:blipFill>
        <p:spPr>
          <a:xfrm>
            <a:off x="1755228" y="2958997"/>
            <a:ext cx="10367103" cy="3899003"/>
          </a:xfrm>
          <a:prstGeom prst="rect">
            <a:avLst/>
          </a:prstGeom>
        </p:spPr>
      </p:pic>
    </p:spTree>
    <p:extLst>
      <p:ext uri="{BB962C8B-B14F-4D97-AF65-F5344CB8AC3E}">
        <p14:creationId xmlns:p14="http://schemas.microsoft.com/office/powerpoint/2010/main" val="411177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7" name="TextBox 6"/>
          <p:cNvSpPr txBox="1"/>
          <p:nvPr/>
        </p:nvSpPr>
        <p:spPr>
          <a:xfrm>
            <a:off x="1975944" y="1828615"/>
            <a:ext cx="8436139"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Command</a:t>
            </a:r>
          </a:p>
        </p:txBody>
      </p:sp>
      <p:sp>
        <p:nvSpPr>
          <p:cNvPr id="8" name="TextBox 7"/>
          <p:cNvSpPr txBox="1"/>
          <p:nvPr/>
        </p:nvSpPr>
        <p:spPr>
          <a:xfrm>
            <a:off x="1975943" y="2393806"/>
            <a:ext cx="8517886"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Ngoài</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cơ</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bản</a:t>
            </a:r>
            <a:r>
              <a:rPr lang="en-US" sz="2000" b="1" dirty="0">
                <a:latin typeface="Segoe UI Black" panose="020B0A02040204020203" pitchFamily="34" charset="0"/>
                <a:cs typeface="Times New Roman" panose="02020603050405020304" pitchFamily="18" charset="0"/>
              </a:rPr>
              <a:t> ở </a:t>
            </a:r>
            <a:r>
              <a:rPr lang="en-US" sz="2000" b="1" dirty="0" err="1">
                <a:latin typeface="Segoe UI Black" panose="020B0A02040204020203" pitchFamily="34" charset="0"/>
                <a:cs typeface="Times New Roman" panose="02020603050405020304" pitchFamily="18" charset="0"/>
              </a:rPr>
              <a:t>trên</a:t>
            </a:r>
            <a:r>
              <a:rPr lang="en-US" sz="2000" b="1" dirty="0">
                <a:latin typeface="Segoe UI Black" panose="020B0A02040204020203" pitchFamily="34" charset="0"/>
                <a:cs typeface="Times New Roman" panose="02020603050405020304" pitchFamily="18" charset="0"/>
              </a:rPr>
              <a:t>, ta </a:t>
            </a:r>
            <a:r>
              <a:rPr lang="en-US" sz="2000" b="1" dirty="0" err="1">
                <a:latin typeface="Segoe UI Black" panose="020B0A02040204020203" pitchFamily="34" charset="0"/>
                <a:cs typeface="Times New Roman" panose="02020603050405020304" pitchFamily="18" charset="0"/>
              </a:rPr>
              <a:t>còn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sau</a:t>
            </a:r>
            <a:r>
              <a:rPr lang="en-US" sz="2000" b="1" dirty="0">
                <a:latin typeface="Segoe UI Black" panose="020B0A02040204020203" pitchFamily="34" charset="0"/>
                <a:cs typeface="Times New Roman" panose="02020603050405020304" pitchFamily="18" charset="0"/>
              </a:rPr>
              <a:t>:</a:t>
            </a:r>
          </a:p>
        </p:txBody>
      </p:sp>
      <p:pic>
        <p:nvPicPr>
          <p:cNvPr id="10" name="Picture 9"/>
          <p:cNvPicPr>
            <a:picLocks noChangeAspect="1"/>
          </p:cNvPicPr>
          <p:nvPr/>
        </p:nvPicPr>
        <p:blipFill>
          <a:blip r:embed="rId2"/>
          <a:stretch>
            <a:fillRect/>
          </a:stretch>
        </p:blipFill>
        <p:spPr>
          <a:xfrm>
            <a:off x="3474388" y="2870860"/>
            <a:ext cx="6599057" cy="3987140"/>
          </a:xfrm>
          <a:prstGeom prst="rect">
            <a:avLst/>
          </a:prstGeom>
        </p:spPr>
      </p:pic>
    </p:spTree>
    <p:extLst>
      <p:ext uri="{BB962C8B-B14F-4D97-AF65-F5344CB8AC3E}">
        <p14:creationId xmlns:p14="http://schemas.microsoft.com/office/powerpoint/2010/main" val="3040728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7" name="TextBox 6"/>
          <p:cNvSpPr txBox="1"/>
          <p:nvPr/>
        </p:nvSpPr>
        <p:spPr>
          <a:xfrm>
            <a:off x="1975944" y="1828615"/>
            <a:ext cx="2900855"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Command</a:t>
            </a:r>
          </a:p>
        </p:txBody>
      </p:sp>
      <p:sp>
        <p:nvSpPr>
          <p:cNvPr id="8" name="TextBox 7"/>
          <p:cNvSpPr txBox="1"/>
          <p:nvPr/>
        </p:nvSpPr>
        <p:spPr>
          <a:xfrm>
            <a:off x="1975943" y="2393806"/>
            <a:ext cx="8517886"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Ngoài</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cơ</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bản</a:t>
            </a:r>
            <a:r>
              <a:rPr lang="en-US" sz="2000" b="1" dirty="0">
                <a:latin typeface="Segoe UI Black" panose="020B0A02040204020203" pitchFamily="34" charset="0"/>
                <a:cs typeface="Times New Roman" panose="02020603050405020304" pitchFamily="18" charset="0"/>
              </a:rPr>
              <a:t> ở </a:t>
            </a:r>
            <a:r>
              <a:rPr lang="en-US" sz="2000" b="1" dirty="0" err="1">
                <a:latin typeface="Segoe UI Black" panose="020B0A02040204020203" pitchFamily="34" charset="0"/>
                <a:cs typeface="Times New Roman" panose="02020603050405020304" pitchFamily="18" charset="0"/>
              </a:rPr>
              <a:t>trên</a:t>
            </a:r>
            <a:r>
              <a:rPr lang="en-US" sz="2000" b="1" dirty="0">
                <a:latin typeface="Segoe UI Black" panose="020B0A02040204020203" pitchFamily="34" charset="0"/>
                <a:cs typeface="Times New Roman" panose="02020603050405020304" pitchFamily="18" charset="0"/>
              </a:rPr>
              <a:t>, ta </a:t>
            </a:r>
            <a:r>
              <a:rPr lang="en-US" sz="2000" b="1" dirty="0" err="1">
                <a:latin typeface="Segoe UI Black" panose="020B0A02040204020203" pitchFamily="34" charset="0"/>
                <a:cs typeface="Times New Roman" panose="02020603050405020304" pitchFamily="18" charset="0"/>
              </a:rPr>
              <a:t>còn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sau</a:t>
            </a:r>
            <a:r>
              <a:rPr lang="en-US" sz="2000" b="1" dirty="0">
                <a:latin typeface="Segoe UI Black" panose="020B0A02040204020203" pitchFamily="34" charset="0"/>
                <a:cs typeface="Times New Roman" panose="02020603050405020304" pitchFamily="18" charset="0"/>
              </a:rPr>
              <a:t>:</a:t>
            </a:r>
          </a:p>
        </p:txBody>
      </p:sp>
      <p:pic>
        <p:nvPicPr>
          <p:cNvPr id="10" name="Picture 9"/>
          <p:cNvPicPr>
            <a:picLocks noChangeAspect="1"/>
          </p:cNvPicPr>
          <p:nvPr/>
        </p:nvPicPr>
        <p:blipFill>
          <a:blip r:embed="rId2"/>
          <a:stretch>
            <a:fillRect/>
          </a:stretch>
        </p:blipFill>
        <p:spPr>
          <a:xfrm>
            <a:off x="3434180" y="2870860"/>
            <a:ext cx="6679474" cy="4009094"/>
          </a:xfrm>
          <a:prstGeom prst="rect">
            <a:avLst/>
          </a:prstGeom>
        </p:spPr>
      </p:pic>
    </p:spTree>
    <p:extLst>
      <p:ext uri="{BB962C8B-B14F-4D97-AF65-F5344CB8AC3E}">
        <p14:creationId xmlns:p14="http://schemas.microsoft.com/office/powerpoint/2010/main" val="345619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4800" b="1" dirty="0">
                <a:latin typeface="Segoe UI Black" panose="020B0A02040204020203" pitchFamily="34" charset="0"/>
                <a:cs typeface="Times New Roman" panose="02020603050405020304" pitchFamily="18" charset="0"/>
              </a:rPr>
              <a:t>Thank you for listening</a:t>
            </a:r>
          </a:p>
        </p:txBody>
      </p:sp>
      <p:sp>
        <p:nvSpPr>
          <p:cNvPr id="3" name="Footer Placeholder 2"/>
          <p:cNvSpPr>
            <a:spLocks noGrp="1"/>
          </p:cNvSpPr>
          <p:nvPr>
            <p:ph type="ftr" sz="quarter" idx="11"/>
          </p:nvPr>
        </p:nvSpPr>
        <p:spPr/>
        <p:txBody>
          <a:bodyPr/>
          <a:lstStyle/>
          <a:p>
            <a:r>
              <a:rPr lang="en-US"/>
              <a:t>www.indruino.com</a:t>
            </a:r>
          </a:p>
        </p:txBody>
      </p:sp>
      <p:sp>
        <p:nvSpPr>
          <p:cNvPr id="6" name="TextBox 5"/>
          <p:cNvSpPr txBox="1"/>
          <p:nvPr/>
        </p:nvSpPr>
        <p:spPr>
          <a:xfrm>
            <a:off x="2668038" y="3838470"/>
            <a:ext cx="4611757" cy="707886"/>
          </a:xfrm>
          <a:prstGeom prst="rect">
            <a:avLst/>
          </a:prstGeom>
          <a:noFill/>
          <a:ln w="57150">
            <a:noFill/>
          </a:ln>
        </p:spPr>
        <p:txBody>
          <a:bodyPr wrap="square" rtlCol="0">
            <a:spAutoFit/>
          </a:bodyPr>
          <a:lstStyle/>
          <a:p>
            <a:r>
              <a:rPr lang="en-US" sz="2000" dirty="0" err="1">
                <a:solidFill>
                  <a:schemeClr val="bg1"/>
                </a:solidFill>
                <a:latin typeface="Segoe UI Black" panose="020B0A02040204020203" pitchFamily="34" charset="0"/>
                <a:cs typeface="Times New Roman" panose="02020603050405020304" pitchFamily="18" charset="0"/>
              </a:rPr>
              <a:t>Diễn</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giả</a:t>
            </a:r>
            <a:r>
              <a:rPr lang="en-US" sz="2000" dirty="0">
                <a:solidFill>
                  <a:schemeClr val="bg1"/>
                </a:solidFill>
                <a:latin typeface="Segoe UI Black" panose="020B0A02040204020203" pitchFamily="34" charset="0"/>
                <a:cs typeface="Times New Roman" panose="02020603050405020304" pitchFamily="18" charset="0"/>
              </a:rPr>
              <a:t>: Phan </a:t>
            </a:r>
            <a:r>
              <a:rPr lang="en-US" sz="2000" dirty="0" err="1">
                <a:solidFill>
                  <a:schemeClr val="bg1"/>
                </a:solidFill>
                <a:latin typeface="Segoe UI Black" panose="020B0A02040204020203" pitchFamily="34" charset="0"/>
                <a:cs typeface="Times New Roman" panose="02020603050405020304" pitchFamily="18" charset="0"/>
              </a:rPr>
              <a:t>Hoàng</a:t>
            </a:r>
            <a:r>
              <a:rPr lang="en-US" sz="2000" dirty="0">
                <a:solidFill>
                  <a:schemeClr val="bg1"/>
                </a:solidFill>
                <a:latin typeface="Segoe UI Black" panose="020B0A02040204020203" pitchFamily="34" charset="0"/>
                <a:cs typeface="Times New Roman" panose="02020603050405020304" pitchFamily="18" charset="0"/>
              </a:rPr>
              <a:t> Anh </a:t>
            </a:r>
            <a:r>
              <a:rPr lang="en-US" sz="2000" dirty="0" err="1">
                <a:solidFill>
                  <a:schemeClr val="bg1"/>
                </a:solidFill>
                <a:latin typeface="Segoe UI Black" panose="020B0A02040204020203" pitchFamily="34" charset="0"/>
                <a:cs typeface="Times New Roman" panose="02020603050405020304" pitchFamily="18" charset="0"/>
              </a:rPr>
              <a:t>Tuấn</a:t>
            </a:r>
            <a:endParaRPr lang="en-US" sz="2000" dirty="0">
              <a:solidFill>
                <a:schemeClr val="bg1"/>
              </a:solidFill>
              <a:latin typeface="Segoe UI Black" panose="020B0A02040204020203" pitchFamily="34" charset="0"/>
              <a:cs typeface="Times New Roman" panose="02020603050405020304" pitchFamily="18" charset="0"/>
            </a:endParaRPr>
          </a:p>
          <a:p>
            <a:r>
              <a:rPr lang="en-US" sz="2000" dirty="0" err="1">
                <a:solidFill>
                  <a:schemeClr val="bg1"/>
                </a:solidFill>
                <a:latin typeface="Segoe UI Black" panose="020B0A02040204020203" pitchFamily="34" charset="0"/>
                <a:cs typeface="Times New Roman" panose="02020603050405020304" pitchFamily="18" charset="0"/>
              </a:rPr>
              <a:t>Bộ</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phận</a:t>
            </a:r>
            <a:r>
              <a:rPr lang="en-US" sz="2000" dirty="0">
                <a:solidFill>
                  <a:schemeClr val="bg1"/>
                </a:solidFill>
                <a:latin typeface="Segoe UI Black" panose="020B0A02040204020203" pitchFamily="34" charset="0"/>
                <a:cs typeface="Times New Roman" panose="02020603050405020304" pitchFamily="18" charset="0"/>
              </a:rPr>
              <a:t>: IoT - </a:t>
            </a:r>
            <a:r>
              <a:rPr lang="en-US" sz="2000" dirty="0" err="1">
                <a:solidFill>
                  <a:schemeClr val="bg1"/>
                </a:solidFill>
                <a:latin typeface="Segoe UI Black" panose="020B0A02040204020203" pitchFamily="34" charset="0"/>
                <a:cs typeface="Times New Roman" panose="02020603050405020304" pitchFamily="18" charset="0"/>
              </a:rPr>
              <a:t>Indruino</a:t>
            </a:r>
            <a:endParaRPr lang="en-US" sz="2000" dirty="0">
              <a:solidFill>
                <a:schemeClr val="bg1"/>
              </a:solidFill>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15" y="1565448"/>
            <a:ext cx="7159326" cy="1995270"/>
          </a:xfrm>
          <a:noFill/>
        </p:spPr>
        <p:txBody>
          <a:bodyPr/>
          <a:lstStyle/>
          <a:p>
            <a:pPr algn="ctr"/>
            <a:r>
              <a:rPr lang="en-US" sz="4800" dirty="0">
                <a:ln w="0"/>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AT Command</a:t>
            </a:r>
          </a:p>
        </p:txBody>
      </p:sp>
      <p:sp>
        <p:nvSpPr>
          <p:cNvPr id="3" name="Footer Placeholder 2"/>
          <p:cNvSpPr>
            <a:spLocks noGrp="1"/>
          </p:cNvSpPr>
          <p:nvPr>
            <p:ph type="ftr" sz="quarter" idx="11"/>
          </p:nvPr>
        </p:nvSpPr>
        <p:spPr/>
        <p:txBody>
          <a:bodyPr/>
          <a:lstStyle/>
          <a:p>
            <a:r>
              <a:rPr lang="en-US"/>
              <a:t>www.indruino.com</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2645"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7" name="TextBox 6"/>
          <p:cNvSpPr txBox="1"/>
          <p:nvPr/>
        </p:nvSpPr>
        <p:spPr>
          <a:xfrm>
            <a:off x="1862733" y="2436297"/>
            <a:ext cx="10037378" cy="234333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Segoe UI Black" panose="020B0A02040204020203" pitchFamily="34" charset="0"/>
                <a:cs typeface="Times New Roman" panose="02020603050405020304" pitchFamily="18" charset="0"/>
              </a:rPr>
              <a:t>Hayes command set</a:t>
            </a:r>
            <a:r>
              <a:rPr lang="en-US" sz="2000" dirty="0">
                <a:latin typeface="Segoe UI Black" panose="020B0A02040204020203" pitchFamily="34" charset="0"/>
                <a:cs typeface="Times New Roman" panose="02020603050405020304" pitchFamily="18" charset="0"/>
              </a:rPr>
              <a:t> - </a:t>
            </a:r>
            <a:r>
              <a:rPr lang="en-US" sz="2000" b="1" dirty="0">
                <a:latin typeface="Segoe UI Black" panose="020B0A02040204020203" pitchFamily="34" charset="0"/>
                <a:cs typeface="Times New Roman" panose="02020603050405020304" pitchFamily="18" charset="0"/>
              </a:rPr>
              <a:t>AT command set</a:t>
            </a:r>
            <a:r>
              <a:rPr lang="en-US" sz="2000" b="1" dirty="0">
                <a:solidFill>
                  <a:srgbClr val="FF0000"/>
                </a:solidFill>
                <a:latin typeface="Segoe UI Black" panose="020B0A02040204020203" pitchFamily="34" charset="0"/>
                <a:cs typeface="Times New Roman" panose="02020603050405020304" pitchFamily="18" charset="0"/>
              </a:rPr>
              <a:t> </a:t>
            </a:r>
            <a:r>
              <a:rPr lang="vi-VN" sz="2000" dirty="0">
                <a:latin typeface="Segoe UI Black" panose="020B0A02040204020203" pitchFamily="34" charset="0"/>
                <a:cs typeface="Times New Roman" panose="02020603050405020304" pitchFamily="18" charset="0"/>
              </a:rPr>
              <a:t>là một ngôn ngữ lệnh cụ thể ban đầu được phát triển bởi Dennis Hayes cho </a:t>
            </a:r>
            <a:r>
              <a:rPr lang="en-US" sz="2000" dirty="0">
                <a:latin typeface="Segoe UI Black" panose="020B0A02040204020203" pitchFamily="34" charset="0"/>
                <a:cs typeface="Times New Roman" panose="02020603050405020304" pitchFamily="18" charset="0"/>
              </a:rPr>
              <a:t>Hayes </a:t>
            </a:r>
            <a:r>
              <a:rPr lang="en-US" sz="2000" dirty="0" err="1">
                <a:latin typeface="Segoe UI Black" panose="020B0A02040204020203" pitchFamily="34" charset="0"/>
                <a:cs typeface="Times New Roman" panose="02020603050405020304" pitchFamily="18" charset="0"/>
              </a:rPr>
              <a:t>Smartmodem</a:t>
            </a:r>
            <a:r>
              <a:rPr lang="en-US" sz="2000" dirty="0">
                <a:latin typeface="Segoe UI Black" panose="020B0A02040204020203" pitchFamily="34" charset="0"/>
                <a:cs typeface="Times New Roman" panose="02020603050405020304" pitchFamily="18" charset="0"/>
              </a:rPr>
              <a:t> 300 baud modem </a:t>
            </a:r>
            <a:r>
              <a:rPr lang="vi-VN" sz="2000" dirty="0">
                <a:latin typeface="Segoe UI Black" panose="020B0A02040204020203" pitchFamily="34" charset="0"/>
                <a:cs typeface="Times New Roman" panose="02020603050405020304" pitchFamily="18" charset="0"/>
              </a:rPr>
              <a:t>vào năm 1981.</a:t>
            </a:r>
            <a:endParaRPr lang="en-US" sz="2000" dirty="0">
              <a:latin typeface="Segoe UI Black" panose="020B0A02040204020203"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Bộ lệnh bao gồm một loạt các chuỗi văn bản ngắn có thể được kết hợp để tạo ra các lệnh cho các hoạt động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của</a:t>
            </a:r>
            <a:r>
              <a:rPr lang="en-US" sz="2000" dirty="0">
                <a:latin typeface="Segoe UI Black" panose="020B0A02040204020203" pitchFamily="34" charset="0"/>
                <a:cs typeface="Times New Roman" panose="02020603050405020304" pitchFamily="18" charset="0"/>
              </a:rPr>
              <a:t> modem</a:t>
            </a:r>
            <a:endParaRPr lang="vi-VN" sz="2000" dirty="0">
              <a:latin typeface="Segoe UI Black" panose="020B0A02040204020203" pitchFamily="34" charset="0"/>
              <a:cs typeface="Times New Roman" panose="02020603050405020304" pitchFamily="18" charset="0"/>
            </a:endParaRPr>
          </a:p>
        </p:txBody>
      </p:sp>
      <p:sp>
        <p:nvSpPr>
          <p:cNvPr id="8" name="TextBox 7"/>
          <p:cNvSpPr txBox="1"/>
          <p:nvPr/>
        </p:nvSpPr>
        <p:spPr>
          <a:xfrm>
            <a:off x="1932403" y="1811198"/>
            <a:ext cx="3070918"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Định</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nghĩa</a:t>
            </a:r>
            <a:endParaRPr lang="en-US" sz="20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42723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46519" y="42961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7" name="TextBox 6"/>
          <p:cNvSpPr txBox="1"/>
          <p:nvPr/>
        </p:nvSpPr>
        <p:spPr>
          <a:xfrm>
            <a:off x="1888859" y="2596584"/>
            <a:ext cx="10037378" cy="3170099"/>
          </a:xfrm>
          <a:prstGeom prst="rect">
            <a:avLst/>
          </a:prstGeom>
          <a:noFill/>
        </p:spPr>
        <p:txBody>
          <a:bodyPr wrap="square" rtlCol="0">
            <a:spAutoFit/>
          </a:bodyPr>
          <a:lstStyle/>
          <a:p>
            <a:pPr marL="342900" indent="-342900">
              <a:buFont typeface="Arial" panose="020B0604020202020204" pitchFamily="34" charset="0"/>
              <a:buChar char="•"/>
            </a:pPr>
            <a:r>
              <a:rPr lang="vi-VN" sz="2000" b="1" dirty="0">
                <a:latin typeface="Segoe UI Black" panose="020B0A02040204020203" pitchFamily="34" charset="0"/>
                <a:cs typeface="Times New Roman" panose="02020603050405020304" pitchFamily="18" charset="0"/>
              </a:rPr>
              <a:t>&lt;CR&gt; </a:t>
            </a:r>
            <a:r>
              <a:rPr lang="en-US" sz="2000" b="1" dirty="0">
                <a:latin typeface="Segoe UI Black" panose="020B0A02040204020203" pitchFamily="34" charset="0"/>
                <a:cs typeface="Times New Roman" panose="02020603050405020304" pitchFamily="18" charset="0"/>
              </a:rPr>
              <a:t>Carriage return character</a:t>
            </a:r>
            <a:r>
              <a:rPr lang="vi-VN" sz="2000" dirty="0">
                <a:latin typeface="Segoe UI Black" panose="020B0A02040204020203" pitchFamily="34" charset="0"/>
                <a:cs typeface="Times New Roman" panose="02020603050405020304" pitchFamily="18" charset="0"/>
              </a:rPr>
              <a:t>, là dòng lệnh và ký tự kết thúc mã kết quả, giá trị này, trong</a:t>
            </a:r>
            <a:r>
              <a:rPr lang="en-US" sz="2000" dirty="0">
                <a:latin typeface="Segoe UI Black" panose="020B0A02040204020203" pitchFamily="34" charset="0"/>
                <a:cs typeface="Times New Roman" panose="02020603050405020304" pitchFamily="18" charset="0"/>
              </a:rPr>
              <a:t> decimal</a:t>
            </a:r>
            <a:r>
              <a:rPr lang="vi-VN" sz="2000" dirty="0">
                <a:latin typeface="Segoe UI Black" panose="020B0A02040204020203" pitchFamily="34" charset="0"/>
                <a:cs typeface="Times New Roman" panose="02020603050405020304" pitchFamily="18" charset="0"/>
              </a:rPr>
              <a:t> ASCII từ 0 đến 255, được chỉ định trong thanh ghi </a:t>
            </a:r>
            <a:r>
              <a:rPr lang="vi-VN" sz="2000" b="1" dirty="0">
                <a:latin typeface="Segoe UI Black" panose="020B0A02040204020203" pitchFamily="34" charset="0"/>
                <a:cs typeface="Times New Roman" panose="02020603050405020304" pitchFamily="18" charset="0"/>
              </a:rPr>
              <a:t>S3</a:t>
            </a:r>
            <a:r>
              <a:rPr lang="vi-VN" sz="2000" dirty="0">
                <a:latin typeface="Segoe UI Black" panose="020B0A02040204020203" pitchFamily="34" charset="0"/>
                <a:cs typeface="Times New Roman" panose="02020603050405020304" pitchFamily="18" charset="0"/>
              </a:rPr>
              <a:t>. Giá trị mặc định là 13.</a:t>
            </a:r>
            <a:r>
              <a:rPr lang="en-US" sz="2000" b="1" dirty="0">
                <a:latin typeface="Segoe UI Black" panose="020B0A02040204020203" pitchFamily="34" charset="0"/>
                <a:cs typeface="Times New Roman" panose="02020603050405020304" pitchFamily="18" charset="0"/>
              </a:rPr>
              <a:t> (0x0D, \r)</a:t>
            </a:r>
            <a:endParaRPr lang="vi-VN"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vi-VN" sz="2000" b="1" dirty="0">
                <a:latin typeface="Segoe UI Black" panose="020B0A02040204020203" pitchFamily="34" charset="0"/>
                <a:cs typeface="Times New Roman" panose="02020603050405020304" pitchFamily="18" charset="0"/>
              </a:rPr>
              <a:t>&lt;LF&gt; </a:t>
            </a:r>
            <a:r>
              <a:rPr lang="en-US" sz="2000" b="1" dirty="0">
                <a:latin typeface="Segoe UI Black" panose="020B0A02040204020203" pitchFamily="34" charset="0"/>
                <a:cs typeface="Times New Roman" panose="02020603050405020304" pitchFamily="18" charset="0"/>
              </a:rPr>
              <a:t>Linefeed character</a:t>
            </a:r>
            <a:r>
              <a:rPr lang="vi-VN" sz="2000" dirty="0">
                <a:latin typeface="Segoe UI Black" panose="020B0A02040204020203" pitchFamily="34" charset="0"/>
                <a:cs typeface="Times New Roman" panose="02020603050405020304" pitchFamily="18" charset="0"/>
              </a:rPr>
              <a:t>, là ký tự được nhận dạng là ký tự nguồn cấp dữ liệu dòng. Giá trị của nó dưới dạng </a:t>
            </a:r>
            <a:r>
              <a:rPr lang="en-US" sz="2000" dirty="0">
                <a:latin typeface="Segoe UI Black" panose="020B0A02040204020203" pitchFamily="34" charset="0"/>
                <a:cs typeface="Times New Roman" panose="02020603050405020304" pitchFamily="18" charset="0"/>
              </a:rPr>
              <a:t>decimal </a:t>
            </a:r>
            <a:r>
              <a:rPr lang="vi-VN" sz="2000" dirty="0">
                <a:latin typeface="Segoe UI Black" panose="020B0A02040204020203" pitchFamily="34" charset="0"/>
                <a:cs typeface="Times New Roman" panose="02020603050405020304" pitchFamily="18" charset="0"/>
              </a:rPr>
              <a:t>ASCII từ 0 đến 255, được chỉ định trong thanh ghi S4. Giá trị mặc định là 10. Ký tự nguồn cấp dòng được xuất sau ký tự xuống dòng</a:t>
            </a:r>
            <a:r>
              <a:rPr lang="en-US" sz="2000" dirty="0">
                <a:latin typeface="Segoe UI Black" panose="020B0A02040204020203" pitchFamily="34" charset="0"/>
                <a:cs typeface="Times New Roman" panose="02020603050405020304" pitchFamily="18" charset="0"/>
              </a:rPr>
              <a:t> </a:t>
            </a:r>
            <a:r>
              <a:rPr lang="en-US" sz="2000" b="1" dirty="0">
                <a:latin typeface="Segoe UI Black" panose="020B0A02040204020203" pitchFamily="34" charset="0"/>
                <a:cs typeface="Times New Roman" panose="02020603050405020304" pitchFamily="18" charset="0"/>
              </a:rPr>
              <a:t>(0x0A, \n)</a:t>
            </a:r>
            <a:r>
              <a:rPr lang="vi-VN" sz="2000" dirty="0">
                <a:latin typeface="Segoe UI Black" panose="020B0A02040204020203" pitchFamily="34" charset="0"/>
                <a:cs typeface="Times New Roman" panose="02020603050405020304" pitchFamily="18" charset="0"/>
              </a:rPr>
              <a:t> nếu mã kết quả dài dòng được sử dụng (tùy chọn V1 được sử dụng); ngược lại, nếu mã kết quả định dạng số được sử dụng (tùy chọn V0 được sử dụng), nó sẽ không xuất hiện trong mã kết quả.</a:t>
            </a:r>
          </a:p>
        </p:txBody>
      </p:sp>
      <p:sp>
        <p:nvSpPr>
          <p:cNvPr id="8" name="TextBox 7"/>
          <p:cNvSpPr txBox="1"/>
          <p:nvPr/>
        </p:nvSpPr>
        <p:spPr>
          <a:xfrm>
            <a:off x="2019076" y="1828615"/>
            <a:ext cx="3303421" cy="477054"/>
          </a:xfrm>
          <a:prstGeom prst="rect">
            <a:avLst/>
          </a:prstGeom>
          <a:solidFill>
            <a:schemeClr val="bg1"/>
          </a:solidFill>
          <a:ln>
            <a:solidFill>
              <a:srgbClr val="FF0000"/>
            </a:solidFill>
          </a:ln>
        </p:spPr>
        <p:txBody>
          <a:bodyPr wrap="square" rtlCol="0">
            <a:spAutoFit/>
          </a:bodyPr>
          <a:lstStyle/>
          <a:p>
            <a:r>
              <a:rPr lang="en-US" sz="2500" b="1" dirty="0" err="1">
                <a:latin typeface="Segoe UI Black" panose="020B0A02040204020203" pitchFamily="34" charset="0"/>
                <a:cs typeface="Times New Roman" panose="02020603050405020304" pitchFamily="18" charset="0"/>
              </a:rPr>
              <a:t>Cú</a:t>
            </a:r>
            <a:r>
              <a:rPr lang="en-US" sz="2500" b="1" dirty="0">
                <a:latin typeface="Segoe UI Black" panose="020B0A02040204020203" pitchFamily="34" charset="0"/>
                <a:cs typeface="Times New Roman" panose="02020603050405020304" pitchFamily="18" charset="0"/>
              </a:rPr>
              <a:t> </a:t>
            </a:r>
            <a:r>
              <a:rPr lang="en-US" sz="2500" b="1" dirty="0" err="1">
                <a:latin typeface="Segoe UI Black" panose="020B0A02040204020203" pitchFamily="34" charset="0"/>
                <a:cs typeface="Times New Roman" panose="02020603050405020304" pitchFamily="18" charset="0"/>
              </a:rPr>
              <a:t>pháp</a:t>
            </a:r>
            <a:endParaRPr lang="en-US" sz="25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70715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55228" y="490573"/>
            <a:ext cx="10037378" cy="553998"/>
          </a:xfrm>
          <a:prstGeom prst="rect">
            <a:avLst/>
          </a:prstGeom>
          <a:noFill/>
        </p:spPr>
        <p:txBody>
          <a:bodyPr wrap="square" rtlCol="0">
            <a:spAutoFit/>
          </a:bodyPr>
          <a:lstStyle/>
          <a:p>
            <a:pPr algn="ctr"/>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8" name="TextBox 7"/>
          <p:cNvSpPr txBox="1"/>
          <p:nvPr/>
        </p:nvSpPr>
        <p:spPr>
          <a:xfrm>
            <a:off x="1975945" y="2457246"/>
            <a:ext cx="10037378" cy="3170099"/>
          </a:xfrm>
          <a:prstGeom prst="rect">
            <a:avLst/>
          </a:prstGeom>
          <a:noFill/>
        </p:spPr>
        <p:txBody>
          <a:bodyPr wrap="square" rtlCol="0">
            <a:spAutoFit/>
          </a:bodyPr>
          <a:lstStyle/>
          <a:p>
            <a:pPr marL="342900" indent="-342900">
              <a:buFont typeface="Arial" panose="020B0604020202020204" pitchFamily="34" charset="0"/>
              <a:buChar char="•"/>
            </a:pPr>
            <a:r>
              <a:rPr lang="vi-VN" sz="2000" b="1" dirty="0">
                <a:latin typeface="Segoe UI Black" panose="020B0A02040204020203" pitchFamily="34" charset="0"/>
                <a:cs typeface="Times New Roman" panose="02020603050405020304" pitchFamily="18" charset="0"/>
              </a:rPr>
              <a:t>&lt;...&gt;</a:t>
            </a:r>
            <a:r>
              <a:rPr lang="vi-VN" sz="2000" dirty="0">
                <a:latin typeface="Segoe UI Black" panose="020B0A02040204020203" pitchFamily="34" charset="0"/>
                <a:cs typeface="Times New Roman" panose="02020603050405020304" pitchFamily="18" charset="0"/>
              </a:rPr>
              <a:t> Tên được đặt trong dấu ngoặc nhọn là một yếu tố cú pháp. Chúng không xuất hiện trong dòng lệnh.</a:t>
            </a:r>
          </a:p>
          <a:p>
            <a:pPr marL="342900" indent="-342900">
              <a:buFont typeface="Arial" panose="020B0604020202020204" pitchFamily="34" charset="0"/>
              <a:buChar char="•"/>
            </a:pPr>
            <a:r>
              <a:rPr lang="vi-VN" sz="2000" b="1" dirty="0">
                <a:latin typeface="Segoe UI Black" panose="020B0A02040204020203" pitchFamily="34" charset="0"/>
                <a:cs typeface="Times New Roman" panose="02020603050405020304" pitchFamily="18" charset="0"/>
              </a:rPr>
              <a:t>[...]</a:t>
            </a:r>
            <a:r>
              <a:rPr lang="vi-VN" sz="2000" dirty="0">
                <a:latin typeface="Segoe UI Black" panose="020B0A02040204020203" pitchFamily="34" charset="0"/>
                <a:cs typeface="Times New Roman" panose="02020603050405020304" pitchFamily="18" charset="0"/>
              </a:rPr>
              <a:t> Tham số con tùy chọn của một lệnh hoặc một phần tùy chọn của phản hồi thông tin AT được đặt trong dấu ngoặc vuông. Các dấu ngoặc tự nó không xuất hiện trong dòng lệnh. Khi tham số con không được cung cấp trong các lệnh AT có </a:t>
            </a:r>
            <a:r>
              <a:rPr lang="en-US" sz="2000" dirty="0">
                <a:latin typeface="Segoe UI Black" panose="020B0A02040204020203" pitchFamily="34" charset="0"/>
                <a:cs typeface="Times New Roman" panose="02020603050405020304" pitchFamily="18" charset="0"/>
              </a:rPr>
              <a:t>Read command</a:t>
            </a:r>
            <a:r>
              <a:rPr lang="vi-VN" sz="2000" dirty="0">
                <a:latin typeface="Segoe UI Black" panose="020B0A02040204020203" pitchFamily="34" charset="0"/>
                <a:cs typeface="Times New Roman" panose="02020603050405020304" pitchFamily="18" charset="0"/>
              </a:rPr>
              <a:t>, giá trị mới bằng giá trị trước đó của nó. Trong các lệnh AT không lưu trữ giá trị của bất kỳ tham số con nào của chúng và do đó không có </a:t>
            </a:r>
            <a:r>
              <a:rPr lang="en-US" sz="2000" dirty="0">
                <a:latin typeface="Segoe UI Black" panose="020B0A02040204020203" pitchFamily="34" charset="0"/>
                <a:cs typeface="Times New Roman" panose="02020603050405020304" pitchFamily="18" charset="0"/>
              </a:rPr>
              <a:t>Read command. </a:t>
            </a:r>
            <a:r>
              <a:rPr lang="en-US" sz="2000" dirty="0" err="1">
                <a:latin typeface="Segoe UI Black" panose="020B0A02040204020203" pitchFamily="34" charset="0"/>
                <a:cs typeface="Times New Roman" panose="02020603050405020304" pitchFamily="18" charset="0"/>
              </a:rPr>
              <a:t>Nó</a:t>
            </a:r>
            <a:r>
              <a:rPr lang="vi-VN" sz="2000" dirty="0">
                <a:latin typeface="Segoe UI Black" panose="020B0A02040204020203" pitchFamily="34" charset="0"/>
                <a:cs typeface="Times New Roman" panose="02020603050405020304" pitchFamily="18" charset="0"/>
              </a:rPr>
              <a:t> được gọi là lệnh kiểu hành động, hành động phải được thực hiện trên cơ sở cài đặt mặc định được khuyến nghị của tham số con.</a:t>
            </a:r>
          </a:p>
        </p:txBody>
      </p:sp>
      <p:sp>
        <p:nvSpPr>
          <p:cNvPr id="9" name="TextBox 8"/>
          <p:cNvSpPr txBox="1"/>
          <p:nvPr/>
        </p:nvSpPr>
        <p:spPr>
          <a:xfrm>
            <a:off x="1975944" y="1828615"/>
            <a:ext cx="3424191" cy="477054"/>
          </a:xfrm>
          <a:prstGeom prst="rect">
            <a:avLst/>
          </a:prstGeom>
          <a:solidFill>
            <a:schemeClr val="bg1"/>
          </a:solidFill>
          <a:ln>
            <a:solidFill>
              <a:srgbClr val="FF0000"/>
            </a:solidFill>
          </a:ln>
        </p:spPr>
        <p:txBody>
          <a:bodyPr wrap="square" rtlCol="0">
            <a:spAutoFit/>
          </a:bodyPr>
          <a:lstStyle/>
          <a:p>
            <a:r>
              <a:rPr lang="en-US" sz="2500" b="1" dirty="0" err="1">
                <a:latin typeface="Segoe UI Black" panose="020B0A02040204020203" pitchFamily="34" charset="0"/>
                <a:cs typeface="Times New Roman" panose="02020603050405020304" pitchFamily="18" charset="0"/>
              </a:rPr>
              <a:t>Cú</a:t>
            </a:r>
            <a:r>
              <a:rPr lang="en-US" sz="2500" b="1" dirty="0">
                <a:latin typeface="Segoe UI Black" panose="020B0A02040204020203" pitchFamily="34" charset="0"/>
                <a:cs typeface="Times New Roman" panose="02020603050405020304" pitchFamily="18" charset="0"/>
              </a:rPr>
              <a:t> </a:t>
            </a:r>
            <a:r>
              <a:rPr lang="en-US" sz="2500" b="1" dirty="0" err="1">
                <a:latin typeface="Segoe UI Black" panose="020B0A02040204020203" pitchFamily="34" charset="0"/>
                <a:cs typeface="Times New Roman" panose="02020603050405020304" pitchFamily="18" charset="0"/>
              </a:rPr>
              <a:t>pháp</a:t>
            </a:r>
            <a:endParaRPr lang="en-US" sz="25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4475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8" name="TextBox 7"/>
          <p:cNvSpPr txBox="1"/>
          <p:nvPr/>
        </p:nvSpPr>
        <p:spPr>
          <a:xfrm>
            <a:off x="1975944" y="1828615"/>
            <a:ext cx="2744101"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Kết</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nối</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phần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cứng</a:t>
            </a:r>
            <a:endParaRPr lang="en-US" sz="2000" b="1" dirty="0">
              <a:latin typeface="Segoe UI Black" panose="020B0A02040204020203" pitchFamily="34"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197529" y="2576649"/>
            <a:ext cx="3152775" cy="3429000"/>
          </a:xfrm>
          <a:prstGeom prst="rect">
            <a:avLst/>
          </a:prstGeom>
        </p:spPr>
      </p:pic>
    </p:spTree>
    <p:extLst>
      <p:ext uri="{BB962C8B-B14F-4D97-AF65-F5344CB8AC3E}">
        <p14:creationId xmlns:p14="http://schemas.microsoft.com/office/powerpoint/2010/main" val="281959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329646" y="1663337"/>
            <a:ext cx="6862354" cy="5194663"/>
          </a:xfrm>
          <a:prstGeom prst="rect">
            <a:avLst/>
          </a:prstGeom>
        </p:spPr>
      </p:pic>
      <p:sp>
        <p:nvSpPr>
          <p:cNvPr id="7" name="TextBox 6"/>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8" name="TextBox 7"/>
          <p:cNvSpPr txBox="1"/>
          <p:nvPr/>
        </p:nvSpPr>
        <p:spPr>
          <a:xfrm>
            <a:off x="2096714" y="1703204"/>
            <a:ext cx="1655776" cy="477054"/>
          </a:xfrm>
          <a:prstGeom prst="rect">
            <a:avLst/>
          </a:prstGeom>
          <a:solidFill>
            <a:schemeClr val="bg1"/>
          </a:solidFill>
          <a:ln>
            <a:solidFill>
              <a:srgbClr val="FF0000"/>
            </a:solidFill>
          </a:ln>
        </p:spPr>
        <p:txBody>
          <a:bodyPr wrap="square" rtlCol="0">
            <a:spAutoFit/>
          </a:bodyPr>
          <a:lstStyle/>
          <a:p>
            <a:r>
              <a:rPr lang="en-US" sz="2500" b="1" dirty="0" err="1">
                <a:latin typeface="Segoe UI Black" panose="020B0A02040204020203" pitchFamily="34" charset="0"/>
                <a:cs typeface="Times New Roman" panose="02020603050405020304" pitchFamily="18" charset="0"/>
              </a:rPr>
              <a:t>Lưu</a:t>
            </a:r>
            <a:r>
              <a:rPr lang="en-US" sz="2500" b="1" dirty="0">
                <a:latin typeface="Segoe UI Black" panose="020B0A02040204020203" pitchFamily="34" charset="0"/>
                <a:cs typeface="Times New Roman" panose="02020603050405020304" pitchFamily="18" charset="0"/>
              </a:rPr>
              <a:t> ý</a:t>
            </a:r>
          </a:p>
        </p:txBody>
      </p:sp>
      <p:sp>
        <p:nvSpPr>
          <p:cNvPr id="10" name="TextBox 9"/>
          <p:cNvSpPr txBox="1"/>
          <p:nvPr/>
        </p:nvSpPr>
        <p:spPr>
          <a:xfrm>
            <a:off x="1645920" y="2429692"/>
            <a:ext cx="3683726" cy="4401205"/>
          </a:xfrm>
          <a:prstGeom prst="rect">
            <a:avLst/>
          </a:prstGeom>
          <a:noFill/>
        </p:spPr>
        <p:txBody>
          <a:bodyPr wrap="square" rtlCol="0">
            <a:spAutoFit/>
          </a:bodyPr>
          <a:lstStyle/>
          <a:p>
            <a:pPr marL="342900" indent="-342900">
              <a:buFont typeface="Arial" panose="020B0604020202020204" pitchFamily="34" charset="0"/>
              <a:buChar char="•"/>
            </a:pPr>
            <a:r>
              <a:rPr lang="vi-VN" sz="2000" dirty="0">
                <a:latin typeface="Segoe UI Black" panose="020B0A02040204020203" pitchFamily="34" charset="0"/>
              </a:rPr>
              <a:t>Tốc độ giao tiếp mặc định(Baud rate): 9600 hoặc 115200</a:t>
            </a:r>
          </a:p>
          <a:p>
            <a:pPr marL="342900" indent="-342900">
              <a:buFont typeface="Arial" panose="020B0604020202020204" pitchFamily="34" charset="0"/>
              <a:buChar char="•"/>
            </a:pPr>
            <a:r>
              <a:rPr lang="vi-VN" sz="2000" dirty="0">
                <a:latin typeface="Segoe UI Black" panose="020B0A02040204020203" pitchFamily="34" charset="0"/>
              </a:rPr>
              <a:t>Các lệnh AT nên được viết hoa</a:t>
            </a:r>
          </a:p>
          <a:p>
            <a:pPr marL="342900" indent="-342900">
              <a:buFont typeface="Arial" panose="020B0604020202020204" pitchFamily="34" charset="0"/>
              <a:buChar char="•"/>
            </a:pPr>
            <a:r>
              <a:rPr lang="vi-VN" sz="2000" dirty="0">
                <a:latin typeface="Segoe UI Black" panose="020B0A02040204020203" pitchFamily="34" charset="0"/>
              </a:rPr>
              <a:t>Các lệnh AT phải được kết thúc bởi 2 dấu CR (\r) + LF(\n), tương đương với 2 byte 0x0D + 0x0A</a:t>
            </a:r>
          </a:p>
          <a:p>
            <a:pPr marL="342900" indent="-342900">
              <a:buFont typeface="Arial" panose="020B0604020202020204" pitchFamily="34" charset="0"/>
              <a:buChar char="•"/>
            </a:pPr>
            <a:r>
              <a:rPr lang="vi-VN" sz="2000" dirty="0">
                <a:latin typeface="Segoe UI Black" panose="020B0A02040204020203" pitchFamily="34" charset="0"/>
              </a:rPr>
              <a:t>Việc cài đặt các kết nối wifi sẽ tự động được lưu lại và không phải cài đặt lại khi reset module.</a:t>
            </a:r>
          </a:p>
        </p:txBody>
      </p:sp>
    </p:spTree>
    <p:extLst>
      <p:ext uri="{BB962C8B-B14F-4D97-AF65-F5344CB8AC3E}">
        <p14:creationId xmlns:p14="http://schemas.microsoft.com/office/powerpoint/2010/main" val="49752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8" name="TextBox 7"/>
          <p:cNvSpPr txBox="1"/>
          <p:nvPr/>
        </p:nvSpPr>
        <p:spPr>
          <a:xfrm>
            <a:off x="1975944" y="1828615"/>
            <a:ext cx="3536335"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Command</a:t>
            </a:r>
          </a:p>
        </p:txBody>
      </p:sp>
      <p:sp>
        <p:nvSpPr>
          <p:cNvPr id="9" name="TextBox 8"/>
          <p:cNvSpPr txBox="1"/>
          <p:nvPr/>
        </p:nvSpPr>
        <p:spPr>
          <a:xfrm>
            <a:off x="1975944" y="2429692"/>
            <a:ext cx="3353702"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t>
            </a:r>
            <a:r>
              <a:rPr lang="en-US" sz="2000" b="1" dirty="0" err="1">
                <a:latin typeface="Segoe UI Black" panose="020B0A02040204020203" pitchFamily="34" charset="0"/>
                <a:cs typeface="Times New Roman" panose="02020603050405020304" pitchFamily="18" charset="0"/>
              </a:rPr>
              <a:t>chung</a:t>
            </a:r>
            <a:r>
              <a:rPr lang="en-US" sz="2000" b="1" dirty="0">
                <a:latin typeface="Segoe UI Black" panose="020B0A02040204020203" pitchFamily="34" charset="0"/>
                <a:cs typeface="Times New Roman" panose="02020603050405020304" pitchFamily="18" charset="0"/>
              </a:rPr>
              <a:t>:</a:t>
            </a:r>
          </a:p>
        </p:txBody>
      </p:sp>
      <p:pic>
        <p:nvPicPr>
          <p:cNvPr id="10" name="Picture 9"/>
          <p:cNvPicPr>
            <a:picLocks noChangeAspect="1"/>
          </p:cNvPicPr>
          <p:nvPr/>
        </p:nvPicPr>
        <p:blipFill>
          <a:blip r:embed="rId2"/>
          <a:stretch>
            <a:fillRect/>
          </a:stretch>
        </p:blipFill>
        <p:spPr>
          <a:xfrm>
            <a:off x="1755228" y="3098744"/>
            <a:ext cx="10165976" cy="2066925"/>
          </a:xfrm>
          <a:prstGeom prst="rect">
            <a:avLst/>
          </a:prstGeom>
        </p:spPr>
      </p:pic>
    </p:spTree>
    <p:extLst>
      <p:ext uri="{BB962C8B-B14F-4D97-AF65-F5344CB8AC3E}">
        <p14:creationId xmlns:p14="http://schemas.microsoft.com/office/powerpoint/2010/main" val="225521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5228" y="490573"/>
            <a:ext cx="10037378"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AT Command</a:t>
            </a:r>
          </a:p>
        </p:txBody>
      </p:sp>
      <p:sp>
        <p:nvSpPr>
          <p:cNvPr id="7" name="TextBox 6"/>
          <p:cNvSpPr txBox="1"/>
          <p:nvPr/>
        </p:nvSpPr>
        <p:spPr>
          <a:xfrm>
            <a:off x="1975944" y="1828615"/>
            <a:ext cx="5132222" cy="400110"/>
          </a:xfrm>
          <a:prstGeom prst="rect">
            <a:avLst/>
          </a:prstGeom>
          <a:solidFill>
            <a:schemeClr val="bg1"/>
          </a:solidFill>
          <a:ln>
            <a:solidFill>
              <a:srgbClr val="FF0000"/>
            </a:solidFill>
          </a:ln>
        </p:spPr>
        <p:txBody>
          <a:bodyPr wrap="square" rtlCol="0">
            <a:spAutoFit/>
          </a:bodyPr>
          <a:lstStyle/>
          <a:p>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Command</a:t>
            </a:r>
          </a:p>
        </p:txBody>
      </p:sp>
      <p:sp>
        <p:nvSpPr>
          <p:cNvPr id="8" name="TextBox 7"/>
          <p:cNvSpPr txBox="1"/>
          <p:nvPr/>
        </p:nvSpPr>
        <p:spPr>
          <a:xfrm>
            <a:off x="1975944" y="2393806"/>
            <a:ext cx="4938662"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lệnh</a:t>
            </a:r>
            <a:r>
              <a:rPr lang="en-US" sz="2000" b="1" dirty="0">
                <a:latin typeface="Segoe UI Black" panose="020B0A02040204020203" pitchFamily="34" charset="0"/>
                <a:cs typeface="Times New Roman" panose="02020603050405020304" pitchFamily="18" charset="0"/>
              </a:rPr>
              <a:t> AT </a:t>
            </a:r>
            <a:r>
              <a:rPr lang="en-US" sz="2000" b="1" dirty="0" err="1">
                <a:latin typeface="Segoe UI Black" panose="020B0A02040204020203" pitchFamily="34" charset="0"/>
                <a:cs typeface="Times New Roman" panose="02020603050405020304" pitchFamily="18" charset="0"/>
              </a:rPr>
              <a:t>cấu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hình</a:t>
            </a:r>
            <a:r>
              <a:rPr lang="en-US" sz="2000" b="1" dirty="0">
                <a:latin typeface="Segoe UI Black" panose="020B0A02040204020203" pitchFamily="34" charset="0"/>
                <a:cs typeface="Times New Roman" panose="02020603050405020304" pitchFamily="18" charset="0"/>
              </a:rPr>
              <a:t> Module </a:t>
            </a:r>
            <a:r>
              <a:rPr lang="en-US" sz="2000" b="1" dirty="0" err="1">
                <a:latin typeface="Segoe UI Black" panose="020B0A02040204020203" pitchFamily="34" charset="0"/>
                <a:cs typeface="Times New Roman" panose="02020603050405020304" pitchFamily="18" charset="0"/>
              </a:rPr>
              <a:t>Wifi</a:t>
            </a:r>
            <a:endParaRPr lang="en-US" sz="2000" b="1" dirty="0">
              <a:latin typeface="Segoe UI Black" panose="020B0A02040204020203" pitchFamily="34"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733006" y="2906746"/>
            <a:ext cx="10363200" cy="3933825"/>
          </a:xfrm>
          <a:prstGeom prst="rect">
            <a:avLst/>
          </a:prstGeom>
        </p:spPr>
      </p:pic>
    </p:spTree>
    <p:extLst>
      <p:ext uri="{BB962C8B-B14F-4D97-AF65-F5344CB8AC3E}">
        <p14:creationId xmlns:p14="http://schemas.microsoft.com/office/powerpoint/2010/main" val="408022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3596</TotalTime>
  <Words>586</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Roboto</vt:lpstr>
      <vt:lpstr>Segoe UI Black</vt:lpstr>
      <vt:lpstr>Office Theme</vt:lpstr>
      <vt:lpstr>PowerPoint Presentation</vt:lpstr>
      <vt:lpstr>AT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362</cp:revision>
  <dcterms:created xsi:type="dcterms:W3CDTF">2017-11-04T11:17:03Z</dcterms:created>
  <dcterms:modified xsi:type="dcterms:W3CDTF">2020-08-23T16:18:30Z</dcterms:modified>
  <cp:contentStatus/>
</cp:coreProperties>
</file>