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62" r:id="rId4"/>
    <p:sldId id="263" r:id="rId5"/>
    <p:sldId id="264" r:id="rId6"/>
    <p:sldId id="265" r:id="rId7"/>
    <p:sldId id="270" r:id="rId8"/>
    <p:sldId id="266" r:id="rId9"/>
    <p:sldId id="267" r:id="rId10"/>
    <p:sldId id="268" r:id="rId11"/>
    <p:sldId id="269" r:id="rId12"/>
    <p:sldId id="26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32"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FAD"/>
    <a:srgbClr val="2191AD"/>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15" autoAdjust="0"/>
    <p:restoredTop sz="94660"/>
  </p:normalViewPr>
  <p:slideViewPr>
    <p:cSldViewPr snapToGrid="0" showGuides="1">
      <p:cViewPr varScale="1">
        <p:scale>
          <a:sx n="111" d="100"/>
          <a:sy n="111" d="100"/>
        </p:scale>
        <p:origin x="378" y="102"/>
      </p:cViewPr>
      <p:guideLst>
        <p:guide orient="horz" pos="2232"/>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921E71-55FB-4F70-BA64-7E87629B9540}" type="datetimeFigureOut">
              <a:rPr lang="en-US" smtClean="0"/>
              <a:t>8/23/2020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ECC60F-1D31-4D35-A4BD-2D8861561F47}" type="slidenum">
              <a:rPr lang="en-US" smtClean="0"/>
              <a:t>‹#›</a:t>
            </a:fld>
            <a:endParaRPr lang="en-US"/>
          </a:p>
        </p:txBody>
      </p:sp>
    </p:spTree>
    <p:extLst>
      <p:ext uri="{BB962C8B-B14F-4D97-AF65-F5344CB8AC3E}">
        <p14:creationId xmlns:p14="http://schemas.microsoft.com/office/powerpoint/2010/main" val="2409383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5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65943" y="2287162"/>
            <a:ext cx="3460115" cy="2283676"/>
          </a:xfrm>
          <a:prstGeom prst="rect">
            <a:avLst/>
          </a:prstGeom>
        </p:spPr>
      </p:pic>
    </p:spTree>
    <p:extLst>
      <p:ext uri="{BB962C8B-B14F-4D97-AF65-F5344CB8AC3E}">
        <p14:creationId xmlns:p14="http://schemas.microsoft.com/office/powerpoint/2010/main" val="2445217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7639050" y="1"/>
            <a:ext cx="3486150" cy="6858000"/>
          </a:xfrm>
          <a:prstGeom prst="rect">
            <a:avLst/>
          </a:prstGeom>
          <a:solidFill>
            <a:srgbClr val="1B8F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933450" y="1643144"/>
            <a:ext cx="5915024" cy="1239839"/>
          </a:xfrm>
        </p:spPr>
        <p:txBody>
          <a:bodyPr>
            <a:noAutofit/>
          </a:bodyPr>
          <a:lstStyle>
            <a:lvl1pPr algn="r">
              <a:defRPr sz="4000" baseline="0">
                <a:solidFill>
                  <a:schemeClr val="bg1"/>
                </a:solidFill>
              </a:defRPr>
            </a:lvl1pPr>
          </a:lstStyle>
          <a:p>
            <a:r>
              <a:rPr lang="en-US" dirty="0"/>
              <a:t>Headline here</a:t>
            </a:r>
            <a:br>
              <a:rPr lang="en-US" dirty="0"/>
            </a:br>
            <a:r>
              <a:rPr lang="en-US" dirty="0"/>
              <a:t>Content</a:t>
            </a:r>
          </a:p>
        </p:txBody>
      </p:sp>
      <p:sp>
        <p:nvSpPr>
          <p:cNvPr id="4" name="Footer Placeholder 3"/>
          <p:cNvSpPr>
            <a:spLocks noGrp="1"/>
          </p:cNvSpPr>
          <p:nvPr>
            <p:ph type="ftr" sz="quarter" idx="11"/>
          </p:nvPr>
        </p:nvSpPr>
        <p:spPr>
          <a:xfrm>
            <a:off x="8515350" y="6356350"/>
            <a:ext cx="1876424" cy="365125"/>
          </a:xfrm>
        </p:spPr>
        <p:txBody>
          <a:bodyPr/>
          <a:lstStyle>
            <a:lvl1pPr algn="ctr">
              <a:defRPr>
                <a:solidFill>
                  <a:schemeClr val="bg1"/>
                </a:solidFill>
              </a:defRPr>
            </a:lvl1pPr>
          </a:lstStyle>
          <a:p>
            <a:r>
              <a:rPr lang="en-US"/>
              <a:t>www.indruino.com</a:t>
            </a:r>
          </a:p>
        </p:txBody>
      </p:sp>
      <p:sp>
        <p:nvSpPr>
          <p:cNvPr id="8" name="Subtitle 2"/>
          <p:cNvSpPr>
            <a:spLocks noGrp="1"/>
          </p:cNvSpPr>
          <p:nvPr>
            <p:ph type="subTitle" idx="1" hasCustomPrompt="1"/>
          </p:nvPr>
        </p:nvSpPr>
        <p:spPr>
          <a:xfrm>
            <a:off x="933451" y="3045702"/>
            <a:ext cx="5915024" cy="828674"/>
          </a:xfrm>
        </p:spPr>
        <p:txBody>
          <a:bodyPr>
            <a:normAutofit/>
          </a:bodyPr>
          <a:lstStyle>
            <a:lvl1pPr marL="0" indent="0" algn="r">
              <a:buNone/>
              <a:defRPr sz="18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 here</a:t>
            </a:r>
          </a:p>
          <a:p>
            <a:r>
              <a:rPr lang="en-US" dirty="0"/>
              <a:t>Content</a:t>
            </a: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99672" y="1643144"/>
            <a:ext cx="2164905" cy="1428837"/>
          </a:xfrm>
          <a:prstGeom prst="rect">
            <a:avLst/>
          </a:prstGeom>
        </p:spPr>
      </p:pic>
      <p:sp>
        <p:nvSpPr>
          <p:cNvPr id="14" name="Subtitle 2"/>
          <p:cNvSpPr txBox="1">
            <a:spLocks/>
          </p:cNvSpPr>
          <p:nvPr userDrawn="1"/>
        </p:nvSpPr>
        <p:spPr>
          <a:xfrm>
            <a:off x="3581399" y="4245533"/>
            <a:ext cx="3267075" cy="828674"/>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18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err="1">
                <a:solidFill>
                  <a:schemeClr val="bg1"/>
                </a:solidFill>
              </a:rPr>
              <a:t>Diễn</a:t>
            </a:r>
            <a:r>
              <a:rPr lang="en-US">
                <a:solidFill>
                  <a:schemeClr val="bg1"/>
                </a:solidFill>
              </a:rPr>
              <a:t> </a:t>
            </a:r>
            <a:r>
              <a:rPr lang="en-US" err="1">
                <a:solidFill>
                  <a:schemeClr val="bg1"/>
                </a:solidFill>
              </a:rPr>
              <a:t>giả</a:t>
            </a:r>
            <a:r>
              <a:rPr lang="en-US">
                <a:solidFill>
                  <a:schemeClr val="bg1"/>
                </a:solidFill>
              </a:rPr>
              <a:t>: </a:t>
            </a:r>
            <a:r>
              <a:rPr lang="en-US" err="1">
                <a:solidFill>
                  <a:schemeClr val="bg1"/>
                </a:solidFill>
              </a:rPr>
              <a:t>Indruino</a:t>
            </a:r>
            <a:endParaRPr lang="en-US">
              <a:solidFill>
                <a:schemeClr val="bg1"/>
              </a:solidFill>
            </a:endParaRPr>
          </a:p>
          <a:p>
            <a:r>
              <a:rPr lang="en-US" err="1">
                <a:solidFill>
                  <a:schemeClr val="bg1"/>
                </a:solidFill>
              </a:rPr>
              <a:t>Bộ</a:t>
            </a:r>
            <a:r>
              <a:rPr lang="en-US">
                <a:solidFill>
                  <a:schemeClr val="bg1"/>
                </a:solidFill>
              </a:rPr>
              <a:t> </a:t>
            </a:r>
            <a:r>
              <a:rPr lang="en-US" err="1">
                <a:solidFill>
                  <a:schemeClr val="bg1"/>
                </a:solidFill>
              </a:rPr>
              <a:t>phận</a:t>
            </a:r>
            <a:r>
              <a:rPr lang="en-US">
                <a:solidFill>
                  <a:schemeClr val="bg1"/>
                </a:solidFill>
              </a:rPr>
              <a:t>: </a:t>
            </a:r>
            <a:r>
              <a:rPr lang="en-US" err="1">
                <a:solidFill>
                  <a:schemeClr val="bg1"/>
                </a:solidFill>
              </a:rPr>
              <a:t>Indruino</a:t>
            </a:r>
            <a:endParaRPr lang="en-US">
              <a:solidFill>
                <a:schemeClr val="bg1"/>
              </a:solidFill>
            </a:endParaRPr>
          </a:p>
        </p:txBody>
      </p:sp>
      <p:sp>
        <p:nvSpPr>
          <p:cNvPr id="16" name="Rectangle 15"/>
          <p:cNvSpPr/>
          <p:nvPr userDrawn="1"/>
        </p:nvSpPr>
        <p:spPr>
          <a:xfrm>
            <a:off x="933450" y="4037095"/>
            <a:ext cx="5915024" cy="18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7374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a:t>Title here</a:t>
            </a:r>
          </a:p>
        </p:txBody>
      </p:sp>
      <p:sp>
        <p:nvSpPr>
          <p:cNvPr id="9"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here</a:t>
            </a:r>
          </a:p>
        </p:txBody>
      </p:sp>
      <p:sp>
        <p:nvSpPr>
          <p:cNvPr id="10" name="Rectangle 9"/>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4" name="Rectangle 13"/>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icture Placeholder 2"/>
          <p:cNvSpPr>
            <a:spLocks noGrp="1"/>
          </p:cNvSpPr>
          <p:nvPr>
            <p:ph type="pic" idx="12"/>
          </p:nvPr>
        </p:nvSpPr>
        <p:spPr>
          <a:xfrm>
            <a:off x="1971675" y="1847904"/>
            <a:ext cx="3562350"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7" name="Text Placeholder 3"/>
          <p:cNvSpPr>
            <a:spLocks noGrp="1"/>
          </p:cNvSpPr>
          <p:nvPr>
            <p:ph type="body" sz="half" idx="2" hasCustomPrompt="1"/>
          </p:nvPr>
        </p:nvSpPr>
        <p:spPr>
          <a:xfrm>
            <a:off x="5876927" y="1847904"/>
            <a:ext cx="5476872"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Tree>
    <p:extLst>
      <p:ext uri="{BB962C8B-B14F-4D97-AF65-F5344CB8AC3E}">
        <p14:creationId xmlns:p14="http://schemas.microsoft.com/office/powerpoint/2010/main" val="315907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a:t>Title here</a:t>
            </a:r>
          </a:p>
        </p:txBody>
      </p:sp>
      <p:sp>
        <p:nvSpPr>
          <p:cNvPr id="7"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here</a:t>
            </a:r>
          </a:p>
        </p:txBody>
      </p:sp>
      <p:sp>
        <p:nvSpPr>
          <p:cNvPr id="8" name="Rectangle 7"/>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0" name="Rectangle 9"/>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3"/>
          <p:cNvSpPr>
            <a:spLocks noGrp="1"/>
          </p:cNvSpPr>
          <p:nvPr>
            <p:ph type="body" sz="half" idx="2" hasCustomPrompt="1"/>
          </p:nvPr>
        </p:nvSpPr>
        <p:spPr>
          <a:xfrm>
            <a:off x="1971675"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
        <p:nvSpPr>
          <p:cNvPr id="15" name="Text Placeholder 3"/>
          <p:cNvSpPr>
            <a:spLocks noGrp="1"/>
          </p:cNvSpPr>
          <p:nvPr>
            <p:ph type="body" sz="half" idx="10" hasCustomPrompt="1"/>
          </p:nvPr>
        </p:nvSpPr>
        <p:spPr>
          <a:xfrm>
            <a:off x="5153789"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
        <p:nvSpPr>
          <p:cNvPr id="16" name="Text Placeholder 3"/>
          <p:cNvSpPr>
            <a:spLocks noGrp="1"/>
          </p:cNvSpPr>
          <p:nvPr>
            <p:ph type="body" sz="half" idx="11" hasCustomPrompt="1"/>
          </p:nvPr>
        </p:nvSpPr>
        <p:spPr>
          <a:xfrm>
            <a:off x="8335904"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Tree>
    <p:extLst>
      <p:ext uri="{BB962C8B-B14F-4D97-AF65-F5344CB8AC3E}">
        <p14:creationId xmlns:p14="http://schemas.microsoft.com/office/powerpoint/2010/main" val="1532711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18" name="Picture Placeholder 2"/>
          <p:cNvSpPr>
            <a:spLocks noGrp="1"/>
          </p:cNvSpPr>
          <p:nvPr>
            <p:ph type="pic" idx="14"/>
          </p:nvPr>
        </p:nvSpPr>
        <p:spPr>
          <a:xfrm>
            <a:off x="5153790" y="1847904"/>
            <a:ext cx="3017894"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Picture Placeholder 2"/>
          <p:cNvSpPr>
            <a:spLocks noGrp="1"/>
          </p:cNvSpPr>
          <p:nvPr>
            <p:ph type="pic" idx="12"/>
          </p:nvPr>
        </p:nvSpPr>
        <p:spPr>
          <a:xfrm>
            <a:off x="1971675" y="1847904"/>
            <a:ext cx="3017894"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a:t>Title here</a:t>
            </a:r>
          </a:p>
        </p:txBody>
      </p:sp>
      <p:sp>
        <p:nvSpPr>
          <p:cNvPr id="7"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here</a:t>
            </a:r>
          </a:p>
        </p:txBody>
      </p:sp>
      <p:sp>
        <p:nvSpPr>
          <p:cNvPr id="8" name="Rectangle 7"/>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0" name="Rectangle 9"/>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Placeholder 3"/>
          <p:cNvSpPr>
            <a:spLocks noGrp="1"/>
          </p:cNvSpPr>
          <p:nvPr>
            <p:ph type="body" sz="half" idx="11" hasCustomPrompt="1"/>
          </p:nvPr>
        </p:nvSpPr>
        <p:spPr>
          <a:xfrm>
            <a:off x="8335904"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Tree>
    <p:extLst>
      <p:ext uri="{BB962C8B-B14F-4D97-AF65-F5344CB8AC3E}">
        <p14:creationId xmlns:p14="http://schemas.microsoft.com/office/powerpoint/2010/main" val="1941739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7639050" y="1"/>
            <a:ext cx="3486150" cy="6858000"/>
          </a:xfrm>
          <a:prstGeom prst="rect">
            <a:avLst/>
          </a:prstGeom>
          <a:blipFill>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933450" y="1643144"/>
            <a:ext cx="5915024" cy="1239839"/>
          </a:xfrm>
        </p:spPr>
        <p:txBody>
          <a:bodyPr>
            <a:noAutofit/>
          </a:bodyPr>
          <a:lstStyle>
            <a:lvl1pPr algn="r">
              <a:defRPr sz="4000" baseline="0">
                <a:solidFill>
                  <a:schemeClr val="bg1"/>
                </a:solidFill>
              </a:defRPr>
            </a:lvl1pPr>
          </a:lstStyle>
          <a:p>
            <a:r>
              <a:rPr lang="en-US" dirty="0"/>
              <a:t>Thanks you !</a:t>
            </a:r>
          </a:p>
        </p:txBody>
      </p:sp>
      <p:sp>
        <p:nvSpPr>
          <p:cNvPr id="13" name="Footer Placeholder 3"/>
          <p:cNvSpPr>
            <a:spLocks noGrp="1"/>
          </p:cNvSpPr>
          <p:nvPr>
            <p:ph type="ftr" sz="quarter" idx="11"/>
          </p:nvPr>
        </p:nvSpPr>
        <p:spPr>
          <a:xfrm>
            <a:off x="8515350" y="6356350"/>
            <a:ext cx="1876424" cy="365125"/>
          </a:xfrm>
        </p:spPr>
        <p:txBody>
          <a:bodyPr/>
          <a:lstStyle>
            <a:lvl1pPr algn="ctr">
              <a:defRPr>
                <a:solidFill>
                  <a:schemeClr val="bg1"/>
                </a:solidFill>
              </a:defRPr>
            </a:lvl1pPr>
          </a:lstStyle>
          <a:p>
            <a:r>
              <a:rPr lang="en-US"/>
              <a:t>www.indruino.com</a:t>
            </a:r>
          </a:p>
        </p:txBody>
      </p:sp>
      <p:pic>
        <p:nvPicPr>
          <p:cNvPr id="17" name="Picture 1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299672" y="1643144"/>
            <a:ext cx="2164905" cy="1428837"/>
          </a:xfrm>
          <a:prstGeom prst="rect">
            <a:avLst/>
          </a:prstGeom>
        </p:spPr>
      </p:pic>
      <p:sp>
        <p:nvSpPr>
          <p:cNvPr id="19" name="Subtitle 2"/>
          <p:cNvSpPr txBox="1">
            <a:spLocks/>
          </p:cNvSpPr>
          <p:nvPr userDrawn="1"/>
        </p:nvSpPr>
        <p:spPr>
          <a:xfrm>
            <a:off x="3581399" y="3071981"/>
            <a:ext cx="3267075" cy="828674"/>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18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err="1">
                <a:solidFill>
                  <a:schemeClr val="bg1"/>
                </a:solidFill>
              </a:rPr>
              <a:t>Diễn</a:t>
            </a:r>
            <a:r>
              <a:rPr lang="en-US">
                <a:solidFill>
                  <a:schemeClr val="bg1"/>
                </a:solidFill>
              </a:rPr>
              <a:t> </a:t>
            </a:r>
            <a:r>
              <a:rPr lang="en-US" err="1">
                <a:solidFill>
                  <a:schemeClr val="bg1"/>
                </a:solidFill>
              </a:rPr>
              <a:t>giả</a:t>
            </a:r>
            <a:r>
              <a:rPr lang="en-US">
                <a:solidFill>
                  <a:schemeClr val="bg1"/>
                </a:solidFill>
              </a:rPr>
              <a:t>: </a:t>
            </a:r>
            <a:r>
              <a:rPr lang="en-US" err="1">
                <a:solidFill>
                  <a:schemeClr val="bg1"/>
                </a:solidFill>
              </a:rPr>
              <a:t>Indruino</a:t>
            </a:r>
            <a:endParaRPr lang="en-US">
              <a:solidFill>
                <a:schemeClr val="bg1"/>
              </a:solidFill>
            </a:endParaRPr>
          </a:p>
          <a:p>
            <a:r>
              <a:rPr lang="en-US" err="1">
                <a:solidFill>
                  <a:schemeClr val="bg1"/>
                </a:solidFill>
              </a:rPr>
              <a:t>Bộ</a:t>
            </a:r>
            <a:r>
              <a:rPr lang="en-US">
                <a:solidFill>
                  <a:schemeClr val="bg1"/>
                </a:solidFill>
              </a:rPr>
              <a:t> </a:t>
            </a:r>
            <a:r>
              <a:rPr lang="en-US" err="1">
                <a:solidFill>
                  <a:schemeClr val="bg1"/>
                </a:solidFill>
              </a:rPr>
              <a:t>phận</a:t>
            </a:r>
            <a:r>
              <a:rPr lang="en-US">
                <a:solidFill>
                  <a:schemeClr val="bg1"/>
                </a:solidFill>
              </a:rPr>
              <a:t>: </a:t>
            </a:r>
            <a:r>
              <a:rPr lang="en-US" err="1">
                <a:solidFill>
                  <a:schemeClr val="bg1"/>
                </a:solidFill>
              </a:rPr>
              <a:t>Indruino</a:t>
            </a:r>
            <a:endParaRPr lang="en-US">
              <a:solidFill>
                <a:schemeClr val="bg1"/>
              </a:solidFill>
            </a:endParaRPr>
          </a:p>
        </p:txBody>
      </p:sp>
      <p:sp>
        <p:nvSpPr>
          <p:cNvPr id="20" name="Rectangle 19"/>
          <p:cNvSpPr/>
          <p:nvPr userDrawn="1"/>
        </p:nvSpPr>
        <p:spPr>
          <a:xfrm>
            <a:off x="933450" y="2863543"/>
            <a:ext cx="5915024" cy="18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95556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fld id="{6D9FEF56-C5D4-4D87-B961-211842A8ECEA}" type="datetime1">
              <a:rPr lang="en-US" smtClean="0"/>
              <a:t>8/23/2020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r>
              <a:rPr lang="en-US"/>
              <a:t>www.indruino.com</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fld id="{D779B054-1F36-43A5-BA23-2DE8D6B1A684}" type="slidenum">
              <a:rPr lang="en-US" smtClean="0"/>
              <a:pPr/>
              <a:t>‹#›</a:t>
            </a:fld>
            <a:endParaRPr lang="en-US"/>
          </a:p>
        </p:txBody>
      </p:sp>
    </p:spTree>
    <p:extLst>
      <p:ext uri="{BB962C8B-B14F-4D97-AF65-F5344CB8AC3E}">
        <p14:creationId xmlns:p14="http://schemas.microsoft.com/office/powerpoint/2010/main" val="184832763"/>
      </p:ext>
    </p:extLst>
  </p:cSld>
  <p:clrMap bg1="lt1" tx1="dk1" bg2="lt2" tx2="dk2" accent1="accent1" accent2="accent2" accent3="accent3" accent4="accent4" accent5="accent5" accent6="accent6" hlink="hlink" folHlink="folHlink"/>
  <p:sldLayoutIdLst>
    <p:sldLayoutId id="2147483677" r:id="rId1"/>
    <p:sldLayoutId id="2147483660" r:id="rId2"/>
    <p:sldLayoutId id="2147483664" r:id="rId3"/>
    <p:sldLayoutId id="2147483678" r:id="rId4"/>
    <p:sldLayoutId id="2147483680" r:id="rId5"/>
    <p:sldLayoutId id="2147483663" r:id="rId6"/>
  </p:sldLayoutIdLst>
  <p:hf sldNum="0" hd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Roboto" panose="02000000000000000000"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79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881353" y="777765"/>
            <a:ext cx="9149254" cy="553998"/>
          </a:xfrm>
          <a:prstGeom prst="rect">
            <a:avLst/>
          </a:prstGeom>
          <a:noFill/>
        </p:spPr>
        <p:txBody>
          <a:bodyPr wrap="square" rtlCol="0">
            <a:spAutoFit/>
          </a:bodyPr>
          <a:lstStyle/>
          <a:p>
            <a:r>
              <a:rPr lang="en-US" sz="3000" b="1" dirty="0">
                <a:solidFill>
                  <a:srgbClr val="FF0000"/>
                </a:solidFill>
                <a:latin typeface="Segoe UI Black" panose="020B0A02040204020203" pitchFamily="34" charset="0"/>
                <a:cs typeface="Times New Roman" panose="02020603050405020304" pitchFamily="18" charset="0"/>
              </a:rPr>
              <a:t>Analog to Modbus Converter</a:t>
            </a:r>
          </a:p>
        </p:txBody>
      </p:sp>
      <p:sp>
        <p:nvSpPr>
          <p:cNvPr id="7" name="TextBox 6"/>
          <p:cNvSpPr txBox="1"/>
          <p:nvPr/>
        </p:nvSpPr>
        <p:spPr>
          <a:xfrm>
            <a:off x="1881353" y="4679334"/>
            <a:ext cx="10037378" cy="1883657"/>
          </a:xfrm>
          <a:prstGeom prst="rect">
            <a:avLst/>
          </a:prstGeom>
          <a:solidFill>
            <a:schemeClr val="bg1"/>
          </a:solidFill>
        </p:spPr>
        <p:txBody>
          <a:bodyPr wrap="square" rtlCol="0">
            <a:spAutoFit/>
          </a:bodyPr>
          <a:lstStyle/>
          <a:p>
            <a:pPr>
              <a:lnSpc>
                <a:spcPct val="150000"/>
              </a:lnSpc>
            </a:pPr>
            <a:r>
              <a:rPr lang="vi-VN" sz="2000" dirty="0">
                <a:latin typeface="Segoe UI Black" panose="020B0A02040204020203" pitchFamily="34" charset="0"/>
                <a:cs typeface="Times New Roman" panose="02020603050405020304" pitchFamily="18" charset="0"/>
              </a:rPr>
              <a:t>Như hình trên, chúng ta có thể thấy chỉ với một thiết bị chuyển đổi nhưng đồng thời có thể đọc được đến 8 ngõ vào 4-20mA/0-10V. Và chuyển chúng về tín hiệu </a:t>
            </a:r>
            <a:r>
              <a:rPr lang="vi-VN" sz="2000" b="1" dirty="0">
                <a:latin typeface="Segoe UI Black" panose="020B0A02040204020203" pitchFamily="34" charset="0"/>
                <a:cs typeface="Times New Roman" panose="02020603050405020304" pitchFamily="18" charset="0"/>
              </a:rPr>
              <a:t>modbus RTU</a:t>
            </a:r>
            <a:r>
              <a:rPr lang="vi-VN" sz="2000" dirty="0">
                <a:latin typeface="Segoe UI Black" panose="020B0A02040204020203" pitchFamily="34" charset="0"/>
                <a:cs typeface="Times New Roman" panose="02020603050405020304" pitchFamily="18" charset="0"/>
              </a:rPr>
              <a:t> đưa về PLC điều khiển. Đây có thể được xem là một giải pháp tiết kiệm chi phí và đem lại hiệu quả rất cao.</a:t>
            </a:r>
          </a:p>
        </p:txBody>
      </p:sp>
      <p:pic>
        <p:nvPicPr>
          <p:cNvPr id="8" name="Picture 7"/>
          <p:cNvPicPr>
            <a:picLocks noChangeAspect="1"/>
          </p:cNvPicPr>
          <p:nvPr/>
        </p:nvPicPr>
        <p:blipFill>
          <a:blip r:embed="rId2"/>
          <a:stretch>
            <a:fillRect/>
          </a:stretch>
        </p:blipFill>
        <p:spPr>
          <a:xfrm>
            <a:off x="4213223" y="1832750"/>
            <a:ext cx="5373638" cy="2653373"/>
          </a:xfrm>
          <a:prstGeom prst="rect">
            <a:avLst/>
          </a:prstGeom>
        </p:spPr>
      </p:pic>
    </p:spTree>
    <p:extLst>
      <p:ext uri="{BB962C8B-B14F-4D97-AF65-F5344CB8AC3E}">
        <p14:creationId xmlns:p14="http://schemas.microsoft.com/office/powerpoint/2010/main" val="4289905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769477" y="777765"/>
            <a:ext cx="8261130" cy="553998"/>
          </a:xfrm>
          <a:prstGeom prst="rect">
            <a:avLst/>
          </a:prstGeom>
          <a:noFill/>
        </p:spPr>
        <p:txBody>
          <a:bodyPr wrap="square" rtlCol="0">
            <a:spAutoFit/>
          </a:bodyPr>
          <a:lstStyle/>
          <a:p>
            <a:r>
              <a:rPr lang="en-US" sz="3000" b="1" dirty="0">
                <a:solidFill>
                  <a:srgbClr val="FF0000"/>
                </a:solidFill>
                <a:latin typeface="Segoe UI Black" panose="020B0A02040204020203" pitchFamily="34" charset="0"/>
                <a:cs typeface="Times New Roman" panose="02020603050405020304" pitchFamily="18" charset="0"/>
              </a:rPr>
              <a:t>Analog to Modbus Converter</a:t>
            </a:r>
          </a:p>
        </p:txBody>
      </p:sp>
      <p:sp>
        <p:nvSpPr>
          <p:cNvPr id="7" name="TextBox 6"/>
          <p:cNvSpPr txBox="1"/>
          <p:nvPr/>
        </p:nvSpPr>
        <p:spPr>
          <a:xfrm>
            <a:off x="1881352" y="4692075"/>
            <a:ext cx="10037378" cy="2345322"/>
          </a:xfrm>
          <a:prstGeom prst="rect">
            <a:avLst/>
          </a:prstGeom>
          <a:solidFill>
            <a:schemeClr val="bg1"/>
          </a:solidFill>
        </p:spPr>
        <p:txBody>
          <a:bodyPr wrap="square" rtlCol="0">
            <a:spAutoFit/>
          </a:bodyPr>
          <a:lstStyle/>
          <a:p>
            <a:pPr>
              <a:lnSpc>
                <a:spcPct val="150000"/>
              </a:lnSpc>
            </a:pPr>
            <a:r>
              <a:rPr lang="vi-VN" sz="2000" dirty="0">
                <a:latin typeface="Segoe UI Black" panose="020B0A02040204020203" pitchFamily="34" charset="0"/>
                <a:cs typeface="Times New Roman" panose="02020603050405020304" pitchFamily="18" charset="0"/>
              </a:rPr>
              <a:t>Ngoài ra, đối với ứng dụng đo nhiệt độ thì còn có </a:t>
            </a:r>
            <a:r>
              <a:rPr lang="vi-VN" sz="2000" b="1" dirty="0">
                <a:latin typeface="Segoe UI Black" panose="020B0A02040204020203" pitchFamily="34" charset="0"/>
                <a:cs typeface="Times New Roman" panose="02020603050405020304" pitchFamily="18" charset="0"/>
              </a:rPr>
              <a:t>bộ chuyển đổi </a:t>
            </a:r>
            <a:r>
              <a:rPr lang="en-US" sz="2000" b="1" dirty="0">
                <a:latin typeface="Segoe UI Black" panose="020B0A02040204020203" pitchFamily="34" charset="0"/>
                <a:cs typeface="Times New Roman" panose="02020603050405020304" pitchFamily="18" charset="0"/>
              </a:rPr>
              <a:t>PT</a:t>
            </a:r>
            <a:r>
              <a:rPr lang="vi-VN" sz="2000" b="1" dirty="0">
                <a:latin typeface="Segoe UI Black" panose="020B0A02040204020203" pitchFamily="34" charset="0"/>
                <a:cs typeface="Times New Roman" panose="02020603050405020304" pitchFamily="18" charset="0"/>
              </a:rPr>
              <a:t>100 ra </a:t>
            </a:r>
            <a:r>
              <a:rPr lang="en-US" sz="2000" b="1" dirty="0">
                <a:latin typeface="Segoe UI Black" panose="020B0A02040204020203" pitchFamily="34" charset="0"/>
                <a:cs typeface="Times New Roman" panose="02020603050405020304" pitchFamily="18" charset="0"/>
              </a:rPr>
              <a:t>M</a:t>
            </a:r>
            <a:r>
              <a:rPr lang="vi-VN" sz="2000" b="1" dirty="0">
                <a:latin typeface="Segoe UI Black" panose="020B0A02040204020203" pitchFamily="34" charset="0"/>
                <a:cs typeface="Times New Roman" panose="02020603050405020304" pitchFamily="18" charset="0"/>
              </a:rPr>
              <a:t>od</a:t>
            </a:r>
            <a:r>
              <a:rPr lang="en-US" sz="2000" b="1" dirty="0">
                <a:latin typeface="Segoe UI Black" panose="020B0A02040204020203" pitchFamily="34" charset="0"/>
                <a:cs typeface="Times New Roman" panose="02020603050405020304" pitchFamily="18" charset="0"/>
              </a:rPr>
              <a:t>B</a:t>
            </a:r>
            <a:r>
              <a:rPr lang="vi-VN" sz="2000" b="1" dirty="0">
                <a:latin typeface="Segoe UI Black" panose="020B0A02040204020203" pitchFamily="34" charset="0"/>
                <a:cs typeface="Times New Roman" panose="02020603050405020304" pitchFamily="18" charset="0"/>
              </a:rPr>
              <a:t>us </a:t>
            </a:r>
            <a:r>
              <a:rPr lang="en-US" sz="2000" b="1" dirty="0">
                <a:latin typeface="Segoe UI Black" panose="020B0A02040204020203" pitchFamily="34" charset="0"/>
                <a:cs typeface="Times New Roman" panose="02020603050405020304" pitchFamily="18" charset="0"/>
              </a:rPr>
              <a:t>RTU</a:t>
            </a:r>
            <a:r>
              <a:rPr lang="vi-VN" sz="2000" dirty="0">
                <a:latin typeface="Segoe UI Black" panose="020B0A02040204020203" pitchFamily="34" charset="0"/>
                <a:cs typeface="Times New Roman" panose="02020603050405020304" pitchFamily="18" charset="0"/>
              </a:rPr>
              <a:t> như hình trên. Tín hiệu ngõ vào là 4 </a:t>
            </a:r>
            <a:r>
              <a:rPr lang="en-US" sz="2000" dirty="0">
                <a:latin typeface="Segoe UI Black" panose="020B0A02040204020203" pitchFamily="34" charset="0"/>
                <a:cs typeface="Times New Roman" panose="02020603050405020304" pitchFamily="18" charset="0"/>
              </a:rPr>
              <a:t>PT</a:t>
            </a:r>
            <a:r>
              <a:rPr lang="vi-VN" sz="2000" dirty="0">
                <a:latin typeface="Segoe UI Black" panose="020B0A02040204020203" pitchFamily="34" charset="0"/>
                <a:cs typeface="Times New Roman" panose="02020603050405020304" pitchFamily="18" charset="0"/>
              </a:rPr>
              <a:t>100 sẽ được bộ chuyển đổi đưa về dạng Modbus RTU. Nếu không sử dụng đến thiết bị chuyển sang modbus thì chúng ta phải sử dụng đến 4 bộ chuyển đổi </a:t>
            </a:r>
            <a:r>
              <a:rPr lang="en-US" sz="2000" dirty="0">
                <a:latin typeface="Segoe UI Black" panose="020B0A02040204020203" pitchFamily="34" charset="0"/>
                <a:cs typeface="Times New Roman" panose="02020603050405020304" pitchFamily="18" charset="0"/>
              </a:rPr>
              <a:t>PT</a:t>
            </a:r>
            <a:r>
              <a:rPr lang="vi-VN" sz="2000" dirty="0">
                <a:latin typeface="Segoe UI Black" panose="020B0A02040204020203" pitchFamily="34" charset="0"/>
                <a:cs typeface="Times New Roman" panose="02020603050405020304" pitchFamily="18" charset="0"/>
              </a:rPr>
              <a:t>100 ra 4-20mA để đưa về PLC rất tốn kém.</a:t>
            </a:r>
          </a:p>
        </p:txBody>
      </p:sp>
      <p:pic>
        <p:nvPicPr>
          <p:cNvPr id="9" name="Picture 8"/>
          <p:cNvPicPr>
            <a:picLocks noChangeAspect="1"/>
          </p:cNvPicPr>
          <p:nvPr/>
        </p:nvPicPr>
        <p:blipFill>
          <a:blip r:embed="rId2"/>
          <a:stretch>
            <a:fillRect/>
          </a:stretch>
        </p:blipFill>
        <p:spPr>
          <a:xfrm>
            <a:off x="3884229" y="1767894"/>
            <a:ext cx="6031625" cy="2911440"/>
          </a:xfrm>
          <a:prstGeom prst="rect">
            <a:avLst/>
          </a:prstGeom>
        </p:spPr>
      </p:pic>
    </p:spTree>
    <p:extLst>
      <p:ext uri="{BB962C8B-B14F-4D97-AF65-F5344CB8AC3E}">
        <p14:creationId xmlns:p14="http://schemas.microsoft.com/office/powerpoint/2010/main" val="2981168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749" y="1643144"/>
            <a:ext cx="6619874" cy="1239839"/>
          </a:xfrm>
          <a:noFill/>
          <a:ln>
            <a:noFill/>
          </a:ln>
        </p:spPr>
        <p:txBody>
          <a:bodyPr/>
          <a:lstStyle/>
          <a:p>
            <a:r>
              <a:rPr lang="en-US" sz="4800" b="1" dirty="0">
                <a:latin typeface="Segoe UI Black" panose="020B0A02040204020203" pitchFamily="34" charset="0"/>
                <a:cs typeface="Times New Roman" panose="02020603050405020304" pitchFamily="18" charset="0"/>
              </a:rPr>
              <a:t>Thank you for listening</a:t>
            </a:r>
          </a:p>
        </p:txBody>
      </p:sp>
      <p:sp>
        <p:nvSpPr>
          <p:cNvPr id="3" name="Footer Placeholder 2"/>
          <p:cNvSpPr>
            <a:spLocks noGrp="1"/>
          </p:cNvSpPr>
          <p:nvPr>
            <p:ph type="ftr" sz="quarter" idx="11"/>
          </p:nvPr>
        </p:nvSpPr>
        <p:spPr/>
        <p:txBody>
          <a:bodyPr/>
          <a:lstStyle/>
          <a:p>
            <a:r>
              <a:rPr lang="en-US"/>
              <a:t>www.indruino.com</a:t>
            </a:r>
          </a:p>
        </p:txBody>
      </p:sp>
      <p:sp>
        <p:nvSpPr>
          <p:cNvPr id="6" name="TextBox 5"/>
          <p:cNvSpPr txBox="1"/>
          <p:nvPr/>
        </p:nvSpPr>
        <p:spPr>
          <a:xfrm>
            <a:off x="2624906" y="3968361"/>
            <a:ext cx="4611757" cy="707886"/>
          </a:xfrm>
          <a:prstGeom prst="rect">
            <a:avLst/>
          </a:prstGeom>
          <a:noFill/>
          <a:ln w="57150">
            <a:noFill/>
          </a:ln>
        </p:spPr>
        <p:txBody>
          <a:bodyPr wrap="square" rtlCol="0">
            <a:spAutoFit/>
          </a:bodyPr>
          <a:lstStyle/>
          <a:p>
            <a:r>
              <a:rPr lang="en-US" sz="2000" dirty="0" err="1">
                <a:solidFill>
                  <a:schemeClr val="bg1"/>
                </a:solidFill>
                <a:latin typeface="Segoe UI Black" panose="020B0A02040204020203" pitchFamily="34" charset="0"/>
                <a:cs typeface="Times New Roman" panose="02020603050405020304" pitchFamily="18" charset="0"/>
              </a:rPr>
              <a:t>Diễn</a:t>
            </a:r>
            <a:r>
              <a:rPr lang="en-US" sz="2000" dirty="0">
                <a:solidFill>
                  <a:schemeClr val="bg1"/>
                </a:solidFill>
                <a:latin typeface="Segoe UI Black" panose="020B0A02040204020203" pitchFamily="34" charset="0"/>
                <a:cs typeface="Times New Roman" panose="02020603050405020304" pitchFamily="18" charset="0"/>
              </a:rPr>
              <a:t> </a:t>
            </a:r>
            <a:r>
              <a:rPr lang="en-US" sz="2000" dirty="0" err="1">
                <a:solidFill>
                  <a:schemeClr val="bg1"/>
                </a:solidFill>
                <a:latin typeface="Segoe UI Black" panose="020B0A02040204020203" pitchFamily="34" charset="0"/>
                <a:cs typeface="Times New Roman" panose="02020603050405020304" pitchFamily="18" charset="0"/>
              </a:rPr>
              <a:t>giả</a:t>
            </a:r>
            <a:r>
              <a:rPr lang="en-US" sz="2000" dirty="0">
                <a:solidFill>
                  <a:schemeClr val="bg1"/>
                </a:solidFill>
                <a:latin typeface="Segoe UI Black" panose="020B0A02040204020203" pitchFamily="34" charset="0"/>
                <a:cs typeface="Times New Roman" panose="02020603050405020304" pitchFamily="18" charset="0"/>
              </a:rPr>
              <a:t>: Phan </a:t>
            </a:r>
            <a:r>
              <a:rPr lang="en-US" sz="2000" dirty="0" err="1">
                <a:solidFill>
                  <a:schemeClr val="bg1"/>
                </a:solidFill>
                <a:latin typeface="Segoe UI Black" panose="020B0A02040204020203" pitchFamily="34" charset="0"/>
                <a:cs typeface="Times New Roman" panose="02020603050405020304" pitchFamily="18" charset="0"/>
              </a:rPr>
              <a:t>Hoàng</a:t>
            </a:r>
            <a:r>
              <a:rPr lang="en-US" sz="2000" dirty="0">
                <a:solidFill>
                  <a:schemeClr val="bg1"/>
                </a:solidFill>
                <a:latin typeface="Segoe UI Black" panose="020B0A02040204020203" pitchFamily="34" charset="0"/>
                <a:cs typeface="Times New Roman" panose="02020603050405020304" pitchFamily="18" charset="0"/>
              </a:rPr>
              <a:t> Anh </a:t>
            </a:r>
            <a:r>
              <a:rPr lang="en-US" sz="2000" dirty="0" err="1">
                <a:solidFill>
                  <a:schemeClr val="bg1"/>
                </a:solidFill>
                <a:latin typeface="Segoe UI Black" panose="020B0A02040204020203" pitchFamily="34" charset="0"/>
                <a:cs typeface="Times New Roman" panose="02020603050405020304" pitchFamily="18" charset="0"/>
              </a:rPr>
              <a:t>Tuấn</a:t>
            </a:r>
            <a:endParaRPr lang="en-US" sz="2000" dirty="0">
              <a:solidFill>
                <a:schemeClr val="bg1"/>
              </a:solidFill>
              <a:latin typeface="Segoe UI Black" panose="020B0A02040204020203" pitchFamily="34" charset="0"/>
              <a:cs typeface="Times New Roman" panose="02020603050405020304" pitchFamily="18" charset="0"/>
            </a:endParaRPr>
          </a:p>
          <a:p>
            <a:r>
              <a:rPr lang="en-US" sz="2000" dirty="0" err="1">
                <a:solidFill>
                  <a:schemeClr val="bg1"/>
                </a:solidFill>
                <a:latin typeface="Segoe UI Black" panose="020B0A02040204020203" pitchFamily="34" charset="0"/>
                <a:cs typeface="Times New Roman" panose="02020603050405020304" pitchFamily="18" charset="0"/>
              </a:rPr>
              <a:t>Bộ</a:t>
            </a:r>
            <a:r>
              <a:rPr lang="en-US" sz="2000" dirty="0">
                <a:solidFill>
                  <a:schemeClr val="bg1"/>
                </a:solidFill>
                <a:latin typeface="Segoe UI Black" panose="020B0A02040204020203" pitchFamily="34" charset="0"/>
                <a:cs typeface="Times New Roman" panose="02020603050405020304" pitchFamily="18" charset="0"/>
              </a:rPr>
              <a:t> </a:t>
            </a:r>
            <a:r>
              <a:rPr lang="en-US" sz="2000" dirty="0" err="1">
                <a:solidFill>
                  <a:schemeClr val="bg1"/>
                </a:solidFill>
                <a:latin typeface="Segoe UI Black" panose="020B0A02040204020203" pitchFamily="34" charset="0"/>
                <a:cs typeface="Times New Roman" panose="02020603050405020304" pitchFamily="18" charset="0"/>
              </a:rPr>
              <a:t>phận</a:t>
            </a:r>
            <a:r>
              <a:rPr lang="en-US" sz="2000" dirty="0">
                <a:solidFill>
                  <a:schemeClr val="bg1"/>
                </a:solidFill>
                <a:latin typeface="Segoe UI Black" panose="020B0A02040204020203" pitchFamily="34" charset="0"/>
                <a:cs typeface="Times New Roman" panose="02020603050405020304" pitchFamily="18" charset="0"/>
              </a:rPr>
              <a:t>: IoT - </a:t>
            </a:r>
            <a:r>
              <a:rPr lang="en-US" sz="2000" dirty="0" err="1">
                <a:solidFill>
                  <a:schemeClr val="bg1"/>
                </a:solidFill>
                <a:latin typeface="Segoe UI Black" panose="020B0A02040204020203" pitchFamily="34" charset="0"/>
                <a:cs typeface="Times New Roman" panose="02020603050405020304" pitchFamily="18" charset="0"/>
              </a:rPr>
              <a:t>Indruino</a:t>
            </a:r>
            <a:endParaRPr lang="en-US" sz="2000" dirty="0">
              <a:solidFill>
                <a:schemeClr val="bg1"/>
              </a:solidFill>
              <a:latin typeface="Segoe UI Black" panose="020B0A02040204020203" pitchFamily="34" charset="0"/>
              <a:cs typeface="Times New Roman" panose="02020603050405020304" pitchFamily="18" charset="0"/>
            </a:endParaRPr>
          </a:p>
        </p:txBody>
      </p:sp>
    </p:spTree>
    <p:extLst>
      <p:ext uri="{BB962C8B-B14F-4D97-AF65-F5344CB8AC3E}">
        <p14:creationId xmlns:p14="http://schemas.microsoft.com/office/powerpoint/2010/main" val="2861137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9281" y="2303461"/>
            <a:ext cx="5986626" cy="1239839"/>
          </a:xfrm>
          <a:noFill/>
          <a:ln>
            <a:noFill/>
          </a:ln>
        </p:spPr>
        <p:txBody>
          <a:bodyPr/>
          <a:lstStyle/>
          <a:p>
            <a:pPr algn="ctr"/>
            <a:r>
              <a:rPr lang="en-US" sz="4800" b="1" dirty="0" err="1">
                <a:latin typeface="Segoe UI Black" panose="020B0A02040204020203" pitchFamily="34" charset="0"/>
                <a:cs typeface="Times New Roman" panose="02020603050405020304" pitchFamily="18" charset="0"/>
              </a:rPr>
              <a:t>ModBus</a:t>
            </a:r>
            <a:endParaRPr lang="en-US" sz="4800" b="1" dirty="0">
              <a:latin typeface="Segoe UI Black" panose="020B0A02040204020203" pitchFamily="34"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US"/>
              <a:t>www.indruino.com</a:t>
            </a:r>
          </a:p>
        </p:txBody>
      </p:sp>
      <p:sp>
        <p:nvSpPr>
          <p:cNvPr id="5" name="TextBox 4"/>
          <p:cNvSpPr txBox="1"/>
          <p:nvPr/>
        </p:nvSpPr>
        <p:spPr>
          <a:xfrm>
            <a:off x="2788806" y="4986535"/>
            <a:ext cx="4611757" cy="707886"/>
          </a:xfrm>
          <a:prstGeom prst="rect">
            <a:avLst/>
          </a:prstGeom>
          <a:noFill/>
          <a:ln w="57150">
            <a:noFill/>
          </a:ln>
        </p:spPr>
        <p:txBody>
          <a:bodyPr wrap="square" rtlCol="0">
            <a:spAutoFit/>
          </a:bodyPr>
          <a:lstStyle/>
          <a:p>
            <a:r>
              <a:rPr lang="en-US" sz="2000" dirty="0" err="1">
                <a:solidFill>
                  <a:schemeClr val="bg1"/>
                </a:solidFill>
                <a:latin typeface="Segoe UI Black" panose="020B0A02040204020203" pitchFamily="34" charset="0"/>
                <a:cs typeface="Times New Roman" panose="02020603050405020304" pitchFamily="18" charset="0"/>
              </a:rPr>
              <a:t>Diễn</a:t>
            </a:r>
            <a:r>
              <a:rPr lang="en-US" sz="2000" dirty="0">
                <a:solidFill>
                  <a:schemeClr val="bg1"/>
                </a:solidFill>
                <a:latin typeface="Segoe UI Black" panose="020B0A02040204020203" pitchFamily="34" charset="0"/>
                <a:cs typeface="Times New Roman" panose="02020603050405020304" pitchFamily="18" charset="0"/>
              </a:rPr>
              <a:t> </a:t>
            </a:r>
            <a:r>
              <a:rPr lang="en-US" sz="2000" dirty="0" err="1">
                <a:solidFill>
                  <a:schemeClr val="bg1"/>
                </a:solidFill>
                <a:latin typeface="Segoe UI Black" panose="020B0A02040204020203" pitchFamily="34" charset="0"/>
                <a:cs typeface="Times New Roman" panose="02020603050405020304" pitchFamily="18" charset="0"/>
              </a:rPr>
              <a:t>giả</a:t>
            </a:r>
            <a:r>
              <a:rPr lang="en-US" sz="2000" dirty="0">
                <a:solidFill>
                  <a:schemeClr val="bg1"/>
                </a:solidFill>
                <a:latin typeface="Segoe UI Black" panose="020B0A02040204020203" pitchFamily="34" charset="0"/>
                <a:cs typeface="Times New Roman" panose="02020603050405020304" pitchFamily="18" charset="0"/>
              </a:rPr>
              <a:t>: Phan </a:t>
            </a:r>
            <a:r>
              <a:rPr lang="en-US" sz="2000" dirty="0" err="1">
                <a:solidFill>
                  <a:schemeClr val="bg1"/>
                </a:solidFill>
                <a:latin typeface="Segoe UI Black" panose="020B0A02040204020203" pitchFamily="34" charset="0"/>
                <a:cs typeface="Times New Roman" panose="02020603050405020304" pitchFamily="18" charset="0"/>
              </a:rPr>
              <a:t>Hoàng</a:t>
            </a:r>
            <a:r>
              <a:rPr lang="en-US" sz="2000" dirty="0">
                <a:solidFill>
                  <a:schemeClr val="bg1"/>
                </a:solidFill>
                <a:latin typeface="Segoe UI Black" panose="020B0A02040204020203" pitchFamily="34" charset="0"/>
                <a:cs typeface="Times New Roman" panose="02020603050405020304" pitchFamily="18" charset="0"/>
              </a:rPr>
              <a:t> Anh </a:t>
            </a:r>
            <a:r>
              <a:rPr lang="en-US" sz="2000" dirty="0" err="1">
                <a:solidFill>
                  <a:schemeClr val="bg1"/>
                </a:solidFill>
                <a:latin typeface="Segoe UI Black" panose="020B0A02040204020203" pitchFamily="34" charset="0"/>
                <a:cs typeface="Times New Roman" panose="02020603050405020304" pitchFamily="18" charset="0"/>
              </a:rPr>
              <a:t>Tuấn</a:t>
            </a:r>
            <a:endParaRPr lang="en-US" sz="2000" dirty="0">
              <a:solidFill>
                <a:schemeClr val="bg1"/>
              </a:solidFill>
              <a:latin typeface="Segoe UI Black" panose="020B0A02040204020203" pitchFamily="34" charset="0"/>
              <a:cs typeface="Times New Roman" panose="02020603050405020304" pitchFamily="18" charset="0"/>
            </a:endParaRPr>
          </a:p>
          <a:p>
            <a:r>
              <a:rPr lang="en-US" sz="2000" dirty="0" err="1">
                <a:solidFill>
                  <a:schemeClr val="bg1"/>
                </a:solidFill>
                <a:latin typeface="Segoe UI Black" panose="020B0A02040204020203" pitchFamily="34" charset="0"/>
                <a:cs typeface="Times New Roman" panose="02020603050405020304" pitchFamily="18" charset="0"/>
              </a:rPr>
              <a:t>Bộ</a:t>
            </a:r>
            <a:r>
              <a:rPr lang="en-US" sz="2000" dirty="0">
                <a:solidFill>
                  <a:schemeClr val="bg1"/>
                </a:solidFill>
                <a:latin typeface="Segoe UI Black" panose="020B0A02040204020203" pitchFamily="34" charset="0"/>
                <a:cs typeface="Times New Roman" panose="02020603050405020304" pitchFamily="18" charset="0"/>
              </a:rPr>
              <a:t> </a:t>
            </a:r>
            <a:r>
              <a:rPr lang="en-US" sz="2000" dirty="0" err="1">
                <a:solidFill>
                  <a:schemeClr val="bg1"/>
                </a:solidFill>
                <a:latin typeface="Segoe UI Black" panose="020B0A02040204020203" pitchFamily="34" charset="0"/>
                <a:cs typeface="Times New Roman" panose="02020603050405020304" pitchFamily="18" charset="0"/>
              </a:rPr>
              <a:t>phận</a:t>
            </a:r>
            <a:r>
              <a:rPr lang="en-US" sz="2000" dirty="0">
                <a:solidFill>
                  <a:schemeClr val="bg1"/>
                </a:solidFill>
                <a:latin typeface="Segoe UI Black" panose="020B0A02040204020203" pitchFamily="34" charset="0"/>
                <a:cs typeface="Times New Roman" panose="02020603050405020304" pitchFamily="18" charset="0"/>
              </a:rPr>
              <a:t>: IoT - </a:t>
            </a:r>
            <a:r>
              <a:rPr lang="en-US" sz="2000" dirty="0" err="1">
                <a:solidFill>
                  <a:schemeClr val="bg1"/>
                </a:solidFill>
                <a:latin typeface="Segoe UI Black" panose="020B0A02040204020203" pitchFamily="34" charset="0"/>
                <a:cs typeface="Times New Roman" panose="02020603050405020304" pitchFamily="18" charset="0"/>
              </a:rPr>
              <a:t>Indruino</a:t>
            </a:r>
            <a:endParaRPr lang="en-US" sz="2000" dirty="0">
              <a:solidFill>
                <a:schemeClr val="bg1"/>
              </a:solidFill>
              <a:latin typeface="Segoe UI Black" panose="020B0A02040204020203" pitchFamily="34" charset="0"/>
              <a:cs typeface="Times New Roman" panose="02020603050405020304" pitchFamily="18" charset="0"/>
            </a:endParaRPr>
          </a:p>
        </p:txBody>
      </p:sp>
    </p:spTree>
    <p:extLst>
      <p:ext uri="{BB962C8B-B14F-4D97-AF65-F5344CB8AC3E}">
        <p14:creationId xmlns:p14="http://schemas.microsoft.com/office/powerpoint/2010/main" val="3850797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496205" y="714703"/>
            <a:ext cx="8734097" cy="553998"/>
          </a:xfrm>
          <a:prstGeom prst="rect">
            <a:avLst/>
          </a:prstGeom>
          <a:noFill/>
        </p:spPr>
        <p:txBody>
          <a:bodyPr wrap="square" rtlCol="0">
            <a:spAutoFit/>
          </a:bodyPr>
          <a:lstStyle/>
          <a:p>
            <a:r>
              <a:rPr lang="en-US" sz="3000" b="1" dirty="0" err="1">
                <a:solidFill>
                  <a:srgbClr val="FF0000"/>
                </a:solidFill>
                <a:latin typeface="Segoe UI Black" panose="020B0A02040204020203" pitchFamily="34" charset="0"/>
                <a:cs typeface="Times New Roman" panose="02020603050405020304" pitchFamily="18" charset="0"/>
              </a:rPr>
              <a:t>Khái</a:t>
            </a:r>
            <a:r>
              <a:rPr lang="en-US" sz="3000" b="1" dirty="0">
                <a:solidFill>
                  <a:srgbClr val="FF0000"/>
                </a:solidFill>
                <a:latin typeface="Segoe UI Black" panose="020B0A02040204020203" pitchFamily="34" charset="0"/>
                <a:cs typeface="Times New Roman" panose="02020603050405020304" pitchFamily="18" charset="0"/>
              </a:rPr>
              <a:t> </a:t>
            </a:r>
            <a:r>
              <a:rPr lang="en-US" sz="3000" b="1" dirty="0" err="1">
                <a:solidFill>
                  <a:srgbClr val="FF0000"/>
                </a:solidFill>
                <a:latin typeface="Segoe UI Black" panose="020B0A02040204020203" pitchFamily="34" charset="0"/>
                <a:cs typeface="Times New Roman" panose="02020603050405020304" pitchFamily="18" charset="0"/>
              </a:rPr>
              <a:t>Niệm</a:t>
            </a:r>
            <a:r>
              <a:rPr lang="en-US" sz="3000" b="1" dirty="0">
                <a:solidFill>
                  <a:srgbClr val="FF0000"/>
                </a:solidFill>
                <a:latin typeface="Segoe UI Black" panose="020B0A02040204020203" pitchFamily="34" charset="0"/>
                <a:cs typeface="Times New Roman" panose="02020603050405020304" pitchFamily="18" charset="0"/>
              </a:rPr>
              <a:t> Giao </a:t>
            </a:r>
            <a:r>
              <a:rPr lang="en-US" sz="3000" b="1" dirty="0" err="1">
                <a:solidFill>
                  <a:srgbClr val="FF0000"/>
                </a:solidFill>
                <a:latin typeface="Segoe UI Black" panose="020B0A02040204020203" pitchFamily="34" charset="0"/>
                <a:cs typeface="Times New Roman" panose="02020603050405020304" pitchFamily="18" charset="0"/>
              </a:rPr>
              <a:t>Thức</a:t>
            </a:r>
            <a:r>
              <a:rPr lang="en-US" sz="3000" b="1" dirty="0">
                <a:solidFill>
                  <a:srgbClr val="FF0000"/>
                </a:solidFill>
                <a:latin typeface="Segoe UI Black" panose="020B0A02040204020203" pitchFamily="34" charset="0"/>
                <a:cs typeface="Times New Roman" panose="02020603050405020304" pitchFamily="18" charset="0"/>
              </a:rPr>
              <a:t> </a:t>
            </a:r>
            <a:r>
              <a:rPr lang="en-US" sz="3000" b="1" dirty="0" err="1">
                <a:solidFill>
                  <a:srgbClr val="FF0000"/>
                </a:solidFill>
                <a:latin typeface="Segoe UI Black" panose="020B0A02040204020203" pitchFamily="34" charset="0"/>
                <a:cs typeface="Times New Roman" panose="02020603050405020304" pitchFamily="18" charset="0"/>
              </a:rPr>
              <a:t>ModBus</a:t>
            </a:r>
            <a:endParaRPr lang="en-US" sz="3000" b="1" dirty="0">
              <a:solidFill>
                <a:srgbClr val="FF0000"/>
              </a:solidFill>
              <a:latin typeface="Segoe UI Black" panose="020B0A02040204020203" pitchFamily="34" charset="0"/>
              <a:cs typeface="Times New Roman" panose="02020603050405020304" pitchFamily="18" charset="0"/>
            </a:endParaRPr>
          </a:p>
        </p:txBody>
      </p:sp>
      <p:sp>
        <p:nvSpPr>
          <p:cNvPr id="10" name="TextBox 9"/>
          <p:cNvSpPr txBox="1"/>
          <p:nvPr/>
        </p:nvSpPr>
        <p:spPr>
          <a:xfrm>
            <a:off x="2033751" y="1798714"/>
            <a:ext cx="9659007" cy="372832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err="1">
                <a:latin typeface="Segoe UI Black" panose="020B0A02040204020203" pitchFamily="34" charset="0"/>
                <a:cs typeface="Times New Roman" panose="02020603050405020304" pitchFamily="18" charset="0"/>
              </a:rPr>
              <a:t>Nói</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một</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cách</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ngắn</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gọn</a:t>
            </a:r>
            <a:r>
              <a:rPr lang="vi-VN" sz="2000" dirty="0">
                <a:latin typeface="Segoe UI Black" panose="020B0A02040204020203" pitchFamily="34" charset="0"/>
                <a:cs typeface="Times New Roman" panose="02020603050405020304" pitchFamily="18" charset="0"/>
              </a:rPr>
              <a:t>, giao thức modbus là một hệ thống gồm nhiều thiết bị sử dụng cùng một giao thức để nói chuyện với nhau thông qua một cặp dây xoắn đơn.</a:t>
            </a:r>
            <a:endParaRPr lang="en-US" sz="2000" dirty="0">
              <a:latin typeface="Segoe UI Black" panose="020B0A02040204020203" pitchFamily="34" charset="0"/>
              <a:cs typeface="Times New Roman" panose="02020603050405020304" pitchFamily="18" charset="0"/>
            </a:endParaRPr>
          </a:p>
          <a:p>
            <a:pPr marL="342900" indent="-342900">
              <a:lnSpc>
                <a:spcPct val="150000"/>
              </a:lnSpc>
              <a:buFont typeface="Arial" panose="020B0604020202020204" pitchFamily="34" charset="0"/>
              <a:buChar char="•"/>
            </a:pPr>
            <a:r>
              <a:rPr lang="en-US" sz="2000" dirty="0">
                <a:latin typeface="Segoe UI Black" panose="020B0A02040204020203" pitchFamily="34" charset="0"/>
                <a:cs typeface="Times New Roman" panose="02020603050405020304" pitchFamily="18" charset="0"/>
              </a:rPr>
              <a:t>Giao </a:t>
            </a:r>
            <a:r>
              <a:rPr lang="en-US" sz="2000" dirty="0" err="1">
                <a:latin typeface="Segoe UI Black" panose="020B0A02040204020203" pitchFamily="34" charset="0"/>
                <a:cs typeface="Times New Roman" panose="02020603050405020304" pitchFamily="18" charset="0"/>
              </a:rPr>
              <a:t>thức</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modbus</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hoạt</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động</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dựa</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trên</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nguyên</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lý</a:t>
            </a:r>
            <a:r>
              <a:rPr lang="en-US" sz="2000" dirty="0">
                <a:latin typeface="Segoe UI Black" panose="020B0A02040204020203" pitchFamily="34" charset="0"/>
                <a:cs typeface="Times New Roman" panose="02020603050405020304" pitchFamily="18" charset="0"/>
              </a:rPr>
              <a:t> master – slave (</a:t>
            </a:r>
            <a:r>
              <a:rPr lang="en-US" sz="2000" dirty="0" err="1">
                <a:latin typeface="Segoe UI Black" panose="020B0A02040204020203" pitchFamily="34" charset="0"/>
                <a:cs typeface="Times New Roman" panose="02020603050405020304" pitchFamily="18" charset="0"/>
              </a:rPr>
              <a:t>chủ</a:t>
            </a:r>
            <a:r>
              <a:rPr lang="en-US" sz="2000" dirty="0">
                <a:latin typeface="Segoe UI Black" panose="020B0A02040204020203" pitchFamily="34" charset="0"/>
                <a:cs typeface="Times New Roman" panose="02020603050405020304" pitchFamily="18" charset="0"/>
              </a:rPr>
              <a:t> – </a:t>
            </a:r>
            <a:r>
              <a:rPr lang="en-US" sz="2000" dirty="0" err="1">
                <a:latin typeface="Segoe UI Black" panose="020B0A02040204020203" pitchFamily="34" charset="0"/>
                <a:cs typeface="Times New Roman" panose="02020603050405020304" pitchFamily="18" charset="0"/>
              </a:rPr>
              <a:t>tớ</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Trong</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đó</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sẽ</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có</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một</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thiết</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bị</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đóng</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vai</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trò</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là</a:t>
            </a:r>
            <a:r>
              <a:rPr lang="en-US" sz="2000" dirty="0">
                <a:latin typeface="Segoe UI Black" panose="020B0A02040204020203" pitchFamily="34" charset="0"/>
                <a:cs typeface="Times New Roman" panose="02020603050405020304" pitchFamily="18" charset="0"/>
              </a:rPr>
              <a:t> master </a:t>
            </a:r>
            <a:r>
              <a:rPr lang="en-US" sz="2000" dirty="0" err="1">
                <a:latin typeface="Segoe UI Black" panose="020B0A02040204020203" pitchFamily="34" charset="0"/>
                <a:cs typeface="Times New Roman" panose="02020603050405020304" pitchFamily="18" charset="0"/>
              </a:rPr>
              <a:t>và</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nhiều</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thiết</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bị</a:t>
            </a:r>
            <a:r>
              <a:rPr lang="en-US" sz="2000" dirty="0">
                <a:latin typeface="Segoe UI Black" panose="020B0A02040204020203" pitchFamily="34" charset="0"/>
                <a:cs typeface="Times New Roman" panose="02020603050405020304" pitchFamily="18" charset="0"/>
              </a:rPr>
              <a:t> slave</a:t>
            </a:r>
          </a:p>
          <a:p>
            <a:pPr marL="342900" indent="-342900">
              <a:lnSpc>
                <a:spcPct val="150000"/>
              </a:lnSpc>
              <a:buFont typeface="Arial" panose="020B0604020202020204" pitchFamily="34" charset="0"/>
              <a:buChar char="•"/>
            </a:pPr>
            <a:r>
              <a:rPr lang="en-US" sz="2000" dirty="0">
                <a:latin typeface="Segoe UI Black" panose="020B0A02040204020203" pitchFamily="34" charset="0"/>
                <a:cs typeface="Times New Roman" panose="02020603050405020304" pitchFamily="18" charset="0"/>
              </a:rPr>
              <a:t>Ư</a:t>
            </a:r>
            <a:r>
              <a:rPr lang="vi-VN" sz="2000" dirty="0">
                <a:latin typeface="Segoe UI Black" panose="020B0A02040204020203" pitchFamily="34" charset="0"/>
                <a:cs typeface="Times New Roman" panose="02020603050405020304" pitchFamily="18" charset="0"/>
              </a:rPr>
              <a:t>u điểm là độ chính xác rất cao, không bị nhiễu khi truyền đi xa, có khả năng sửa lỗi</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tiết</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kiệm</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được</a:t>
            </a:r>
            <a:r>
              <a:rPr lang="en-US" sz="2000" dirty="0">
                <a:latin typeface="Segoe UI Black" panose="020B0A02040204020203" pitchFamily="34" charset="0"/>
                <a:cs typeface="Times New Roman" panose="02020603050405020304" pitchFamily="18" charset="0"/>
              </a:rPr>
              <a:t> chi </a:t>
            </a:r>
            <a:r>
              <a:rPr lang="en-US" sz="2000" dirty="0" err="1">
                <a:latin typeface="Segoe UI Black" panose="020B0A02040204020203" pitchFamily="34" charset="0"/>
                <a:cs typeface="Times New Roman" panose="02020603050405020304" pitchFamily="18" charset="0"/>
              </a:rPr>
              <a:t>phí</a:t>
            </a:r>
            <a:endParaRPr lang="en-US" sz="2000" dirty="0">
              <a:latin typeface="Segoe UI Black" panose="020B0A02040204020203" pitchFamily="34" charset="0"/>
              <a:cs typeface="Times New Roman" panose="02020603050405020304" pitchFamily="18" charset="0"/>
            </a:endParaRPr>
          </a:p>
        </p:txBody>
      </p:sp>
    </p:spTree>
    <p:extLst>
      <p:ext uri="{BB962C8B-B14F-4D97-AF65-F5344CB8AC3E}">
        <p14:creationId xmlns:p14="http://schemas.microsoft.com/office/powerpoint/2010/main" val="2665643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711470" y="598798"/>
            <a:ext cx="8135007" cy="553998"/>
          </a:xfrm>
          <a:prstGeom prst="rect">
            <a:avLst/>
          </a:prstGeom>
          <a:noFill/>
        </p:spPr>
        <p:txBody>
          <a:bodyPr wrap="square" rtlCol="0">
            <a:spAutoFit/>
          </a:bodyPr>
          <a:lstStyle/>
          <a:p>
            <a:r>
              <a:rPr lang="en-US" sz="3000" b="1" dirty="0" err="1">
                <a:solidFill>
                  <a:srgbClr val="FF0000"/>
                </a:solidFill>
                <a:latin typeface="Segoe UI Black" panose="020B0A02040204020203" pitchFamily="34" charset="0"/>
                <a:cs typeface="Times New Roman" panose="02020603050405020304" pitchFamily="18" charset="0"/>
              </a:rPr>
              <a:t>Chuẩn</a:t>
            </a:r>
            <a:r>
              <a:rPr lang="en-US" sz="3000" b="1" dirty="0">
                <a:solidFill>
                  <a:srgbClr val="FF0000"/>
                </a:solidFill>
                <a:latin typeface="Segoe UI Black" panose="020B0A02040204020203" pitchFamily="34" charset="0"/>
                <a:cs typeface="Times New Roman" panose="02020603050405020304" pitchFamily="18" charset="0"/>
              </a:rPr>
              <a:t> </a:t>
            </a:r>
            <a:r>
              <a:rPr lang="en-US" sz="3000" b="1" dirty="0" err="1">
                <a:solidFill>
                  <a:srgbClr val="FF0000"/>
                </a:solidFill>
                <a:latin typeface="Segoe UI Black" panose="020B0A02040204020203" pitchFamily="34" charset="0"/>
                <a:cs typeface="Times New Roman" panose="02020603050405020304" pitchFamily="18" charset="0"/>
              </a:rPr>
              <a:t>ModBus</a:t>
            </a:r>
            <a:r>
              <a:rPr lang="en-US" sz="3000" b="1" dirty="0">
                <a:solidFill>
                  <a:srgbClr val="FF0000"/>
                </a:solidFill>
                <a:latin typeface="Segoe UI Black" panose="020B0A02040204020203" pitchFamily="34" charset="0"/>
                <a:cs typeface="Times New Roman" panose="02020603050405020304" pitchFamily="18" charset="0"/>
              </a:rPr>
              <a:t> </a:t>
            </a:r>
            <a:r>
              <a:rPr lang="en-US" sz="3000" b="1" dirty="0" err="1">
                <a:solidFill>
                  <a:srgbClr val="FF0000"/>
                </a:solidFill>
                <a:latin typeface="Segoe UI Black" panose="020B0A02040204020203" pitchFamily="34" charset="0"/>
                <a:cs typeface="Times New Roman" panose="02020603050405020304" pitchFamily="18" charset="0"/>
              </a:rPr>
              <a:t>Thông</a:t>
            </a:r>
            <a:r>
              <a:rPr lang="en-US" sz="3000" b="1" dirty="0">
                <a:solidFill>
                  <a:srgbClr val="FF0000"/>
                </a:solidFill>
                <a:latin typeface="Segoe UI Black" panose="020B0A02040204020203" pitchFamily="34" charset="0"/>
                <a:cs typeface="Times New Roman" panose="02020603050405020304" pitchFamily="18" charset="0"/>
              </a:rPr>
              <a:t> </a:t>
            </a:r>
            <a:r>
              <a:rPr lang="en-US" sz="3000" b="1" dirty="0" err="1">
                <a:solidFill>
                  <a:srgbClr val="FF0000"/>
                </a:solidFill>
                <a:latin typeface="Segoe UI Black" panose="020B0A02040204020203" pitchFamily="34" charset="0"/>
                <a:cs typeface="Times New Roman" panose="02020603050405020304" pitchFamily="18" charset="0"/>
              </a:rPr>
              <a:t>Dụng</a:t>
            </a:r>
            <a:endParaRPr lang="en-US" sz="3000" b="1" dirty="0">
              <a:solidFill>
                <a:srgbClr val="FF0000"/>
              </a:solidFill>
              <a:latin typeface="Segoe UI Black" panose="020B0A02040204020203" pitchFamily="34" charset="0"/>
              <a:cs typeface="Times New Roman" panose="02020603050405020304" pitchFamily="18" charset="0"/>
            </a:endParaRPr>
          </a:p>
        </p:txBody>
      </p:sp>
      <p:sp>
        <p:nvSpPr>
          <p:cNvPr id="7" name="TextBox 6"/>
          <p:cNvSpPr txBox="1"/>
          <p:nvPr/>
        </p:nvSpPr>
        <p:spPr>
          <a:xfrm>
            <a:off x="1975945" y="4320881"/>
            <a:ext cx="10037378" cy="2806602"/>
          </a:xfrm>
          <a:prstGeom prst="rect">
            <a:avLst/>
          </a:prstGeom>
          <a:noFill/>
        </p:spPr>
        <p:txBody>
          <a:bodyPr wrap="square" rtlCol="0">
            <a:spAutoFit/>
          </a:bodyPr>
          <a:lstStyle/>
          <a:p>
            <a:pPr>
              <a:lnSpc>
                <a:spcPct val="150000"/>
              </a:lnSpc>
            </a:pPr>
            <a:r>
              <a:rPr lang="vi-VN" sz="2000" dirty="0">
                <a:latin typeface="Segoe UI Black" panose="020B0A02040204020203" pitchFamily="34" charset="0"/>
                <a:cs typeface="Times New Roman" panose="02020603050405020304" pitchFamily="18" charset="0"/>
              </a:rPr>
              <a:t>Dữ liệu được mã hóa theo hệ nhị phân, và chỉ cần một byte truyền thông cho một byte dữ liệu. Đây là thiết bị lí tưởng đối với RS232 hay mạng RS485 đa điểm</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tốc</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độ</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từ</a:t>
            </a:r>
            <a:r>
              <a:rPr lang="en-US" sz="2000" dirty="0">
                <a:latin typeface="Segoe UI Black" panose="020B0A02040204020203" pitchFamily="34" charset="0"/>
                <a:cs typeface="Times New Roman" panose="02020603050405020304" pitchFamily="18" charset="0"/>
              </a:rPr>
              <a:t> 1200 baud </a:t>
            </a:r>
            <a:r>
              <a:rPr lang="en-US" sz="2000" dirty="0" err="1">
                <a:latin typeface="Segoe UI Black" panose="020B0A02040204020203" pitchFamily="34" charset="0"/>
                <a:cs typeface="Times New Roman" panose="02020603050405020304" pitchFamily="18" charset="0"/>
              </a:rPr>
              <a:t>đến</a:t>
            </a:r>
            <a:r>
              <a:rPr lang="en-US" sz="2000" dirty="0">
                <a:latin typeface="Segoe UI Black" panose="020B0A02040204020203" pitchFamily="34" charset="0"/>
                <a:cs typeface="Times New Roman" panose="02020603050405020304" pitchFamily="18" charset="0"/>
              </a:rPr>
              <a:t> 19200 baud, t</a:t>
            </a:r>
            <a:r>
              <a:rPr lang="vi-VN" sz="2000" dirty="0">
                <a:latin typeface="Segoe UI Black" panose="020B0A02040204020203" pitchFamily="34" charset="0"/>
                <a:cs typeface="Times New Roman" panose="02020603050405020304" pitchFamily="18" charset="0"/>
              </a:rPr>
              <a:t>ốc độ phổ biến nhất là 9600. Chuẩn này được sử dụng phổ biến nhất trong công nghiệp như ứng dụng: BMS, điện lực…. Một bản tin trong Modbus RTU gồm: 1 byte địa chỉ; 1 byte mã hàm; n byte dữ liệu; 2 byte CRC</a:t>
            </a:r>
            <a:endParaRPr lang="en-US" sz="2000" dirty="0">
              <a:latin typeface="Segoe UI Black" panose="020B0A02040204020203" pitchFamily="34"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5269346" y="1082381"/>
            <a:ext cx="6467475" cy="3238500"/>
          </a:xfrm>
          <a:prstGeom prst="rect">
            <a:avLst/>
          </a:prstGeom>
        </p:spPr>
      </p:pic>
      <p:sp>
        <p:nvSpPr>
          <p:cNvPr id="10" name="TextBox 9"/>
          <p:cNvSpPr txBox="1"/>
          <p:nvPr/>
        </p:nvSpPr>
        <p:spPr>
          <a:xfrm>
            <a:off x="2061250" y="2106232"/>
            <a:ext cx="2196662" cy="861774"/>
          </a:xfrm>
          <a:prstGeom prst="rect">
            <a:avLst/>
          </a:prstGeom>
          <a:solidFill>
            <a:schemeClr val="bg1"/>
          </a:solidFill>
          <a:ln>
            <a:solidFill>
              <a:srgbClr val="FF0000"/>
            </a:solidFill>
          </a:ln>
        </p:spPr>
        <p:txBody>
          <a:bodyPr wrap="square" rtlCol="0">
            <a:spAutoFit/>
          </a:bodyPr>
          <a:lstStyle/>
          <a:p>
            <a:r>
              <a:rPr lang="vi-VN" sz="2500" b="1" dirty="0">
                <a:latin typeface="Segoe UI Black" panose="020B0A02040204020203" pitchFamily="34" charset="0"/>
                <a:cs typeface="Times New Roman" panose="02020603050405020304" pitchFamily="18" charset="0"/>
              </a:rPr>
              <a:t>Modbus RTU: </a:t>
            </a:r>
            <a:endParaRPr lang="en-US" sz="2500" b="1" dirty="0">
              <a:latin typeface="Segoe UI Black" panose="020B0A02040204020203" pitchFamily="34" charset="0"/>
              <a:cs typeface="Times New Roman" panose="02020603050405020304" pitchFamily="18" charset="0"/>
            </a:endParaRPr>
          </a:p>
        </p:txBody>
      </p:sp>
    </p:spTree>
    <p:extLst>
      <p:ext uri="{BB962C8B-B14F-4D97-AF65-F5344CB8AC3E}">
        <p14:creationId xmlns:p14="http://schemas.microsoft.com/office/powerpoint/2010/main" val="2427238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933904" y="897968"/>
            <a:ext cx="8092965" cy="553998"/>
          </a:xfrm>
          <a:prstGeom prst="rect">
            <a:avLst/>
          </a:prstGeom>
          <a:noFill/>
        </p:spPr>
        <p:txBody>
          <a:bodyPr wrap="square" rtlCol="0">
            <a:spAutoFit/>
          </a:bodyPr>
          <a:lstStyle/>
          <a:p>
            <a:r>
              <a:rPr lang="en-US" sz="3000" b="1" dirty="0" err="1">
                <a:solidFill>
                  <a:srgbClr val="FF0000"/>
                </a:solidFill>
                <a:latin typeface="Segoe UI Black" panose="020B0A02040204020203" pitchFamily="34" charset="0"/>
                <a:cs typeface="Times New Roman" panose="02020603050405020304" pitchFamily="18" charset="0"/>
              </a:rPr>
              <a:t>Chuẩn</a:t>
            </a:r>
            <a:r>
              <a:rPr lang="en-US" sz="3000" b="1" dirty="0">
                <a:solidFill>
                  <a:srgbClr val="FF0000"/>
                </a:solidFill>
                <a:latin typeface="Segoe UI Black" panose="020B0A02040204020203" pitchFamily="34" charset="0"/>
                <a:cs typeface="Times New Roman" panose="02020603050405020304" pitchFamily="18" charset="0"/>
              </a:rPr>
              <a:t> </a:t>
            </a:r>
            <a:r>
              <a:rPr lang="en-US" sz="3000" b="1" dirty="0" err="1">
                <a:solidFill>
                  <a:srgbClr val="FF0000"/>
                </a:solidFill>
                <a:latin typeface="Segoe UI Black" panose="020B0A02040204020203" pitchFamily="34" charset="0"/>
                <a:cs typeface="Times New Roman" panose="02020603050405020304" pitchFamily="18" charset="0"/>
              </a:rPr>
              <a:t>ModBus</a:t>
            </a:r>
            <a:r>
              <a:rPr lang="en-US" sz="3000" b="1" dirty="0">
                <a:solidFill>
                  <a:srgbClr val="FF0000"/>
                </a:solidFill>
                <a:latin typeface="Segoe UI Black" panose="020B0A02040204020203" pitchFamily="34" charset="0"/>
                <a:cs typeface="Times New Roman" panose="02020603050405020304" pitchFamily="18" charset="0"/>
              </a:rPr>
              <a:t> </a:t>
            </a:r>
            <a:r>
              <a:rPr lang="en-US" sz="3000" b="1" dirty="0" err="1">
                <a:solidFill>
                  <a:srgbClr val="FF0000"/>
                </a:solidFill>
                <a:latin typeface="Segoe UI Black" panose="020B0A02040204020203" pitchFamily="34" charset="0"/>
                <a:cs typeface="Times New Roman" panose="02020603050405020304" pitchFamily="18" charset="0"/>
              </a:rPr>
              <a:t>Thông</a:t>
            </a:r>
            <a:r>
              <a:rPr lang="en-US" sz="3000" b="1" dirty="0">
                <a:solidFill>
                  <a:srgbClr val="FF0000"/>
                </a:solidFill>
                <a:latin typeface="Segoe UI Black" panose="020B0A02040204020203" pitchFamily="34" charset="0"/>
                <a:cs typeface="Times New Roman" panose="02020603050405020304" pitchFamily="18" charset="0"/>
              </a:rPr>
              <a:t> </a:t>
            </a:r>
            <a:r>
              <a:rPr lang="en-US" sz="3000" b="1" dirty="0" err="1">
                <a:solidFill>
                  <a:srgbClr val="FF0000"/>
                </a:solidFill>
                <a:latin typeface="Segoe UI Black" panose="020B0A02040204020203" pitchFamily="34" charset="0"/>
                <a:cs typeface="Times New Roman" panose="02020603050405020304" pitchFamily="18" charset="0"/>
              </a:rPr>
              <a:t>Dụng</a:t>
            </a:r>
            <a:endParaRPr lang="en-US" sz="3000" b="1" dirty="0">
              <a:solidFill>
                <a:srgbClr val="FF0000"/>
              </a:solidFill>
              <a:latin typeface="Segoe UI Black" panose="020B0A02040204020203" pitchFamily="34" charset="0"/>
              <a:cs typeface="Times New Roman" panose="02020603050405020304" pitchFamily="18" charset="0"/>
            </a:endParaRPr>
          </a:p>
        </p:txBody>
      </p:sp>
      <p:sp>
        <p:nvSpPr>
          <p:cNvPr id="7" name="TextBox 6"/>
          <p:cNvSpPr txBox="1"/>
          <p:nvPr/>
        </p:nvSpPr>
        <p:spPr>
          <a:xfrm>
            <a:off x="1933904" y="3274793"/>
            <a:ext cx="10037378" cy="4189993"/>
          </a:xfrm>
          <a:prstGeom prst="rect">
            <a:avLst/>
          </a:prstGeom>
          <a:noFill/>
        </p:spPr>
        <p:txBody>
          <a:bodyPr wrap="square" rtlCol="0">
            <a:spAutoFit/>
          </a:bodyPr>
          <a:lstStyle/>
          <a:p>
            <a:pPr>
              <a:lnSpc>
                <a:spcPct val="150000"/>
              </a:lnSpc>
            </a:pPr>
            <a:r>
              <a:rPr lang="vi-VN" sz="2000" dirty="0">
                <a:latin typeface="Segoe UI Black" panose="020B0A02040204020203" pitchFamily="34" charset="0"/>
                <a:cs typeface="Times New Roman" panose="02020603050405020304" pitchFamily="18" charset="0"/>
              </a:rPr>
              <a:t>Mọi thông điệp được mã hóa bằng hexadecimal, sử dụng đặc tính ASCII 4 bit. Đối với mỗi một byte thông tin, cần có 2 byte truyền thông, gấp đôi so với MODBUS RTU hay MODBUS/TCP. Tuy nhiên, MODBUS ASCII chậm nhất trong số 3 loại protocol, nhưng lại thích hợp khi modem điện thoại hay kết nối sử dụng sóng radio do ASCII sử dụng các tính năng phân định thông điệp. Do tính năng phân định này, mọi rắc rối trong phương tiện truyền dẫn sẽ không làm thiết bị nhận </a:t>
            </a:r>
            <a:r>
              <a:rPr lang="en-US" sz="2000" dirty="0">
                <a:latin typeface="Segoe UI Black" panose="020B0A02040204020203" pitchFamily="34" charset="0"/>
                <a:cs typeface="Times New Roman" panose="02020603050405020304" pitchFamily="18" charset="0"/>
              </a:rPr>
              <a:t>đ</a:t>
            </a:r>
            <a:r>
              <a:rPr lang="vi-VN" sz="2000" dirty="0">
                <a:latin typeface="Segoe UI Black" panose="020B0A02040204020203" pitchFamily="34" charset="0"/>
                <a:cs typeface="Times New Roman" panose="02020603050405020304" pitchFamily="18" charset="0"/>
              </a:rPr>
              <a:t>ịch sai thông tin. Điều này quan trọng khi đề cập đến các modem chậm, điện thoại di động, kết nối ồn hay các phương tiện truyền thông khó tính khác.</a:t>
            </a:r>
          </a:p>
        </p:txBody>
      </p:sp>
      <p:sp>
        <p:nvSpPr>
          <p:cNvPr id="9" name="TextBox 8"/>
          <p:cNvSpPr txBox="1"/>
          <p:nvPr/>
        </p:nvSpPr>
        <p:spPr>
          <a:xfrm>
            <a:off x="1933904" y="2115243"/>
            <a:ext cx="2427460" cy="861774"/>
          </a:xfrm>
          <a:prstGeom prst="rect">
            <a:avLst/>
          </a:prstGeom>
          <a:solidFill>
            <a:schemeClr val="bg1"/>
          </a:solidFill>
          <a:ln>
            <a:solidFill>
              <a:srgbClr val="FF0000"/>
            </a:solidFill>
          </a:ln>
        </p:spPr>
        <p:txBody>
          <a:bodyPr wrap="square" rtlCol="0">
            <a:spAutoFit/>
          </a:bodyPr>
          <a:lstStyle/>
          <a:p>
            <a:r>
              <a:rPr lang="vi-VN" sz="2500" b="1" dirty="0">
                <a:latin typeface="Segoe UI Black" panose="020B0A02040204020203" pitchFamily="34" charset="0"/>
                <a:cs typeface="Times New Roman" panose="02020603050405020304" pitchFamily="18" charset="0"/>
              </a:rPr>
              <a:t>Modbus ASCII: </a:t>
            </a:r>
            <a:endParaRPr lang="en-US" sz="2500" b="1" dirty="0">
              <a:latin typeface="Segoe UI Black" panose="020B0A02040204020203" pitchFamily="34" charset="0"/>
              <a:cs typeface="Times New Roman" panose="02020603050405020304" pitchFamily="18" charset="0"/>
            </a:endParaRPr>
          </a:p>
        </p:txBody>
      </p:sp>
      <p:pic>
        <p:nvPicPr>
          <p:cNvPr id="10" name="Picture 9"/>
          <p:cNvPicPr>
            <a:picLocks noChangeAspect="1"/>
          </p:cNvPicPr>
          <p:nvPr/>
        </p:nvPicPr>
        <p:blipFill>
          <a:blip r:embed="rId2"/>
          <a:stretch>
            <a:fillRect/>
          </a:stretch>
        </p:blipFill>
        <p:spPr>
          <a:xfrm>
            <a:off x="4751179" y="1877853"/>
            <a:ext cx="7286625" cy="1457325"/>
          </a:xfrm>
          <a:prstGeom prst="rect">
            <a:avLst/>
          </a:prstGeom>
        </p:spPr>
      </p:pic>
    </p:spTree>
    <p:extLst>
      <p:ext uri="{BB962C8B-B14F-4D97-AF65-F5344CB8AC3E}">
        <p14:creationId xmlns:p14="http://schemas.microsoft.com/office/powerpoint/2010/main" val="1135966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17987" y="713149"/>
            <a:ext cx="8040413" cy="553998"/>
          </a:xfrm>
          <a:prstGeom prst="rect">
            <a:avLst/>
          </a:prstGeom>
          <a:noFill/>
        </p:spPr>
        <p:txBody>
          <a:bodyPr wrap="square" rtlCol="0">
            <a:spAutoFit/>
          </a:bodyPr>
          <a:lstStyle/>
          <a:p>
            <a:r>
              <a:rPr lang="en-US" sz="3000" b="1" dirty="0" err="1">
                <a:solidFill>
                  <a:srgbClr val="FF0000"/>
                </a:solidFill>
                <a:latin typeface="Segoe UI Black" panose="020B0A02040204020203" pitchFamily="34" charset="0"/>
                <a:cs typeface="Times New Roman" panose="02020603050405020304" pitchFamily="18" charset="0"/>
              </a:rPr>
              <a:t>Chuẩn</a:t>
            </a:r>
            <a:r>
              <a:rPr lang="en-US" sz="3000" b="1" dirty="0">
                <a:solidFill>
                  <a:srgbClr val="FF0000"/>
                </a:solidFill>
                <a:latin typeface="Segoe UI Black" panose="020B0A02040204020203" pitchFamily="34" charset="0"/>
                <a:cs typeface="Times New Roman" panose="02020603050405020304" pitchFamily="18" charset="0"/>
              </a:rPr>
              <a:t> </a:t>
            </a:r>
            <a:r>
              <a:rPr lang="en-US" sz="3000" b="1" dirty="0" err="1">
                <a:solidFill>
                  <a:srgbClr val="FF0000"/>
                </a:solidFill>
                <a:latin typeface="Segoe UI Black" panose="020B0A02040204020203" pitchFamily="34" charset="0"/>
                <a:cs typeface="Times New Roman" panose="02020603050405020304" pitchFamily="18" charset="0"/>
              </a:rPr>
              <a:t>ModBus</a:t>
            </a:r>
            <a:r>
              <a:rPr lang="en-US" sz="3000" b="1" dirty="0">
                <a:solidFill>
                  <a:srgbClr val="FF0000"/>
                </a:solidFill>
                <a:latin typeface="Segoe UI Black" panose="020B0A02040204020203" pitchFamily="34" charset="0"/>
                <a:cs typeface="Times New Roman" panose="02020603050405020304" pitchFamily="18" charset="0"/>
              </a:rPr>
              <a:t> </a:t>
            </a:r>
            <a:r>
              <a:rPr lang="en-US" sz="3000" b="1" dirty="0" err="1">
                <a:solidFill>
                  <a:srgbClr val="FF0000"/>
                </a:solidFill>
                <a:latin typeface="Segoe UI Black" panose="020B0A02040204020203" pitchFamily="34" charset="0"/>
                <a:cs typeface="Times New Roman" panose="02020603050405020304" pitchFamily="18" charset="0"/>
              </a:rPr>
              <a:t>Thông</a:t>
            </a:r>
            <a:r>
              <a:rPr lang="en-US" sz="3000" b="1" dirty="0">
                <a:solidFill>
                  <a:srgbClr val="FF0000"/>
                </a:solidFill>
                <a:latin typeface="Segoe UI Black" panose="020B0A02040204020203" pitchFamily="34" charset="0"/>
                <a:cs typeface="Times New Roman" panose="02020603050405020304" pitchFamily="18" charset="0"/>
              </a:rPr>
              <a:t> </a:t>
            </a:r>
            <a:r>
              <a:rPr lang="en-US" sz="3000" b="1" dirty="0" err="1">
                <a:solidFill>
                  <a:srgbClr val="FF0000"/>
                </a:solidFill>
                <a:latin typeface="Segoe UI Black" panose="020B0A02040204020203" pitchFamily="34" charset="0"/>
                <a:cs typeface="Times New Roman" panose="02020603050405020304" pitchFamily="18" charset="0"/>
              </a:rPr>
              <a:t>Dụng</a:t>
            </a:r>
            <a:endParaRPr lang="en-US" sz="3000" b="1" dirty="0">
              <a:solidFill>
                <a:srgbClr val="FF0000"/>
              </a:solidFill>
              <a:latin typeface="Segoe UI Black" panose="020B0A02040204020203" pitchFamily="34" charset="0"/>
              <a:cs typeface="Times New Roman" panose="02020603050405020304" pitchFamily="18" charset="0"/>
            </a:endParaRPr>
          </a:p>
        </p:txBody>
      </p:sp>
      <p:sp>
        <p:nvSpPr>
          <p:cNvPr id="7" name="TextBox 6"/>
          <p:cNvSpPr txBox="1"/>
          <p:nvPr/>
        </p:nvSpPr>
        <p:spPr>
          <a:xfrm>
            <a:off x="2017987" y="4456058"/>
            <a:ext cx="10037378" cy="2343334"/>
          </a:xfrm>
          <a:prstGeom prst="rect">
            <a:avLst/>
          </a:prstGeom>
          <a:noFill/>
        </p:spPr>
        <p:txBody>
          <a:bodyPr wrap="square" rtlCol="0">
            <a:spAutoFit/>
          </a:bodyPr>
          <a:lstStyle/>
          <a:p>
            <a:pPr>
              <a:lnSpc>
                <a:spcPct val="150000"/>
              </a:lnSpc>
            </a:pPr>
            <a:r>
              <a:rPr lang="vi-VN" sz="2000" dirty="0">
                <a:latin typeface="Segoe UI Black" panose="020B0A02040204020203" pitchFamily="34" charset="0"/>
                <a:cs typeface="Times New Roman" panose="02020603050405020304" pitchFamily="18" charset="0"/>
              </a:rPr>
              <a:t>MODBUS/TCP đơn giản là MODBUS qua Ethernet. Thay vì sử dụng thiết bị này cho việc kết nối với các thiết bị tớ, do đó các địa chỉ IP được sử dụng. Với MODBUS/TCP, dữ liệu MODBUS được tóm lược đơn giản trong một gói TCP/IP. Do đó, bất cứ mạng Ethernet hỗ trợ MODBUS/ IP sẽ ngay lập tức hỗ trợ MODBUS/TCP.</a:t>
            </a:r>
          </a:p>
        </p:txBody>
      </p:sp>
      <p:sp>
        <p:nvSpPr>
          <p:cNvPr id="8" name="TextBox 7"/>
          <p:cNvSpPr txBox="1"/>
          <p:nvPr/>
        </p:nvSpPr>
        <p:spPr>
          <a:xfrm>
            <a:off x="2017987" y="2042859"/>
            <a:ext cx="2196232" cy="861774"/>
          </a:xfrm>
          <a:prstGeom prst="rect">
            <a:avLst/>
          </a:prstGeom>
          <a:solidFill>
            <a:schemeClr val="bg1"/>
          </a:solidFill>
          <a:ln>
            <a:solidFill>
              <a:srgbClr val="FF0000"/>
            </a:solidFill>
          </a:ln>
        </p:spPr>
        <p:txBody>
          <a:bodyPr wrap="square" rtlCol="0">
            <a:spAutoFit/>
          </a:bodyPr>
          <a:lstStyle/>
          <a:p>
            <a:r>
              <a:rPr lang="vi-VN" sz="2500" b="1" dirty="0">
                <a:latin typeface="Segoe UI Black" panose="020B0A02040204020203" pitchFamily="34" charset="0"/>
                <a:cs typeface="Times New Roman" panose="02020603050405020304" pitchFamily="18" charset="0"/>
              </a:rPr>
              <a:t>Modbus TCP:</a:t>
            </a:r>
            <a:endParaRPr lang="en-US" sz="2500" b="1" dirty="0">
              <a:latin typeface="Segoe UI Black" panose="020B0A02040204020203" pitchFamily="34" charset="0"/>
              <a:cs typeface="Times New Roman" panose="02020603050405020304" pitchFamily="18" charset="0"/>
            </a:endParaRPr>
          </a:p>
        </p:txBody>
      </p:sp>
      <p:pic>
        <p:nvPicPr>
          <p:cNvPr id="10" name="Picture 9"/>
          <p:cNvPicPr>
            <a:picLocks noChangeAspect="1"/>
          </p:cNvPicPr>
          <p:nvPr/>
        </p:nvPicPr>
        <p:blipFill>
          <a:blip r:embed="rId2"/>
          <a:stretch>
            <a:fillRect/>
          </a:stretch>
        </p:blipFill>
        <p:spPr>
          <a:xfrm>
            <a:off x="4951562" y="1891896"/>
            <a:ext cx="6095223" cy="2495550"/>
          </a:xfrm>
          <a:prstGeom prst="rect">
            <a:avLst/>
          </a:prstGeom>
        </p:spPr>
      </p:pic>
    </p:spTree>
    <p:extLst>
      <p:ext uri="{BB962C8B-B14F-4D97-AF65-F5344CB8AC3E}">
        <p14:creationId xmlns:p14="http://schemas.microsoft.com/office/powerpoint/2010/main" val="2160068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772318" y="130429"/>
            <a:ext cx="8040413" cy="553998"/>
          </a:xfrm>
          <a:prstGeom prst="rect">
            <a:avLst/>
          </a:prstGeom>
          <a:noFill/>
        </p:spPr>
        <p:txBody>
          <a:bodyPr wrap="square" rtlCol="0">
            <a:spAutoFit/>
          </a:bodyPr>
          <a:lstStyle/>
          <a:p>
            <a:r>
              <a:rPr lang="en-US" sz="3000" b="1" dirty="0" err="1">
                <a:solidFill>
                  <a:srgbClr val="FF0000"/>
                </a:solidFill>
                <a:latin typeface="Segoe UI Black" panose="020B0A02040204020203" pitchFamily="34" charset="0"/>
                <a:cs typeface="Times New Roman" panose="02020603050405020304" pitchFamily="18" charset="0"/>
              </a:rPr>
              <a:t>Chuẩn</a:t>
            </a:r>
            <a:r>
              <a:rPr lang="en-US" sz="3000" b="1" dirty="0">
                <a:solidFill>
                  <a:srgbClr val="FF0000"/>
                </a:solidFill>
                <a:latin typeface="Segoe UI Black" panose="020B0A02040204020203" pitchFamily="34" charset="0"/>
                <a:cs typeface="Times New Roman" panose="02020603050405020304" pitchFamily="18" charset="0"/>
              </a:rPr>
              <a:t> </a:t>
            </a:r>
            <a:r>
              <a:rPr lang="en-US" sz="3000" b="1" dirty="0" err="1">
                <a:solidFill>
                  <a:srgbClr val="FF0000"/>
                </a:solidFill>
                <a:latin typeface="Segoe UI Black" panose="020B0A02040204020203" pitchFamily="34" charset="0"/>
                <a:cs typeface="Times New Roman" panose="02020603050405020304" pitchFamily="18" charset="0"/>
              </a:rPr>
              <a:t>ModBus</a:t>
            </a:r>
            <a:r>
              <a:rPr lang="en-US" sz="3000" b="1" dirty="0">
                <a:solidFill>
                  <a:srgbClr val="FF0000"/>
                </a:solidFill>
                <a:latin typeface="Segoe UI Black" panose="020B0A02040204020203" pitchFamily="34" charset="0"/>
                <a:cs typeface="Times New Roman" panose="02020603050405020304" pitchFamily="18" charset="0"/>
              </a:rPr>
              <a:t> </a:t>
            </a:r>
            <a:r>
              <a:rPr lang="en-US" sz="3000" b="1" dirty="0" err="1">
                <a:solidFill>
                  <a:srgbClr val="FF0000"/>
                </a:solidFill>
                <a:latin typeface="Segoe UI Black" panose="020B0A02040204020203" pitchFamily="34" charset="0"/>
                <a:cs typeface="Times New Roman" panose="02020603050405020304" pitchFamily="18" charset="0"/>
              </a:rPr>
              <a:t>Thông</a:t>
            </a:r>
            <a:r>
              <a:rPr lang="en-US" sz="3000" b="1" dirty="0">
                <a:solidFill>
                  <a:srgbClr val="FF0000"/>
                </a:solidFill>
                <a:latin typeface="Segoe UI Black" panose="020B0A02040204020203" pitchFamily="34" charset="0"/>
                <a:cs typeface="Times New Roman" panose="02020603050405020304" pitchFamily="18" charset="0"/>
              </a:rPr>
              <a:t> </a:t>
            </a:r>
            <a:r>
              <a:rPr lang="en-US" sz="3000" b="1" dirty="0" err="1">
                <a:solidFill>
                  <a:srgbClr val="FF0000"/>
                </a:solidFill>
                <a:latin typeface="Segoe UI Black" panose="020B0A02040204020203" pitchFamily="34" charset="0"/>
                <a:cs typeface="Times New Roman" panose="02020603050405020304" pitchFamily="18" charset="0"/>
              </a:rPr>
              <a:t>Dụng</a:t>
            </a:r>
            <a:endParaRPr lang="en-US" sz="3000" b="1" dirty="0">
              <a:solidFill>
                <a:srgbClr val="FF0000"/>
              </a:solidFill>
              <a:latin typeface="Segoe UI Black" panose="020B0A02040204020203" pitchFamily="34" charset="0"/>
              <a:cs typeface="Times New Roman" panose="02020603050405020304" pitchFamily="18" charset="0"/>
            </a:endParaRPr>
          </a:p>
        </p:txBody>
      </p:sp>
      <p:sp>
        <p:nvSpPr>
          <p:cNvPr id="7" name="TextBox 6"/>
          <p:cNvSpPr txBox="1"/>
          <p:nvPr/>
        </p:nvSpPr>
        <p:spPr>
          <a:xfrm>
            <a:off x="2207900" y="2975213"/>
            <a:ext cx="10037378" cy="2054409"/>
          </a:xfrm>
          <a:prstGeom prst="rect">
            <a:avLst/>
          </a:prstGeom>
          <a:noFill/>
        </p:spPr>
        <p:txBody>
          <a:bodyPr wrap="square" rtlCol="0">
            <a:spAutoFit/>
          </a:bodyPr>
          <a:lstStyle/>
          <a:p>
            <a:pPr>
              <a:lnSpc>
                <a:spcPct val="150000"/>
              </a:lnSpc>
            </a:pPr>
            <a:r>
              <a:rPr lang="en-US" sz="2500" b="1" dirty="0" err="1">
                <a:latin typeface="Segoe UI Black" panose="020B0A02040204020203" pitchFamily="34" charset="0"/>
                <a:cs typeface="Times New Roman" panose="02020603050405020304" pitchFamily="18" charset="0"/>
              </a:rPr>
              <a:t>Mã</a:t>
            </a:r>
            <a:r>
              <a:rPr lang="en-US" sz="2500" b="1" dirty="0">
                <a:latin typeface="Segoe UI Black" panose="020B0A02040204020203" pitchFamily="34" charset="0"/>
                <a:cs typeface="Times New Roman" panose="02020603050405020304" pitchFamily="18" charset="0"/>
              </a:rPr>
              <a:t> </a:t>
            </a:r>
            <a:r>
              <a:rPr lang="en-US" sz="2500" b="1" dirty="0" err="1">
                <a:latin typeface="Segoe UI Black" panose="020B0A02040204020203" pitchFamily="34" charset="0"/>
                <a:cs typeface="Times New Roman" panose="02020603050405020304" pitchFamily="18" charset="0"/>
              </a:rPr>
              <a:t>hóa</a:t>
            </a:r>
            <a:r>
              <a:rPr lang="en-US" sz="2500" b="1" dirty="0">
                <a:latin typeface="Segoe UI Black" panose="020B0A02040204020203" pitchFamily="34" charset="0"/>
                <a:cs typeface="Times New Roman" panose="02020603050405020304" pitchFamily="18" charset="0"/>
              </a:rPr>
              <a:t> </a:t>
            </a:r>
            <a:r>
              <a:rPr lang="en-US" sz="2500" b="1" dirty="0" err="1">
                <a:latin typeface="Segoe UI Black" panose="020B0A02040204020203" pitchFamily="34" charset="0"/>
                <a:cs typeface="Times New Roman" panose="02020603050405020304" pitchFamily="18" charset="0"/>
              </a:rPr>
              <a:t>dữ</a:t>
            </a:r>
            <a:r>
              <a:rPr lang="en-US" sz="2500" b="1" dirty="0">
                <a:latin typeface="Segoe UI Black" panose="020B0A02040204020203" pitchFamily="34" charset="0"/>
                <a:cs typeface="Times New Roman" panose="02020603050405020304" pitchFamily="18" charset="0"/>
              </a:rPr>
              <a:t> </a:t>
            </a:r>
            <a:r>
              <a:rPr lang="en-US" sz="2500" b="1" dirty="0" err="1">
                <a:latin typeface="Segoe UI Black" panose="020B0A02040204020203" pitchFamily="34" charset="0"/>
                <a:cs typeface="Times New Roman" panose="02020603050405020304" pitchFamily="18" charset="0"/>
              </a:rPr>
              <a:t>liệu</a:t>
            </a:r>
            <a:r>
              <a:rPr lang="en-US" sz="2500" b="1" dirty="0">
                <a:latin typeface="Segoe UI Black" panose="020B0A02040204020203" pitchFamily="34" charset="0"/>
                <a:cs typeface="Times New Roman" panose="02020603050405020304" pitchFamily="18" charset="0"/>
              </a:rPr>
              <a:t>:</a:t>
            </a:r>
          </a:p>
          <a:p>
            <a:pPr>
              <a:lnSpc>
                <a:spcPct val="150000"/>
              </a:lnSpc>
            </a:pPr>
            <a:r>
              <a:rPr lang="vi-VN" sz="2000" dirty="0">
                <a:latin typeface="Segoe UI Black" panose="020B0A02040204020203" pitchFamily="34" charset="0"/>
                <a:cs typeface="Times New Roman" panose="02020603050405020304" pitchFamily="18" charset="0"/>
              </a:rPr>
              <a:t>MODBUS sử dụng </a:t>
            </a:r>
            <a:r>
              <a:rPr lang="en-US" sz="2000" dirty="0">
                <a:latin typeface="Segoe UI Black" panose="020B0A02040204020203" pitchFamily="34" charset="0"/>
                <a:cs typeface="Times New Roman" panose="02020603050405020304" pitchFamily="18" charset="0"/>
              </a:rPr>
              <a:t>“</a:t>
            </a:r>
            <a:r>
              <a:rPr lang="vi-VN" sz="2000" dirty="0">
                <a:latin typeface="Segoe UI Black" panose="020B0A02040204020203" pitchFamily="34" charset="0"/>
                <a:cs typeface="Times New Roman" panose="02020603050405020304" pitchFamily="18" charset="0"/>
              </a:rPr>
              <a:t>big-endian</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làm</a:t>
            </a:r>
            <a:r>
              <a:rPr lang="en-US" sz="2000" dirty="0">
                <a:latin typeface="Segoe UI Black" panose="020B0A02040204020203" pitchFamily="34" charset="0"/>
                <a:cs typeface="Times New Roman" panose="02020603050405020304" pitchFamily="18" charset="0"/>
              </a:rPr>
              <a:t> </a:t>
            </a:r>
            <a:r>
              <a:rPr lang="vi-VN" sz="2000" dirty="0">
                <a:latin typeface="Segoe UI Black" panose="020B0A02040204020203" pitchFamily="34" charset="0"/>
                <a:cs typeface="Times New Roman" panose="02020603050405020304" pitchFamily="18" charset="0"/>
              </a:rPr>
              <a:t>đại diện cho các địa chỉ và dữ liệu. Điều này có nghĩa là khi một số lượng lớn hơn một byte đơn được truyền đi, byte quan trọng </a:t>
            </a:r>
            <a:r>
              <a:rPr lang="en-US" sz="2000" dirty="0" err="1">
                <a:latin typeface="Segoe UI Black" panose="020B0A02040204020203" pitchFamily="34" charset="0"/>
                <a:cs typeface="Times New Roman" panose="02020603050405020304" pitchFamily="18" charset="0"/>
              </a:rPr>
              <a:t>nhất</a:t>
            </a:r>
            <a:r>
              <a:rPr lang="vi-VN" sz="2000" dirty="0">
                <a:latin typeface="Segoe UI Black" panose="020B0A02040204020203" pitchFamily="34" charset="0"/>
                <a:cs typeface="Times New Roman" panose="02020603050405020304" pitchFamily="18" charset="0"/>
              </a:rPr>
              <a:t> sẽ được gửi trước. Ví dụ:</a:t>
            </a:r>
          </a:p>
        </p:txBody>
      </p:sp>
      <p:sp>
        <p:nvSpPr>
          <p:cNvPr id="8" name="TextBox 7"/>
          <p:cNvSpPr txBox="1"/>
          <p:nvPr/>
        </p:nvSpPr>
        <p:spPr>
          <a:xfrm>
            <a:off x="2207900" y="2108024"/>
            <a:ext cx="2196232" cy="861774"/>
          </a:xfrm>
          <a:prstGeom prst="rect">
            <a:avLst/>
          </a:prstGeom>
          <a:solidFill>
            <a:schemeClr val="bg1"/>
          </a:solidFill>
          <a:ln>
            <a:solidFill>
              <a:srgbClr val="FF0000"/>
            </a:solidFill>
          </a:ln>
        </p:spPr>
        <p:txBody>
          <a:bodyPr wrap="square" rtlCol="0">
            <a:spAutoFit/>
          </a:bodyPr>
          <a:lstStyle/>
          <a:p>
            <a:r>
              <a:rPr lang="vi-VN" sz="2500" b="1" dirty="0">
                <a:latin typeface="Segoe UI Black" panose="020B0A02040204020203" pitchFamily="34" charset="0"/>
                <a:cs typeface="Times New Roman" panose="02020603050405020304" pitchFamily="18" charset="0"/>
              </a:rPr>
              <a:t>Modbus TCP:</a:t>
            </a:r>
            <a:endParaRPr lang="en-US" sz="2500" b="1" dirty="0">
              <a:latin typeface="Segoe UI Black" panose="020B0A02040204020203" pitchFamily="34" charset="0"/>
              <a:cs typeface="Times New Roman" panose="02020603050405020304" pitchFamily="18" charset="0"/>
            </a:endParaRPr>
          </a:p>
        </p:txBody>
      </p:sp>
      <p:pic>
        <p:nvPicPr>
          <p:cNvPr id="10" name="Picture 9"/>
          <p:cNvPicPr>
            <a:picLocks noChangeAspect="1"/>
          </p:cNvPicPr>
          <p:nvPr/>
        </p:nvPicPr>
        <p:blipFill>
          <a:blip r:embed="rId2"/>
          <a:stretch>
            <a:fillRect/>
          </a:stretch>
        </p:blipFill>
        <p:spPr>
          <a:xfrm>
            <a:off x="2207900" y="5422325"/>
            <a:ext cx="9868782" cy="1305246"/>
          </a:xfrm>
          <a:prstGeom prst="rect">
            <a:avLst/>
          </a:prstGeom>
        </p:spPr>
      </p:pic>
    </p:spTree>
    <p:extLst>
      <p:ext uri="{BB962C8B-B14F-4D97-AF65-F5344CB8AC3E}">
        <p14:creationId xmlns:p14="http://schemas.microsoft.com/office/powerpoint/2010/main" val="1564357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461641" y="105103"/>
            <a:ext cx="5150069" cy="1631216"/>
          </a:xfrm>
          <a:prstGeom prst="rect">
            <a:avLst/>
          </a:prstGeom>
          <a:noFill/>
        </p:spPr>
        <p:txBody>
          <a:bodyPr wrap="square" rtlCol="0">
            <a:spAutoFit/>
          </a:bodyPr>
          <a:lstStyle/>
          <a:p>
            <a:r>
              <a:rPr lang="en-US" sz="5000" b="1" dirty="0" err="1">
                <a:solidFill>
                  <a:srgbClr val="FF0000"/>
                </a:solidFill>
                <a:latin typeface="Segoe UI Black" panose="020B0A02040204020203" pitchFamily="34" charset="0"/>
                <a:cs typeface="Times New Roman" panose="02020603050405020304" pitchFamily="18" charset="0"/>
              </a:rPr>
              <a:t>ModBus</a:t>
            </a:r>
            <a:r>
              <a:rPr lang="en-US" sz="5000" b="1" dirty="0">
                <a:solidFill>
                  <a:srgbClr val="FF0000"/>
                </a:solidFill>
                <a:latin typeface="Segoe UI Black" panose="020B0A02040204020203" pitchFamily="34" charset="0"/>
                <a:cs typeface="Times New Roman" panose="02020603050405020304" pitchFamily="18" charset="0"/>
              </a:rPr>
              <a:t> Gateway</a:t>
            </a:r>
          </a:p>
        </p:txBody>
      </p:sp>
      <p:sp>
        <p:nvSpPr>
          <p:cNvPr id="7" name="TextBox 6"/>
          <p:cNvSpPr txBox="1"/>
          <p:nvPr/>
        </p:nvSpPr>
        <p:spPr>
          <a:xfrm>
            <a:off x="1797270" y="966877"/>
            <a:ext cx="10037378" cy="4191981"/>
          </a:xfrm>
          <a:prstGeom prst="rect">
            <a:avLst/>
          </a:prstGeom>
          <a:solidFill>
            <a:schemeClr val="bg1"/>
          </a:solidFill>
        </p:spPr>
        <p:txBody>
          <a:bodyPr wrap="square" rtlCol="0">
            <a:spAutoFit/>
          </a:bodyPr>
          <a:lstStyle/>
          <a:p>
            <a:pPr marL="342900" indent="-342900">
              <a:lnSpc>
                <a:spcPct val="150000"/>
              </a:lnSpc>
              <a:buFont typeface="Arial" panose="020B0604020202020204" pitchFamily="34" charset="0"/>
              <a:buChar char="•"/>
            </a:pPr>
            <a:r>
              <a:rPr lang="vi-VN" sz="2000" dirty="0">
                <a:latin typeface="Segoe UI Black" panose="020B0A02040204020203" pitchFamily="34" charset="0"/>
                <a:cs typeface="Times New Roman" panose="02020603050405020304" pitchFamily="18" charset="0"/>
              </a:rPr>
              <a:t>Modbus gateway là một thiết bị cho phép chuyển đổi qua lại giữa giao thức </a:t>
            </a:r>
            <a:r>
              <a:rPr lang="vi-VN" sz="2000" b="1" dirty="0">
                <a:latin typeface="Segoe UI Black" panose="020B0A02040204020203" pitchFamily="34" charset="0"/>
                <a:cs typeface="Times New Roman" panose="02020603050405020304" pitchFamily="18" charset="0"/>
              </a:rPr>
              <a:t>Modbus RTU </a:t>
            </a:r>
            <a:r>
              <a:rPr lang="en-US" sz="2000" dirty="0" err="1">
                <a:latin typeface="Segoe UI Black" panose="020B0A02040204020203" pitchFamily="34" charset="0"/>
                <a:cs typeface="Times New Roman" panose="02020603050405020304" pitchFamily="18" charset="0"/>
              </a:rPr>
              <a:t>và</a:t>
            </a:r>
            <a:r>
              <a:rPr lang="en-US" sz="2000" dirty="0">
                <a:latin typeface="Segoe UI Black" panose="020B0A02040204020203" pitchFamily="34" charset="0"/>
                <a:cs typeface="Times New Roman" panose="02020603050405020304" pitchFamily="18" charset="0"/>
              </a:rPr>
              <a:t> </a:t>
            </a:r>
            <a:r>
              <a:rPr lang="vi-VN" sz="2000" b="1" dirty="0">
                <a:latin typeface="Segoe UI Black" panose="020B0A02040204020203" pitchFamily="34" charset="0"/>
                <a:cs typeface="Times New Roman" panose="02020603050405020304" pitchFamily="18" charset="0"/>
              </a:rPr>
              <a:t>Modbus TCP</a:t>
            </a:r>
            <a:r>
              <a:rPr lang="vi-VN" sz="2000" dirty="0">
                <a:latin typeface="Segoe UI Black" panose="020B0A02040204020203" pitchFamily="34" charset="0"/>
                <a:cs typeface="Times New Roman" panose="02020603050405020304" pitchFamily="18" charset="0"/>
              </a:rPr>
              <a:t>. Thông thường thiết bị sẽ có 1 cổng serial (RS232/RS485) và 1 cổng Ethernet.</a:t>
            </a:r>
          </a:p>
          <a:p>
            <a:pPr marL="342900" indent="-342900">
              <a:lnSpc>
                <a:spcPct val="150000"/>
              </a:lnSpc>
              <a:buFont typeface="Arial" panose="020B0604020202020204" pitchFamily="34" charset="0"/>
              <a:buChar char="•"/>
            </a:pPr>
            <a:r>
              <a:rPr lang="vi-VN" sz="2000" dirty="0">
                <a:latin typeface="Segoe UI Black" panose="020B0A02040204020203" pitchFamily="34" charset="0"/>
                <a:cs typeface="Times New Roman" panose="02020603050405020304" pitchFamily="18" charset="0"/>
              </a:rPr>
              <a:t>Tại sao lại là 2 giao thức này? </a:t>
            </a:r>
            <a:r>
              <a:rPr lang="en-US" sz="2000" dirty="0">
                <a:latin typeface="Segoe UI Black" panose="020B0A02040204020203" pitchFamily="34" charset="0"/>
                <a:cs typeface="Times New Roman" panose="02020603050405020304" pitchFamily="18" charset="0"/>
              </a:rPr>
              <a:t>V</a:t>
            </a:r>
            <a:r>
              <a:rPr lang="vi-VN" sz="2000" dirty="0">
                <a:latin typeface="Segoe UI Black" panose="020B0A02040204020203" pitchFamily="34" charset="0"/>
                <a:cs typeface="Times New Roman" panose="02020603050405020304" pitchFamily="18" charset="0"/>
              </a:rPr>
              <a:t>ì hai giao thức này phổ biến, đại diện cho 02 loại cổng vật lý là serial (RS232/RS485) và ethernet (cổng RJ45). </a:t>
            </a:r>
            <a:r>
              <a:rPr lang="en-US" sz="2000" dirty="0">
                <a:latin typeface="Segoe UI Black" panose="020B0A02040204020203" pitchFamily="34" charset="0"/>
                <a:cs typeface="Times New Roman" panose="02020603050405020304" pitchFamily="18" charset="0"/>
              </a:rPr>
              <a:t>N</a:t>
            </a:r>
            <a:r>
              <a:rPr lang="vi-VN" sz="2000" dirty="0">
                <a:latin typeface="Segoe UI Black" panose="020B0A02040204020203" pitchFamily="34" charset="0"/>
                <a:cs typeface="Times New Roman" panose="02020603050405020304" pitchFamily="18" charset="0"/>
              </a:rPr>
              <a:t>hiều thiết bị công nghiệp hiện nay chỉ hỗ trợ Modbus RTU, hoặc chỉ hỗ trợ Modbus TCP, hoặc hỗ trợ cả 2. Do đó, để kết nối các thiết bị này vào hệ thống modbus chung của nhà máy, xí nghiệp thì sẽ cần 1 thiết bị phiên dịch được gọi là Modbus Gateway. </a:t>
            </a:r>
          </a:p>
        </p:txBody>
      </p:sp>
      <p:pic>
        <p:nvPicPr>
          <p:cNvPr id="10" name="Picture 9"/>
          <p:cNvPicPr>
            <a:picLocks noChangeAspect="1"/>
          </p:cNvPicPr>
          <p:nvPr/>
        </p:nvPicPr>
        <p:blipFill>
          <a:blip r:embed="rId2"/>
          <a:stretch>
            <a:fillRect/>
          </a:stretch>
        </p:blipFill>
        <p:spPr>
          <a:xfrm>
            <a:off x="2730807" y="5001703"/>
            <a:ext cx="2905125" cy="2486025"/>
          </a:xfrm>
          <a:prstGeom prst="rect">
            <a:avLst/>
          </a:prstGeom>
        </p:spPr>
      </p:pic>
      <p:pic>
        <p:nvPicPr>
          <p:cNvPr id="11" name="Picture 10"/>
          <p:cNvPicPr>
            <a:picLocks noChangeAspect="1"/>
          </p:cNvPicPr>
          <p:nvPr/>
        </p:nvPicPr>
        <p:blipFill>
          <a:blip r:embed="rId3"/>
          <a:stretch>
            <a:fillRect/>
          </a:stretch>
        </p:blipFill>
        <p:spPr>
          <a:xfrm>
            <a:off x="7944835" y="4915732"/>
            <a:ext cx="3333750" cy="2209800"/>
          </a:xfrm>
          <a:prstGeom prst="rect">
            <a:avLst/>
          </a:prstGeom>
        </p:spPr>
      </p:pic>
    </p:spTree>
    <p:extLst>
      <p:ext uri="{BB962C8B-B14F-4D97-AF65-F5344CB8AC3E}">
        <p14:creationId xmlns:p14="http://schemas.microsoft.com/office/powerpoint/2010/main" val="2074553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769477" y="777765"/>
            <a:ext cx="8261130" cy="553998"/>
          </a:xfrm>
          <a:prstGeom prst="rect">
            <a:avLst/>
          </a:prstGeom>
          <a:noFill/>
        </p:spPr>
        <p:txBody>
          <a:bodyPr wrap="square" rtlCol="0">
            <a:spAutoFit/>
          </a:bodyPr>
          <a:lstStyle/>
          <a:p>
            <a:r>
              <a:rPr lang="en-US" sz="3000" b="1" dirty="0">
                <a:solidFill>
                  <a:srgbClr val="FF0000"/>
                </a:solidFill>
                <a:latin typeface="Segoe UI Black" panose="020B0A02040204020203" pitchFamily="34" charset="0"/>
                <a:cs typeface="Times New Roman" panose="02020603050405020304" pitchFamily="18" charset="0"/>
              </a:rPr>
              <a:t>Analog to Modbus Converter</a:t>
            </a:r>
          </a:p>
        </p:txBody>
      </p:sp>
      <p:sp>
        <p:nvSpPr>
          <p:cNvPr id="7" name="TextBox 6"/>
          <p:cNvSpPr txBox="1"/>
          <p:nvPr/>
        </p:nvSpPr>
        <p:spPr>
          <a:xfrm>
            <a:off x="1881353" y="1823470"/>
            <a:ext cx="10037378" cy="2343334"/>
          </a:xfrm>
          <a:prstGeom prst="rect">
            <a:avLst/>
          </a:prstGeom>
          <a:solidFill>
            <a:schemeClr val="bg1"/>
          </a:solidFill>
        </p:spPr>
        <p:txBody>
          <a:bodyPr wrap="square" rtlCol="0">
            <a:spAutoFit/>
          </a:bodyPr>
          <a:lstStyle/>
          <a:p>
            <a:pPr marL="342900" indent="-342900">
              <a:lnSpc>
                <a:spcPct val="150000"/>
              </a:lnSpc>
              <a:buFont typeface="Arial" panose="020B0604020202020204" pitchFamily="34" charset="0"/>
              <a:buChar char="•"/>
            </a:pPr>
            <a:r>
              <a:rPr lang="vi-VN" sz="2000" dirty="0">
                <a:latin typeface="Segoe UI Black" panose="020B0A02040204020203" pitchFamily="34" charset="0"/>
                <a:cs typeface="Times New Roman" panose="02020603050405020304" pitchFamily="18" charset="0"/>
              </a:rPr>
              <a:t>Giao thức modbus đã được sử dụng rất nhiều hiện nay. Lý do là vì những ưu điểm của nó như: tốc độ truyền dữ liệu nhanh, khoảng cách truyền đi xa, độ chính xác rất cao, tiết kiệm chi phí….. Để đáp ứng nhu cầu này, các nhà sản xuất đã lần lượt cho ra đời các thiết bị chuyển đổi tín hiệu từ 4-20mA hoặc 0-10V về dạng Modbus RTU.</a:t>
            </a:r>
          </a:p>
        </p:txBody>
      </p:sp>
      <p:pic>
        <p:nvPicPr>
          <p:cNvPr id="10" name="Picture 9"/>
          <p:cNvPicPr>
            <a:picLocks noChangeAspect="1"/>
          </p:cNvPicPr>
          <p:nvPr/>
        </p:nvPicPr>
        <p:blipFill>
          <a:blip r:embed="rId2"/>
          <a:stretch>
            <a:fillRect/>
          </a:stretch>
        </p:blipFill>
        <p:spPr>
          <a:xfrm>
            <a:off x="4418779" y="3895725"/>
            <a:ext cx="4962525" cy="2962275"/>
          </a:xfrm>
          <a:prstGeom prst="rect">
            <a:avLst/>
          </a:prstGeom>
        </p:spPr>
      </p:pic>
    </p:spTree>
    <p:extLst>
      <p:ext uri="{BB962C8B-B14F-4D97-AF65-F5344CB8AC3E}">
        <p14:creationId xmlns:p14="http://schemas.microsoft.com/office/powerpoint/2010/main" val="1246315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2811</TotalTime>
  <Words>926</Words>
  <Application>Microsoft Office PowerPoint</Application>
  <PresentationFormat>Widescreen</PresentationFormat>
  <Paragraphs>34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Roboto</vt:lpstr>
      <vt:lpstr>Segoe UI Black</vt:lpstr>
      <vt:lpstr>Office Theme</vt:lpstr>
      <vt:lpstr>PowerPoint Presentation</vt:lpstr>
      <vt:lpstr>ModBus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Dennis Luu</dc:creator>
  <cp:lastModifiedBy>Admins</cp:lastModifiedBy>
  <cp:revision>309</cp:revision>
  <dcterms:created xsi:type="dcterms:W3CDTF">2017-11-04T11:17:03Z</dcterms:created>
  <dcterms:modified xsi:type="dcterms:W3CDTF">2020-08-23T16:19:14Z</dcterms:modified>
  <cp:contentStatus/>
</cp:coreProperties>
</file>