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62" r:id="rId4"/>
    <p:sldId id="264" r:id="rId5"/>
    <p:sldId id="265" r:id="rId6"/>
    <p:sldId id="266" r:id="rId7"/>
    <p:sldId id="267" r:id="rId8"/>
    <p:sldId id="268" r:id="rId9"/>
    <p:sldId id="269" r:id="rId10"/>
    <p:sldId id="270" r:id="rId11"/>
    <p:sldId id="271" r:id="rId12"/>
    <p:sldId id="272" r:id="rId13"/>
    <p:sldId id="280" r:id="rId14"/>
    <p:sldId id="273" r:id="rId15"/>
    <p:sldId id="274" r:id="rId16"/>
    <p:sldId id="275" r:id="rId17"/>
    <p:sldId id="276" r:id="rId18"/>
    <p:sldId id="277" r:id="rId19"/>
    <p:sldId id="278" r:id="rId20"/>
    <p:sldId id="279" r:id="rId21"/>
    <p:sldId id="281" r:id="rId22"/>
    <p:sldId id="283" r:id="rId23"/>
    <p:sldId id="282" r:id="rId24"/>
    <p:sldId id="26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2"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1B8FAD"/>
    <a:srgbClr val="2191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15" autoAdjust="0"/>
    <p:restoredTop sz="94660"/>
  </p:normalViewPr>
  <p:slideViewPr>
    <p:cSldViewPr snapToGrid="0" showGuides="1">
      <p:cViewPr varScale="1">
        <p:scale>
          <a:sx n="111" d="100"/>
          <a:sy n="111" d="100"/>
        </p:scale>
        <p:origin x="378" y="102"/>
      </p:cViewPr>
      <p:guideLst>
        <p:guide orient="horz" pos="223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21E71-55FB-4F70-BA64-7E87629B9540}" type="datetimeFigureOut">
              <a:rPr lang="en-US" smtClean="0"/>
              <a:t>8/23/2020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CC60F-1D31-4D35-A4BD-2D8861561F47}" type="slidenum">
              <a:rPr lang="en-US" smtClean="0"/>
              <a:t>‹#›</a:t>
            </a:fld>
            <a:endParaRPr lang="en-US"/>
          </a:p>
        </p:txBody>
      </p:sp>
    </p:spTree>
    <p:extLst>
      <p:ext uri="{BB962C8B-B14F-4D97-AF65-F5344CB8AC3E}">
        <p14:creationId xmlns:p14="http://schemas.microsoft.com/office/powerpoint/2010/main" val="2409383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65943" y="2287162"/>
            <a:ext cx="3460115" cy="2283676"/>
          </a:xfrm>
          <a:prstGeom prst="rect">
            <a:avLst/>
          </a:prstGeom>
        </p:spPr>
      </p:pic>
    </p:spTree>
    <p:extLst>
      <p:ext uri="{BB962C8B-B14F-4D97-AF65-F5344CB8AC3E}">
        <p14:creationId xmlns:p14="http://schemas.microsoft.com/office/powerpoint/2010/main" val="244521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7639050" y="1"/>
            <a:ext cx="3486150" cy="6858000"/>
          </a:xfrm>
          <a:prstGeom prst="rect">
            <a:avLst/>
          </a:prstGeom>
          <a:solidFill>
            <a:srgbClr val="1B8F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Headline here</a:t>
            </a:r>
            <a:br>
              <a:rPr lang="en-US" dirty="0"/>
            </a:br>
            <a:r>
              <a:rPr lang="en-US" dirty="0"/>
              <a:t>Content</a:t>
            </a:r>
          </a:p>
        </p:txBody>
      </p:sp>
      <p:sp>
        <p:nvSpPr>
          <p:cNvPr id="4"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p>
        </p:txBody>
      </p:sp>
      <p:sp>
        <p:nvSpPr>
          <p:cNvPr id="8" name="Subtitle 2"/>
          <p:cNvSpPr>
            <a:spLocks noGrp="1"/>
          </p:cNvSpPr>
          <p:nvPr>
            <p:ph type="subTitle" idx="1" hasCustomPrompt="1"/>
          </p:nvPr>
        </p:nvSpPr>
        <p:spPr>
          <a:xfrm>
            <a:off x="933451" y="3045702"/>
            <a:ext cx="5915024" cy="828674"/>
          </a:xfrm>
        </p:spPr>
        <p:txBody>
          <a:bodyPr>
            <a:normAutofit/>
          </a:bodyPr>
          <a:lstStyle>
            <a:lvl1pPr marL="0" indent="0" algn="r">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here</a:t>
            </a:r>
          </a:p>
          <a:p>
            <a:r>
              <a:rPr lang="en-US" dirty="0"/>
              <a:t>Content</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4" name="Subtitle 2"/>
          <p:cNvSpPr txBox="1">
            <a:spLocks/>
          </p:cNvSpPr>
          <p:nvPr userDrawn="1"/>
        </p:nvSpPr>
        <p:spPr>
          <a:xfrm>
            <a:off x="3581399" y="4245533"/>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err="1">
                <a:solidFill>
                  <a:schemeClr val="bg1"/>
                </a:solidFill>
              </a:rPr>
              <a:t>Diễn</a:t>
            </a:r>
            <a:r>
              <a:rPr lang="en-US">
                <a:solidFill>
                  <a:schemeClr val="bg1"/>
                </a:solidFill>
              </a:rPr>
              <a:t> </a:t>
            </a:r>
            <a:r>
              <a:rPr lang="en-US" err="1">
                <a:solidFill>
                  <a:schemeClr val="bg1"/>
                </a:solidFill>
              </a:rPr>
              <a:t>giả</a:t>
            </a:r>
            <a:r>
              <a:rPr lang="en-US">
                <a:solidFill>
                  <a:schemeClr val="bg1"/>
                </a:solidFill>
              </a:rPr>
              <a:t>: </a:t>
            </a:r>
            <a:r>
              <a:rPr lang="en-US" err="1">
                <a:solidFill>
                  <a:schemeClr val="bg1"/>
                </a:solidFill>
              </a:rPr>
              <a:t>Indruino</a:t>
            </a:r>
            <a:endParaRPr lang="en-US">
              <a:solidFill>
                <a:schemeClr val="bg1"/>
              </a:solidFill>
            </a:endParaRPr>
          </a:p>
          <a:p>
            <a:r>
              <a:rPr lang="en-US" err="1">
                <a:solidFill>
                  <a:schemeClr val="bg1"/>
                </a:solidFill>
              </a:rPr>
              <a:t>Bộ</a:t>
            </a:r>
            <a:r>
              <a:rPr lang="en-US">
                <a:solidFill>
                  <a:schemeClr val="bg1"/>
                </a:solidFill>
              </a:rPr>
              <a:t> </a:t>
            </a:r>
            <a:r>
              <a:rPr lang="en-US" err="1">
                <a:solidFill>
                  <a:schemeClr val="bg1"/>
                </a:solidFill>
              </a:rPr>
              <a:t>phận</a:t>
            </a:r>
            <a:r>
              <a:rPr lang="en-US">
                <a:solidFill>
                  <a:schemeClr val="bg1"/>
                </a:solidFill>
              </a:rPr>
              <a:t>: </a:t>
            </a:r>
            <a:r>
              <a:rPr lang="en-US" err="1">
                <a:solidFill>
                  <a:schemeClr val="bg1"/>
                </a:solidFill>
              </a:rPr>
              <a:t>Indruino</a:t>
            </a:r>
            <a:endParaRPr lang="en-US">
              <a:solidFill>
                <a:schemeClr val="bg1"/>
              </a:solidFill>
            </a:endParaRPr>
          </a:p>
        </p:txBody>
      </p:sp>
      <p:sp>
        <p:nvSpPr>
          <p:cNvPr id="16" name="Rectangle 15"/>
          <p:cNvSpPr/>
          <p:nvPr userDrawn="1"/>
        </p:nvSpPr>
        <p:spPr>
          <a:xfrm>
            <a:off x="933450" y="4037095"/>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374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9"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10" name="Rectangle 9"/>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4" name="Rectangle 13"/>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2"/>
          <p:cNvSpPr>
            <a:spLocks noGrp="1"/>
          </p:cNvSpPr>
          <p:nvPr>
            <p:ph type="pic" idx="12"/>
          </p:nvPr>
        </p:nvSpPr>
        <p:spPr>
          <a:xfrm>
            <a:off x="1971675" y="1847904"/>
            <a:ext cx="3562350"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7" name="Text Placeholder 3"/>
          <p:cNvSpPr>
            <a:spLocks noGrp="1"/>
          </p:cNvSpPr>
          <p:nvPr>
            <p:ph type="body" sz="half" idx="2" hasCustomPrompt="1"/>
          </p:nvPr>
        </p:nvSpPr>
        <p:spPr>
          <a:xfrm>
            <a:off x="5876927" y="1847904"/>
            <a:ext cx="5476872"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315907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3"/>
          <p:cNvSpPr>
            <a:spLocks noGrp="1"/>
          </p:cNvSpPr>
          <p:nvPr>
            <p:ph type="body" sz="half" idx="2" hasCustomPrompt="1"/>
          </p:nvPr>
        </p:nvSpPr>
        <p:spPr>
          <a:xfrm>
            <a:off x="1971675"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5" name="Text Placeholder 3"/>
          <p:cNvSpPr>
            <a:spLocks noGrp="1"/>
          </p:cNvSpPr>
          <p:nvPr>
            <p:ph type="body" sz="half" idx="10" hasCustomPrompt="1"/>
          </p:nvPr>
        </p:nvSpPr>
        <p:spPr>
          <a:xfrm>
            <a:off x="5153789"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532711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8" name="Picture Placeholder 2"/>
          <p:cNvSpPr>
            <a:spLocks noGrp="1"/>
          </p:cNvSpPr>
          <p:nvPr>
            <p:ph type="pic" idx="14"/>
          </p:nvPr>
        </p:nvSpPr>
        <p:spPr>
          <a:xfrm>
            <a:off x="5153790"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Picture Placeholder 2"/>
          <p:cNvSpPr>
            <a:spLocks noGrp="1"/>
          </p:cNvSpPr>
          <p:nvPr>
            <p:ph type="pic" idx="12"/>
          </p:nvPr>
        </p:nvSpPr>
        <p:spPr>
          <a:xfrm>
            <a:off x="1971675"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941739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7639050" y="1"/>
            <a:ext cx="3486150" cy="68580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Thanks you !</a:t>
            </a:r>
          </a:p>
        </p:txBody>
      </p:sp>
      <p:sp>
        <p:nvSpPr>
          <p:cNvPr id="13"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9" name="Subtitle 2"/>
          <p:cNvSpPr txBox="1">
            <a:spLocks/>
          </p:cNvSpPr>
          <p:nvPr userDrawn="1"/>
        </p:nvSpPr>
        <p:spPr>
          <a:xfrm>
            <a:off x="3581399" y="3071981"/>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err="1">
                <a:solidFill>
                  <a:schemeClr val="bg1"/>
                </a:solidFill>
              </a:rPr>
              <a:t>Diễn</a:t>
            </a:r>
            <a:r>
              <a:rPr lang="en-US">
                <a:solidFill>
                  <a:schemeClr val="bg1"/>
                </a:solidFill>
              </a:rPr>
              <a:t> </a:t>
            </a:r>
            <a:r>
              <a:rPr lang="en-US" err="1">
                <a:solidFill>
                  <a:schemeClr val="bg1"/>
                </a:solidFill>
              </a:rPr>
              <a:t>giả</a:t>
            </a:r>
            <a:r>
              <a:rPr lang="en-US">
                <a:solidFill>
                  <a:schemeClr val="bg1"/>
                </a:solidFill>
              </a:rPr>
              <a:t>: </a:t>
            </a:r>
            <a:r>
              <a:rPr lang="en-US" err="1">
                <a:solidFill>
                  <a:schemeClr val="bg1"/>
                </a:solidFill>
              </a:rPr>
              <a:t>Indruino</a:t>
            </a:r>
            <a:endParaRPr lang="en-US">
              <a:solidFill>
                <a:schemeClr val="bg1"/>
              </a:solidFill>
            </a:endParaRPr>
          </a:p>
          <a:p>
            <a:r>
              <a:rPr lang="en-US" err="1">
                <a:solidFill>
                  <a:schemeClr val="bg1"/>
                </a:solidFill>
              </a:rPr>
              <a:t>Bộ</a:t>
            </a:r>
            <a:r>
              <a:rPr lang="en-US">
                <a:solidFill>
                  <a:schemeClr val="bg1"/>
                </a:solidFill>
              </a:rPr>
              <a:t> </a:t>
            </a:r>
            <a:r>
              <a:rPr lang="en-US" err="1">
                <a:solidFill>
                  <a:schemeClr val="bg1"/>
                </a:solidFill>
              </a:rPr>
              <a:t>phận</a:t>
            </a:r>
            <a:r>
              <a:rPr lang="en-US">
                <a:solidFill>
                  <a:schemeClr val="bg1"/>
                </a:solidFill>
              </a:rPr>
              <a:t>: </a:t>
            </a:r>
            <a:r>
              <a:rPr lang="en-US" err="1">
                <a:solidFill>
                  <a:schemeClr val="bg1"/>
                </a:solidFill>
              </a:rPr>
              <a:t>Indruino</a:t>
            </a:r>
            <a:endParaRPr lang="en-US">
              <a:solidFill>
                <a:schemeClr val="bg1"/>
              </a:solidFill>
            </a:endParaRPr>
          </a:p>
        </p:txBody>
      </p:sp>
      <p:sp>
        <p:nvSpPr>
          <p:cNvPr id="20" name="Rectangle 19"/>
          <p:cNvSpPr/>
          <p:nvPr userDrawn="1"/>
        </p:nvSpPr>
        <p:spPr>
          <a:xfrm>
            <a:off x="933450" y="2863543"/>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95556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6D9FEF56-C5D4-4D87-B961-211842A8ECEA}" type="datetime1">
              <a:rPr lang="en-US" smtClean="0"/>
              <a:t>8/23/2020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r>
              <a:rPr lang="en-US"/>
              <a:t>www.indruino.com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D779B054-1F36-43A5-BA23-2DE8D6B1A684}" type="slidenum">
              <a:rPr lang="en-US" smtClean="0"/>
              <a:pPr/>
              <a:t>‹#›</a:t>
            </a:fld>
            <a:endParaRPr lang="en-US"/>
          </a:p>
        </p:txBody>
      </p:sp>
    </p:spTree>
    <p:extLst>
      <p:ext uri="{BB962C8B-B14F-4D97-AF65-F5344CB8AC3E}">
        <p14:creationId xmlns:p14="http://schemas.microsoft.com/office/powerpoint/2010/main" val="184832763"/>
      </p:ext>
    </p:extLst>
  </p:cSld>
  <p:clrMap bg1="lt1" tx1="dk1" bg2="lt2" tx2="dk2" accent1="accent1" accent2="accent2" accent3="accent3" accent4="accent4" accent5="accent5" accent6="accent6" hlink="hlink" folHlink="folHlink"/>
  <p:sldLayoutIdLst>
    <p:sldLayoutId id="2147483677" r:id="rId1"/>
    <p:sldLayoutId id="2147483660" r:id="rId2"/>
    <p:sldLayoutId id="2147483664" r:id="rId3"/>
    <p:sldLayoutId id="2147483678" r:id="rId4"/>
    <p:sldLayoutId id="2147483680" r:id="rId5"/>
    <p:sldLayoutId id="2147483663" r:id="rId6"/>
  </p:sldLayoutIdLst>
  <p:hf sldNum="0"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Roboto" panose="020000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9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12579" y="693683"/>
            <a:ext cx="9501352" cy="553998"/>
          </a:xfrm>
          <a:prstGeom prst="rect">
            <a:avLst/>
          </a:prstGeom>
          <a:noFill/>
        </p:spPr>
        <p:txBody>
          <a:bodyPr wrap="square" rtlCol="0">
            <a:spAutoFit/>
          </a:bodyPr>
          <a:lstStyle/>
          <a:p>
            <a:r>
              <a:rPr lang="en-US" sz="3000" b="1" dirty="0">
                <a:solidFill>
                  <a:srgbClr val="FF0000"/>
                </a:solidFill>
                <a:latin typeface="Segoe UI Black" panose="020B0A02040204020203" pitchFamily="34" charset="0"/>
                <a:cs typeface="Times New Roman" panose="02020603050405020304" pitchFamily="18" charset="0"/>
              </a:rPr>
              <a:t>I2C</a:t>
            </a:r>
          </a:p>
        </p:txBody>
      </p:sp>
      <p:sp>
        <p:nvSpPr>
          <p:cNvPr id="7" name="TextBox 6"/>
          <p:cNvSpPr txBox="1"/>
          <p:nvPr/>
        </p:nvSpPr>
        <p:spPr>
          <a:xfrm>
            <a:off x="2033751" y="1714312"/>
            <a:ext cx="9659007" cy="400110"/>
          </a:xfrm>
          <a:prstGeom prst="rect">
            <a:avLst/>
          </a:prstGeom>
          <a:noFill/>
        </p:spPr>
        <p:txBody>
          <a:bodyPr wrap="square" rtlCol="0">
            <a:spAutoFit/>
          </a:bodyPr>
          <a:lstStyle/>
          <a:p>
            <a:r>
              <a:rPr lang="en-US" sz="2000" b="1" dirty="0" err="1">
                <a:latin typeface="Segoe UI Black" panose="020B0A02040204020203" pitchFamily="34" charset="0"/>
                <a:cs typeface="Times New Roman" panose="02020603050405020304" pitchFamily="18" charset="0"/>
              </a:rPr>
              <a:t>Các</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chế</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độ</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hoạt</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động</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của</a:t>
            </a:r>
            <a:r>
              <a:rPr lang="en-US" sz="2000" b="1" dirty="0">
                <a:latin typeface="Segoe UI Black" panose="020B0A02040204020203" pitchFamily="34" charset="0"/>
                <a:cs typeface="Times New Roman" panose="02020603050405020304" pitchFamily="18" charset="0"/>
              </a:rPr>
              <a:t> I2C</a:t>
            </a:r>
          </a:p>
        </p:txBody>
      </p:sp>
      <p:sp>
        <p:nvSpPr>
          <p:cNvPr id="8" name="TextBox 7"/>
          <p:cNvSpPr txBox="1"/>
          <p:nvPr/>
        </p:nvSpPr>
        <p:spPr>
          <a:xfrm>
            <a:off x="2585544" y="2427165"/>
            <a:ext cx="9606455" cy="2246769"/>
          </a:xfrm>
          <a:prstGeom prst="rect">
            <a:avLst/>
          </a:prstGeom>
          <a:noFill/>
        </p:spPr>
        <p:txBody>
          <a:bodyPr wrap="square" rtlCol="0">
            <a:spAutoFit/>
          </a:bodyPr>
          <a:lstStyle/>
          <a:p>
            <a:r>
              <a:rPr lang="vi-VN" sz="2000" b="1" dirty="0">
                <a:latin typeface="Segoe UI Black" panose="020B0A02040204020203" pitchFamily="34" charset="0"/>
                <a:cs typeface="Times New Roman" panose="02020603050405020304" pitchFamily="18" charset="0"/>
              </a:rPr>
              <a:t>Dựa vào tốc độ ta chia làm 2 loại</a:t>
            </a:r>
            <a:r>
              <a:rPr lang="en-US" sz="2000" b="1" dirty="0">
                <a:latin typeface="+mj-lt"/>
                <a:cs typeface="Times New Roman" panose="02020603050405020304" pitchFamily="18" charset="0"/>
              </a:rPr>
              <a:t>:</a:t>
            </a:r>
            <a:endParaRPr lang="vi-VN" sz="2000" b="1" dirty="0">
              <a:latin typeface="Segoe UI Black" panose="020B0A02040204020203" pitchFamily="34" charset="0"/>
              <a:cs typeface="Times New Roman" panose="02020603050405020304" pitchFamily="18" charset="0"/>
            </a:endParaRPr>
          </a:p>
          <a:p>
            <a:pPr marL="342900" indent="-342900">
              <a:buFont typeface="Arial" panose="020B0604020202020204" pitchFamily="34" charset="0"/>
              <a:buChar char="•"/>
            </a:pPr>
            <a:r>
              <a:rPr lang="vi-VN" sz="2000" dirty="0">
                <a:latin typeface="Segoe UI Black" panose="020B0A02040204020203" pitchFamily="34" charset="0"/>
                <a:cs typeface="Times New Roman" panose="02020603050405020304" pitchFamily="18" charset="0"/>
              </a:rPr>
              <a:t>Chế độ chuẩn (standard mode) hoạt động ở tốc độ 100 Kbit/s.</a:t>
            </a:r>
          </a:p>
          <a:p>
            <a:pPr marL="342900" indent="-342900">
              <a:buFont typeface="Arial" panose="020B0604020202020204" pitchFamily="34" charset="0"/>
              <a:buChar char="•"/>
            </a:pPr>
            <a:r>
              <a:rPr lang="vi-VN" sz="2000" dirty="0">
                <a:latin typeface="Segoe UI Black" panose="020B0A02040204020203" pitchFamily="34" charset="0"/>
                <a:cs typeface="Times New Roman" panose="02020603050405020304" pitchFamily="18" charset="0"/>
              </a:rPr>
              <a:t>Chế độ tốc độ thấp (low-speed mode) hoạt động ở tốc độ 10 Kbit/s.</a:t>
            </a:r>
            <a:endParaRPr lang="en-US" sz="2000" dirty="0">
              <a:latin typeface="+mj-lt"/>
              <a:cs typeface="Times New Roman" panose="02020603050405020304" pitchFamily="18" charset="0"/>
            </a:endParaRPr>
          </a:p>
          <a:p>
            <a:r>
              <a:rPr lang="en-US" sz="2000" b="1" dirty="0" err="1">
                <a:latin typeface="Segoe UI Black" panose="020B0A02040204020203" pitchFamily="34" charset="0"/>
                <a:cs typeface="Times New Roman" panose="02020603050405020304" pitchFamily="18" charset="0"/>
              </a:rPr>
              <a:t>Nếu</a:t>
            </a:r>
            <a:r>
              <a:rPr lang="en-US" sz="2000" b="1" dirty="0">
                <a:latin typeface="Segoe UI Black" panose="020B0A02040204020203" pitchFamily="34" charset="0"/>
                <a:cs typeface="Times New Roman" panose="02020603050405020304" pitchFamily="18" charset="0"/>
              </a:rPr>
              <a:t> chia </a:t>
            </a:r>
            <a:r>
              <a:rPr lang="en-US" sz="2000" b="1" dirty="0" err="1">
                <a:latin typeface="Segoe UI Black" panose="020B0A02040204020203" pitchFamily="34" charset="0"/>
                <a:cs typeface="Times New Roman" panose="02020603050405020304" pitchFamily="18" charset="0"/>
              </a:rPr>
              <a:t>theo</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quan</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hệ</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chủ</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tớ</a:t>
            </a:r>
            <a:r>
              <a:rPr lang="en-US" sz="2000" b="1" dirty="0">
                <a:latin typeface="Segoe UI Black" panose="020B0A02040204020203" pitchFamily="34" charset="0"/>
                <a:cs typeface="Times New Roman" panose="02020603050405020304" pitchFamily="18" charset="0"/>
              </a:rPr>
              <a:t>:</a:t>
            </a:r>
          </a:p>
          <a:p>
            <a:pPr marL="342900" lvl="0" indent="-342900">
              <a:buFont typeface="Arial" panose="020B0604020202020204" pitchFamily="34" charset="0"/>
              <a:buChar char="•"/>
            </a:pPr>
            <a:r>
              <a:rPr lang="en-US" sz="2000" dirty="0" err="1">
                <a:latin typeface="Segoe UI Black" panose="020B0A02040204020203" pitchFamily="34" charset="0"/>
                <a:cs typeface="Times New Roman" panose="02020603050405020304" pitchFamily="18" charset="0"/>
              </a:rPr>
              <a:t>Một</a:t>
            </a:r>
            <a:r>
              <a:rPr lang="en-US" sz="2000" dirty="0">
                <a:latin typeface="Segoe UI Black" panose="020B0A02040204020203" pitchFamily="34" charset="0"/>
                <a:cs typeface="Times New Roman" panose="02020603050405020304" pitchFamily="18" charset="0"/>
              </a:rPr>
              <a:t> Master </a:t>
            </a:r>
            <a:r>
              <a:rPr lang="en-US" sz="2000" dirty="0" err="1">
                <a:latin typeface="Segoe UI Black" panose="020B0A02040204020203" pitchFamily="34" charset="0"/>
                <a:cs typeface="Times New Roman" panose="02020603050405020304" pitchFamily="18" charset="0"/>
              </a:rPr>
              <a:t>một</a:t>
            </a:r>
            <a:r>
              <a:rPr lang="en-US" sz="2000" dirty="0">
                <a:latin typeface="Segoe UI Black" panose="020B0A02040204020203" pitchFamily="34" charset="0"/>
                <a:cs typeface="Times New Roman" panose="02020603050405020304" pitchFamily="18" charset="0"/>
              </a:rPr>
              <a:t> Slave.</a:t>
            </a:r>
          </a:p>
          <a:p>
            <a:pPr marL="342900" lvl="0" indent="-342900">
              <a:buFont typeface="Arial" panose="020B0604020202020204" pitchFamily="34" charset="0"/>
              <a:buChar char="•"/>
            </a:pPr>
            <a:r>
              <a:rPr lang="en-US" sz="2000" dirty="0" err="1">
                <a:latin typeface="Segoe UI Black" panose="020B0A02040204020203" pitchFamily="34" charset="0"/>
                <a:cs typeface="Times New Roman" panose="02020603050405020304" pitchFamily="18" charset="0"/>
              </a:rPr>
              <a:t>Một</a:t>
            </a:r>
            <a:r>
              <a:rPr lang="en-US" sz="2000" dirty="0">
                <a:latin typeface="Segoe UI Black" panose="020B0A02040204020203" pitchFamily="34" charset="0"/>
                <a:cs typeface="Times New Roman" panose="02020603050405020304" pitchFamily="18" charset="0"/>
              </a:rPr>
              <a:t> Master </a:t>
            </a:r>
            <a:r>
              <a:rPr lang="en-US" sz="2000" dirty="0" err="1">
                <a:latin typeface="Segoe UI Black" panose="020B0A02040204020203" pitchFamily="34" charset="0"/>
                <a:cs typeface="Times New Roman" panose="02020603050405020304" pitchFamily="18" charset="0"/>
              </a:rPr>
              <a:t>nhiều</a:t>
            </a:r>
            <a:r>
              <a:rPr lang="en-US" sz="2000" dirty="0">
                <a:latin typeface="Segoe UI Black" panose="020B0A02040204020203" pitchFamily="34" charset="0"/>
                <a:cs typeface="Times New Roman" panose="02020603050405020304" pitchFamily="18" charset="0"/>
              </a:rPr>
              <a:t> Slave.</a:t>
            </a:r>
          </a:p>
          <a:p>
            <a:pPr marL="342900" lvl="0" indent="-342900">
              <a:buFont typeface="Arial" panose="020B0604020202020204" pitchFamily="34" charset="0"/>
              <a:buChar char="•"/>
            </a:pPr>
            <a:r>
              <a:rPr lang="en-US" sz="2000" dirty="0" err="1">
                <a:latin typeface="Segoe UI Black" panose="020B0A02040204020203" pitchFamily="34" charset="0"/>
                <a:cs typeface="Times New Roman" panose="02020603050405020304" pitchFamily="18" charset="0"/>
              </a:rPr>
              <a:t>Nhiều</a:t>
            </a:r>
            <a:r>
              <a:rPr lang="en-US" sz="2000" dirty="0">
                <a:latin typeface="Segoe UI Black" panose="020B0A02040204020203" pitchFamily="34" charset="0"/>
                <a:cs typeface="Times New Roman" panose="02020603050405020304" pitchFamily="18" charset="0"/>
              </a:rPr>
              <a:t> Master </a:t>
            </a:r>
            <a:r>
              <a:rPr lang="en-US" sz="2000" dirty="0" err="1">
                <a:latin typeface="Segoe UI Black" panose="020B0A02040204020203" pitchFamily="34" charset="0"/>
                <a:cs typeface="Times New Roman" panose="02020603050405020304" pitchFamily="18" charset="0"/>
              </a:rPr>
              <a:t>nhiều</a:t>
            </a:r>
            <a:r>
              <a:rPr lang="en-US" sz="2000" dirty="0">
                <a:latin typeface="Segoe UI Black" panose="020B0A02040204020203" pitchFamily="34" charset="0"/>
                <a:cs typeface="Times New Roman" panose="02020603050405020304" pitchFamily="18" charset="0"/>
              </a:rPr>
              <a:t> Slave.</a:t>
            </a:r>
          </a:p>
        </p:txBody>
      </p:sp>
    </p:spTree>
    <p:extLst>
      <p:ext uri="{BB962C8B-B14F-4D97-AF65-F5344CB8AC3E}">
        <p14:creationId xmlns:p14="http://schemas.microsoft.com/office/powerpoint/2010/main" val="735188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12579" y="693683"/>
            <a:ext cx="9501352" cy="553998"/>
          </a:xfrm>
          <a:prstGeom prst="rect">
            <a:avLst/>
          </a:prstGeom>
          <a:noFill/>
        </p:spPr>
        <p:txBody>
          <a:bodyPr wrap="square" rtlCol="0">
            <a:spAutoFit/>
          </a:bodyPr>
          <a:lstStyle/>
          <a:p>
            <a:r>
              <a:rPr lang="en-US" sz="3000" b="1" dirty="0">
                <a:solidFill>
                  <a:srgbClr val="FF0000"/>
                </a:solidFill>
                <a:latin typeface="Segoe UI Black" panose="020B0A02040204020203" pitchFamily="34" charset="0"/>
                <a:cs typeface="Times New Roman" panose="02020603050405020304" pitchFamily="18" charset="0"/>
              </a:rPr>
              <a:t>I2C</a:t>
            </a:r>
          </a:p>
        </p:txBody>
      </p:sp>
      <p:sp>
        <p:nvSpPr>
          <p:cNvPr id="7" name="TextBox 6"/>
          <p:cNvSpPr txBox="1"/>
          <p:nvPr/>
        </p:nvSpPr>
        <p:spPr>
          <a:xfrm>
            <a:off x="2033751" y="1714312"/>
            <a:ext cx="9659007" cy="400110"/>
          </a:xfrm>
          <a:prstGeom prst="rect">
            <a:avLst/>
          </a:prstGeom>
          <a:noFill/>
        </p:spPr>
        <p:txBody>
          <a:bodyPr wrap="square" rtlCol="0">
            <a:spAutoFit/>
          </a:bodyPr>
          <a:lstStyle/>
          <a:p>
            <a:r>
              <a:rPr lang="en-US" sz="2000" b="1" dirty="0" err="1">
                <a:latin typeface="Segoe UI Black" panose="020B0A02040204020203" pitchFamily="34" charset="0"/>
                <a:cs typeface="Times New Roman" panose="02020603050405020304" pitchFamily="18" charset="0"/>
              </a:rPr>
              <a:t>Một</a:t>
            </a:r>
            <a:r>
              <a:rPr lang="en-US" sz="2000" b="1" dirty="0">
                <a:latin typeface="Segoe UI Black" panose="020B0A02040204020203" pitchFamily="34" charset="0"/>
                <a:cs typeface="Times New Roman" panose="02020603050405020304" pitchFamily="18" charset="0"/>
              </a:rPr>
              <a:t> Master </a:t>
            </a:r>
            <a:r>
              <a:rPr lang="en-US" sz="2000" b="1" dirty="0" err="1">
                <a:latin typeface="Segoe UI Black" panose="020B0A02040204020203" pitchFamily="34" charset="0"/>
                <a:cs typeface="Times New Roman" panose="02020603050405020304" pitchFamily="18" charset="0"/>
              </a:rPr>
              <a:t>nhiều</a:t>
            </a:r>
            <a:r>
              <a:rPr lang="en-US" sz="2000" b="1" dirty="0">
                <a:latin typeface="Segoe UI Black" panose="020B0A02040204020203" pitchFamily="34" charset="0"/>
                <a:cs typeface="Times New Roman" panose="02020603050405020304" pitchFamily="18" charset="0"/>
              </a:rPr>
              <a:t> Slave</a:t>
            </a:r>
          </a:p>
        </p:txBody>
      </p:sp>
      <p:sp>
        <p:nvSpPr>
          <p:cNvPr id="8" name="TextBox 7"/>
          <p:cNvSpPr txBox="1"/>
          <p:nvPr/>
        </p:nvSpPr>
        <p:spPr>
          <a:xfrm>
            <a:off x="2033751" y="2667703"/>
            <a:ext cx="5349766" cy="1015663"/>
          </a:xfrm>
          <a:prstGeom prst="rect">
            <a:avLst/>
          </a:prstGeom>
          <a:noFill/>
        </p:spPr>
        <p:txBody>
          <a:bodyPr wrap="square" rtlCol="0">
            <a:spAutoFit/>
          </a:bodyPr>
          <a:lstStyle/>
          <a:p>
            <a:pPr marL="342900" indent="-342900">
              <a:buFont typeface="Arial" panose="020B0604020202020204" pitchFamily="34" charset="0"/>
              <a:buChar char="•"/>
            </a:pPr>
            <a:r>
              <a:rPr lang="vi-VN" sz="2000" dirty="0">
                <a:latin typeface="Segoe UI Black" panose="020B0A02040204020203" pitchFamily="34" charset="0"/>
                <a:cs typeface="Times New Roman" panose="02020603050405020304" pitchFamily="18" charset="0"/>
              </a:rPr>
              <a:t>Điện trở treo 4.7k</a:t>
            </a:r>
            <a:r>
              <a:rPr lang="el-GR" sz="2000" dirty="0">
                <a:latin typeface="Segoe UI Black" panose="020B0A02040204020203" pitchFamily="34" charset="0"/>
                <a:cs typeface="Times New Roman" panose="02020603050405020304" pitchFamily="18" charset="0"/>
              </a:rPr>
              <a:t>Ω</a:t>
            </a:r>
            <a:endParaRPr lang="en-US" sz="2000" dirty="0">
              <a:latin typeface="Segoe UI Black" panose="020B0A02040204020203" pitchFamily="34" charset="0"/>
              <a:cs typeface="Times New Roman" panose="02020603050405020304" pitchFamily="18" charset="0"/>
            </a:endParaRPr>
          </a:p>
          <a:p>
            <a:pPr marL="342900" indent="-342900">
              <a:buFont typeface="Arial" panose="020B0604020202020204" pitchFamily="34" charset="0"/>
              <a:buChar char="•"/>
            </a:pPr>
            <a:r>
              <a:rPr lang="vi-VN" sz="2000" dirty="0">
                <a:latin typeface="Segoe UI Black" panose="020B0A02040204020203" pitchFamily="34" charset="0"/>
                <a:cs typeface="Times New Roman" panose="02020603050405020304" pitchFamily="18" charset="0"/>
              </a:rPr>
              <a:t>7 bit địa chỉ tương ứng 27=128 địa chỉ duy nhất có sẵn</a:t>
            </a:r>
          </a:p>
        </p:txBody>
      </p:sp>
      <p:pic>
        <p:nvPicPr>
          <p:cNvPr id="9" name="Picture 8"/>
          <p:cNvPicPr/>
          <p:nvPr/>
        </p:nvPicPr>
        <p:blipFill>
          <a:blip r:embed="rId2"/>
          <a:stretch>
            <a:fillRect/>
          </a:stretch>
        </p:blipFill>
        <p:spPr>
          <a:xfrm>
            <a:off x="6978869" y="1726210"/>
            <a:ext cx="4539746" cy="4635500"/>
          </a:xfrm>
          <a:prstGeom prst="rect">
            <a:avLst/>
          </a:prstGeom>
        </p:spPr>
      </p:pic>
    </p:spTree>
    <p:extLst>
      <p:ext uri="{BB962C8B-B14F-4D97-AF65-F5344CB8AC3E}">
        <p14:creationId xmlns:p14="http://schemas.microsoft.com/office/powerpoint/2010/main" val="2903485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12579" y="693683"/>
            <a:ext cx="9501352" cy="553998"/>
          </a:xfrm>
          <a:prstGeom prst="rect">
            <a:avLst/>
          </a:prstGeom>
          <a:noFill/>
        </p:spPr>
        <p:txBody>
          <a:bodyPr wrap="square" rtlCol="0">
            <a:spAutoFit/>
          </a:bodyPr>
          <a:lstStyle/>
          <a:p>
            <a:r>
              <a:rPr lang="en-US" sz="3000" b="1" dirty="0">
                <a:solidFill>
                  <a:srgbClr val="FF0000"/>
                </a:solidFill>
                <a:latin typeface="Segoe UI Black" panose="020B0A02040204020203" pitchFamily="34" charset="0"/>
                <a:cs typeface="Times New Roman" panose="02020603050405020304" pitchFamily="18" charset="0"/>
              </a:rPr>
              <a:t>I2C</a:t>
            </a:r>
          </a:p>
        </p:txBody>
      </p:sp>
      <p:sp>
        <p:nvSpPr>
          <p:cNvPr id="7" name="TextBox 6"/>
          <p:cNvSpPr txBox="1"/>
          <p:nvPr/>
        </p:nvSpPr>
        <p:spPr>
          <a:xfrm>
            <a:off x="2033751" y="1714312"/>
            <a:ext cx="9659007" cy="400110"/>
          </a:xfrm>
          <a:prstGeom prst="rect">
            <a:avLst/>
          </a:prstGeom>
          <a:noFill/>
        </p:spPr>
        <p:txBody>
          <a:bodyPr wrap="square" rtlCol="0">
            <a:spAutoFit/>
          </a:bodyPr>
          <a:lstStyle/>
          <a:p>
            <a:r>
              <a:rPr lang="en-US" sz="2000" b="1" dirty="0" err="1">
                <a:latin typeface="Segoe UI Black" panose="020B0A02040204020203" pitchFamily="34" charset="0"/>
                <a:cs typeface="Times New Roman" panose="02020603050405020304" pitchFamily="18" charset="0"/>
              </a:rPr>
              <a:t>Nhiều</a:t>
            </a:r>
            <a:r>
              <a:rPr lang="en-US" sz="2000" b="1" dirty="0">
                <a:latin typeface="Segoe UI Black" panose="020B0A02040204020203" pitchFamily="34" charset="0"/>
                <a:cs typeface="Times New Roman" panose="02020603050405020304" pitchFamily="18" charset="0"/>
              </a:rPr>
              <a:t> Master </a:t>
            </a:r>
            <a:r>
              <a:rPr lang="en-US" sz="2000" b="1" dirty="0" err="1">
                <a:latin typeface="Segoe UI Black" panose="020B0A02040204020203" pitchFamily="34" charset="0"/>
                <a:cs typeface="Times New Roman" panose="02020603050405020304" pitchFamily="18" charset="0"/>
              </a:rPr>
              <a:t>nhiều</a:t>
            </a:r>
            <a:r>
              <a:rPr lang="en-US" sz="2000" b="1" dirty="0">
                <a:latin typeface="Segoe UI Black" panose="020B0A02040204020203" pitchFamily="34" charset="0"/>
                <a:cs typeface="Times New Roman" panose="02020603050405020304" pitchFamily="18" charset="0"/>
              </a:rPr>
              <a:t> Slave</a:t>
            </a:r>
          </a:p>
        </p:txBody>
      </p:sp>
      <p:sp>
        <p:nvSpPr>
          <p:cNvPr id="8" name="TextBox 7"/>
          <p:cNvSpPr txBox="1"/>
          <p:nvPr/>
        </p:nvSpPr>
        <p:spPr>
          <a:xfrm>
            <a:off x="2033750" y="2667703"/>
            <a:ext cx="5743905" cy="1938992"/>
          </a:xfrm>
          <a:prstGeom prst="rect">
            <a:avLst/>
          </a:prstGeom>
          <a:noFill/>
        </p:spPr>
        <p:txBody>
          <a:bodyPr wrap="square" rtlCol="0">
            <a:spAutoFit/>
          </a:bodyPr>
          <a:lstStyle/>
          <a:p>
            <a:pPr marL="342900" indent="-342900">
              <a:buFont typeface="Arial" panose="020B0604020202020204" pitchFamily="34" charset="0"/>
              <a:buChar char="•"/>
            </a:pPr>
            <a:r>
              <a:rPr lang="vi-VN" sz="2000" dirty="0">
                <a:latin typeface="Segoe UI Black" panose="020B0A02040204020203" pitchFamily="34" charset="0"/>
                <a:cs typeface="Times New Roman" panose="02020603050405020304" pitchFamily="18" charset="0"/>
              </a:rPr>
              <a:t>Điện trở treo 4.7k</a:t>
            </a:r>
            <a:r>
              <a:rPr lang="el-GR" sz="2000" dirty="0">
                <a:latin typeface="Segoe UI Black" panose="020B0A02040204020203" pitchFamily="34" charset="0"/>
                <a:cs typeface="Times New Roman" panose="02020603050405020304" pitchFamily="18" charset="0"/>
              </a:rPr>
              <a:t>Ω</a:t>
            </a:r>
          </a:p>
          <a:p>
            <a:pPr marL="342900" indent="-342900">
              <a:buFont typeface="Arial" panose="020B0604020202020204" pitchFamily="34" charset="0"/>
              <a:buChar char="•"/>
            </a:pPr>
            <a:r>
              <a:rPr lang="vi-VN" sz="2000" dirty="0">
                <a:latin typeface="Segoe UI Black" panose="020B0A02040204020203" pitchFamily="34" charset="0"/>
                <a:cs typeface="Times New Roman" panose="02020603050405020304" pitchFamily="18" charset="0"/>
              </a:rPr>
              <a:t>Master khi muốn truyền nhận phải xét xem đường SDA mức thấp hay cao, nếu mức thấp thì đang có Master khác truyền nhận dữ liệu nên phải chờ, nếu mức cao thì có thể truyền nhận</a:t>
            </a:r>
          </a:p>
        </p:txBody>
      </p:sp>
      <p:pic>
        <p:nvPicPr>
          <p:cNvPr id="10" name="Picture 9"/>
          <p:cNvPicPr/>
          <p:nvPr/>
        </p:nvPicPr>
        <p:blipFill>
          <a:blip r:embed="rId2"/>
          <a:stretch>
            <a:fillRect/>
          </a:stretch>
        </p:blipFill>
        <p:spPr>
          <a:xfrm>
            <a:off x="7777656" y="1507255"/>
            <a:ext cx="3915102" cy="5350745"/>
          </a:xfrm>
          <a:prstGeom prst="rect">
            <a:avLst/>
          </a:prstGeom>
        </p:spPr>
      </p:pic>
    </p:spTree>
    <p:extLst>
      <p:ext uri="{BB962C8B-B14F-4D97-AF65-F5344CB8AC3E}">
        <p14:creationId xmlns:p14="http://schemas.microsoft.com/office/powerpoint/2010/main" val="1709616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456386" y="561975"/>
            <a:ext cx="7735614" cy="6296025"/>
          </a:xfrm>
          <a:prstGeom prst="rect">
            <a:avLst/>
          </a:prstGeom>
        </p:spPr>
      </p:pic>
      <p:sp>
        <p:nvSpPr>
          <p:cNvPr id="7" name="TextBox 6"/>
          <p:cNvSpPr txBox="1"/>
          <p:nvPr/>
        </p:nvSpPr>
        <p:spPr>
          <a:xfrm>
            <a:off x="2112579" y="693683"/>
            <a:ext cx="9501352" cy="553998"/>
          </a:xfrm>
          <a:prstGeom prst="rect">
            <a:avLst/>
          </a:prstGeom>
          <a:noFill/>
        </p:spPr>
        <p:txBody>
          <a:bodyPr wrap="square" rtlCol="0">
            <a:spAutoFit/>
          </a:bodyPr>
          <a:lstStyle/>
          <a:p>
            <a:r>
              <a:rPr lang="en-US" sz="3000" b="1" dirty="0">
                <a:solidFill>
                  <a:srgbClr val="FF0000"/>
                </a:solidFill>
                <a:latin typeface="Segoe UI Black" panose="020B0A02040204020203" pitchFamily="34" charset="0"/>
                <a:cs typeface="Times New Roman" panose="02020603050405020304" pitchFamily="18" charset="0"/>
              </a:rPr>
              <a:t>I2C</a:t>
            </a:r>
          </a:p>
        </p:txBody>
      </p:sp>
      <p:sp>
        <p:nvSpPr>
          <p:cNvPr id="8" name="TextBox 7"/>
          <p:cNvSpPr txBox="1"/>
          <p:nvPr/>
        </p:nvSpPr>
        <p:spPr>
          <a:xfrm>
            <a:off x="2033751" y="1714312"/>
            <a:ext cx="2422635" cy="707886"/>
          </a:xfrm>
          <a:prstGeom prst="rect">
            <a:avLst/>
          </a:prstGeom>
          <a:noFill/>
        </p:spPr>
        <p:txBody>
          <a:bodyPr wrap="square" rtlCol="0">
            <a:spAutoFit/>
          </a:bodyPr>
          <a:lstStyle/>
          <a:p>
            <a:r>
              <a:rPr lang="en-US" sz="2000" b="1" dirty="0">
                <a:latin typeface="Segoe UI Black" panose="020B0A02040204020203" pitchFamily="34" charset="0"/>
                <a:cs typeface="Times New Roman" panose="02020603050405020304" pitchFamily="18" charset="0"/>
              </a:rPr>
              <a:t>I2C </a:t>
            </a:r>
            <a:r>
              <a:rPr lang="en-US" sz="2000" b="1" dirty="0" err="1">
                <a:latin typeface="Segoe UI Black" panose="020B0A02040204020203" pitchFamily="34" charset="0"/>
                <a:cs typeface="Times New Roman" panose="02020603050405020304" pitchFamily="18" charset="0"/>
              </a:rPr>
              <a:t>trong</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Heltec</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Wifi</a:t>
            </a:r>
            <a:r>
              <a:rPr lang="en-US" sz="2000" b="1" dirty="0">
                <a:latin typeface="Segoe UI Black" panose="020B0A02040204020203" pitchFamily="34" charset="0"/>
                <a:cs typeface="Times New Roman" panose="02020603050405020304" pitchFamily="18" charset="0"/>
              </a:rPr>
              <a:t> Kit 32</a:t>
            </a:r>
          </a:p>
        </p:txBody>
      </p:sp>
    </p:spTree>
    <p:extLst>
      <p:ext uri="{BB962C8B-B14F-4D97-AF65-F5344CB8AC3E}">
        <p14:creationId xmlns:p14="http://schemas.microsoft.com/office/powerpoint/2010/main" val="1332581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12579" y="693683"/>
            <a:ext cx="9501352" cy="553998"/>
          </a:xfrm>
          <a:prstGeom prst="rect">
            <a:avLst/>
          </a:prstGeom>
          <a:noFill/>
        </p:spPr>
        <p:txBody>
          <a:bodyPr wrap="square" rtlCol="0">
            <a:spAutoFit/>
          </a:bodyPr>
          <a:lstStyle/>
          <a:p>
            <a:r>
              <a:rPr lang="en-US" sz="3000" b="1" dirty="0">
                <a:solidFill>
                  <a:srgbClr val="FF0000"/>
                </a:solidFill>
                <a:latin typeface="Segoe UI Black" panose="020B0A02040204020203" pitchFamily="34" charset="0"/>
                <a:cs typeface="Times New Roman" panose="02020603050405020304" pitchFamily="18" charset="0"/>
              </a:rPr>
              <a:t>SPI</a:t>
            </a:r>
          </a:p>
        </p:txBody>
      </p:sp>
      <p:sp>
        <p:nvSpPr>
          <p:cNvPr id="8" name="TextBox 7"/>
          <p:cNvSpPr txBox="1"/>
          <p:nvPr/>
        </p:nvSpPr>
        <p:spPr>
          <a:xfrm>
            <a:off x="1784130" y="2520558"/>
            <a:ext cx="10158250"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Segoe UI Black" panose="020B0A02040204020203" pitchFamily="34" charset="0"/>
                <a:cs typeface="Times New Roman" panose="02020603050405020304" pitchFamily="18" charset="0"/>
              </a:rPr>
              <a:t>Giao </a:t>
            </a:r>
            <a:r>
              <a:rPr lang="en-US" sz="2000" dirty="0" err="1">
                <a:latin typeface="Segoe UI Black" panose="020B0A02040204020203" pitchFamily="34" charset="0"/>
                <a:cs typeface="Times New Roman" panose="02020603050405020304" pitchFamily="18" charset="0"/>
              </a:rPr>
              <a:t>thức</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truyền</a:t>
            </a:r>
            <a:r>
              <a:rPr lang="en-US" sz="2000"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nối</a:t>
            </a:r>
            <a:r>
              <a:rPr lang="en-US" sz="2000" b="1" dirty="0">
                <a:latin typeface="Segoe UI Black" panose="020B0A02040204020203" pitchFamily="34" charset="0"/>
                <a:cs typeface="Times New Roman" panose="02020603050405020304" pitchFamily="18" charset="0"/>
              </a:rPr>
              <a:t> </a:t>
            </a:r>
            <a:r>
              <a:rPr lang="vi-VN" sz="2000" b="1" dirty="0">
                <a:latin typeface="Segoe UI Black" panose="020B0A02040204020203" pitchFamily="34" charset="0"/>
                <a:cs typeface="Times New Roman" panose="02020603050405020304" pitchFamily="18" charset="0"/>
              </a:rPr>
              <a:t>tiếp</a:t>
            </a:r>
          </a:p>
          <a:p>
            <a:pPr marL="342900" indent="-342900">
              <a:buFont typeface="Arial" panose="020B0604020202020204" pitchFamily="34" charset="0"/>
              <a:buChar char="•"/>
            </a:pPr>
            <a:r>
              <a:rPr lang="vi-VN" sz="2000" dirty="0">
                <a:latin typeface="Segoe UI Black" panose="020B0A02040204020203" pitchFamily="34" charset="0"/>
                <a:cs typeface="Times New Roman" panose="02020603050405020304" pitchFamily="18" charset="0"/>
              </a:rPr>
              <a:t>Sử dụng nối </a:t>
            </a:r>
            <a:r>
              <a:rPr lang="vi-VN" sz="2000" b="1" dirty="0">
                <a:latin typeface="Segoe UI Black" panose="020B0A02040204020203" pitchFamily="34" charset="0"/>
                <a:cs typeface="Times New Roman" panose="02020603050405020304" pitchFamily="18" charset="0"/>
              </a:rPr>
              <a:t>VXL, VDK </a:t>
            </a:r>
            <a:r>
              <a:rPr lang="vi-VN" sz="2000" dirty="0">
                <a:latin typeface="Segoe UI Black" panose="020B0A02040204020203" pitchFamily="34" charset="0"/>
                <a:cs typeface="Times New Roman" panose="02020603050405020304" pitchFamily="18" charset="0"/>
              </a:rPr>
              <a:t>với</a:t>
            </a:r>
            <a:r>
              <a:rPr lang="en-US" sz="2000" dirty="0">
                <a:latin typeface="Segoe UI Black" panose="020B0A02040204020203" pitchFamily="34" charset="0"/>
                <a:cs typeface="Times New Roman" panose="02020603050405020304" pitchFamily="18" charset="0"/>
              </a:rPr>
              <a:t> </a:t>
            </a:r>
            <a:r>
              <a:rPr lang="vi-VN" sz="2000" b="1" dirty="0">
                <a:latin typeface="Segoe UI Black" panose="020B0A02040204020203" pitchFamily="34" charset="0"/>
                <a:cs typeface="Times New Roman" panose="02020603050405020304" pitchFamily="18" charset="0"/>
              </a:rPr>
              <a:t>EEFROM, RTC, ADC, DAC, LCD, IC âm thanh, cảm biến, thẻ nhớ SD, VDK khác</a:t>
            </a:r>
          </a:p>
          <a:p>
            <a:pPr marL="342900" indent="-342900">
              <a:buFont typeface="Arial" panose="020B0604020202020204" pitchFamily="34" charset="0"/>
              <a:buChar char="•"/>
            </a:pPr>
            <a:r>
              <a:rPr lang="vi-VN" sz="2000" dirty="0">
                <a:latin typeface="Segoe UI Black" panose="020B0A02040204020203" pitchFamily="34" charset="0"/>
                <a:cs typeface="Times New Roman" panose="02020603050405020304" pitchFamily="18" charset="0"/>
              </a:rPr>
              <a:t>Không có tín hiệu đồng hồ =&gt; SPI là một giao tiếp không đồng bộ</a:t>
            </a:r>
          </a:p>
          <a:p>
            <a:r>
              <a:rPr lang="en-US" sz="2000" dirty="0">
                <a:latin typeface="Segoe UI Black" panose="020B0A02040204020203" pitchFamily="34" charset="0"/>
                <a:cs typeface="Times New Roman" panose="02020603050405020304" pitchFamily="18" charset="0"/>
              </a:rPr>
              <a:t>=&gt;</a:t>
            </a:r>
            <a:r>
              <a:rPr lang="vi-VN" sz="2000" dirty="0">
                <a:latin typeface="Segoe UI Black" panose="020B0A02040204020203" pitchFamily="34" charset="0"/>
                <a:cs typeface="Times New Roman" panose="02020603050405020304" pitchFamily="18" charset="0"/>
              </a:rPr>
              <a:t> đồng bộ bằng bit bắt đầu và bit kết thúc cũng như tốc độ truyền dữ liệu được thỏa thuận trước (thường là 9600 bps)</a:t>
            </a:r>
          </a:p>
          <a:p>
            <a:pPr marL="342900" indent="-342900">
              <a:buFont typeface="Arial" panose="020B0604020202020204" pitchFamily="34" charset="0"/>
              <a:buChar char="•"/>
            </a:pPr>
            <a:r>
              <a:rPr lang="vi-VN" sz="2000" dirty="0">
                <a:latin typeface="Segoe UI Black" panose="020B0A02040204020203" pitchFamily="34" charset="0"/>
                <a:cs typeface="Times New Roman" panose="02020603050405020304" pitchFamily="18" charset="0"/>
              </a:rPr>
              <a:t>Full duplex</a:t>
            </a:r>
            <a:r>
              <a:rPr lang="en-US" sz="2000" dirty="0">
                <a:latin typeface="Segoe UI Black" panose="020B0A02040204020203" pitchFamily="34" charset="0"/>
                <a:cs typeface="Times New Roman" panose="02020603050405020304" pitchFamily="18" charset="0"/>
              </a:rPr>
              <a:t> </a:t>
            </a:r>
            <a:r>
              <a:rPr lang="vi-VN" sz="2000" dirty="0">
                <a:latin typeface="Segoe UI Black" panose="020B0A02040204020203" pitchFamily="34" charset="0"/>
                <a:cs typeface="Times New Roman" panose="02020603050405020304" pitchFamily="18" charset="0"/>
              </a:rPr>
              <a:t>(1 lúc Master có thể vừa truyền vừa nhận và Slave cũng vậy)</a:t>
            </a:r>
          </a:p>
        </p:txBody>
      </p:sp>
      <p:sp>
        <p:nvSpPr>
          <p:cNvPr id="12" name="TextBox 11"/>
          <p:cNvSpPr txBox="1"/>
          <p:nvPr/>
        </p:nvSpPr>
        <p:spPr>
          <a:xfrm>
            <a:off x="2033751" y="1714312"/>
            <a:ext cx="9659007" cy="400110"/>
          </a:xfrm>
          <a:prstGeom prst="rect">
            <a:avLst/>
          </a:prstGeom>
          <a:noFill/>
        </p:spPr>
        <p:txBody>
          <a:bodyPr wrap="square" rtlCol="0">
            <a:spAutoFit/>
          </a:bodyPr>
          <a:lstStyle/>
          <a:p>
            <a:r>
              <a:rPr lang="en-US" sz="2000" b="1" dirty="0" err="1">
                <a:latin typeface="Segoe UI Black" panose="020B0A02040204020203" pitchFamily="34" charset="0"/>
                <a:cs typeface="Times New Roman" panose="02020603050405020304" pitchFamily="18" charset="0"/>
              </a:rPr>
              <a:t>Đặc</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tính</a:t>
            </a:r>
            <a:endParaRPr lang="en-US" sz="2000" b="1" dirty="0">
              <a:latin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1645124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12579" y="693683"/>
            <a:ext cx="9501352" cy="553998"/>
          </a:xfrm>
          <a:prstGeom prst="rect">
            <a:avLst/>
          </a:prstGeom>
          <a:noFill/>
        </p:spPr>
        <p:txBody>
          <a:bodyPr wrap="square" rtlCol="0">
            <a:spAutoFit/>
          </a:bodyPr>
          <a:lstStyle/>
          <a:p>
            <a:r>
              <a:rPr lang="en-US" sz="3000" b="1" dirty="0">
                <a:solidFill>
                  <a:srgbClr val="FF0000"/>
                </a:solidFill>
                <a:latin typeface="Segoe UI Black" panose="020B0A02040204020203" pitchFamily="34" charset="0"/>
                <a:cs typeface="Times New Roman" panose="02020603050405020304" pitchFamily="18" charset="0"/>
              </a:rPr>
              <a:t>SPI</a:t>
            </a:r>
          </a:p>
        </p:txBody>
      </p:sp>
      <p:sp>
        <p:nvSpPr>
          <p:cNvPr id="7" name="TextBox 6"/>
          <p:cNvSpPr txBox="1"/>
          <p:nvPr/>
        </p:nvSpPr>
        <p:spPr>
          <a:xfrm>
            <a:off x="1784130" y="2520558"/>
            <a:ext cx="4627180" cy="2554545"/>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Segoe UI Black" panose="020B0A02040204020203" pitchFamily="34" charset="0"/>
                <a:cs typeface="Times New Roman" panose="02020603050405020304" pitchFamily="18" charset="0"/>
              </a:rPr>
              <a:t>SCK</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cấp</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xung</a:t>
            </a:r>
            <a:r>
              <a:rPr lang="en-US" sz="2000" dirty="0">
                <a:latin typeface="Segoe UI Black" panose="020B0A02040204020203" pitchFamily="34" charset="0"/>
                <a:cs typeface="Times New Roman" panose="02020603050405020304" pitchFamily="18" charset="0"/>
              </a:rPr>
              <a:t>: Master </a:t>
            </a:r>
            <a:r>
              <a:rPr lang="en-US" sz="2000" dirty="0" err="1">
                <a:latin typeface="Segoe UI Black" panose="020B0A02040204020203" pitchFamily="34" charset="0"/>
                <a:cs typeface="Times New Roman" panose="02020603050405020304" pitchFamily="18" charset="0"/>
              </a:rPr>
              <a:t>cấp</a:t>
            </a:r>
            <a:r>
              <a:rPr lang="en-US" sz="2000" dirty="0">
                <a:latin typeface="Segoe UI Black" panose="020B0A02040204020203" pitchFamily="34" charset="0"/>
                <a:cs typeface="Times New Roman" panose="02020603050405020304" pitchFamily="18" charset="0"/>
              </a:rPr>
              <a:t> ra, Slave </a:t>
            </a:r>
            <a:r>
              <a:rPr lang="en-US" sz="2000" dirty="0" err="1">
                <a:latin typeface="Segoe UI Black" panose="020B0A02040204020203" pitchFamily="34" charset="0"/>
                <a:cs typeface="Times New Roman" panose="02020603050405020304" pitchFamily="18" charset="0"/>
              </a:rPr>
              <a:t>nhận</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mức</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cao</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thấp</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cạnh</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lên</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xuống</a:t>
            </a:r>
            <a:r>
              <a:rPr lang="en-US" sz="2000" dirty="0">
                <a:latin typeface="Segoe UI Black" panose="020B0A02040204020203" pitchFamily="34" charset="0"/>
                <a:cs typeface="Times New Roman" panose="02020603050405020304" pitchFamily="18" charset="0"/>
              </a:rPr>
              <a:t>)</a:t>
            </a:r>
          </a:p>
          <a:p>
            <a:pPr marL="342900" indent="-342900">
              <a:buFont typeface="Arial" panose="020B0604020202020204" pitchFamily="34" charset="0"/>
              <a:buChar char="•"/>
            </a:pPr>
            <a:r>
              <a:rPr lang="en-US" sz="2000" b="1" dirty="0">
                <a:latin typeface="Segoe UI Black" panose="020B0A02040204020203" pitchFamily="34" charset="0"/>
                <a:cs typeface="Times New Roman" panose="02020603050405020304" pitchFamily="18" charset="0"/>
              </a:rPr>
              <a:t>MOSI</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dữ</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liệu</a:t>
            </a:r>
            <a:r>
              <a:rPr lang="en-US" sz="2000" dirty="0">
                <a:latin typeface="Segoe UI Black" panose="020B0A02040204020203" pitchFamily="34" charset="0"/>
                <a:cs typeface="Times New Roman" panose="02020603050405020304" pitchFamily="18" charset="0"/>
              </a:rPr>
              <a:t> Master ra, Slave </a:t>
            </a:r>
            <a:r>
              <a:rPr lang="en-US" sz="2000" dirty="0" err="1">
                <a:latin typeface="Segoe UI Black" panose="020B0A02040204020203" pitchFamily="34" charset="0"/>
                <a:cs typeface="Times New Roman" panose="02020603050405020304" pitchFamily="18" charset="0"/>
              </a:rPr>
              <a:t>nhận</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vào</a:t>
            </a:r>
            <a:endParaRPr lang="en-US" sz="2000" dirty="0">
              <a:latin typeface="Segoe UI Black" panose="020B0A02040204020203" pitchFamily="34" charset="0"/>
              <a:cs typeface="Times New Roman" panose="02020603050405020304" pitchFamily="18" charset="0"/>
            </a:endParaRPr>
          </a:p>
          <a:p>
            <a:pPr marL="342900" indent="-342900">
              <a:buFont typeface="Arial" panose="020B0604020202020204" pitchFamily="34" charset="0"/>
              <a:buChar char="•"/>
            </a:pPr>
            <a:r>
              <a:rPr lang="en-US" sz="2000" b="1" dirty="0">
                <a:latin typeface="Segoe UI Black" panose="020B0A02040204020203" pitchFamily="34" charset="0"/>
                <a:cs typeface="Times New Roman" panose="02020603050405020304" pitchFamily="18" charset="0"/>
              </a:rPr>
              <a:t>MISO</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dữ</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liệu</a:t>
            </a:r>
            <a:r>
              <a:rPr lang="en-US" sz="2000" dirty="0">
                <a:latin typeface="Segoe UI Black" panose="020B0A02040204020203" pitchFamily="34" charset="0"/>
                <a:cs typeface="Times New Roman" panose="02020603050405020304" pitchFamily="18" charset="0"/>
              </a:rPr>
              <a:t> Slave ra, Master </a:t>
            </a:r>
            <a:r>
              <a:rPr lang="en-US" sz="2000" dirty="0" err="1">
                <a:latin typeface="Segoe UI Black" panose="020B0A02040204020203" pitchFamily="34" charset="0"/>
                <a:cs typeface="Times New Roman" panose="02020603050405020304" pitchFamily="18" charset="0"/>
              </a:rPr>
              <a:t>nhận</a:t>
            </a:r>
            <a:endParaRPr lang="en-US" sz="2000" dirty="0">
              <a:latin typeface="Segoe UI Black" panose="020B0A02040204020203" pitchFamily="34" charset="0"/>
              <a:cs typeface="Times New Roman" panose="02020603050405020304" pitchFamily="18" charset="0"/>
            </a:endParaRPr>
          </a:p>
          <a:p>
            <a:pPr marL="342900" indent="-342900">
              <a:buFont typeface="Arial" panose="020B0604020202020204" pitchFamily="34" charset="0"/>
              <a:buChar char="•"/>
            </a:pPr>
            <a:r>
              <a:rPr lang="en-US" sz="2000" b="1" dirty="0">
                <a:latin typeface="Segoe UI Black" panose="020B0A02040204020203" pitchFamily="34" charset="0"/>
                <a:cs typeface="Times New Roman" panose="02020603050405020304" pitchFamily="18" charset="0"/>
              </a:rPr>
              <a:t>CS</a:t>
            </a:r>
            <a:r>
              <a:rPr lang="en-US" sz="2000" dirty="0">
                <a:latin typeface="Segoe UI Black" panose="020B0A02040204020203" pitchFamily="34" charset="0"/>
                <a:cs typeface="Times New Roman" panose="02020603050405020304" pitchFamily="18" charset="0"/>
              </a:rPr>
              <a:t> or </a:t>
            </a:r>
            <a:r>
              <a:rPr lang="en-US" sz="2000" b="1" dirty="0">
                <a:latin typeface="Segoe UI Black" panose="020B0A02040204020203" pitchFamily="34" charset="0"/>
                <a:cs typeface="Times New Roman" panose="02020603050405020304" pitchFamily="18" charset="0"/>
              </a:rPr>
              <a:t>SS</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chọn</a:t>
            </a:r>
            <a:r>
              <a:rPr lang="en-US" sz="2000" dirty="0">
                <a:latin typeface="Segoe UI Black" panose="020B0A02040204020203" pitchFamily="34" charset="0"/>
                <a:cs typeface="Times New Roman" panose="02020603050405020304" pitchFamily="18" charset="0"/>
              </a:rPr>
              <a:t> Slave</a:t>
            </a:r>
          </a:p>
        </p:txBody>
      </p:sp>
      <p:pic>
        <p:nvPicPr>
          <p:cNvPr id="8" name="Picture 7"/>
          <p:cNvPicPr/>
          <p:nvPr/>
        </p:nvPicPr>
        <p:blipFill>
          <a:blip r:embed="rId2"/>
          <a:stretch>
            <a:fillRect/>
          </a:stretch>
        </p:blipFill>
        <p:spPr>
          <a:xfrm>
            <a:off x="6975584" y="2520558"/>
            <a:ext cx="5048250" cy="2600325"/>
          </a:xfrm>
          <a:prstGeom prst="rect">
            <a:avLst/>
          </a:prstGeom>
        </p:spPr>
      </p:pic>
      <p:sp>
        <p:nvSpPr>
          <p:cNvPr id="10" name="TextBox 9"/>
          <p:cNvSpPr txBox="1"/>
          <p:nvPr/>
        </p:nvSpPr>
        <p:spPr>
          <a:xfrm>
            <a:off x="2033751" y="1714312"/>
            <a:ext cx="9659007" cy="400110"/>
          </a:xfrm>
          <a:prstGeom prst="rect">
            <a:avLst/>
          </a:prstGeom>
          <a:noFill/>
        </p:spPr>
        <p:txBody>
          <a:bodyPr wrap="square" rtlCol="0">
            <a:spAutoFit/>
          </a:bodyPr>
          <a:lstStyle/>
          <a:p>
            <a:r>
              <a:rPr lang="en-US" sz="2000" b="1" dirty="0" err="1">
                <a:latin typeface="Segoe UI Black" panose="020B0A02040204020203" pitchFamily="34" charset="0"/>
                <a:cs typeface="Times New Roman" panose="02020603050405020304" pitchFamily="18" charset="0"/>
              </a:rPr>
              <a:t>Kết</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nối</a:t>
            </a:r>
            <a:endParaRPr lang="en-US" sz="2000" b="1" dirty="0">
              <a:latin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3307523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12579" y="693683"/>
            <a:ext cx="9501352" cy="553998"/>
          </a:xfrm>
          <a:prstGeom prst="rect">
            <a:avLst/>
          </a:prstGeom>
          <a:noFill/>
        </p:spPr>
        <p:txBody>
          <a:bodyPr wrap="square" rtlCol="0">
            <a:spAutoFit/>
          </a:bodyPr>
          <a:lstStyle/>
          <a:p>
            <a:r>
              <a:rPr lang="en-US" sz="3000" b="1" dirty="0">
                <a:solidFill>
                  <a:srgbClr val="FF0000"/>
                </a:solidFill>
                <a:latin typeface="Segoe UI Black" panose="020B0A02040204020203" pitchFamily="34" charset="0"/>
                <a:cs typeface="Times New Roman" panose="02020603050405020304" pitchFamily="18" charset="0"/>
              </a:rPr>
              <a:t>SPI</a:t>
            </a:r>
          </a:p>
        </p:txBody>
      </p:sp>
      <p:sp>
        <p:nvSpPr>
          <p:cNvPr id="7" name="TextBox 6"/>
          <p:cNvSpPr txBox="1"/>
          <p:nvPr/>
        </p:nvSpPr>
        <p:spPr>
          <a:xfrm>
            <a:off x="1731578" y="3050406"/>
            <a:ext cx="3344918" cy="1323439"/>
          </a:xfrm>
          <a:prstGeom prst="rect">
            <a:avLst/>
          </a:prstGeom>
          <a:noFill/>
        </p:spPr>
        <p:txBody>
          <a:bodyPr wrap="square" rtlCol="0">
            <a:spAutoFit/>
          </a:bodyPr>
          <a:lstStyle/>
          <a:p>
            <a:pPr marL="342900" lvl="0" indent="-342900">
              <a:buFont typeface="Arial" panose="020B0604020202020204" pitchFamily="34" charset="0"/>
              <a:buChar char="•"/>
            </a:pPr>
            <a:r>
              <a:rPr lang="en-US" sz="2000" dirty="0" err="1">
                <a:latin typeface="Segoe UI Black" panose="020B0A02040204020203" pitchFamily="34" charset="0"/>
                <a:cs typeface="Times New Roman" panose="02020603050405020304" pitchFamily="18" charset="0"/>
              </a:rPr>
              <a:t>Chốt</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dữ</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liệu</a:t>
            </a:r>
            <a:r>
              <a:rPr lang="en-US" sz="2000" dirty="0">
                <a:latin typeface="Segoe UI Black" panose="020B0A02040204020203" pitchFamily="34" charset="0"/>
                <a:cs typeface="Times New Roman" panose="02020603050405020304" pitchFamily="18" charset="0"/>
              </a:rPr>
              <a:t> (D latch)</a:t>
            </a:r>
          </a:p>
          <a:p>
            <a:pPr marL="342900" lvl="0" indent="-342900">
              <a:buFont typeface="Arial" panose="020B0604020202020204" pitchFamily="34" charset="0"/>
              <a:buChar char="•"/>
            </a:pPr>
            <a:r>
              <a:rPr lang="en-US" sz="2000" dirty="0">
                <a:latin typeface="Segoe UI Black" panose="020B0A02040204020203" pitchFamily="34" charset="0"/>
                <a:cs typeface="Times New Roman" panose="02020603050405020304" pitchFamily="18" charset="0"/>
              </a:rPr>
              <a:t>Thanh </a:t>
            </a:r>
            <a:r>
              <a:rPr lang="en-US" sz="2000" dirty="0" err="1">
                <a:latin typeface="Segoe UI Black" panose="020B0A02040204020203" pitchFamily="34" charset="0"/>
                <a:cs typeface="Times New Roman" panose="02020603050405020304" pitchFamily="18" charset="0"/>
              </a:rPr>
              <a:t>ghi</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dịch</a:t>
            </a:r>
            <a:r>
              <a:rPr lang="en-US" sz="2000" dirty="0">
                <a:latin typeface="Segoe UI Black" panose="020B0A02040204020203" pitchFamily="34" charset="0"/>
                <a:cs typeface="Times New Roman" panose="02020603050405020304" pitchFamily="18" charset="0"/>
              </a:rPr>
              <a:t> (Shift Register)</a:t>
            </a:r>
          </a:p>
          <a:p>
            <a:pPr marL="342900" lvl="0" indent="-342900">
              <a:buFont typeface="Arial" panose="020B0604020202020204" pitchFamily="34" charset="0"/>
              <a:buChar char="•"/>
            </a:pPr>
            <a:r>
              <a:rPr lang="en-US" sz="2000" dirty="0" err="1">
                <a:latin typeface="Segoe UI Black" panose="020B0A02040204020203" pitchFamily="34" charset="0"/>
                <a:cs typeface="Times New Roman" panose="02020603050405020304" pitchFamily="18" charset="0"/>
              </a:rPr>
              <a:t>Bộ</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tạo</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xung</a:t>
            </a:r>
            <a:r>
              <a:rPr lang="en-US" sz="2000" dirty="0">
                <a:latin typeface="Segoe UI Black" panose="020B0A02040204020203" pitchFamily="34" charset="0"/>
                <a:cs typeface="Times New Roman" panose="02020603050405020304" pitchFamily="18" charset="0"/>
              </a:rPr>
              <a:t> (Clock)</a:t>
            </a:r>
          </a:p>
        </p:txBody>
      </p:sp>
      <p:sp>
        <p:nvSpPr>
          <p:cNvPr id="9" name="TextBox 8"/>
          <p:cNvSpPr txBox="1"/>
          <p:nvPr/>
        </p:nvSpPr>
        <p:spPr>
          <a:xfrm>
            <a:off x="2033751" y="1714312"/>
            <a:ext cx="9659007" cy="400110"/>
          </a:xfrm>
          <a:prstGeom prst="rect">
            <a:avLst/>
          </a:prstGeom>
          <a:noFill/>
        </p:spPr>
        <p:txBody>
          <a:bodyPr wrap="square" rtlCol="0">
            <a:spAutoFit/>
          </a:bodyPr>
          <a:lstStyle/>
          <a:p>
            <a:r>
              <a:rPr lang="en-US" sz="2000" b="1" dirty="0" err="1">
                <a:latin typeface="Segoe UI Black" panose="020B0A02040204020203" pitchFamily="34" charset="0"/>
                <a:cs typeface="Times New Roman" panose="02020603050405020304" pitchFamily="18" charset="0"/>
              </a:rPr>
              <a:t>Phần</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cứng</a:t>
            </a:r>
            <a:r>
              <a:rPr lang="en-US" sz="2000" b="1" dirty="0">
                <a:latin typeface="Segoe UI Black" panose="020B0A02040204020203" pitchFamily="34" charset="0"/>
                <a:cs typeface="Times New Roman" panose="02020603050405020304" pitchFamily="18" charset="0"/>
              </a:rPr>
              <a:t> SPI</a:t>
            </a:r>
          </a:p>
        </p:txBody>
      </p:sp>
      <p:pic>
        <p:nvPicPr>
          <p:cNvPr id="10" name="Picture 9"/>
          <p:cNvPicPr/>
          <p:nvPr/>
        </p:nvPicPr>
        <p:blipFill>
          <a:blip r:embed="rId2"/>
          <a:stretch>
            <a:fillRect/>
          </a:stretch>
        </p:blipFill>
        <p:spPr>
          <a:xfrm>
            <a:off x="5076496" y="2268310"/>
            <a:ext cx="7115503" cy="3647814"/>
          </a:xfrm>
          <a:prstGeom prst="rect">
            <a:avLst/>
          </a:prstGeom>
        </p:spPr>
      </p:pic>
    </p:spTree>
    <p:extLst>
      <p:ext uri="{BB962C8B-B14F-4D97-AF65-F5344CB8AC3E}">
        <p14:creationId xmlns:p14="http://schemas.microsoft.com/office/powerpoint/2010/main" val="2197408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12579" y="693683"/>
            <a:ext cx="9501352" cy="553998"/>
          </a:xfrm>
          <a:prstGeom prst="rect">
            <a:avLst/>
          </a:prstGeom>
          <a:noFill/>
        </p:spPr>
        <p:txBody>
          <a:bodyPr wrap="square" rtlCol="0">
            <a:spAutoFit/>
          </a:bodyPr>
          <a:lstStyle/>
          <a:p>
            <a:r>
              <a:rPr lang="en-US" sz="3000" b="1" dirty="0">
                <a:solidFill>
                  <a:srgbClr val="FF0000"/>
                </a:solidFill>
                <a:latin typeface="Segoe UI Black" panose="020B0A02040204020203" pitchFamily="34" charset="0"/>
                <a:cs typeface="Times New Roman" panose="02020603050405020304" pitchFamily="18" charset="0"/>
              </a:rPr>
              <a:t>SPI</a:t>
            </a:r>
          </a:p>
        </p:txBody>
      </p:sp>
      <p:sp>
        <p:nvSpPr>
          <p:cNvPr id="7" name="TextBox 6"/>
          <p:cNvSpPr txBox="1"/>
          <p:nvPr/>
        </p:nvSpPr>
        <p:spPr>
          <a:xfrm>
            <a:off x="1714325" y="2527637"/>
            <a:ext cx="3733801" cy="1015663"/>
          </a:xfrm>
          <a:prstGeom prst="rect">
            <a:avLst/>
          </a:prstGeom>
          <a:noFill/>
        </p:spPr>
        <p:txBody>
          <a:bodyPr wrap="square" rtlCol="0">
            <a:spAutoFit/>
          </a:bodyPr>
          <a:lstStyle/>
          <a:p>
            <a:pPr marL="342900" lvl="0" indent="-342900">
              <a:buFont typeface="Arial" panose="020B0604020202020204" pitchFamily="34" charset="0"/>
              <a:buChar char="•"/>
            </a:pPr>
            <a:r>
              <a:rPr lang="en-US" sz="2000" dirty="0">
                <a:latin typeface="Segoe UI Black" panose="020B0A02040204020203" pitchFamily="34" charset="0"/>
                <a:cs typeface="Times New Roman" panose="02020603050405020304" pitchFamily="18" charset="0"/>
              </a:rPr>
              <a:t>Master </a:t>
            </a:r>
            <a:r>
              <a:rPr lang="en-US" sz="2000" dirty="0" err="1">
                <a:latin typeface="Segoe UI Black" panose="020B0A02040204020203" pitchFamily="34" charset="0"/>
                <a:cs typeface="Times New Roman" panose="02020603050405020304" pitchFamily="18" charset="0"/>
              </a:rPr>
              <a:t>tích</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cực</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chân</a:t>
            </a:r>
            <a:r>
              <a:rPr lang="en-US" sz="2000" dirty="0">
                <a:latin typeface="Segoe UI Black" panose="020B0A02040204020203" pitchFamily="34" charset="0"/>
                <a:cs typeface="Times New Roman" panose="02020603050405020304" pitchFamily="18" charset="0"/>
              </a:rPr>
              <a:t> SS </a:t>
            </a:r>
            <a:r>
              <a:rPr lang="en-US" sz="2000" dirty="0" err="1">
                <a:latin typeface="Segoe UI Black" panose="020B0A02040204020203" pitchFamily="34" charset="0"/>
                <a:cs typeface="Times New Roman" panose="02020603050405020304" pitchFamily="18" charset="0"/>
              </a:rPr>
              <a:t>nào</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thì</a:t>
            </a:r>
            <a:r>
              <a:rPr lang="en-US" sz="2000" dirty="0">
                <a:latin typeface="Segoe UI Black" panose="020B0A02040204020203" pitchFamily="34" charset="0"/>
                <a:cs typeface="Times New Roman" panose="02020603050405020304" pitchFamily="18" charset="0"/>
              </a:rPr>
              <a:t> Slave </a:t>
            </a:r>
            <a:r>
              <a:rPr lang="en-US" sz="2000" dirty="0" err="1">
                <a:latin typeface="Segoe UI Black" panose="020B0A02040204020203" pitchFamily="34" charset="0"/>
                <a:cs typeface="Times New Roman" panose="02020603050405020304" pitchFamily="18" charset="0"/>
              </a:rPr>
              <a:t>tương</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ứng</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truyền</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nhận</a:t>
            </a:r>
            <a:endParaRPr lang="en-US" sz="2000" dirty="0">
              <a:latin typeface="Segoe UI Black" panose="020B0A02040204020203" pitchFamily="34" charset="0"/>
              <a:cs typeface="Times New Roman" panose="02020603050405020304" pitchFamily="18" charset="0"/>
            </a:endParaRPr>
          </a:p>
        </p:txBody>
      </p:sp>
      <p:sp>
        <p:nvSpPr>
          <p:cNvPr id="8" name="TextBox 7"/>
          <p:cNvSpPr txBox="1"/>
          <p:nvPr/>
        </p:nvSpPr>
        <p:spPr>
          <a:xfrm>
            <a:off x="2033751" y="1714312"/>
            <a:ext cx="4377559" cy="707886"/>
          </a:xfrm>
          <a:prstGeom prst="rect">
            <a:avLst/>
          </a:prstGeom>
          <a:noFill/>
        </p:spPr>
        <p:txBody>
          <a:bodyPr wrap="square" rtlCol="0">
            <a:spAutoFit/>
          </a:bodyPr>
          <a:lstStyle/>
          <a:p>
            <a:r>
              <a:rPr lang="en-US" sz="2000" b="1" dirty="0" err="1">
                <a:latin typeface="Segoe UI Black" panose="020B0A02040204020203" pitchFamily="34" charset="0"/>
                <a:cs typeface="Times New Roman" panose="02020603050405020304" pitchFamily="18" charset="0"/>
              </a:rPr>
              <a:t>Cấu</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hình</a:t>
            </a:r>
            <a:r>
              <a:rPr lang="en-US" sz="2000" b="1" dirty="0">
                <a:latin typeface="Segoe UI Black" panose="020B0A02040204020203" pitchFamily="34" charset="0"/>
                <a:cs typeface="Times New Roman" panose="02020603050405020304" pitchFamily="18" charset="0"/>
              </a:rPr>
              <a:t> SPI: </a:t>
            </a:r>
          </a:p>
          <a:p>
            <a:r>
              <a:rPr lang="en-US" sz="2000" b="1" dirty="0">
                <a:latin typeface="Segoe UI Black" panose="020B0A02040204020203" pitchFamily="34" charset="0"/>
                <a:cs typeface="Times New Roman" panose="02020603050405020304" pitchFamily="18" charset="0"/>
              </a:rPr>
              <a:t>Master </a:t>
            </a:r>
            <a:r>
              <a:rPr lang="en-US" sz="2000" b="1" dirty="0" err="1">
                <a:latin typeface="Segoe UI Black" panose="020B0A02040204020203" pitchFamily="34" charset="0"/>
                <a:cs typeface="Times New Roman" panose="02020603050405020304" pitchFamily="18" charset="0"/>
              </a:rPr>
              <a:t>và</a:t>
            </a:r>
            <a:r>
              <a:rPr lang="en-US" sz="2000" b="1" dirty="0">
                <a:latin typeface="Segoe UI Black" panose="020B0A02040204020203" pitchFamily="34" charset="0"/>
                <a:cs typeface="Times New Roman" panose="02020603050405020304" pitchFamily="18" charset="0"/>
              </a:rPr>
              <a:t> Slave </a:t>
            </a:r>
            <a:r>
              <a:rPr lang="en-US" sz="2000" b="1" dirty="0" err="1">
                <a:latin typeface="Segoe UI Black" panose="020B0A02040204020203" pitchFamily="34" charset="0"/>
                <a:cs typeface="Times New Roman" panose="02020603050405020304" pitchFamily="18" charset="0"/>
              </a:rPr>
              <a:t>độc</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lập</a:t>
            </a:r>
            <a:endParaRPr lang="en-US" sz="2000" b="1" dirty="0">
              <a:latin typeface="Segoe UI Black" panose="020B0A02040204020203" pitchFamily="34" charset="0"/>
              <a:cs typeface="Times New Roman" panose="02020603050405020304" pitchFamily="18" charset="0"/>
            </a:endParaRPr>
          </a:p>
        </p:txBody>
      </p:sp>
      <p:pic>
        <p:nvPicPr>
          <p:cNvPr id="10" name="Picture 9"/>
          <p:cNvPicPr/>
          <p:nvPr/>
        </p:nvPicPr>
        <p:blipFill>
          <a:blip r:embed="rId2"/>
          <a:stretch>
            <a:fillRect/>
          </a:stretch>
        </p:blipFill>
        <p:spPr>
          <a:xfrm>
            <a:off x="6285186" y="893379"/>
            <a:ext cx="5906814" cy="5944914"/>
          </a:xfrm>
          <a:prstGeom prst="rect">
            <a:avLst/>
          </a:prstGeom>
        </p:spPr>
      </p:pic>
    </p:spTree>
    <p:extLst>
      <p:ext uri="{BB962C8B-B14F-4D97-AF65-F5344CB8AC3E}">
        <p14:creationId xmlns:p14="http://schemas.microsoft.com/office/powerpoint/2010/main" val="2259782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p:nvPr/>
        </p:nvPicPr>
        <p:blipFill>
          <a:blip r:embed="rId2"/>
          <a:stretch>
            <a:fillRect/>
          </a:stretch>
        </p:blipFill>
        <p:spPr>
          <a:xfrm>
            <a:off x="6999891" y="693683"/>
            <a:ext cx="5192110" cy="6164317"/>
          </a:xfrm>
          <a:prstGeom prst="rect">
            <a:avLst/>
          </a:prstGeom>
        </p:spPr>
      </p:pic>
      <p:sp>
        <p:nvSpPr>
          <p:cNvPr id="6" name="TextBox 5"/>
          <p:cNvSpPr txBox="1"/>
          <p:nvPr/>
        </p:nvSpPr>
        <p:spPr>
          <a:xfrm>
            <a:off x="2112579" y="693683"/>
            <a:ext cx="9501352" cy="553998"/>
          </a:xfrm>
          <a:prstGeom prst="rect">
            <a:avLst/>
          </a:prstGeom>
          <a:noFill/>
        </p:spPr>
        <p:txBody>
          <a:bodyPr wrap="square" rtlCol="0">
            <a:spAutoFit/>
          </a:bodyPr>
          <a:lstStyle/>
          <a:p>
            <a:r>
              <a:rPr lang="en-US" sz="3000" b="1" dirty="0">
                <a:solidFill>
                  <a:srgbClr val="FF0000"/>
                </a:solidFill>
                <a:latin typeface="Segoe UI Black" panose="020B0A02040204020203" pitchFamily="34" charset="0"/>
                <a:cs typeface="Times New Roman" panose="02020603050405020304" pitchFamily="18" charset="0"/>
              </a:rPr>
              <a:t>SPI</a:t>
            </a:r>
          </a:p>
        </p:txBody>
      </p:sp>
      <p:sp>
        <p:nvSpPr>
          <p:cNvPr id="7" name="TextBox 6"/>
          <p:cNvSpPr txBox="1"/>
          <p:nvPr/>
        </p:nvSpPr>
        <p:spPr>
          <a:xfrm>
            <a:off x="1731577" y="2693055"/>
            <a:ext cx="6350878"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err="1">
                <a:latin typeface="Segoe UI Black" panose="020B0A02040204020203" pitchFamily="34" charset="0"/>
                <a:cs typeface="Times New Roman" panose="02020603050405020304" pitchFamily="18" charset="0"/>
              </a:rPr>
              <a:t>Giả</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sử</a:t>
            </a:r>
            <a:r>
              <a:rPr lang="en-US" sz="2000" dirty="0">
                <a:latin typeface="Segoe UI Black" panose="020B0A02040204020203" pitchFamily="34" charset="0"/>
                <a:cs typeface="Times New Roman" panose="02020603050405020304" pitchFamily="18" charset="0"/>
              </a:rPr>
              <a:t> Master </a:t>
            </a:r>
            <a:r>
              <a:rPr lang="en-US" sz="2000" dirty="0" err="1">
                <a:latin typeface="Segoe UI Black" panose="020B0A02040204020203" pitchFamily="34" charset="0"/>
                <a:cs typeface="Times New Roman" panose="02020603050405020304" pitchFamily="18" charset="0"/>
              </a:rPr>
              <a:t>truyền</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đi</a:t>
            </a:r>
            <a:r>
              <a:rPr lang="en-US" sz="2000" dirty="0">
                <a:latin typeface="Segoe UI Black" panose="020B0A02040204020203" pitchFamily="34" charset="0"/>
                <a:cs typeface="Times New Roman" panose="02020603050405020304" pitchFamily="18" charset="0"/>
              </a:rPr>
              <a:t> 3 byte </a:t>
            </a:r>
            <a:r>
              <a:rPr lang="en-US" sz="2000" dirty="0" err="1">
                <a:latin typeface="Segoe UI Black" panose="020B0A02040204020203" pitchFamily="34" charset="0"/>
                <a:cs typeface="Times New Roman" panose="02020603050405020304" pitchFamily="18" charset="0"/>
              </a:rPr>
              <a:t>dữ</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liệu</a:t>
            </a:r>
            <a:r>
              <a:rPr lang="en-US" sz="2000" dirty="0">
                <a:latin typeface="Segoe UI Black" panose="020B0A02040204020203" pitchFamily="34" charset="0"/>
                <a:cs typeface="Times New Roman" panose="02020603050405020304" pitchFamily="18" charset="0"/>
              </a:rPr>
              <a:t>. Byte </a:t>
            </a:r>
            <a:r>
              <a:rPr lang="en-US" sz="2000" dirty="0" err="1">
                <a:latin typeface="Segoe UI Black" panose="020B0A02040204020203" pitchFamily="34" charset="0"/>
                <a:cs typeface="Times New Roman" panose="02020603050405020304" pitchFamily="18" charset="0"/>
              </a:rPr>
              <a:t>đầu</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tiên</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được</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dịch</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vào</a:t>
            </a:r>
            <a:r>
              <a:rPr lang="en-US" sz="2000" dirty="0">
                <a:latin typeface="Segoe UI Black" panose="020B0A02040204020203" pitchFamily="34" charset="0"/>
                <a:cs typeface="Times New Roman" panose="02020603050405020304" pitchFamily="18" charset="0"/>
              </a:rPr>
              <a:t> Slave 1. </a:t>
            </a:r>
          </a:p>
          <a:p>
            <a:pPr marL="342900" indent="-342900">
              <a:buFont typeface="Arial" panose="020B0604020202020204" pitchFamily="34" charset="0"/>
              <a:buChar char="•"/>
            </a:pPr>
            <a:r>
              <a:rPr lang="en-US" sz="2000" dirty="0">
                <a:latin typeface="Segoe UI Black" panose="020B0A02040204020203" pitchFamily="34" charset="0"/>
                <a:cs typeface="Times New Roman" panose="02020603050405020304" pitchFamily="18" charset="0"/>
              </a:rPr>
              <a:t>Khi byte </a:t>
            </a:r>
            <a:r>
              <a:rPr lang="en-US" sz="2000" dirty="0" err="1">
                <a:latin typeface="Segoe UI Black" panose="020B0A02040204020203" pitchFamily="34" charset="0"/>
                <a:cs typeface="Times New Roman" panose="02020603050405020304" pitchFamily="18" charset="0"/>
              </a:rPr>
              <a:t>thứ</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hai</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truyền</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đến</a:t>
            </a:r>
            <a:r>
              <a:rPr lang="en-US" sz="2000" dirty="0">
                <a:latin typeface="Segoe UI Black" panose="020B0A02040204020203" pitchFamily="34" charset="0"/>
                <a:cs typeface="Times New Roman" panose="02020603050405020304" pitchFamily="18" charset="0"/>
              </a:rPr>
              <a:t> Slave 1, byte </a:t>
            </a:r>
            <a:r>
              <a:rPr lang="en-US" sz="2000" dirty="0" err="1">
                <a:latin typeface="Segoe UI Black" panose="020B0A02040204020203" pitchFamily="34" charset="0"/>
                <a:cs typeface="Times New Roman" panose="02020603050405020304" pitchFamily="18" charset="0"/>
              </a:rPr>
              <a:t>đầu</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tiên</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sẽ</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bị</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đẩy</a:t>
            </a:r>
            <a:r>
              <a:rPr lang="en-US" sz="2000" dirty="0">
                <a:latin typeface="Segoe UI Black" panose="020B0A02040204020203" pitchFamily="34" charset="0"/>
                <a:cs typeface="Times New Roman" panose="02020603050405020304" pitchFamily="18" charset="0"/>
              </a:rPr>
              <a:t> ra </a:t>
            </a:r>
            <a:r>
              <a:rPr lang="en-US" sz="2000" dirty="0" err="1">
                <a:latin typeface="Segoe UI Black" panose="020B0A02040204020203" pitchFamily="34" charset="0"/>
                <a:cs typeface="Times New Roman" panose="02020603050405020304" pitchFamily="18" charset="0"/>
              </a:rPr>
              <a:t>khỏi</a:t>
            </a:r>
            <a:r>
              <a:rPr lang="en-US" sz="2000" dirty="0">
                <a:latin typeface="Segoe UI Black" panose="020B0A02040204020203" pitchFamily="34" charset="0"/>
                <a:cs typeface="Times New Roman" panose="02020603050405020304" pitchFamily="18" charset="0"/>
              </a:rPr>
              <a:t> Slave 1 </a:t>
            </a:r>
            <a:r>
              <a:rPr lang="en-US" sz="2000" dirty="0" err="1">
                <a:latin typeface="Segoe UI Black" panose="020B0A02040204020203" pitchFamily="34" charset="0"/>
                <a:cs typeface="Times New Roman" panose="02020603050405020304" pitchFamily="18" charset="0"/>
              </a:rPr>
              <a:t>và</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truyền</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đến</a:t>
            </a:r>
            <a:r>
              <a:rPr lang="en-US" sz="2000" dirty="0">
                <a:latin typeface="Segoe UI Black" panose="020B0A02040204020203" pitchFamily="34" charset="0"/>
                <a:cs typeface="Times New Roman" panose="02020603050405020304" pitchFamily="18" charset="0"/>
              </a:rPr>
              <a:t> Slave 2. </a:t>
            </a:r>
          </a:p>
          <a:p>
            <a:pPr marL="342900" indent="-342900">
              <a:buFont typeface="Arial" panose="020B0604020202020204" pitchFamily="34" charset="0"/>
              <a:buChar char="•"/>
            </a:pPr>
            <a:r>
              <a:rPr lang="en-US" sz="2000" dirty="0" err="1">
                <a:latin typeface="Segoe UI Black" panose="020B0A02040204020203" pitchFamily="34" charset="0"/>
                <a:cs typeface="Times New Roman" panose="02020603050405020304" pitchFamily="18" charset="0"/>
              </a:rPr>
              <a:t>Tương</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tự</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khi</a:t>
            </a:r>
            <a:r>
              <a:rPr lang="en-US" sz="2000" dirty="0">
                <a:latin typeface="Segoe UI Black" panose="020B0A02040204020203" pitchFamily="34" charset="0"/>
                <a:cs typeface="Times New Roman" panose="02020603050405020304" pitchFamily="18" charset="0"/>
              </a:rPr>
              <a:t> byte </a:t>
            </a:r>
            <a:r>
              <a:rPr lang="en-US" sz="2000" dirty="0" err="1">
                <a:latin typeface="Segoe UI Black" panose="020B0A02040204020203" pitchFamily="34" charset="0"/>
                <a:cs typeface="Times New Roman" panose="02020603050405020304" pitchFamily="18" charset="0"/>
              </a:rPr>
              <a:t>thứ</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ba</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truyền</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vào</a:t>
            </a:r>
            <a:r>
              <a:rPr lang="en-US" sz="2000" dirty="0">
                <a:latin typeface="Segoe UI Black" panose="020B0A02040204020203" pitchFamily="34" charset="0"/>
                <a:cs typeface="Times New Roman" panose="02020603050405020304" pitchFamily="18" charset="0"/>
              </a:rPr>
              <a:t> Slave 1, byte </a:t>
            </a:r>
            <a:r>
              <a:rPr lang="en-US" sz="2000" dirty="0" err="1">
                <a:latin typeface="Segoe UI Black" panose="020B0A02040204020203" pitchFamily="34" charset="0"/>
                <a:cs typeface="Times New Roman" panose="02020603050405020304" pitchFamily="18" charset="0"/>
              </a:rPr>
              <a:t>thứ</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hai</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sẽ</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bị</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dịch</a:t>
            </a:r>
            <a:r>
              <a:rPr lang="en-US" sz="2000" dirty="0">
                <a:latin typeface="Segoe UI Black" panose="020B0A02040204020203" pitchFamily="34" charset="0"/>
                <a:cs typeface="Times New Roman" panose="02020603050405020304" pitchFamily="18" charset="0"/>
              </a:rPr>
              <a:t> sang Slave 2 </a:t>
            </a:r>
            <a:r>
              <a:rPr lang="en-US" sz="2000" dirty="0" err="1">
                <a:latin typeface="Segoe UI Black" panose="020B0A02040204020203" pitchFamily="34" charset="0"/>
                <a:cs typeface="Times New Roman" panose="02020603050405020304" pitchFamily="18" charset="0"/>
              </a:rPr>
              <a:t>và</a:t>
            </a:r>
            <a:r>
              <a:rPr lang="en-US" sz="2000" dirty="0">
                <a:latin typeface="Segoe UI Black" panose="020B0A02040204020203" pitchFamily="34" charset="0"/>
                <a:cs typeface="Times New Roman" panose="02020603050405020304" pitchFamily="18" charset="0"/>
              </a:rPr>
              <a:t> byte </a:t>
            </a:r>
            <a:r>
              <a:rPr lang="en-US" sz="2000" dirty="0" err="1">
                <a:latin typeface="Segoe UI Black" panose="020B0A02040204020203" pitchFamily="34" charset="0"/>
                <a:cs typeface="Times New Roman" panose="02020603050405020304" pitchFamily="18" charset="0"/>
              </a:rPr>
              <a:t>đầu</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tiên</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sẽ</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bị</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dịch</a:t>
            </a:r>
            <a:r>
              <a:rPr lang="en-US" sz="2000" dirty="0">
                <a:latin typeface="Segoe UI Black" panose="020B0A02040204020203" pitchFamily="34" charset="0"/>
                <a:cs typeface="Times New Roman" panose="02020603050405020304" pitchFamily="18" charset="0"/>
              </a:rPr>
              <a:t> Slave 3. </a:t>
            </a:r>
          </a:p>
          <a:p>
            <a:pPr marL="342900" indent="-342900">
              <a:buFont typeface="Arial" panose="020B0604020202020204" pitchFamily="34" charset="0"/>
              <a:buChar char="•"/>
            </a:pPr>
            <a:r>
              <a:rPr lang="en-US" sz="2000" dirty="0" err="1">
                <a:latin typeface="Segoe UI Black" panose="020B0A02040204020203" pitchFamily="34" charset="0"/>
                <a:cs typeface="Times New Roman" panose="02020603050405020304" pitchFamily="18" charset="0"/>
              </a:rPr>
              <a:t>Nếu</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dịch</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lần</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nữa</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thì</a:t>
            </a:r>
            <a:r>
              <a:rPr lang="en-US" sz="2000" dirty="0">
                <a:latin typeface="Segoe UI Black" panose="020B0A02040204020203" pitchFamily="34" charset="0"/>
                <a:cs typeface="Times New Roman" panose="02020603050405020304" pitchFamily="18" charset="0"/>
              </a:rPr>
              <a:t> byte </a:t>
            </a:r>
            <a:r>
              <a:rPr lang="en-US" sz="2000" dirty="0" err="1">
                <a:latin typeface="Segoe UI Black" panose="020B0A02040204020203" pitchFamily="34" charset="0"/>
                <a:cs typeface="Times New Roman" panose="02020603050405020304" pitchFamily="18" charset="0"/>
              </a:rPr>
              <a:t>đầu</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tiên</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sẽ</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dịch</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vào</a:t>
            </a:r>
            <a:r>
              <a:rPr lang="en-US" sz="2000" dirty="0">
                <a:latin typeface="Segoe UI Black" panose="020B0A02040204020203" pitchFamily="34" charset="0"/>
                <a:cs typeface="Times New Roman" panose="02020603050405020304" pitchFamily="18" charset="0"/>
              </a:rPr>
              <a:t> Master </a:t>
            </a:r>
            <a:r>
              <a:rPr lang="en-US" sz="2000" dirty="0" err="1">
                <a:latin typeface="Segoe UI Black" panose="020B0A02040204020203" pitchFamily="34" charset="0"/>
                <a:cs typeface="Times New Roman" panose="02020603050405020304" pitchFamily="18" charset="0"/>
              </a:rPr>
              <a:t>trở</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lại</a:t>
            </a:r>
            <a:endParaRPr lang="en-US" sz="2000" dirty="0">
              <a:latin typeface="Segoe UI Black" panose="020B0A02040204020203" pitchFamily="34" charset="0"/>
              <a:cs typeface="Times New Roman" panose="02020603050405020304" pitchFamily="18" charset="0"/>
            </a:endParaRPr>
          </a:p>
        </p:txBody>
      </p:sp>
      <p:sp>
        <p:nvSpPr>
          <p:cNvPr id="8" name="TextBox 7"/>
          <p:cNvSpPr txBox="1"/>
          <p:nvPr/>
        </p:nvSpPr>
        <p:spPr>
          <a:xfrm>
            <a:off x="2033751" y="1714312"/>
            <a:ext cx="4377559" cy="707886"/>
          </a:xfrm>
          <a:prstGeom prst="rect">
            <a:avLst/>
          </a:prstGeom>
          <a:noFill/>
        </p:spPr>
        <p:txBody>
          <a:bodyPr wrap="square" rtlCol="0">
            <a:spAutoFit/>
          </a:bodyPr>
          <a:lstStyle/>
          <a:p>
            <a:r>
              <a:rPr lang="en-US" sz="2000" b="1" dirty="0" err="1">
                <a:latin typeface="Segoe UI Black" panose="020B0A02040204020203" pitchFamily="34" charset="0"/>
                <a:cs typeface="Times New Roman" panose="02020603050405020304" pitchFamily="18" charset="0"/>
              </a:rPr>
              <a:t>Cấu</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hình</a:t>
            </a:r>
            <a:r>
              <a:rPr lang="en-US" sz="2000" b="1" dirty="0">
                <a:latin typeface="Segoe UI Black" panose="020B0A02040204020203" pitchFamily="34" charset="0"/>
                <a:cs typeface="Times New Roman" panose="02020603050405020304" pitchFamily="18" charset="0"/>
              </a:rPr>
              <a:t> SPI: </a:t>
            </a:r>
          </a:p>
          <a:p>
            <a:r>
              <a:rPr lang="en-US" sz="2000" b="1" dirty="0">
                <a:latin typeface="Segoe UI Black" panose="020B0A02040204020203" pitchFamily="34" charset="0"/>
                <a:cs typeface="Times New Roman" panose="02020603050405020304" pitchFamily="18" charset="0"/>
              </a:rPr>
              <a:t>Daisy Chain</a:t>
            </a:r>
          </a:p>
        </p:txBody>
      </p:sp>
    </p:spTree>
    <p:extLst>
      <p:ext uri="{BB962C8B-B14F-4D97-AF65-F5344CB8AC3E}">
        <p14:creationId xmlns:p14="http://schemas.microsoft.com/office/powerpoint/2010/main" val="1130775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112579" y="693683"/>
            <a:ext cx="9501352" cy="861774"/>
          </a:xfrm>
          <a:prstGeom prst="rect">
            <a:avLst/>
          </a:prstGeom>
          <a:noFill/>
        </p:spPr>
        <p:txBody>
          <a:bodyPr wrap="square" rtlCol="0">
            <a:spAutoFit/>
          </a:bodyPr>
          <a:lstStyle/>
          <a:p>
            <a:r>
              <a:rPr lang="en-US" sz="5000" b="1" dirty="0">
                <a:solidFill>
                  <a:srgbClr val="FF0000"/>
                </a:solidFill>
                <a:latin typeface="Segoe UI Black" panose="020B0A02040204020203" pitchFamily="34" charset="0"/>
                <a:cs typeface="Times New Roman" panose="02020603050405020304" pitchFamily="18" charset="0"/>
              </a:rPr>
              <a:t>SPI</a:t>
            </a:r>
          </a:p>
        </p:txBody>
      </p:sp>
      <p:sp>
        <p:nvSpPr>
          <p:cNvPr id="8" name="TextBox 7"/>
          <p:cNvSpPr txBox="1"/>
          <p:nvPr/>
        </p:nvSpPr>
        <p:spPr>
          <a:xfrm>
            <a:off x="1847191" y="2427165"/>
            <a:ext cx="9525002" cy="4062779"/>
          </a:xfrm>
          <a:prstGeom prst="rect">
            <a:avLst/>
          </a:prstGeom>
          <a:noFill/>
        </p:spPr>
        <p:txBody>
          <a:bodyPr wrap="square" rtlCol="0">
            <a:spAutoFit/>
          </a:bodyPr>
          <a:lstStyle/>
          <a:p>
            <a:pPr>
              <a:lnSpc>
                <a:spcPct val="150000"/>
              </a:lnSpc>
            </a:pPr>
            <a:r>
              <a:rPr lang="en-US" sz="2500" dirty="0">
                <a:latin typeface="Segoe UI Black" panose="020B0A02040204020203" pitchFamily="34" charset="0"/>
                <a:cs typeface="Times New Roman" panose="02020603050405020304" pitchFamily="18" charset="0"/>
              </a:rPr>
              <a:t>Giao </a:t>
            </a:r>
            <a:r>
              <a:rPr lang="en-US" sz="2500" dirty="0" err="1">
                <a:latin typeface="Segoe UI Black" panose="020B0A02040204020203" pitchFamily="34" charset="0"/>
                <a:cs typeface="Times New Roman" panose="02020603050405020304" pitchFamily="18" charset="0"/>
              </a:rPr>
              <a:t>thức</a:t>
            </a:r>
            <a:r>
              <a:rPr lang="en-US" sz="2500" dirty="0">
                <a:latin typeface="Segoe UI Black" panose="020B0A02040204020203" pitchFamily="34" charset="0"/>
                <a:cs typeface="Times New Roman" panose="02020603050405020304" pitchFamily="18" charset="0"/>
              </a:rPr>
              <a:t> SPI </a:t>
            </a:r>
            <a:r>
              <a:rPr lang="en-US" sz="2500" dirty="0" err="1">
                <a:latin typeface="Segoe UI Black" panose="020B0A02040204020203" pitchFamily="34" charset="0"/>
                <a:cs typeface="Times New Roman" panose="02020603050405020304" pitchFamily="18" charset="0"/>
              </a:rPr>
              <a:t>được</a:t>
            </a:r>
            <a:r>
              <a:rPr lang="en-US" sz="2500" dirty="0">
                <a:latin typeface="Segoe UI Black" panose="020B0A02040204020203" pitchFamily="34" charset="0"/>
                <a:cs typeface="Times New Roman" panose="02020603050405020304" pitchFamily="18" charset="0"/>
              </a:rPr>
              <a:t> </a:t>
            </a:r>
            <a:r>
              <a:rPr lang="en-US" sz="2500" dirty="0" err="1">
                <a:latin typeface="Segoe UI Black" panose="020B0A02040204020203" pitchFamily="34" charset="0"/>
                <a:cs typeface="Times New Roman" panose="02020603050405020304" pitchFamily="18" charset="0"/>
              </a:rPr>
              <a:t>tích</a:t>
            </a:r>
            <a:r>
              <a:rPr lang="en-US" sz="2500" dirty="0">
                <a:latin typeface="Segoe UI Black" panose="020B0A02040204020203" pitchFamily="34" charset="0"/>
                <a:cs typeface="Times New Roman" panose="02020603050405020304" pitchFamily="18" charset="0"/>
              </a:rPr>
              <a:t> </a:t>
            </a:r>
            <a:r>
              <a:rPr lang="en-US" sz="2500" dirty="0" err="1">
                <a:latin typeface="Segoe UI Black" panose="020B0A02040204020203" pitchFamily="34" charset="0"/>
                <a:cs typeface="Times New Roman" panose="02020603050405020304" pitchFamily="18" charset="0"/>
              </a:rPr>
              <a:t>hợp</a:t>
            </a:r>
            <a:r>
              <a:rPr lang="en-US" sz="2500" dirty="0">
                <a:latin typeface="Segoe UI Black" panose="020B0A02040204020203" pitchFamily="34" charset="0"/>
                <a:cs typeface="Times New Roman" panose="02020603050405020304" pitchFamily="18" charset="0"/>
              </a:rPr>
              <a:t> </a:t>
            </a:r>
            <a:r>
              <a:rPr lang="en-US" sz="2500" dirty="0" err="1">
                <a:latin typeface="Segoe UI Black" panose="020B0A02040204020203" pitchFamily="34" charset="0"/>
                <a:cs typeface="Times New Roman" panose="02020603050405020304" pitchFamily="18" charset="0"/>
              </a:rPr>
              <a:t>trong</a:t>
            </a:r>
            <a:r>
              <a:rPr lang="en-US" sz="2500" dirty="0">
                <a:latin typeface="Segoe UI Black" panose="020B0A02040204020203" pitchFamily="34" charset="0"/>
                <a:cs typeface="Times New Roman" panose="02020603050405020304" pitchFamily="18" charset="0"/>
              </a:rPr>
              <a:t> </a:t>
            </a:r>
            <a:r>
              <a:rPr lang="en-US" sz="2500" dirty="0" err="1">
                <a:latin typeface="Segoe UI Black" panose="020B0A02040204020203" pitchFamily="34" charset="0"/>
                <a:cs typeface="Times New Roman" panose="02020603050405020304" pitchFamily="18" charset="0"/>
              </a:rPr>
              <a:t>một</a:t>
            </a:r>
            <a:r>
              <a:rPr lang="en-US" sz="2500" dirty="0">
                <a:latin typeface="Segoe UI Black" panose="020B0A02040204020203" pitchFamily="34" charset="0"/>
                <a:cs typeface="Times New Roman" panose="02020603050405020304" pitchFamily="18" charset="0"/>
              </a:rPr>
              <a:t> </a:t>
            </a:r>
            <a:r>
              <a:rPr lang="en-US" sz="2500" dirty="0" err="1">
                <a:latin typeface="Segoe UI Black" panose="020B0A02040204020203" pitchFamily="34" charset="0"/>
                <a:cs typeface="Times New Roman" panose="02020603050405020304" pitchFamily="18" charset="0"/>
              </a:rPr>
              <a:t>số</a:t>
            </a:r>
            <a:r>
              <a:rPr lang="en-US" sz="2500" dirty="0">
                <a:latin typeface="Segoe UI Black" panose="020B0A02040204020203" pitchFamily="34" charset="0"/>
                <a:cs typeface="Times New Roman" panose="02020603050405020304" pitchFamily="18" charset="0"/>
              </a:rPr>
              <a:t> </a:t>
            </a:r>
            <a:r>
              <a:rPr lang="en-US" sz="2500" dirty="0" err="1">
                <a:latin typeface="Segoe UI Black" panose="020B0A02040204020203" pitchFamily="34" charset="0"/>
                <a:cs typeface="Times New Roman" panose="02020603050405020304" pitchFamily="18" charset="0"/>
              </a:rPr>
              <a:t>loại</a:t>
            </a:r>
            <a:r>
              <a:rPr lang="en-US" sz="2500" dirty="0">
                <a:latin typeface="Segoe UI Black" panose="020B0A02040204020203" pitchFamily="34" charset="0"/>
                <a:cs typeface="Times New Roman" panose="02020603050405020304" pitchFamily="18" charset="0"/>
              </a:rPr>
              <a:t> </a:t>
            </a:r>
            <a:r>
              <a:rPr lang="en-US" sz="2500" dirty="0" err="1">
                <a:latin typeface="Segoe UI Black" panose="020B0A02040204020203" pitchFamily="34" charset="0"/>
                <a:cs typeface="Times New Roman" panose="02020603050405020304" pitchFamily="18" charset="0"/>
              </a:rPr>
              <a:t>thiết</a:t>
            </a:r>
            <a:r>
              <a:rPr lang="en-US" sz="2500" dirty="0">
                <a:latin typeface="Segoe UI Black" panose="020B0A02040204020203" pitchFamily="34" charset="0"/>
                <a:cs typeface="Times New Roman" panose="02020603050405020304" pitchFamily="18" charset="0"/>
              </a:rPr>
              <a:t> </a:t>
            </a:r>
            <a:r>
              <a:rPr lang="en-US" sz="2500" dirty="0" err="1">
                <a:latin typeface="Segoe UI Black" panose="020B0A02040204020203" pitchFamily="34" charset="0"/>
                <a:cs typeface="Times New Roman" panose="02020603050405020304" pitchFamily="18" charset="0"/>
              </a:rPr>
              <a:t>bị</a:t>
            </a:r>
            <a:r>
              <a:rPr lang="en-US" sz="2500" dirty="0">
                <a:latin typeface="Segoe UI Black" panose="020B0A02040204020203" pitchFamily="34" charset="0"/>
                <a:cs typeface="Times New Roman" panose="02020603050405020304" pitchFamily="18" charset="0"/>
              </a:rPr>
              <a:t> </a:t>
            </a:r>
            <a:r>
              <a:rPr lang="en-US" sz="2500" dirty="0" err="1">
                <a:latin typeface="Segoe UI Black" panose="020B0A02040204020203" pitchFamily="34" charset="0"/>
                <a:cs typeface="Times New Roman" panose="02020603050405020304" pitchFamily="18" charset="0"/>
              </a:rPr>
              <a:t>như</a:t>
            </a:r>
            <a:r>
              <a:rPr lang="en-US" sz="2500" dirty="0">
                <a:latin typeface="Segoe UI Black" panose="020B0A02040204020203" pitchFamily="34" charset="0"/>
                <a:cs typeface="Times New Roman" panose="02020603050405020304" pitchFamily="18" charset="0"/>
              </a:rPr>
              <a:t>:</a:t>
            </a:r>
          </a:p>
          <a:p>
            <a:pPr marL="342900" lvl="0" indent="-342900">
              <a:lnSpc>
                <a:spcPct val="150000"/>
              </a:lnSpc>
              <a:buFont typeface="Arial" panose="020B0604020202020204" pitchFamily="34" charset="0"/>
              <a:buChar char="•"/>
            </a:pPr>
            <a:r>
              <a:rPr lang="en-US" sz="2500" dirty="0" err="1">
                <a:latin typeface="Segoe UI Black" panose="020B0A02040204020203" pitchFamily="34" charset="0"/>
                <a:cs typeface="Times New Roman" panose="02020603050405020304" pitchFamily="18" charset="0"/>
              </a:rPr>
              <a:t>Các</a:t>
            </a:r>
            <a:r>
              <a:rPr lang="en-US" sz="2500" dirty="0">
                <a:latin typeface="Segoe UI Black" panose="020B0A02040204020203" pitchFamily="34" charset="0"/>
                <a:cs typeface="Times New Roman" panose="02020603050405020304" pitchFamily="18" charset="0"/>
              </a:rPr>
              <a:t> </a:t>
            </a:r>
            <a:r>
              <a:rPr lang="en-US" sz="2500" dirty="0" err="1">
                <a:latin typeface="Segoe UI Black" panose="020B0A02040204020203" pitchFamily="34" charset="0"/>
                <a:cs typeface="Times New Roman" panose="02020603050405020304" pitchFamily="18" charset="0"/>
              </a:rPr>
              <a:t>bộ</a:t>
            </a:r>
            <a:r>
              <a:rPr lang="en-US" sz="2500" dirty="0">
                <a:latin typeface="Segoe UI Black" panose="020B0A02040204020203" pitchFamily="34" charset="0"/>
                <a:cs typeface="Times New Roman" panose="02020603050405020304" pitchFamily="18" charset="0"/>
              </a:rPr>
              <a:t> </a:t>
            </a:r>
            <a:r>
              <a:rPr lang="en-US" sz="2500" dirty="0" err="1">
                <a:latin typeface="Segoe UI Black" panose="020B0A02040204020203" pitchFamily="34" charset="0"/>
                <a:cs typeface="Times New Roman" panose="02020603050405020304" pitchFamily="18" charset="0"/>
              </a:rPr>
              <a:t>chuyển</a:t>
            </a:r>
            <a:r>
              <a:rPr lang="en-US" sz="2500" dirty="0">
                <a:latin typeface="Segoe UI Black" panose="020B0A02040204020203" pitchFamily="34" charset="0"/>
                <a:cs typeface="Times New Roman" panose="02020603050405020304" pitchFamily="18" charset="0"/>
              </a:rPr>
              <a:t> </a:t>
            </a:r>
            <a:r>
              <a:rPr lang="en-US" sz="2500" dirty="0" err="1">
                <a:latin typeface="Segoe UI Black" panose="020B0A02040204020203" pitchFamily="34" charset="0"/>
                <a:cs typeface="Times New Roman" panose="02020603050405020304" pitchFamily="18" charset="0"/>
              </a:rPr>
              <a:t>đổi</a:t>
            </a:r>
            <a:r>
              <a:rPr lang="en-US" sz="2500" dirty="0">
                <a:latin typeface="Segoe UI Black" panose="020B0A02040204020203" pitchFamily="34" charset="0"/>
                <a:cs typeface="Times New Roman" panose="02020603050405020304" pitchFamily="18" charset="0"/>
              </a:rPr>
              <a:t> (ADC </a:t>
            </a:r>
            <a:r>
              <a:rPr lang="en-US" sz="2500" dirty="0" err="1">
                <a:latin typeface="Segoe UI Black" panose="020B0A02040204020203" pitchFamily="34" charset="0"/>
                <a:cs typeface="Times New Roman" panose="02020603050405020304" pitchFamily="18" charset="0"/>
              </a:rPr>
              <a:t>và</a:t>
            </a:r>
            <a:r>
              <a:rPr lang="en-US" sz="2500" dirty="0">
                <a:latin typeface="Segoe UI Black" panose="020B0A02040204020203" pitchFamily="34" charset="0"/>
                <a:cs typeface="Times New Roman" panose="02020603050405020304" pitchFamily="18" charset="0"/>
              </a:rPr>
              <a:t> DAC)</a:t>
            </a:r>
          </a:p>
          <a:p>
            <a:pPr marL="342900" lvl="0" indent="-342900">
              <a:lnSpc>
                <a:spcPct val="150000"/>
              </a:lnSpc>
              <a:buFont typeface="Arial" panose="020B0604020202020204" pitchFamily="34" charset="0"/>
              <a:buChar char="•"/>
            </a:pPr>
            <a:r>
              <a:rPr lang="en-US" sz="2500" dirty="0" err="1">
                <a:latin typeface="Segoe UI Black" panose="020B0A02040204020203" pitchFamily="34" charset="0"/>
                <a:cs typeface="Times New Roman" panose="02020603050405020304" pitchFamily="18" charset="0"/>
              </a:rPr>
              <a:t>Các</a:t>
            </a:r>
            <a:r>
              <a:rPr lang="en-US" sz="2500" dirty="0">
                <a:latin typeface="Segoe UI Black" panose="020B0A02040204020203" pitchFamily="34" charset="0"/>
                <a:cs typeface="Times New Roman" panose="02020603050405020304" pitchFamily="18" charset="0"/>
              </a:rPr>
              <a:t> </a:t>
            </a:r>
            <a:r>
              <a:rPr lang="en-US" sz="2500" dirty="0" err="1">
                <a:latin typeface="Segoe UI Black" panose="020B0A02040204020203" pitchFamily="34" charset="0"/>
                <a:cs typeface="Times New Roman" panose="02020603050405020304" pitchFamily="18" charset="0"/>
              </a:rPr>
              <a:t>loại</a:t>
            </a:r>
            <a:r>
              <a:rPr lang="en-US" sz="2500" dirty="0">
                <a:latin typeface="Segoe UI Black" panose="020B0A02040204020203" pitchFamily="34" charset="0"/>
                <a:cs typeface="Times New Roman" panose="02020603050405020304" pitchFamily="18" charset="0"/>
              </a:rPr>
              <a:t> </a:t>
            </a:r>
            <a:r>
              <a:rPr lang="en-US" sz="2500" dirty="0" err="1">
                <a:latin typeface="Segoe UI Black" panose="020B0A02040204020203" pitchFamily="34" charset="0"/>
                <a:cs typeface="Times New Roman" panose="02020603050405020304" pitchFamily="18" charset="0"/>
              </a:rPr>
              <a:t>bộ</a:t>
            </a:r>
            <a:r>
              <a:rPr lang="en-US" sz="2500" dirty="0">
                <a:latin typeface="Segoe UI Black" panose="020B0A02040204020203" pitchFamily="34" charset="0"/>
                <a:cs typeface="Times New Roman" panose="02020603050405020304" pitchFamily="18" charset="0"/>
              </a:rPr>
              <a:t> </a:t>
            </a:r>
            <a:r>
              <a:rPr lang="en-US" sz="2500" dirty="0" err="1">
                <a:latin typeface="Segoe UI Black" panose="020B0A02040204020203" pitchFamily="34" charset="0"/>
                <a:cs typeface="Times New Roman" panose="02020603050405020304" pitchFamily="18" charset="0"/>
              </a:rPr>
              <a:t>nhớ</a:t>
            </a:r>
            <a:r>
              <a:rPr lang="en-US" sz="2500" dirty="0">
                <a:latin typeface="Segoe UI Black" panose="020B0A02040204020203" pitchFamily="34" charset="0"/>
                <a:cs typeface="Times New Roman" panose="02020603050405020304" pitchFamily="18" charset="0"/>
              </a:rPr>
              <a:t> (SD Card , MMC , EEPROM , Flash)</a:t>
            </a:r>
          </a:p>
          <a:p>
            <a:pPr marL="342900" lvl="0" indent="-342900">
              <a:lnSpc>
                <a:spcPct val="150000"/>
              </a:lnSpc>
              <a:buFont typeface="Arial" panose="020B0604020202020204" pitchFamily="34" charset="0"/>
              <a:buChar char="•"/>
            </a:pPr>
            <a:r>
              <a:rPr lang="en-US" sz="2500" dirty="0" err="1">
                <a:latin typeface="Segoe UI Black" panose="020B0A02040204020203" pitchFamily="34" charset="0"/>
                <a:cs typeface="Times New Roman" panose="02020603050405020304" pitchFamily="18" charset="0"/>
              </a:rPr>
              <a:t>Các</a:t>
            </a:r>
            <a:r>
              <a:rPr lang="en-US" sz="2500" dirty="0">
                <a:latin typeface="Segoe UI Black" panose="020B0A02040204020203" pitchFamily="34" charset="0"/>
                <a:cs typeface="Times New Roman" panose="02020603050405020304" pitchFamily="18" charset="0"/>
              </a:rPr>
              <a:t> </a:t>
            </a:r>
            <a:r>
              <a:rPr lang="en-US" sz="2500" dirty="0" err="1">
                <a:latin typeface="Segoe UI Black" panose="020B0A02040204020203" pitchFamily="34" charset="0"/>
                <a:cs typeface="Times New Roman" panose="02020603050405020304" pitchFamily="18" charset="0"/>
              </a:rPr>
              <a:t>loại</a:t>
            </a:r>
            <a:r>
              <a:rPr lang="en-US" sz="2500" dirty="0">
                <a:latin typeface="Segoe UI Black" panose="020B0A02040204020203" pitchFamily="34" charset="0"/>
                <a:cs typeface="Times New Roman" panose="02020603050405020304" pitchFamily="18" charset="0"/>
              </a:rPr>
              <a:t> IC </a:t>
            </a:r>
            <a:r>
              <a:rPr lang="en-US" sz="2500" dirty="0" err="1">
                <a:latin typeface="Segoe UI Black" panose="020B0A02040204020203" pitchFamily="34" charset="0"/>
                <a:cs typeface="Times New Roman" panose="02020603050405020304" pitchFamily="18" charset="0"/>
              </a:rPr>
              <a:t>thời</a:t>
            </a:r>
            <a:r>
              <a:rPr lang="en-US" sz="2500" dirty="0">
                <a:latin typeface="Segoe UI Black" panose="020B0A02040204020203" pitchFamily="34" charset="0"/>
                <a:cs typeface="Times New Roman" panose="02020603050405020304" pitchFamily="18" charset="0"/>
              </a:rPr>
              <a:t> </a:t>
            </a:r>
            <a:r>
              <a:rPr lang="en-US" sz="2500" dirty="0" err="1">
                <a:latin typeface="Segoe UI Black" panose="020B0A02040204020203" pitchFamily="34" charset="0"/>
                <a:cs typeface="Times New Roman" panose="02020603050405020304" pitchFamily="18" charset="0"/>
              </a:rPr>
              <a:t>gian</a:t>
            </a:r>
            <a:r>
              <a:rPr lang="en-US" sz="2500" dirty="0">
                <a:latin typeface="Segoe UI Black" panose="020B0A02040204020203" pitchFamily="34" charset="0"/>
                <a:cs typeface="Times New Roman" panose="02020603050405020304" pitchFamily="18" charset="0"/>
              </a:rPr>
              <a:t> </a:t>
            </a:r>
            <a:r>
              <a:rPr lang="en-US" sz="2500" dirty="0" err="1">
                <a:latin typeface="Segoe UI Black" panose="020B0A02040204020203" pitchFamily="34" charset="0"/>
                <a:cs typeface="Times New Roman" panose="02020603050405020304" pitchFamily="18" charset="0"/>
              </a:rPr>
              <a:t>thực</a:t>
            </a:r>
            <a:endParaRPr lang="en-US" sz="2500" dirty="0">
              <a:latin typeface="Segoe UI Black" panose="020B0A02040204020203" pitchFamily="34" charset="0"/>
              <a:cs typeface="Times New Roman" panose="02020603050405020304" pitchFamily="18" charset="0"/>
            </a:endParaRPr>
          </a:p>
          <a:p>
            <a:pPr marL="342900" lvl="0" indent="-342900">
              <a:lnSpc>
                <a:spcPct val="150000"/>
              </a:lnSpc>
              <a:buFont typeface="Arial" panose="020B0604020202020204" pitchFamily="34" charset="0"/>
              <a:buChar char="•"/>
            </a:pPr>
            <a:r>
              <a:rPr lang="en-US" sz="2500" dirty="0" err="1">
                <a:latin typeface="Segoe UI Black" panose="020B0A02040204020203" pitchFamily="34" charset="0"/>
                <a:cs typeface="Times New Roman" panose="02020603050405020304" pitchFamily="18" charset="0"/>
              </a:rPr>
              <a:t>Các</a:t>
            </a:r>
            <a:r>
              <a:rPr lang="en-US" sz="2500" dirty="0">
                <a:latin typeface="Segoe UI Black" panose="020B0A02040204020203" pitchFamily="34" charset="0"/>
                <a:cs typeface="Times New Roman" panose="02020603050405020304" pitchFamily="18" charset="0"/>
              </a:rPr>
              <a:t> </a:t>
            </a:r>
            <a:r>
              <a:rPr lang="en-US" sz="2500" dirty="0" err="1">
                <a:latin typeface="Segoe UI Black" panose="020B0A02040204020203" pitchFamily="34" charset="0"/>
                <a:cs typeface="Times New Roman" panose="02020603050405020304" pitchFamily="18" charset="0"/>
              </a:rPr>
              <a:t>loại</a:t>
            </a:r>
            <a:r>
              <a:rPr lang="en-US" sz="2500" dirty="0">
                <a:latin typeface="Segoe UI Black" panose="020B0A02040204020203" pitchFamily="34" charset="0"/>
                <a:cs typeface="Times New Roman" panose="02020603050405020304" pitchFamily="18" charset="0"/>
              </a:rPr>
              <a:t> </a:t>
            </a:r>
            <a:r>
              <a:rPr lang="en-US" sz="2500" dirty="0" err="1">
                <a:latin typeface="Segoe UI Black" panose="020B0A02040204020203" pitchFamily="34" charset="0"/>
                <a:cs typeface="Times New Roman" panose="02020603050405020304" pitchFamily="18" charset="0"/>
              </a:rPr>
              <a:t>cảm</a:t>
            </a:r>
            <a:r>
              <a:rPr lang="en-US" sz="2500" dirty="0">
                <a:latin typeface="Segoe UI Black" panose="020B0A02040204020203" pitchFamily="34" charset="0"/>
                <a:cs typeface="Times New Roman" panose="02020603050405020304" pitchFamily="18" charset="0"/>
              </a:rPr>
              <a:t> </a:t>
            </a:r>
            <a:r>
              <a:rPr lang="en-US" sz="2500" dirty="0" err="1">
                <a:latin typeface="Segoe UI Black" panose="020B0A02040204020203" pitchFamily="34" charset="0"/>
                <a:cs typeface="Times New Roman" panose="02020603050405020304" pitchFamily="18" charset="0"/>
              </a:rPr>
              <a:t>biến</a:t>
            </a:r>
            <a:r>
              <a:rPr lang="en-US" sz="2500" dirty="0">
                <a:latin typeface="Segoe UI Black" panose="020B0A02040204020203" pitchFamily="34" charset="0"/>
                <a:cs typeface="Times New Roman" panose="02020603050405020304" pitchFamily="18" charset="0"/>
              </a:rPr>
              <a:t> (</a:t>
            </a:r>
            <a:r>
              <a:rPr lang="en-US" sz="2500" dirty="0" err="1">
                <a:latin typeface="Segoe UI Black" panose="020B0A02040204020203" pitchFamily="34" charset="0"/>
                <a:cs typeface="Times New Roman" panose="02020603050405020304" pitchFamily="18" charset="0"/>
              </a:rPr>
              <a:t>nhiệt</a:t>
            </a:r>
            <a:r>
              <a:rPr lang="en-US" sz="2500" dirty="0">
                <a:latin typeface="Segoe UI Black" panose="020B0A02040204020203" pitchFamily="34" charset="0"/>
                <a:cs typeface="Times New Roman" panose="02020603050405020304" pitchFamily="18" charset="0"/>
              </a:rPr>
              <a:t> </a:t>
            </a:r>
            <a:r>
              <a:rPr lang="en-US" sz="2500" dirty="0" err="1">
                <a:latin typeface="Segoe UI Black" panose="020B0A02040204020203" pitchFamily="34" charset="0"/>
                <a:cs typeface="Times New Roman" panose="02020603050405020304" pitchFamily="18" charset="0"/>
              </a:rPr>
              <a:t>độ</a:t>
            </a:r>
            <a:r>
              <a:rPr lang="en-US" sz="2500" dirty="0">
                <a:latin typeface="Segoe UI Black" panose="020B0A02040204020203" pitchFamily="34" charset="0"/>
                <a:cs typeface="Times New Roman" panose="02020603050405020304" pitchFamily="18" charset="0"/>
              </a:rPr>
              <a:t>, </a:t>
            </a:r>
            <a:r>
              <a:rPr lang="en-US" sz="2500" dirty="0" err="1">
                <a:latin typeface="Segoe UI Black" panose="020B0A02040204020203" pitchFamily="34" charset="0"/>
                <a:cs typeface="Times New Roman" panose="02020603050405020304" pitchFamily="18" charset="0"/>
              </a:rPr>
              <a:t>độ</a:t>
            </a:r>
            <a:r>
              <a:rPr lang="en-US" sz="2500" dirty="0">
                <a:latin typeface="Segoe UI Black" panose="020B0A02040204020203" pitchFamily="34" charset="0"/>
                <a:cs typeface="Times New Roman" panose="02020603050405020304" pitchFamily="18" charset="0"/>
              </a:rPr>
              <a:t> </a:t>
            </a:r>
            <a:r>
              <a:rPr lang="en-US" sz="2500" dirty="0" err="1">
                <a:latin typeface="Segoe UI Black" panose="020B0A02040204020203" pitchFamily="34" charset="0"/>
                <a:cs typeface="Times New Roman" panose="02020603050405020304" pitchFamily="18" charset="0"/>
              </a:rPr>
              <a:t>ẩm</a:t>
            </a:r>
            <a:r>
              <a:rPr lang="en-US" sz="2500" dirty="0">
                <a:latin typeface="Segoe UI Black" panose="020B0A02040204020203" pitchFamily="34" charset="0"/>
                <a:cs typeface="Times New Roman" panose="02020603050405020304" pitchFamily="18" charset="0"/>
              </a:rPr>
              <a:t>, </a:t>
            </a:r>
            <a:r>
              <a:rPr lang="en-US" sz="2500" dirty="0" err="1">
                <a:latin typeface="Segoe UI Black" panose="020B0A02040204020203" pitchFamily="34" charset="0"/>
                <a:cs typeface="Times New Roman" panose="02020603050405020304" pitchFamily="18" charset="0"/>
              </a:rPr>
              <a:t>áp</a:t>
            </a:r>
            <a:r>
              <a:rPr lang="en-US" sz="2500" dirty="0">
                <a:latin typeface="Segoe UI Black" panose="020B0A02040204020203" pitchFamily="34" charset="0"/>
                <a:cs typeface="Times New Roman" panose="02020603050405020304" pitchFamily="18" charset="0"/>
              </a:rPr>
              <a:t> </a:t>
            </a:r>
            <a:r>
              <a:rPr lang="en-US" sz="2500" dirty="0" err="1">
                <a:latin typeface="Segoe UI Black" panose="020B0A02040204020203" pitchFamily="34" charset="0"/>
                <a:cs typeface="Times New Roman" panose="02020603050405020304" pitchFamily="18" charset="0"/>
              </a:rPr>
              <a:t>suất</a:t>
            </a:r>
            <a:r>
              <a:rPr lang="en-US" sz="2500" dirty="0">
                <a:latin typeface="Segoe UI Black" panose="020B0A02040204020203" pitchFamily="34" charset="0"/>
                <a:cs typeface="Times New Roman" panose="02020603050405020304" pitchFamily="18" charset="0"/>
              </a:rPr>
              <a:t>…)</a:t>
            </a:r>
          </a:p>
          <a:p>
            <a:pPr marL="342900" lvl="0" indent="-342900">
              <a:lnSpc>
                <a:spcPct val="150000"/>
              </a:lnSpc>
              <a:buFont typeface="Arial" panose="020B0604020202020204" pitchFamily="34" charset="0"/>
              <a:buChar char="•"/>
            </a:pPr>
            <a:r>
              <a:rPr lang="en-US" sz="2500" dirty="0" err="1">
                <a:latin typeface="Segoe UI Black" panose="020B0A02040204020203" pitchFamily="34" charset="0"/>
                <a:cs typeface="Times New Roman" panose="02020603050405020304" pitchFamily="18" charset="0"/>
              </a:rPr>
              <a:t>Và</a:t>
            </a:r>
            <a:r>
              <a:rPr lang="en-US" sz="2500" dirty="0">
                <a:latin typeface="Segoe UI Black" panose="020B0A02040204020203" pitchFamily="34" charset="0"/>
                <a:cs typeface="Times New Roman" panose="02020603050405020304" pitchFamily="18" charset="0"/>
              </a:rPr>
              <a:t> </a:t>
            </a:r>
            <a:r>
              <a:rPr lang="en-US" sz="2500" dirty="0" err="1">
                <a:latin typeface="Segoe UI Black" panose="020B0A02040204020203" pitchFamily="34" charset="0"/>
                <a:cs typeface="Times New Roman" panose="02020603050405020304" pitchFamily="18" charset="0"/>
              </a:rPr>
              <a:t>một</a:t>
            </a:r>
            <a:r>
              <a:rPr lang="en-US" sz="2500" dirty="0">
                <a:latin typeface="Segoe UI Black" panose="020B0A02040204020203" pitchFamily="34" charset="0"/>
                <a:cs typeface="Times New Roman" panose="02020603050405020304" pitchFamily="18" charset="0"/>
              </a:rPr>
              <a:t> </a:t>
            </a:r>
            <a:r>
              <a:rPr lang="en-US" sz="2500" dirty="0" err="1">
                <a:latin typeface="Segoe UI Black" panose="020B0A02040204020203" pitchFamily="34" charset="0"/>
                <a:cs typeface="Times New Roman" panose="02020603050405020304" pitchFamily="18" charset="0"/>
              </a:rPr>
              <a:t>số</a:t>
            </a:r>
            <a:r>
              <a:rPr lang="en-US" sz="2500" dirty="0">
                <a:latin typeface="Segoe UI Black" panose="020B0A02040204020203" pitchFamily="34" charset="0"/>
                <a:cs typeface="Times New Roman" panose="02020603050405020304" pitchFamily="18" charset="0"/>
              </a:rPr>
              <a:t> </a:t>
            </a:r>
            <a:r>
              <a:rPr lang="en-US" sz="2500" dirty="0" err="1">
                <a:latin typeface="Segoe UI Black" panose="020B0A02040204020203" pitchFamily="34" charset="0"/>
                <a:cs typeface="Times New Roman" panose="02020603050405020304" pitchFamily="18" charset="0"/>
              </a:rPr>
              <a:t>loại</a:t>
            </a:r>
            <a:r>
              <a:rPr lang="en-US" sz="2500" dirty="0">
                <a:latin typeface="Segoe UI Black" panose="020B0A02040204020203" pitchFamily="34" charset="0"/>
                <a:cs typeface="Times New Roman" panose="02020603050405020304" pitchFamily="18" charset="0"/>
              </a:rPr>
              <a:t> </a:t>
            </a:r>
            <a:r>
              <a:rPr lang="en-US" sz="2500" dirty="0" err="1">
                <a:latin typeface="Segoe UI Black" panose="020B0A02040204020203" pitchFamily="34" charset="0"/>
                <a:cs typeface="Times New Roman" panose="02020603050405020304" pitchFamily="18" charset="0"/>
              </a:rPr>
              <a:t>khác</a:t>
            </a:r>
            <a:r>
              <a:rPr lang="en-US" sz="2500" dirty="0">
                <a:latin typeface="Segoe UI Black" panose="020B0A02040204020203" pitchFamily="34" charset="0"/>
                <a:cs typeface="Times New Roman" panose="02020603050405020304" pitchFamily="18" charset="0"/>
              </a:rPr>
              <a:t> </a:t>
            </a:r>
            <a:r>
              <a:rPr lang="en-US" sz="2500" dirty="0" err="1">
                <a:latin typeface="Segoe UI Black" panose="020B0A02040204020203" pitchFamily="34" charset="0"/>
                <a:cs typeface="Times New Roman" panose="02020603050405020304" pitchFamily="18" charset="0"/>
              </a:rPr>
              <a:t>như</a:t>
            </a:r>
            <a:r>
              <a:rPr lang="en-US" sz="2500" dirty="0">
                <a:latin typeface="Segoe UI Black" panose="020B0A02040204020203" pitchFamily="34" charset="0"/>
                <a:cs typeface="Times New Roman" panose="02020603050405020304" pitchFamily="18" charset="0"/>
              </a:rPr>
              <a:t>: </a:t>
            </a:r>
            <a:r>
              <a:rPr lang="en-US" sz="2500" dirty="0" err="1">
                <a:latin typeface="Segoe UI Black" panose="020B0A02040204020203" pitchFamily="34" charset="0"/>
                <a:cs typeface="Times New Roman" panose="02020603050405020304" pitchFamily="18" charset="0"/>
              </a:rPr>
              <a:t>bộ</a:t>
            </a:r>
            <a:r>
              <a:rPr lang="en-US" sz="2500" dirty="0">
                <a:latin typeface="Segoe UI Black" panose="020B0A02040204020203" pitchFamily="34" charset="0"/>
                <a:cs typeface="Times New Roman" panose="02020603050405020304" pitchFamily="18" charset="0"/>
              </a:rPr>
              <a:t> </a:t>
            </a:r>
            <a:r>
              <a:rPr lang="en-US" sz="2500" dirty="0" err="1">
                <a:latin typeface="Segoe UI Black" panose="020B0A02040204020203" pitchFamily="34" charset="0"/>
                <a:cs typeface="Times New Roman" panose="02020603050405020304" pitchFamily="18" charset="0"/>
              </a:rPr>
              <a:t>trộn</a:t>
            </a:r>
            <a:r>
              <a:rPr lang="en-US" sz="2500" dirty="0">
                <a:latin typeface="Segoe UI Black" panose="020B0A02040204020203" pitchFamily="34" charset="0"/>
                <a:cs typeface="Times New Roman" panose="02020603050405020304" pitchFamily="18" charset="0"/>
              </a:rPr>
              <a:t> </a:t>
            </a:r>
            <a:r>
              <a:rPr lang="en-US" sz="2500" dirty="0" err="1">
                <a:latin typeface="Segoe UI Black" panose="020B0A02040204020203" pitchFamily="34" charset="0"/>
                <a:cs typeface="Times New Roman" panose="02020603050405020304" pitchFamily="18" charset="0"/>
              </a:rPr>
              <a:t>tín</a:t>
            </a:r>
            <a:r>
              <a:rPr lang="en-US" sz="2500" dirty="0">
                <a:latin typeface="Segoe UI Black" panose="020B0A02040204020203" pitchFamily="34" charset="0"/>
                <a:cs typeface="Times New Roman" panose="02020603050405020304" pitchFamily="18" charset="0"/>
              </a:rPr>
              <a:t> </a:t>
            </a:r>
            <a:r>
              <a:rPr lang="en-US" sz="2500" dirty="0" err="1">
                <a:latin typeface="Segoe UI Black" panose="020B0A02040204020203" pitchFamily="34" charset="0"/>
                <a:cs typeface="Times New Roman" panose="02020603050405020304" pitchFamily="18" charset="0"/>
              </a:rPr>
              <a:t>hiệu</a:t>
            </a:r>
            <a:r>
              <a:rPr lang="en-US" sz="2500" dirty="0">
                <a:latin typeface="Segoe UI Black" panose="020B0A02040204020203" pitchFamily="34" charset="0"/>
                <a:cs typeface="Times New Roman" panose="02020603050405020304" pitchFamily="18" charset="0"/>
              </a:rPr>
              <a:t>, LCD, Graphic LCD, video game controller,…</a:t>
            </a:r>
          </a:p>
        </p:txBody>
      </p:sp>
      <p:sp>
        <p:nvSpPr>
          <p:cNvPr id="9" name="TextBox 8"/>
          <p:cNvSpPr txBox="1"/>
          <p:nvPr/>
        </p:nvSpPr>
        <p:spPr>
          <a:xfrm>
            <a:off x="2033751" y="1714312"/>
            <a:ext cx="4377559" cy="553998"/>
          </a:xfrm>
          <a:prstGeom prst="rect">
            <a:avLst/>
          </a:prstGeom>
          <a:noFill/>
        </p:spPr>
        <p:txBody>
          <a:bodyPr wrap="square" rtlCol="0">
            <a:spAutoFit/>
          </a:bodyPr>
          <a:lstStyle/>
          <a:p>
            <a:r>
              <a:rPr lang="en-US" sz="3000" b="1" dirty="0" err="1">
                <a:latin typeface="Segoe UI Black" panose="020B0A02040204020203" pitchFamily="34" charset="0"/>
                <a:cs typeface="Times New Roman" panose="02020603050405020304" pitchFamily="18" charset="0"/>
              </a:rPr>
              <a:t>Ứng</a:t>
            </a:r>
            <a:r>
              <a:rPr lang="en-US" sz="3000" b="1" dirty="0">
                <a:latin typeface="Segoe UI Black" panose="020B0A02040204020203" pitchFamily="34" charset="0"/>
                <a:cs typeface="Times New Roman" panose="02020603050405020304" pitchFamily="18" charset="0"/>
              </a:rPr>
              <a:t> </a:t>
            </a:r>
            <a:r>
              <a:rPr lang="en-US" sz="3000" b="1" dirty="0" err="1">
                <a:latin typeface="Segoe UI Black" panose="020B0A02040204020203" pitchFamily="34" charset="0"/>
                <a:cs typeface="Times New Roman" panose="02020603050405020304" pitchFamily="18" charset="0"/>
              </a:rPr>
              <a:t>dụng</a:t>
            </a:r>
            <a:r>
              <a:rPr lang="en-US" sz="3000" b="1" dirty="0">
                <a:latin typeface="Segoe UI Black" panose="020B0A02040204020203" pitchFamily="34" charset="0"/>
                <a:cs typeface="Times New Roman" panose="02020603050405020304" pitchFamily="18" charset="0"/>
              </a:rPr>
              <a:t> SPI: </a:t>
            </a:r>
          </a:p>
        </p:txBody>
      </p:sp>
    </p:spTree>
    <p:extLst>
      <p:ext uri="{BB962C8B-B14F-4D97-AF65-F5344CB8AC3E}">
        <p14:creationId xmlns:p14="http://schemas.microsoft.com/office/powerpoint/2010/main" val="4233209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958" y="2303461"/>
            <a:ext cx="7026949" cy="1239839"/>
          </a:xfrm>
          <a:noFill/>
          <a:ln>
            <a:noFill/>
          </a:ln>
        </p:spPr>
        <p:txBody>
          <a:bodyPr/>
          <a:lstStyle/>
          <a:p>
            <a:pPr algn="ctr"/>
            <a:r>
              <a:rPr lang="en-US" sz="4800" b="1" dirty="0" err="1">
                <a:latin typeface="Segoe UI Black" panose="020B0A02040204020203" pitchFamily="34" charset="0"/>
                <a:cs typeface="Times New Roman" panose="02020603050405020304" pitchFamily="18" charset="0"/>
              </a:rPr>
              <a:t>Các</a:t>
            </a:r>
            <a:r>
              <a:rPr lang="en-US" sz="4800" b="1" dirty="0">
                <a:latin typeface="Segoe UI Black" panose="020B0A02040204020203" pitchFamily="34" charset="0"/>
                <a:cs typeface="Times New Roman" panose="02020603050405020304" pitchFamily="18" charset="0"/>
              </a:rPr>
              <a:t> Giao </a:t>
            </a:r>
            <a:r>
              <a:rPr lang="en-US" sz="4800" b="1" dirty="0" err="1">
                <a:latin typeface="Segoe UI Black" panose="020B0A02040204020203" pitchFamily="34" charset="0"/>
                <a:cs typeface="Times New Roman" panose="02020603050405020304" pitchFamily="18" charset="0"/>
              </a:rPr>
              <a:t>Thức</a:t>
            </a:r>
            <a:endParaRPr lang="en-US" sz="4800" b="1" dirty="0">
              <a:latin typeface="Segoe UI Black" panose="020B0A02040204020203" pitchFamily="34"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a:t>www.indruino.com</a:t>
            </a:r>
          </a:p>
        </p:txBody>
      </p:sp>
      <p:sp>
        <p:nvSpPr>
          <p:cNvPr id="5" name="TextBox 4"/>
          <p:cNvSpPr txBox="1"/>
          <p:nvPr/>
        </p:nvSpPr>
        <p:spPr>
          <a:xfrm>
            <a:off x="2288473" y="4227410"/>
            <a:ext cx="4611757" cy="707886"/>
          </a:xfrm>
          <a:prstGeom prst="rect">
            <a:avLst/>
          </a:prstGeom>
          <a:solidFill>
            <a:srgbClr val="666666"/>
          </a:solidFill>
          <a:ln w="57150">
            <a:solidFill>
              <a:srgbClr val="666666"/>
            </a:solidFill>
          </a:ln>
        </p:spPr>
        <p:txBody>
          <a:bodyPr wrap="square" rtlCol="0">
            <a:spAutoFit/>
          </a:bodyPr>
          <a:lstStyle/>
          <a:p>
            <a:r>
              <a:rPr lang="en-US" sz="2000" dirty="0" err="1">
                <a:solidFill>
                  <a:schemeClr val="bg1"/>
                </a:solidFill>
                <a:latin typeface="Segoe UI Black" panose="020B0A02040204020203" pitchFamily="34" charset="0"/>
                <a:cs typeface="Times New Roman" panose="02020603050405020304" pitchFamily="18" charset="0"/>
              </a:rPr>
              <a:t>Diễn</a:t>
            </a:r>
            <a:r>
              <a:rPr lang="en-US" sz="2000" dirty="0">
                <a:solidFill>
                  <a:schemeClr val="bg1"/>
                </a:solidFill>
                <a:latin typeface="Segoe UI Black" panose="020B0A02040204020203" pitchFamily="34" charset="0"/>
                <a:cs typeface="Times New Roman" panose="02020603050405020304" pitchFamily="18" charset="0"/>
              </a:rPr>
              <a:t> </a:t>
            </a:r>
            <a:r>
              <a:rPr lang="en-US" sz="2000" dirty="0" err="1">
                <a:solidFill>
                  <a:schemeClr val="bg1"/>
                </a:solidFill>
                <a:latin typeface="Segoe UI Black" panose="020B0A02040204020203" pitchFamily="34" charset="0"/>
                <a:cs typeface="Times New Roman" panose="02020603050405020304" pitchFamily="18" charset="0"/>
              </a:rPr>
              <a:t>giả</a:t>
            </a:r>
            <a:r>
              <a:rPr lang="en-US" sz="2000" dirty="0">
                <a:solidFill>
                  <a:schemeClr val="bg1"/>
                </a:solidFill>
                <a:latin typeface="Segoe UI Black" panose="020B0A02040204020203" pitchFamily="34" charset="0"/>
                <a:cs typeface="Times New Roman" panose="02020603050405020304" pitchFamily="18" charset="0"/>
              </a:rPr>
              <a:t>: Phan </a:t>
            </a:r>
            <a:r>
              <a:rPr lang="en-US" sz="2000" dirty="0" err="1">
                <a:solidFill>
                  <a:schemeClr val="bg1"/>
                </a:solidFill>
                <a:latin typeface="Segoe UI Black" panose="020B0A02040204020203" pitchFamily="34" charset="0"/>
                <a:cs typeface="Times New Roman" panose="02020603050405020304" pitchFamily="18" charset="0"/>
              </a:rPr>
              <a:t>Hoàng</a:t>
            </a:r>
            <a:r>
              <a:rPr lang="en-US" sz="2000" dirty="0">
                <a:solidFill>
                  <a:schemeClr val="bg1"/>
                </a:solidFill>
                <a:latin typeface="Segoe UI Black" panose="020B0A02040204020203" pitchFamily="34" charset="0"/>
                <a:cs typeface="Times New Roman" panose="02020603050405020304" pitchFamily="18" charset="0"/>
              </a:rPr>
              <a:t> Anh </a:t>
            </a:r>
            <a:r>
              <a:rPr lang="en-US" sz="2000" dirty="0" err="1">
                <a:solidFill>
                  <a:schemeClr val="bg1"/>
                </a:solidFill>
                <a:latin typeface="Segoe UI Black" panose="020B0A02040204020203" pitchFamily="34" charset="0"/>
                <a:cs typeface="Times New Roman" panose="02020603050405020304" pitchFamily="18" charset="0"/>
              </a:rPr>
              <a:t>Tuấn</a:t>
            </a:r>
            <a:endParaRPr lang="en-US" sz="2000" dirty="0">
              <a:solidFill>
                <a:schemeClr val="bg1"/>
              </a:solidFill>
              <a:latin typeface="Segoe UI Black" panose="020B0A02040204020203" pitchFamily="34" charset="0"/>
              <a:cs typeface="Times New Roman" panose="02020603050405020304" pitchFamily="18" charset="0"/>
            </a:endParaRPr>
          </a:p>
          <a:p>
            <a:r>
              <a:rPr lang="en-US" sz="2000" dirty="0" err="1">
                <a:solidFill>
                  <a:schemeClr val="bg1"/>
                </a:solidFill>
                <a:latin typeface="Segoe UI Black" panose="020B0A02040204020203" pitchFamily="34" charset="0"/>
                <a:cs typeface="Times New Roman" panose="02020603050405020304" pitchFamily="18" charset="0"/>
              </a:rPr>
              <a:t>Bộ</a:t>
            </a:r>
            <a:r>
              <a:rPr lang="en-US" sz="2000" dirty="0">
                <a:solidFill>
                  <a:schemeClr val="bg1"/>
                </a:solidFill>
                <a:latin typeface="Segoe UI Black" panose="020B0A02040204020203" pitchFamily="34" charset="0"/>
                <a:cs typeface="Times New Roman" panose="02020603050405020304" pitchFamily="18" charset="0"/>
              </a:rPr>
              <a:t> </a:t>
            </a:r>
            <a:r>
              <a:rPr lang="en-US" sz="2000" dirty="0" err="1">
                <a:solidFill>
                  <a:schemeClr val="bg1"/>
                </a:solidFill>
                <a:latin typeface="Segoe UI Black" panose="020B0A02040204020203" pitchFamily="34" charset="0"/>
                <a:cs typeface="Times New Roman" panose="02020603050405020304" pitchFamily="18" charset="0"/>
              </a:rPr>
              <a:t>phận</a:t>
            </a:r>
            <a:r>
              <a:rPr lang="en-US" sz="2000" dirty="0">
                <a:solidFill>
                  <a:schemeClr val="bg1"/>
                </a:solidFill>
                <a:latin typeface="Segoe UI Black" panose="020B0A02040204020203" pitchFamily="34" charset="0"/>
                <a:cs typeface="Times New Roman" panose="02020603050405020304" pitchFamily="18" charset="0"/>
              </a:rPr>
              <a:t>: IoT - </a:t>
            </a:r>
            <a:r>
              <a:rPr lang="en-US" sz="2000" dirty="0" err="1">
                <a:solidFill>
                  <a:schemeClr val="bg1"/>
                </a:solidFill>
                <a:latin typeface="Segoe UI Black" panose="020B0A02040204020203" pitchFamily="34" charset="0"/>
                <a:cs typeface="Times New Roman" panose="02020603050405020304" pitchFamily="18" charset="0"/>
              </a:rPr>
              <a:t>Indruino</a:t>
            </a:r>
            <a:endParaRPr lang="en-US" sz="2000" dirty="0">
              <a:solidFill>
                <a:schemeClr val="bg1"/>
              </a:solidFill>
              <a:latin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3850797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12579" y="693683"/>
            <a:ext cx="9501352" cy="553998"/>
          </a:xfrm>
          <a:prstGeom prst="rect">
            <a:avLst/>
          </a:prstGeom>
          <a:noFill/>
        </p:spPr>
        <p:txBody>
          <a:bodyPr wrap="square" rtlCol="0">
            <a:spAutoFit/>
          </a:bodyPr>
          <a:lstStyle/>
          <a:p>
            <a:r>
              <a:rPr lang="en-US" sz="3000" b="1" dirty="0">
                <a:solidFill>
                  <a:srgbClr val="FF0000"/>
                </a:solidFill>
                <a:latin typeface="Segoe UI Black" panose="020B0A02040204020203" pitchFamily="34" charset="0"/>
                <a:cs typeface="Times New Roman" panose="02020603050405020304" pitchFamily="18" charset="0"/>
              </a:rPr>
              <a:t>SPI</a:t>
            </a:r>
          </a:p>
        </p:txBody>
      </p:sp>
      <p:sp>
        <p:nvSpPr>
          <p:cNvPr id="8" name="TextBox 7"/>
          <p:cNvSpPr txBox="1"/>
          <p:nvPr/>
        </p:nvSpPr>
        <p:spPr>
          <a:xfrm>
            <a:off x="1681655" y="1714312"/>
            <a:ext cx="2790379" cy="1631216"/>
          </a:xfrm>
          <a:prstGeom prst="rect">
            <a:avLst/>
          </a:prstGeom>
          <a:noFill/>
        </p:spPr>
        <p:txBody>
          <a:bodyPr wrap="square" rtlCol="0">
            <a:spAutoFit/>
          </a:bodyPr>
          <a:lstStyle/>
          <a:p>
            <a:r>
              <a:rPr lang="en-US" sz="2000" b="1" dirty="0">
                <a:latin typeface="Segoe UI Black" panose="020B0A02040204020203" pitchFamily="34" charset="0"/>
                <a:cs typeface="Times New Roman" panose="02020603050405020304" pitchFamily="18" charset="0"/>
              </a:rPr>
              <a:t>SPI </a:t>
            </a:r>
            <a:r>
              <a:rPr lang="en-US" sz="2000" b="1" dirty="0" err="1">
                <a:latin typeface="Segoe UI Black" panose="020B0A02040204020203" pitchFamily="34" charset="0"/>
                <a:cs typeface="Times New Roman" panose="02020603050405020304" pitchFamily="18" charset="0"/>
              </a:rPr>
              <a:t>trong</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Heltec</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Wifi</a:t>
            </a:r>
            <a:r>
              <a:rPr lang="en-US" sz="2000" b="1" dirty="0">
                <a:latin typeface="Segoe UI Black" panose="020B0A02040204020203" pitchFamily="34" charset="0"/>
                <a:cs typeface="Times New Roman" panose="02020603050405020304" pitchFamily="18" charset="0"/>
              </a:rPr>
              <a:t> Kit 32:</a:t>
            </a:r>
          </a:p>
          <a:p>
            <a:r>
              <a:rPr lang="en-US" sz="2000" dirty="0" err="1">
                <a:latin typeface="Segoe UI Black" panose="020B0A02040204020203" pitchFamily="34" charset="0"/>
                <a:cs typeface="Times New Roman" panose="02020603050405020304" pitchFamily="18" charset="0"/>
              </a:rPr>
              <a:t>Chân</a:t>
            </a:r>
            <a:r>
              <a:rPr lang="en-US" sz="2000" dirty="0">
                <a:latin typeface="Segoe UI Black" panose="020B0A02040204020203" pitchFamily="34" charset="0"/>
                <a:cs typeface="Times New Roman" panose="02020603050405020304" pitchFamily="18" charset="0"/>
              </a:rPr>
              <a:t> CS/SS do </a:t>
            </a:r>
            <a:r>
              <a:rPr lang="en-US" sz="2000" dirty="0" err="1">
                <a:latin typeface="Segoe UI Black" panose="020B0A02040204020203" pitchFamily="34" charset="0"/>
                <a:cs typeface="Times New Roman" panose="02020603050405020304" pitchFamily="18" charset="0"/>
              </a:rPr>
              <a:t>mình</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chọn</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bất</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kỳ</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chân</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nào</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mình</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muốn</a:t>
            </a:r>
            <a:endParaRPr lang="en-US" sz="2000" dirty="0">
              <a:latin typeface="Segoe UI Black" panose="020B0A02040204020203" pitchFamily="34" charset="0"/>
              <a:cs typeface="Times New Roman" panose="02020603050405020304" pitchFamily="18" charset="0"/>
            </a:endParaRPr>
          </a:p>
        </p:txBody>
      </p:sp>
      <p:pic>
        <p:nvPicPr>
          <p:cNvPr id="12" name="Picture 11"/>
          <p:cNvPicPr>
            <a:picLocks noChangeAspect="1"/>
          </p:cNvPicPr>
          <p:nvPr/>
        </p:nvPicPr>
        <p:blipFill>
          <a:blip r:embed="rId2"/>
          <a:stretch>
            <a:fillRect/>
          </a:stretch>
        </p:blipFill>
        <p:spPr>
          <a:xfrm>
            <a:off x="4472034" y="378373"/>
            <a:ext cx="7719966" cy="6497036"/>
          </a:xfrm>
          <a:prstGeom prst="rect">
            <a:avLst/>
          </a:prstGeom>
        </p:spPr>
      </p:pic>
    </p:spTree>
    <p:extLst>
      <p:ext uri="{BB962C8B-B14F-4D97-AF65-F5344CB8AC3E}">
        <p14:creationId xmlns:p14="http://schemas.microsoft.com/office/powerpoint/2010/main" val="384122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112579" y="693683"/>
            <a:ext cx="9501352" cy="553998"/>
          </a:xfrm>
          <a:prstGeom prst="rect">
            <a:avLst/>
          </a:prstGeom>
          <a:noFill/>
        </p:spPr>
        <p:txBody>
          <a:bodyPr wrap="square" rtlCol="0">
            <a:spAutoFit/>
          </a:bodyPr>
          <a:lstStyle/>
          <a:p>
            <a:r>
              <a:rPr lang="en-US" sz="3000" b="1" dirty="0">
                <a:solidFill>
                  <a:srgbClr val="FF0000"/>
                </a:solidFill>
                <a:latin typeface="Segoe UI Black" panose="020B0A02040204020203" pitchFamily="34" charset="0"/>
                <a:cs typeface="Times New Roman" panose="02020603050405020304" pitchFamily="18" charset="0"/>
              </a:rPr>
              <a:t>One Wire</a:t>
            </a:r>
          </a:p>
        </p:txBody>
      </p:sp>
      <p:sp>
        <p:nvSpPr>
          <p:cNvPr id="13" name="TextBox 12"/>
          <p:cNvSpPr txBox="1"/>
          <p:nvPr/>
        </p:nvSpPr>
        <p:spPr>
          <a:xfrm>
            <a:off x="1784130" y="2520558"/>
            <a:ext cx="9908628"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Segoe UI Black" panose="020B0A02040204020203" pitchFamily="34" charset="0"/>
                <a:cs typeface="Times New Roman" panose="02020603050405020304" pitchFamily="18" charset="0"/>
              </a:rPr>
              <a:t>1_Wrire </a:t>
            </a:r>
            <a:r>
              <a:rPr lang="en-US" sz="2000" dirty="0" err="1">
                <a:latin typeface="Segoe UI Black" panose="020B0A02040204020203" pitchFamily="34" charset="0"/>
                <a:cs typeface="Times New Roman" panose="02020603050405020304" pitchFamily="18" charset="0"/>
              </a:rPr>
              <a:t>dùng</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một</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dây</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để</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truyền</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nhận</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nên</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có</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tốc</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độ</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thấp</a:t>
            </a:r>
            <a:r>
              <a:rPr lang="en-US" sz="2000" dirty="0">
                <a:latin typeface="Segoe UI Black" panose="020B0A02040204020203" pitchFamily="34" charset="0"/>
                <a:cs typeface="Times New Roman" panose="02020603050405020304" pitchFamily="18" charset="0"/>
              </a:rPr>
              <a:t> . </a:t>
            </a:r>
            <a:r>
              <a:rPr lang="en-US" sz="2000" dirty="0" err="1">
                <a:latin typeface="Segoe UI Black" panose="020B0A02040204020203" pitchFamily="34" charset="0"/>
                <a:cs typeface="Times New Roman" panose="02020603050405020304" pitchFamily="18" charset="0"/>
              </a:rPr>
              <a:t>Chủ</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yếu</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sử</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dụng</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cho</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việc</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thu</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thập</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dữ</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liệu</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truyền</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nhận</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dữ</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liệu</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thời</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tiết</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nhiệt</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độ</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công</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việc</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không</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yêu</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cầu</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tốc</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độ</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cao</a:t>
            </a:r>
            <a:r>
              <a:rPr lang="en-US" sz="2000" dirty="0">
                <a:latin typeface="Segoe UI Black" panose="020B0A02040204020203" pitchFamily="34" charset="0"/>
                <a:cs typeface="Times New Roman" panose="02020603050405020304" pitchFamily="18" charset="0"/>
              </a:rPr>
              <a:t>.</a:t>
            </a:r>
          </a:p>
          <a:p>
            <a:endParaRPr lang="en-US" sz="2000" dirty="0">
              <a:latin typeface="Segoe UI Black" panose="020B0A02040204020203" pitchFamily="34" charset="0"/>
              <a:cs typeface="Times New Roman" panose="02020603050405020304" pitchFamily="18" charset="0"/>
            </a:endParaRPr>
          </a:p>
          <a:p>
            <a:pPr marL="342900" indent="-342900">
              <a:buFont typeface="Arial" panose="020B0604020202020204" pitchFamily="34" charset="0"/>
              <a:buChar char="•"/>
            </a:pPr>
            <a:r>
              <a:rPr lang="vi-VN" sz="2000" dirty="0">
                <a:latin typeface="Segoe UI Black" panose="020B0A02040204020203" pitchFamily="34" charset="0"/>
                <a:cs typeface="Times New Roman" panose="02020603050405020304" pitchFamily="18" charset="0"/>
              </a:rPr>
              <a:t>Chuẩn này cung cấp cả dữ liệu tốc độ thấp, truyền tín hiệu, và nguồn nuôi qua cùng một chân tín hiệu đơn</a:t>
            </a:r>
          </a:p>
        </p:txBody>
      </p:sp>
      <p:sp>
        <p:nvSpPr>
          <p:cNvPr id="14" name="TextBox 13"/>
          <p:cNvSpPr txBox="1"/>
          <p:nvPr/>
        </p:nvSpPr>
        <p:spPr>
          <a:xfrm>
            <a:off x="2033751" y="1714312"/>
            <a:ext cx="9659007" cy="400110"/>
          </a:xfrm>
          <a:prstGeom prst="rect">
            <a:avLst/>
          </a:prstGeom>
          <a:noFill/>
        </p:spPr>
        <p:txBody>
          <a:bodyPr wrap="square" rtlCol="0">
            <a:spAutoFit/>
          </a:bodyPr>
          <a:lstStyle/>
          <a:p>
            <a:r>
              <a:rPr lang="en-US" sz="2000" b="1" dirty="0" err="1">
                <a:latin typeface="Segoe UI Black" panose="020B0A02040204020203" pitchFamily="34" charset="0"/>
                <a:cs typeface="Times New Roman" panose="02020603050405020304" pitchFamily="18" charset="0"/>
              </a:rPr>
              <a:t>Đặc</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tính</a:t>
            </a:r>
            <a:endParaRPr lang="en-US" sz="2000" b="1" dirty="0">
              <a:latin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3067882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12579" y="693683"/>
            <a:ext cx="9501352" cy="553998"/>
          </a:xfrm>
          <a:prstGeom prst="rect">
            <a:avLst/>
          </a:prstGeom>
          <a:noFill/>
        </p:spPr>
        <p:txBody>
          <a:bodyPr wrap="square" rtlCol="0">
            <a:spAutoFit/>
          </a:bodyPr>
          <a:lstStyle/>
          <a:p>
            <a:r>
              <a:rPr lang="en-US" sz="3000" b="1" dirty="0">
                <a:solidFill>
                  <a:srgbClr val="FF0000"/>
                </a:solidFill>
                <a:latin typeface="Segoe UI Black" panose="020B0A02040204020203" pitchFamily="34" charset="0"/>
                <a:cs typeface="Times New Roman" panose="02020603050405020304" pitchFamily="18" charset="0"/>
              </a:rPr>
              <a:t>One Wire</a:t>
            </a:r>
          </a:p>
        </p:txBody>
      </p:sp>
      <p:sp>
        <p:nvSpPr>
          <p:cNvPr id="7" name="TextBox 6"/>
          <p:cNvSpPr txBox="1"/>
          <p:nvPr/>
        </p:nvSpPr>
        <p:spPr>
          <a:xfrm>
            <a:off x="1784129" y="2149019"/>
            <a:ext cx="9829802" cy="2554545"/>
          </a:xfrm>
          <a:prstGeom prst="rect">
            <a:avLst/>
          </a:prstGeom>
          <a:noFill/>
        </p:spPr>
        <p:txBody>
          <a:bodyPr wrap="square" rtlCol="0">
            <a:spAutoFit/>
          </a:bodyPr>
          <a:lstStyle/>
          <a:p>
            <a:pPr marL="342900" indent="-342900" fontAlgn="base">
              <a:buFont typeface="Arial" panose="020B0604020202020204" pitchFamily="34" charset="0"/>
              <a:buChar char="•"/>
            </a:pPr>
            <a:r>
              <a:rPr lang="vi-VN" sz="2000" dirty="0">
                <a:latin typeface="Segoe UI Black" panose="020B0A02040204020203" pitchFamily="34" charset="0"/>
              </a:rPr>
              <a:t>Chuẩn 1-Wire điều cần chính xác nhất là thời gian . Vậy để tối ưu đường truyền thì cần một bộ định thời để delay chính xác nhất .</a:t>
            </a:r>
          </a:p>
          <a:p>
            <a:pPr marL="342900" indent="-342900" fontAlgn="base">
              <a:buFont typeface="Arial" panose="020B0604020202020204" pitchFamily="34" charset="0"/>
              <a:buChar char="•"/>
            </a:pPr>
            <a:r>
              <a:rPr lang="vi-VN" sz="2000" dirty="0">
                <a:latin typeface="Segoe UI Black" panose="020B0A02040204020203" pitchFamily="34" charset="0"/>
              </a:rPr>
              <a:t>Các frame byte truyền nhận với mỗi Ic có môt dạng Frame khác nhau vậy cần chú ý đọc datasheet</a:t>
            </a:r>
          </a:p>
          <a:p>
            <a:pPr marL="342900" indent="-342900" fontAlgn="base">
              <a:buFont typeface="Arial" panose="020B0604020202020204" pitchFamily="34" charset="0"/>
              <a:buChar char="•"/>
            </a:pPr>
            <a:r>
              <a:rPr lang="vi-VN" sz="2000" dirty="0">
                <a:latin typeface="Segoe UI Black" panose="020B0A02040204020203" pitchFamily="34" charset="0"/>
              </a:rPr>
              <a:t>Bus dữ liệu khi ở trạng thái chờ. (khi không có dữ liệu trên đường truyền) phải ở mức cao do vậy bus dữ liệu phải được kéo lên nguồn thông qua một điện trở. Giá trị điện trở này có thể tham khảo trong datasheet của thiết bị / các thiết bị slave.</a:t>
            </a:r>
          </a:p>
        </p:txBody>
      </p:sp>
      <p:sp>
        <p:nvSpPr>
          <p:cNvPr id="8" name="TextBox 7"/>
          <p:cNvSpPr txBox="1"/>
          <p:nvPr/>
        </p:nvSpPr>
        <p:spPr>
          <a:xfrm>
            <a:off x="1784129" y="1652564"/>
            <a:ext cx="9659007" cy="400110"/>
          </a:xfrm>
          <a:prstGeom prst="rect">
            <a:avLst/>
          </a:prstGeom>
          <a:noFill/>
        </p:spPr>
        <p:txBody>
          <a:bodyPr wrap="square" rtlCol="0">
            <a:spAutoFit/>
          </a:bodyPr>
          <a:lstStyle/>
          <a:p>
            <a:r>
              <a:rPr lang="en-US" sz="2000" b="1" dirty="0" err="1">
                <a:latin typeface="Segoe UI Black" panose="020B0A02040204020203" pitchFamily="34" charset="0"/>
                <a:cs typeface="Times New Roman" panose="02020603050405020304" pitchFamily="18" charset="0"/>
              </a:rPr>
              <a:t>Đặc</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tính</a:t>
            </a:r>
            <a:endParaRPr lang="en-US" sz="2000" b="1" dirty="0">
              <a:latin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3791180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12579" y="693683"/>
            <a:ext cx="9501352" cy="553998"/>
          </a:xfrm>
          <a:prstGeom prst="rect">
            <a:avLst/>
          </a:prstGeom>
          <a:noFill/>
        </p:spPr>
        <p:txBody>
          <a:bodyPr wrap="square" rtlCol="0">
            <a:spAutoFit/>
          </a:bodyPr>
          <a:lstStyle/>
          <a:p>
            <a:r>
              <a:rPr lang="en-US" sz="3000" b="1" dirty="0">
                <a:solidFill>
                  <a:srgbClr val="FF0000"/>
                </a:solidFill>
                <a:latin typeface="Segoe UI Black" panose="020B0A02040204020203" pitchFamily="34" charset="0"/>
                <a:cs typeface="Times New Roman" panose="02020603050405020304" pitchFamily="18" charset="0"/>
              </a:rPr>
              <a:t>One Wire</a:t>
            </a:r>
          </a:p>
        </p:txBody>
      </p:sp>
      <p:sp>
        <p:nvSpPr>
          <p:cNvPr id="7" name="TextBox 6"/>
          <p:cNvSpPr txBox="1"/>
          <p:nvPr/>
        </p:nvSpPr>
        <p:spPr>
          <a:xfrm>
            <a:off x="1784129" y="2149019"/>
            <a:ext cx="5005554" cy="5940088"/>
          </a:xfrm>
          <a:prstGeom prst="rect">
            <a:avLst/>
          </a:prstGeom>
          <a:noFill/>
        </p:spPr>
        <p:txBody>
          <a:bodyPr wrap="square" rtlCol="0">
            <a:spAutoFit/>
          </a:bodyPr>
          <a:lstStyle/>
          <a:p>
            <a:pPr fontAlgn="base"/>
            <a:r>
              <a:rPr lang="vi-VN" sz="2000" dirty="0">
                <a:latin typeface="Segoe UI Black" panose="020B0A02040204020203" pitchFamily="34" charset="0"/>
              </a:rPr>
              <a:t>Các tín hiệu sử dụng Restart , 0 write , 1 write , Read .</a:t>
            </a:r>
          </a:p>
          <a:p>
            <a:pPr marL="342900" indent="-342900" fontAlgn="base">
              <a:buFont typeface="Arial" panose="020B0604020202020204" pitchFamily="34" charset="0"/>
              <a:buChar char="•"/>
            </a:pPr>
            <a:r>
              <a:rPr lang="vi-VN" sz="2000" b="1" dirty="0">
                <a:latin typeface="Segoe UI Black" panose="020B0A02040204020203" pitchFamily="34" charset="0"/>
              </a:rPr>
              <a:t>Write 1 </a:t>
            </a:r>
            <a:r>
              <a:rPr lang="vi-VN" sz="2000" dirty="0">
                <a:latin typeface="Segoe UI Black" panose="020B0A02040204020203" pitchFamily="34" charset="0"/>
              </a:rPr>
              <a:t>: truyền đi bit 1 : Master kéo xuống 0 một khoảng A(us) rồi về mức 1 khoảng B</a:t>
            </a:r>
          </a:p>
          <a:p>
            <a:pPr marL="342900" indent="-342900" fontAlgn="base">
              <a:buFont typeface="Arial" panose="020B0604020202020204" pitchFamily="34" charset="0"/>
              <a:buChar char="•"/>
            </a:pPr>
            <a:r>
              <a:rPr lang="vi-VN" sz="2000" b="1" dirty="0">
                <a:latin typeface="Segoe UI Black" panose="020B0A02040204020203" pitchFamily="34" charset="0"/>
              </a:rPr>
              <a:t>Write 0 </a:t>
            </a:r>
            <a:r>
              <a:rPr lang="vi-VN" sz="2000" dirty="0">
                <a:latin typeface="Segoe UI Black" panose="020B0A02040204020203" pitchFamily="34" charset="0"/>
              </a:rPr>
              <a:t>: truyền đi bit 0 : Master kéo xuống 0 khoảng C rồi trả về 1 khoảng D</a:t>
            </a:r>
          </a:p>
          <a:p>
            <a:pPr marL="342900" indent="-342900" fontAlgn="base">
              <a:buFont typeface="Arial" panose="020B0604020202020204" pitchFamily="34" charset="0"/>
              <a:buChar char="•"/>
            </a:pPr>
            <a:r>
              <a:rPr lang="vi-VN" sz="2000" b="1" dirty="0">
                <a:latin typeface="Segoe UI Black" panose="020B0A02040204020203" pitchFamily="34" charset="0"/>
              </a:rPr>
              <a:t>Read</a:t>
            </a:r>
            <a:r>
              <a:rPr lang="vi-VN" sz="2000" dirty="0">
                <a:latin typeface="Segoe UI Black" panose="020B0A02040204020203" pitchFamily="34" charset="0"/>
              </a:rPr>
              <a:t> : Đọc một Bit : Master kéo xuống 0 khoảng A rồi trả về 1 . delay khoảng E rồi đọc giá trị slave gửi về</a:t>
            </a:r>
            <a:r>
              <a:rPr lang="en-US" sz="2000" dirty="0">
                <a:latin typeface="+mj-lt"/>
              </a:rPr>
              <a:t>,</a:t>
            </a:r>
            <a:r>
              <a:rPr lang="vi-VN" sz="2000" dirty="0">
                <a:latin typeface="Segoe UI Black" panose="020B0A02040204020203" pitchFamily="34" charset="0"/>
              </a:rPr>
              <a:t> delay F</a:t>
            </a:r>
          </a:p>
          <a:p>
            <a:pPr marL="342900" indent="-342900" fontAlgn="base">
              <a:buFont typeface="Arial" panose="020B0604020202020204" pitchFamily="34" charset="0"/>
              <a:buChar char="•"/>
            </a:pPr>
            <a:r>
              <a:rPr lang="vi-VN" sz="2000" b="1" dirty="0">
                <a:latin typeface="Segoe UI Black" panose="020B0A02040204020203" pitchFamily="34" charset="0"/>
              </a:rPr>
              <a:t>Restart</a:t>
            </a:r>
            <a:r>
              <a:rPr lang="vi-VN" sz="2000" dirty="0">
                <a:latin typeface="Segoe UI Black" panose="020B0A02040204020203" pitchFamily="34" charset="0"/>
              </a:rPr>
              <a:t> : Chuẩn bị giao tiếp . Master ké</a:t>
            </a:r>
            <a:r>
              <a:rPr lang="en-US" sz="2000" dirty="0">
                <a:latin typeface="+mj-lt"/>
                <a:cs typeface="Times New Roman" panose="02020603050405020304" pitchFamily="18" charset="0"/>
              </a:rPr>
              <a:t>o</a:t>
            </a:r>
            <a:r>
              <a:rPr lang="vi-VN" sz="2000" dirty="0">
                <a:latin typeface="Segoe UI Black" panose="020B0A02040204020203" pitchFamily="34" charset="0"/>
              </a:rPr>
              <a:t> xuống 0 một khoảng H rồi nhả lên mức 1 sau đó cấu hình Master là chân In delay I (us) rồi đọc giá trị slave trả về . Nếu =</a:t>
            </a:r>
            <a:r>
              <a:rPr lang="en-US" sz="2000" dirty="0">
                <a:latin typeface="+mj-lt"/>
              </a:rPr>
              <a:t> </a:t>
            </a:r>
            <a:r>
              <a:rPr lang="vi-VN" sz="2000" dirty="0">
                <a:latin typeface="Segoe UI Black" panose="020B0A02040204020203" pitchFamily="34" charset="0"/>
              </a:rPr>
              <a:t>0 thì cho phép giao tiếp </a:t>
            </a:r>
            <a:r>
              <a:rPr lang="en-US" sz="2000" dirty="0">
                <a:latin typeface="+mj-lt"/>
                <a:cs typeface="Times New Roman" panose="02020603050405020304" pitchFamily="18" charset="0"/>
              </a:rPr>
              <a:t>= </a:t>
            </a:r>
            <a:r>
              <a:rPr lang="vi-VN" sz="2000" dirty="0">
                <a:latin typeface="Segoe UI Black" panose="020B0A02040204020203" pitchFamily="34" charset="0"/>
              </a:rPr>
              <a:t>1 đường truyền lỗi hoặc slave đang bận</a:t>
            </a:r>
          </a:p>
        </p:txBody>
      </p:sp>
      <p:sp>
        <p:nvSpPr>
          <p:cNvPr id="8" name="TextBox 7"/>
          <p:cNvSpPr txBox="1"/>
          <p:nvPr/>
        </p:nvSpPr>
        <p:spPr>
          <a:xfrm>
            <a:off x="1784129" y="1652564"/>
            <a:ext cx="9659007" cy="400110"/>
          </a:xfrm>
          <a:prstGeom prst="rect">
            <a:avLst/>
          </a:prstGeom>
          <a:noFill/>
        </p:spPr>
        <p:txBody>
          <a:bodyPr wrap="square" rtlCol="0">
            <a:spAutoFit/>
          </a:bodyPr>
          <a:lstStyle/>
          <a:p>
            <a:r>
              <a:rPr lang="vi-VN" sz="2000" b="1" dirty="0">
                <a:latin typeface="Segoe UI Black" panose="020B0A02040204020203" pitchFamily="34" charset="0"/>
              </a:rPr>
              <a:t>Cơ sở truyền nhận :</a:t>
            </a:r>
            <a:endParaRPr lang="en-US" sz="2000" b="1" dirty="0">
              <a:latin typeface="+mj-lt"/>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6789683" y="1652564"/>
            <a:ext cx="5402317" cy="5205436"/>
          </a:xfrm>
          <a:prstGeom prst="rect">
            <a:avLst/>
          </a:prstGeom>
        </p:spPr>
      </p:pic>
    </p:spTree>
    <p:extLst>
      <p:ext uri="{BB962C8B-B14F-4D97-AF65-F5344CB8AC3E}">
        <p14:creationId xmlns:p14="http://schemas.microsoft.com/office/powerpoint/2010/main" val="657234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749" y="1643144"/>
            <a:ext cx="6619874" cy="1239839"/>
          </a:xfrm>
        </p:spPr>
        <p:txBody>
          <a:bodyPr/>
          <a:lstStyle/>
          <a:p>
            <a:r>
              <a:rPr lang="en-US" sz="4800" b="1" dirty="0">
                <a:latin typeface="Segoe UI Black" panose="020B0A02040204020203" pitchFamily="34" charset="0"/>
                <a:cs typeface="Times New Roman" panose="02020603050405020304" pitchFamily="18" charset="0"/>
              </a:rPr>
              <a:t>Thank you for listening</a:t>
            </a:r>
          </a:p>
        </p:txBody>
      </p:sp>
      <p:sp>
        <p:nvSpPr>
          <p:cNvPr id="3" name="Footer Placeholder 2"/>
          <p:cNvSpPr>
            <a:spLocks noGrp="1"/>
          </p:cNvSpPr>
          <p:nvPr>
            <p:ph type="ftr" sz="quarter" idx="11"/>
          </p:nvPr>
        </p:nvSpPr>
        <p:spPr/>
        <p:txBody>
          <a:bodyPr/>
          <a:lstStyle/>
          <a:p>
            <a:r>
              <a:rPr lang="en-US"/>
              <a:t>www.indruino.com</a:t>
            </a:r>
          </a:p>
        </p:txBody>
      </p:sp>
      <p:sp>
        <p:nvSpPr>
          <p:cNvPr id="6" name="TextBox 5"/>
          <p:cNvSpPr txBox="1"/>
          <p:nvPr/>
        </p:nvSpPr>
        <p:spPr>
          <a:xfrm>
            <a:off x="2236717" y="3036213"/>
            <a:ext cx="4611757" cy="707886"/>
          </a:xfrm>
          <a:prstGeom prst="rect">
            <a:avLst/>
          </a:prstGeom>
          <a:solidFill>
            <a:srgbClr val="666666"/>
          </a:solidFill>
          <a:ln w="57150">
            <a:solidFill>
              <a:srgbClr val="666666"/>
            </a:solidFill>
          </a:ln>
        </p:spPr>
        <p:txBody>
          <a:bodyPr wrap="square" rtlCol="0">
            <a:spAutoFit/>
          </a:bodyPr>
          <a:lstStyle/>
          <a:p>
            <a:r>
              <a:rPr lang="en-US" sz="2000" dirty="0" err="1">
                <a:solidFill>
                  <a:schemeClr val="bg1"/>
                </a:solidFill>
                <a:latin typeface="Segoe UI Black" panose="020B0A02040204020203" pitchFamily="34" charset="0"/>
                <a:cs typeface="Times New Roman" panose="02020603050405020304" pitchFamily="18" charset="0"/>
              </a:rPr>
              <a:t>Diễn</a:t>
            </a:r>
            <a:r>
              <a:rPr lang="en-US" sz="2000" dirty="0">
                <a:solidFill>
                  <a:schemeClr val="bg1"/>
                </a:solidFill>
                <a:latin typeface="Segoe UI Black" panose="020B0A02040204020203" pitchFamily="34" charset="0"/>
                <a:cs typeface="Times New Roman" panose="02020603050405020304" pitchFamily="18" charset="0"/>
              </a:rPr>
              <a:t> </a:t>
            </a:r>
            <a:r>
              <a:rPr lang="en-US" sz="2000" dirty="0" err="1">
                <a:solidFill>
                  <a:schemeClr val="bg1"/>
                </a:solidFill>
                <a:latin typeface="Segoe UI Black" panose="020B0A02040204020203" pitchFamily="34" charset="0"/>
                <a:cs typeface="Times New Roman" panose="02020603050405020304" pitchFamily="18" charset="0"/>
              </a:rPr>
              <a:t>giả</a:t>
            </a:r>
            <a:r>
              <a:rPr lang="en-US" sz="2000" dirty="0">
                <a:solidFill>
                  <a:schemeClr val="bg1"/>
                </a:solidFill>
                <a:latin typeface="Segoe UI Black" panose="020B0A02040204020203" pitchFamily="34" charset="0"/>
                <a:cs typeface="Times New Roman" panose="02020603050405020304" pitchFamily="18" charset="0"/>
              </a:rPr>
              <a:t>: Phan </a:t>
            </a:r>
            <a:r>
              <a:rPr lang="en-US" sz="2000" dirty="0" err="1">
                <a:solidFill>
                  <a:schemeClr val="bg1"/>
                </a:solidFill>
                <a:latin typeface="Segoe UI Black" panose="020B0A02040204020203" pitchFamily="34" charset="0"/>
                <a:cs typeface="Times New Roman" panose="02020603050405020304" pitchFamily="18" charset="0"/>
              </a:rPr>
              <a:t>Hoàng</a:t>
            </a:r>
            <a:r>
              <a:rPr lang="en-US" sz="2000" dirty="0">
                <a:solidFill>
                  <a:schemeClr val="bg1"/>
                </a:solidFill>
                <a:latin typeface="Segoe UI Black" panose="020B0A02040204020203" pitchFamily="34" charset="0"/>
                <a:cs typeface="Times New Roman" panose="02020603050405020304" pitchFamily="18" charset="0"/>
              </a:rPr>
              <a:t> Anh </a:t>
            </a:r>
            <a:r>
              <a:rPr lang="en-US" sz="2000" dirty="0" err="1">
                <a:solidFill>
                  <a:schemeClr val="bg1"/>
                </a:solidFill>
                <a:latin typeface="Segoe UI Black" panose="020B0A02040204020203" pitchFamily="34" charset="0"/>
                <a:cs typeface="Times New Roman" panose="02020603050405020304" pitchFamily="18" charset="0"/>
              </a:rPr>
              <a:t>Tuấn</a:t>
            </a:r>
            <a:endParaRPr lang="en-US" sz="2000" dirty="0">
              <a:solidFill>
                <a:schemeClr val="bg1"/>
              </a:solidFill>
              <a:latin typeface="Segoe UI Black" panose="020B0A02040204020203" pitchFamily="34" charset="0"/>
              <a:cs typeface="Times New Roman" panose="02020603050405020304" pitchFamily="18" charset="0"/>
            </a:endParaRPr>
          </a:p>
          <a:p>
            <a:r>
              <a:rPr lang="en-US" sz="2000" dirty="0" err="1">
                <a:solidFill>
                  <a:schemeClr val="bg1"/>
                </a:solidFill>
                <a:latin typeface="Segoe UI Black" panose="020B0A02040204020203" pitchFamily="34" charset="0"/>
                <a:cs typeface="Times New Roman" panose="02020603050405020304" pitchFamily="18" charset="0"/>
              </a:rPr>
              <a:t>Bộ</a:t>
            </a:r>
            <a:r>
              <a:rPr lang="en-US" sz="2000" dirty="0">
                <a:solidFill>
                  <a:schemeClr val="bg1"/>
                </a:solidFill>
                <a:latin typeface="Segoe UI Black" panose="020B0A02040204020203" pitchFamily="34" charset="0"/>
                <a:cs typeface="Times New Roman" panose="02020603050405020304" pitchFamily="18" charset="0"/>
              </a:rPr>
              <a:t> </a:t>
            </a:r>
            <a:r>
              <a:rPr lang="en-US" sz="2000" dirty="0" err="1">
                <a:solidFill>
                  <a:schemeClr val="bg1"/>
                </a:solidFill>
                <a:latin typeface="Segoe UI Black" panose="020B0A02040204020203" pitchFamily="34" charset="0"/>
                <a:cs typeface="Times New Roman" panose="02020603050405020304" pitchFamily="18" charset="0"/>
              </a:rPr>
              <a:t>phận</a:t>
            </a:r>
            <a:r>
              <a:rPr lang="en-US" sz="2000" dirty="0">
                <a:solidFill>
                  <a:schemeClr val="bg1"/>
                </a:solidFill>
                <a:latin typeface="Segoe UI Black" panose="020B0A02040204020203" pitchFamily="34" charset="0"/>
                <a:cs typeface="Times New Roman" panose="02020603050405020304" pitchFamily="18" charset="0"/>
              </a:rPr>
              <a:t>: IoT - </a:t>
            </a:r>
            <a:r>
              <a:rPr lang="en-US" sz="2000" dirty="0" err="1">
                <a:solidFill>
                  <a:schemeClr val="bg1"/>
                </a:solidFill>
                <a:latin typeface="Segoe UI Black" panose="020B0A02040204020203" pitchFamily="34" charset="0"/>
                <a:cs typeface="Times New Roman" panose="02020603050405020304" pitchFamily="18" charset="0"/>
              </a:rPr>
              <a:t>Indruino</a:t>
            </a:r>
            <a:endParaRPr lang="en-US" sz="2000" dirty="0">
              <a:solidFill>
                <a:schemeClr val="bg1"/>
              </a:solidFill>
              <a:latin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2861137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112579" y="693683"/>
            <a:ext cx="9501352" cy="553998"/>
          </a:xfrm>
          <a:prstGeom prst="rect">
            <a:avLst/>
          </a:prstGeom>
          <a:noFill/>
        </p:spPr>
        <p:txBody>
          <a:bodyPr wrap="square" rtlCol="0">
            <a:spAutoFit/>
          </a:bodyPr>
          <a:lstStyle/>
          <a:p>
            <a:r>
              <a:rPr lang="en-US" sz="3000" b="1" dirty="0">
                <a:solidFill>
                  <a:srgbClr val="FF0000"/>
                </a:solidFill>
                <a:latin typeface="Segoe UI Black" panose="020B0A02040204020203" pitchFamily="34" charset="0"/>
                <a:cs typeface="Times New Roman" panose="02020603050405020304" pitchFamily="18" charset="0"/>
              </a:rPr>
              <a:t>I2C</a:t>
            </a:r>
          </a:p>
        </p:txBody>
      </p:sp>
      <p:sp>
        <p:nvSpPr>
          <p:cNvPr id="10" name="TextBox 9"/>
          <p:cNvSpPr txBox="1"/>
          <p:nvPr/>
        </p:nvSpPr>
        <p:spPr>
          <a:xfrm>
            <a:off x="2033751" y="1641059"/>
            <a:ext cx="9659007" cy="418999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b="1" dirty="0">
                <a:latin typeface="Segoe UI Black" panose="020B0A02040204020203" pitchFamily="34" charset="0"/>
                <a:cs typeface="Times New Roman" panose="02020603050405020304" pitchFamily="18" charset="0"/>
              </a:rPr>
              <a:t>I2C - Inter-Integrated Circuit</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là</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một</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loại</a:t>
            </a:r>
            <a:r>
              <a:rPr lang="en-US" sz="2000" dirty="0">
                <a:latin typeface="Segoe UI Black" panose="020B0A02040204020203" pitchFamily="34" charset="0"/>
                <a:cs typeface="Times New Roman" panose="02020603050405020304" pitchFamily="18" charset="0"/>
              </a:rPr>
              <a:t> bus </a:t>
            </a:r>
            <a:r>
              <a:rPr lang="en-US" sz="2000" dirty="0" err="1">
                <a:latin typeface="Segoe UI Black" panose="020B0A02040204020203" pitchFamily="34" charset="0"/>
                <a:cs typeface="Times New Roman" panose="02020603050405020304" pitchFamily="18" charset="0"/>
              </a:rPr>
              <a:t>nối</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tiếp</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và</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là</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giao</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thức</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giao</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tiếp</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đồng</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bộ</a:t>
            </a:r>
            <a:endParaRPr lang="en-US" sz="2000" dirty="0">
              <a:latin typeface="Segoe UI Black" panose="020B0A02040204020203" pitchFamily="34"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dirty="0" err="1">
                <a:latin typeface="Segoe UI Black" panose="020B0A02040204020203" pitchFamily="34" charset="0"/>
                <a:cs typeface="Times New Roman" panose="02020603050405020304" pitchFamily="18" charset="0"/>
              </a:rPr>
              <a:t>Sử</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dụng</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rộng</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rãi</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trong</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việc</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tích</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hợp</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các</a:t>
            </a:r>
            <a:r>
              <a:rPr lang="en-US" sz="2000" dirty="0">
                <a:latin typeface="Segoe UI Black" panose="020B0A02040204020203" pitchFamily="34" charset="0"/>
                <a:cs typeface="Times New Roman" panose="02020603050405020304" pitchFamily="18" charset="0"/>
              </a:rPr>
              <a:t> IC </a:t>
            </a:r>
            <a:r>
              <a:rPr lang="en-US" sz="2000" dirty="0" err="1">
                <a:latin typeface="Segoe UI Black" panose="020B0A02040204020203" pitchFamily="34" charset="0"/>
                <a:cs typeface="Times New Roman" panose="02020603050405020304" pitchFamily="18" charset="0"/>
              </a:rPr>
              <a:t>ngoại</a:t>
            </a:r>
            <a:r>
              <a:rPr lang="en-US" sz="2000" dirty="0">
                <a:latin typeface="Segoe UI Black" panose="020B0A02040204020203" pitchFamily="34" charset="0"/>
                <a:cs typeface="Times New Roman" panose="02020603050405020304" pitchFamily="18" charset="0"/>
              </a:rPr>
              <a:t> vi </a:t>
            </a:r>
            <a:r>
              <a:rPr lang="en-US" sz="2000" dirty="0" err="1">
                <a:latin typeface="Segoe UI Black" panose="020B0A02040204020203" pitchFamily="34" charset="0"/>
                <a:cs typeface="Times New Roman" panose="02020603050405020304" pitchFamily="18" charset="0"/>
              </a:rPr>
              <a:t>tốc</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độ</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thấp</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vào</a:t>
            </a:r>
            <a:r>
              <a:rPr lang="en-US" sz="2000" dirty="0">
                <a:latin typeface="Segoe UI Black" panose="020B0A02040204020203" pitchFamily="34" charset="0"/>
                <a:cs typeface="Times New Roman" panose="02020603050405020304" pitchFamily="18" charset="0"/>
              </a:rPr>
              <a:t> vi </a:t>
            </a:r>
            <a:r>
              <a:rPr lang="en-US" sz="2000" dirty="0" err="1">
                <a:latin typeface="Segoe UI Black" panose="020B0A02040204020203" pitchFamily="34" charset="0"/>
                <a:cs typeface="Times New Roman" panose="02020603050405020304" pitchFamily="18" charset="0"/>
              </a:rPr>
              <a:t>điều</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khiển</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và</a:t>
            </a:r>
            <a:r>
              <a:rPr lang="en-US" sz="2000" dirty="0">
                <a:latin typeface="Segoe UI Black" panose="020B0A02040204020203" pitchFamily="34" charset="0"/>
                <a:cs typeface="Times New Roman" panose="02020603050405020304" pitchFamily="18" charset="0"/>
              </a:rPr>
              <a:t> vi </a:t>
            </a:r>
            <a:r>
              <a:rPr lang="en-US" sz="2000" dirty="0" err="1">
                <a:latin typeface="Segoe UI Black" panose="020B0A02040204020203" pitchFamily="34" charset="0"/>
                <a:cs typeface="Times New Roman" panose="02020603050405020304" pitchFamily="18" charset="0"/>
              </a:rPr>
              <a:t>xử</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lí</a:t>
            </a:r>
            <a:r>
              <a:rPr lang="en-US" sz="2000" dirty="0">
                <a:latin typeface="Segoe UI Black" panose="020B0A02040204020203" pitchFamily="34" charset="0"/>
                <a:cs typeface="Times New Roman" panose="02020603050405020304" pitchFamily="18" charset="0"/>
              </a:rPr>
              <a:t> ở </a:t>
            </a:r>
            <a:r>
              <a:rPr lang="en-US" sz="2000" dirty="0" err="1">
                <a:latin typeface="Segoe UI Black" panose="020B0A02040204020203" pitchFamily="34" charset="0"/>
                <a:cs typeface="Times New Roman" panose="02020603050405020304" pitchFamily="18" charset="0"/>
              </a:rPr>
              <a:t>khoảng</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cách</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ngắn</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hoặc</a:t>
            </a:r>
            <a:r>
              <a:rPr lang="en-US" sz="2000" dirty="0">
                <a:latin typeface="Segoe UI Black" panose="020B0A02040204020203" pitchFamily="34" charset="0"/>
                <a:cs typeface="Times New Roman" panose="02020603050405020304" pitchFamily="18" charset="0"/>
              </a:rPr>
              <a:t> </a:t>
            </a:r>
            <a:r>
              <a:rPr lang="vi-VN" sz="2000" dirty="0">
                <a:latin typeface="Segoe UI Black" panose="020B0A02040204020203" pitchFamily="34" charset="0"/>
                <a:cs typeface="Times New Roman" panose="02020603050405020304" pitchFamily="18" charset="0"/>
              </a:rPr>
              <a:t>Truyền dữ liệu giữa một bộ xử lý trung tâm với nhiều IC trên cùng một board mạch chỉ sử dụng hai đường truyền tín hiệu.</a:t>
            </a:r>
            <a:endParaRPr lang="en-US" sz="2000" dirty="0">
              <a:latin typeface="Segoe UI Black" panose="020B0A02040204020203" pitchFamily="34" charset="0"/>
              <a:cs typeface="Times New Roman" panose="02020603050405020304" pitchFamily="18" charset="0"/>
            </a:endParaRPr>
          </a:p>
          <a:p>
            <a:pPr marL="342900" indent="-342900">
              <a:lnSpc>
                <a:spcPct val="150000"/>
              </a:lnSpc>
              <a:buFont typeface="Arial" panose="020B0604020202020204" pitchFamily="34" charset="0"/>
              <a:buChar char="•"/>
            </a:pPr>
            <a:r>
              <a:rPr lang="vi-VN" sz="2000" dirty="0">
                <a:latin typeface="Segoe UI Black" panose="020B0A02040204020203" pitchFamily="34" charset="0"/>
                <a:cs typeface="Times New Roman" panose="02020603050405020304" pitchFamily="18" charset="0"/>
              </a:rPr>
              <a:t>Do tính đơn giản của nó nên loại giao thức này được sử dụng rộng rãi cho giao tiếp giữa vi điều khiển và mảng cảm biến, các thiết bị hiển thị, thiết bị IoT, EEPROMs, v.v …</a:t>
            </a:r>
            <a:endParaRPr lang="en-US" sz="2000" dirty="0">
              <a:latin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2665643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12579" y="693683"/>
            <a:ext cx="9501352" cy="553998"/>
          </a:xfrm>
          <a:prstGeom prst="rect">
            <a:avLst/>
          </a:prstGeom>
          <a:noFill/>
        </p:spPr>
        <p:txBody>
          <a:bodyPr wrap="square" rtlCol="0">
            <a:spAutoFit/>
          </a:bodyPr>
          <a:lstStyle/>
          <a:p>
            <a:r>
              <a:rPr lang="en-US" sz="3000" b="1" dirty="0">
                <a:solidFill>
                  <a:srgbClr val="FF0000"/>
                </a:solidFill>
                <a:latin typeface="Segoe UI Black" panose="020B0A02040204020203" pitchFamily="34" charset="0"/>
                <a:cs typeface="Times New Roman" panose="02020603050405020304" pitchFamily="18" charset="0"/>
              </a:rPr>
              <a:t>I2C</a:t>
            </a:r>
          </a:p>
        </p:txBody>
      </p:sp>
      <p:sp>
        <p:nvSpPr>
          <p:cNvPr id="7" name="TextBox 6"/>
          <p:cNvSpPr txBox="1"/>
          <p:nvPr/>
        </p:nvSpPr>
        <p:spPr>
          <a:xfrm>
            <a:off x="2033751" y="1694376"/>
            <a:ext cx="9659007" cy="400110"/>
          </a:xfrm>
          <a:prstGeom prst="rect">
            <a:avLst/>
          </a:prstGeom>
          <a:noFill/>
        </p:spPr>
        <p:txBody>
          <a:bodyPr wrap="square" rtlCol="0">
            <a:spAutoFit/>
          </a:bodyPr>
          <a:lstStyle/>
          <a:p>
            <a:r>
              <a:rPr lang="en-US" sz="2000" b="1" dirty="0" err="1">
                <a:latin typeface="Segoe UI Black" panose="020B0A02040204020203" pitchFamily="34" charset="0"/>
                <a:cs typeface="Times New Roman" panose="02020603050405020304" pitchFamily="18" charset="0"/>
              </a:rPr>
              <a:t>Kết</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nối</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phần</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cứng</a:t>
            </a:r>
            <a:r>
              <a:rPr lang="en-US" sz="2000" b="1" dirty="0">
                <a:latin typeface="Segoe UI Black" panose="020B0A02040204020203" pitchFamily="34" charset="0"/>
                <a:cs typeface="Times New Roman" panose="02020603050405020304" pitchFamily="18" charset="0"/>
              </a:rPr>
              <a:t>:</a:t>
            </a:r>
          </a:p>
        </p:txBody>
      </p:sp>
      <p:pic>
        <p:nvPicPr>
          <p:cNvPr id="8" name="Picture 7"/>
          <p:cNvPicPr/>
          <p:nvPr/>
        </p:nvPicPr>
        <p:blipFill>
          <a:blip r:embed="rId2"/>
          <a:stretch>
            <a:fillRect/>
          </a:stretch>
        </p:blipFill>
        <p:spPr>
          <a:xfrm>
            <a:off x="2087616" y="2248374"/>
            <a:ext cx="9551276" cy="2576639"/>
          </a:xfrm>
          <a:prstGeom prst="rect">
            <a:avLst/>
          </a:prstGeom>
        </p:spPr>
      </p:pic>
      <p:sp>
        <p:nvSpPr>
          <p:cNvPr id="13" name="Rectangle 12"/>
          <p:cNvSpPr/>
          <p:nvPr/>
        </p:nvSpPr>
        <p:spPr>
          <a:xfrm>
            <a:off x="2212805" y="5141730"/>
            <a:ext cx="9300898" cy="1015663"/>
          </a:xfrm>
          <a:prstGeom prst="rect">
            <a:avLst/>
          </a:prstGeom>
        </p:spPr>
        <p:txBody>
          <a:bodyPr wrap="square">
            <a:spAutoFit/>
          </a:bodyPr>
          <a:lstStyle/>
          <a:p>
            <a:pPr marL="342900" indent="-342900">
              <a:buFont typeface="Arial" panose="020B0604020202020204" pitchFamily="34" charset="0"/>
              <a:buChar char="•"/>
            </a:pPr>
            <a:r>
              <a:rPr lang="en-US" sz="2000" dirty="0">
                <a:latin typeface="Segoe UI Black" panose="020B0A02040204020203" pitchFamily="34" charset="0"/>
                <a:cs typeface="Times New Roman" panose="02020603050405020304" pitchFamily="18" charset="0"/>
              </a:rPr>
              <a:t>Bus </a:t>
            </a:r>
            <a:r>
              <a:rPr lang="en-US" sz="2000" dirty="0" err="1">
                <a:latin typeface="Segoe UI Black" panose="020B0A02040204020203" pitchFamily="34" charset="0"/>
                <a:cs typeface="Times New Roman" panose="02020603050405020304" pitchFamily="18" charset="0"/>
              </a:rPr>
              <a:t>nối</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tiếp</a:t>
            </a:r>
            <a:r>
              <a:rPr lang="en-US" sz="2000" dirty="0">
                <a:latin typeface="Segoe UI Black" panose="020B0A02040204020203" pitchFamily="34" charset="0"/>
                <a:cs typeface="Times New Roman" panose="02020603050405020304" pitchFamily="18" charset="0"/>
              </a:rPr>
              <a:t> 2 </a:t>
            </a:r>
            <a:r>
              <a:rPr lang="en-US" sz="2000" dirty="0" err="1">
                <a:latin typeface="Segoe UI Black" panose="020B0A02040204020203" pitchFamily="34" charset="0"/>
                <a:cs typeface="Times New Roman" panose="02020603050405020304" pitchFamily="18" charset="0"/>
              </a:rPr>
              <a:t>dây</a:t>
            </a:r>
            <a:r>
              <a:rPr lang="en-US" sz="2000" dirty="0">
                <a:latin typeface="Segoe UI Black" panose="020B0A02040204020203" pitchFamily="34" charset="0"/>
                <a:cs typeface="Times New Roman" panose="02020603050405020304" pitchFamily="18" charset="0"/>
              </a:rPr>
              <a:t> – Serial data line(SDA) </a:t>
            </a:r>
            <a:r>
              <a:rPr lang="en-US" sz="2000" dirty="0" err="1">
                <a:latin typeface="Segoe UI Black" panose="020B0A02040204020203" pitchFamily="34" charset="0"/>
                <a:cs typeface="Times New Roman" panose="02020603050405020304" pitchFamily="18" charset="0"/>
              </a:rPr>
              <a:t>và</a:t>
            </a:r>
            <a:r>
              <a:rPr lang="en-US" sz="2000" dirty="0">
                <a:latin typeface="Segoe UI Black" panose="020B0A02040204020203" pitchFamily="34" charset="0"/>
                <a:cs typeface="Times New Roman" panose="02020603050405020304" pitchFamily="18" charset="0"/>
              </a:rPr>
              <a:t> Serial clock line(SCL)</a:t>
            </a:r>
          </a:p>
          <a:p>
            <a:pPr marL="342900" indent="-342900">
              <a:buFont typeface="Arial" panose="020B0604020202020204" pitchFamily="34" charset="0"/>
              <a:buChar char="•"/>
            </a:pPr>
            <a:r>
              <a:rPr lang="en-US" sz="2000" dirty="0" err="1">
                <a:latin typeface="Segoe UI Black" panose="020B0A02040204020203" pitchFamily="34" charset="0"/>
                <a:cs typeface="Times New Roman" panose="02020603050405020304" pitchFamily="18" charset="0"/>
              </a:rPr>
              <a:t>Sử</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dụng</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điện</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trở</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treo</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kéo</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lên</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mức</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cao</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bất</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kỳ</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thiết</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bị</a:t>
            </a:r>
            <a:r>
              <a:rPr lang="en-US" sz="2000" dirty="0">
                <a:latin typeface="Segoe UI Black" panose="020B0A02040204020203" pitchFamily="34" charset="0"/>
                <a:cs typeface="Times New Roman" panose="02020603050405020304" pitchFamily="18" charset="0"/>
              </a:rPr>
              <a:t> / IC </a:t>
            </a:r>
            <a:r>
              <a:rPr lang="en-US" sz="2000" dirty="0" err="1">
                <a:latin typeface="Segoe UI Black" panose="020B0A02040204020203" pitchFamily="34" charset="0"/>
                <a:cs typeface="Times New Roman" panose="02020603050405020304" pitchFamily="18" charset="0"/>
              </a:rPr>
              <a:t>nào</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cũng</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có</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thể</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kéo</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xuống</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mức</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thấp</a:t>
            </a:r>
            <a:endParaRPr lang="en-US" sz="2000" dirty="0">
              <a:latin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1617787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12579" y="693683"/>
            <a:ext cx="9501352" cy="553998"/>
          </a:xfrm>
          <a:prstGeom prst="rect">
            <a:avLst/>
          </a:prstGeom>
          <a:noFill/>
        </p:spPr>
        <p:txBody>
          <a:bodyPr wrap="square" rtlCol="0">
            <a:spAutoFit/>
          </a:bodyPr>
          <a:lstStyle/>
          <a:p>
            <a:r>
              <a:rPr lang="en-US" sz="3000" b="1" dirty="0">
                <a:solidFill>
                  <a:srgbClr val="FF0000"/>
                </a:solidFill>
                <a:latin typeface="Segoe UI Black" panose="020B0A02040204020203" pitchFamily="34" charset="0"/>
                <a:cs typeface="Times New Roman" panose="02020603050405020304" pitchFamily="18" charset="0"/>
              </a:rPr>
              <a:t>I2C</a:t>
            </a:r>
          </a:p>
        </p:txBody>
      </p:sp>
      <p:sp>
        <p:nvSpPr>
          <p:cNvPr id="7" name="TextBox 6"/>
          <p:cNvSpPr txBox="1"/>
          <p:nvPr/>
        </p:nvSpPr>
        <p:spPr>
          <a:xfrm>
            <a:off x="2033751" y="1694376"/>
            <a:ext cx="9659007" cy="400110"/>
          </a:xfrm>
          <a:prstGeom prst="rect">
            <a:avLst/>
          </a:prstGeom>
          <a:noFill/>
        </p:spPr>
        <p:txBody>
          <a:bodyPr wrap="square" rtlCol="0">
            <a:spAutoFit/>
          </a:bodyPr>
          <a:lstStyle/>
          <a:p>
            <a:r>
              <a:rPr lang="en-US" sz="2000" b="1" dirty="0" err="1">
                <a:latin typeface="Segoe UI Black" panose="020B0A02040204020203" pitchFamily="34" charset="0"/>
                <a:cs typeface="Times New Roman" panose="02020603050405020304" pitchFamily="18" charset="0"/>
              </a:rPr>
              <a:t>Thiết</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bị</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Chủ</a:t>
            </a:r>
            <a:r>
              <a:rPr lang="en-US" sz="2000" b="1" dirty="0">
                <a:latin typeface="Segoe UI Black" panose="020B0A02040204020203" pitchFamily="34" charset="0"/>
                <a:cs typeface="Times New Roman" panose="02020603050405020304" pitchFamily="18" charset="0"/>
              </a:rPr>
              <a:t> (Master) </a:t>
            </a:r>
            <a:r>
              <a:rPr lang="en-US" sz="2000" b="1" dirty="0" err="1">
                <a:latin typeface="Segoe UI Black" panose="020B0A02040204020203" pitchFamily="34" charset="0"/>
                <a:cs typeface="Times New Roman" panose="02020603050405020304" pitchFamily="18" charset="0"/>
              </a:rPr>
              <a:t>và</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Tớ</a:t>
            </a:r>
            <a:r>
              <a:rPr lang="en-US" sz="2000" b="1" dirty="0">
                <a:latin typeface="Segoe UI Black" panose="020B0A02040204020203" pitchFamily="34" charset="0"/>
                <a:cs typeface="Times New Roman" panose="02020603050405020304" pitchFamily="18" charset="0"/>
              </a:rPr>
              <a:t> (Slave)</a:t>
            </a:r>
          </a:p>
        </p:txBody>
      </p:sp>
      <p:sp>
        <p:nvSpPr>
          <p:cNvPr id="9" name="Rectangle 8"/>
          <p:cNvSpPr/>
          <p:nvPr/>
        </p:nvSpPr>
        <p:spPr>
          <a:xfrm>
            <a:off x="2212805" y="5141730"/>
            <a:ext cx="9300898" cy="1323439"/>
          </a:xfrm>
          <a:prstGeom prst="rect">
            <a:avLst/>
          </a:prstGeom>
        </p:spPr>
        <p:txBody>
          <a:bodyPr wrap="square">
            <a:spAutoFit/>
          </a:bodyPr>
          <a:lstStyle/>
          <a:p>
            <a:pPr marL="342900" indent="-342900">
              <a:buFont typeface="Arial" panose="020B0604020202020204" pitchFamily="34" charset="0"/>
              <a:buChar char="•"/>
            </a:pPr>
            <a:r>
              <a:rPr lang="vi-VN" sz="2000" dirty="0">
                <a:latin typeface="Segoe UI Black" panose="020B0A02040204020203" pitchFamily="34" charset="0"/>
                <a:cs typeface="Times New Roman" panose="02020603050405020304" pitchFamily="18" charset="0"/>
              </a:rPr>
              <a:t>Mỗi Slave có 1 địa chỉ riêng (7 bit)</a:t>
            </a:r>
            <a:r>
              <a:rPr lang="en-US" sz="2000" dirty="0">
                <a:latin typeface="Segoe UI Black" panose="020B0A02040204020203" pitchFamily="34" charset="0"/>
                <a:cs typeface="Times New Roman" panose="02020603050405020304" pitchFamily="18" charset="0"/>
              </a:rPr>
              <a:t> (</a:t>
            </a:r>
            <a:r>
              <a:rPr lang="en-US" sz="2000" b="1" u="sng" dirty="0">
                <a:latin typeface="Segoe UI Black" panose="020B0A02040204020203" pitchFamily="34" charset="0"/>
                <a:cs typeface="Times New Roman" panose="02020603050405020304" pitchFamily="18" charset="0"/>
              </a:rPr>
              <a:t>Note:</a:t>
            </a:r>
            <a:r>
              <a:rPr lang="en-US" sz="2000" dirty="0">
                <a:latin typeface="Segoe UI Black" panose="020B0A02040204020203" pitchFamily="34" charset="0"/>
                <a:cs typeface="Times New Roman" panose="02020603050405020304" pitchFamily="18" charset="0"/>
              </a:rPr>
              <a:t> </a:t>
            </a:r>
            <a:r>
              <a:rPr lang="vi-VN" sz="2000" dirty="0">
                <a:latin typeface="Segoe UI Black" panose="020B0A02040204020203" pitchFamily="34" charset="0"/>
                <a:cs typeface="Times New Roman" panose="02020603050405020304" pitchFamily="18" charset="0"/>
              </a:rPr>
              <a:t>Địa chỉ do Master cấp, Slave không cấp địa chỉ</a:t>
            </a:r>
            <a:r>
              <a:rPr lang="en-US" sz="2000" dirty="0">
                <a:latin typeface="Segoe UI Black" panose="020B0A02040204020203" pitchFamily="34" charset="0"/>
                <a:cs typeface="Times New Roman" panose="02020603050405020304" pitchFamily="18" charset="0"/>
              </a:rPr>
              <a:t>)</a:t>
            </a:r>
            <a:endParaRPr lang="vi-VN" sz="2000" dirty="0">
              <a:latin typeface="Segoe UI Black" panose="020B0A02040204020203" pitchFamily="34" charset="0"/>
              <a:cs typeface="Times New Roman" panose="02020603050405020304" pitchFamily="18" charset="0"/>
            </a:endParaRPr>
          </a:p>
          <a:p>
            <a:pPr marL="342900" indent="-342900">
              <a:buFont typeface="Arial" panose="020B0604020202020204" pitchFamily="34" charset="0"/>
              <a:buChar char="•"/>
            </a:pPr>
            <a:r>
              <a:rPr lang="vi-VN" sz="2000" dirty="0">
                <a:latin typeface="Segoe UI Black" panose="020B0A02040204020203" pitchFamily="34" charset="0"/>
                <a:cs typeface="Times New Roman" panose="02020603050405020304" pitchFamily="18" charset="0"/>
              </a:rPr>
              <a:t>Tất cả các thiết bị Slave khác không phản hồi trừ khi địa chỉ của chúng được chỉ định bởi thiết bị Master trên dòng SDA.</a:t>
            </a:r>
          </a:p>
        </p:txBody>
      </p:sp>
      <p:pic>
        <p:nvPicPr>
          <p:cNvPr id="10" name="Picture 9"/>
          <p:cNvPicPr/>
          <p:nvPr/>
        </p:nvPicPr>
        <p:blipFill>
          <a:blip r:embed="rId2"/>
          <a:stretch>
            <a:fillRect/>
          </a:stretch>
        </p:blipFill>
        <p:spPr>
          <a:xfrm>
            <a:off x="2112579" y="2366327"/>
            <a:ext cx="9501351" cy="2679009"/>
          </a:xfrm>
          <a:prstGeom prst="rect">
            <a:avLst/>
          </a:prstGeom>
        </p:spPr>
      </p:pic>
    </p:spTree>
    <p:extLst>
      <p:ext uri="{BB962C8B-B14F-4D97-AF65-F5344CB8AC3E}">
        <p14:creationId xmlns:p14="http://schemas.microsoft.com/office/powerpoint/2010/main" val="2628414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12579" y="693683"/>
            <a:ext cx="9501352" cy="553998"/>
          </a:xfrm>
          <a:prstGeom prst="rect">
            <a:avLst/>
          </a:prstGeom>
          <a:noFill/>
        </p:spPr>
        <p:txBody>
          <a:bodyPr wrap="square" rtlCol="0">
            <a:spAutoFit/>
          </a:bodyPr>
          <a:lstStyle/>
          <a:p>
            <a:r>
              <a:rPr lang="en-US" sz="3000" b="1" dirty="0">
                <a:solidFill>
                  <a:srgbClr val="FF0000"/>
                </a:solidFill>
                <a:latin typeface="Segoe UI Black" panose="020B0A02040204020203" pitchFamily="34" charset="0"/>
                <a:cs typeface="Times New Roman" panose="02020603050405020304" pitchFamily="18" charset="0"/>
              </a:rPr>
              <a:t>I2C</a:t>
            </a:r>
          </a:p>
        </p:txBody>
      </p:sp>
      <p:sp>
        <p:nvSpPr>
          <p:cNvPr id="7" name="TextBox 6"/>
          <p:cNvSpPr txBox="1"/>
          <p:nvPr/>
        </p:nvSpPr>
        <p:spPr>
          <a:xfrm>
            <a:off x="2033751" y="1694376"/>
            <a:ext cx="9659007" cy="400110"/>
          </a:xfrm>
          <a:prstGeom prst="rect">
            <a:avLst/>
          </a:prstGeom>
          <a:noFill/>
        </p:spPr>
        <p:txBody>
          <a:bodyPr wrap="square" rtlCol="0">
            <a:spAutoFit/>
          </a:bodyPr>
          <a:lstStyle/>
          <a:p>
            <a:r>
              <a:rPr lang="en-US" sz="2000" b="1" dirty="0" err="1">
                <a:latin typeface="Segoe UI Black" panose="020B0A02040204020203" pitchFamily="34" charset="0"/>
                <a:cs typeface="Times New Roman" panose="02020603050405020304" pitchFamily="18" charset="0"/>
              </a:rPr>
              <a:t>Khung</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truyền</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dữ</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liệu</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của</a:t>
            </a:r>
            <a:r>
              <a:rPr lang="en-US" sz="2000" b="1" dirty="0">
                <a:latin typeface="Segoe UI Black" panose="020B0A02040204020203" pitchFamily="34" charset="0"/>
                <a:cs typeface="Times New Roman" panose="02020603050405020304" pitchFamily="18" charset="0"/>
              </a:rPr>
              <a:t> I2C</a:t>
            </a:r>
          </a:p>
        </p:txBody>
      </p:sp>
      <p:sp>
        <p:nvSpPr>
          <p:cNvPr id="8" name="Rectangle 7"/>
          <p:cNvSpPr/>
          <p:nvPr/>
        </p:nvSpPr>
        <p:spPr>
          <a:xfrm>
            <a:off x="2313033" y="4448813"/>
            <a:ext cx="9300898" cy="1938992"/>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accent1"/>
                </a:solidFill>
                <a:latin typeface="Segoe UI Black" panose="020B0A02040204020203" pitchFamily="34" charset="0"/>
                <a:cs typeface="Times New Roman" panose="02020603050405020304" pitchFamily="18" charset="0"/>
              </a:rPr>
              <a:t>Start Condition: </a:t>
            </a:r>
            <a:r>
              <a:rPr lang="en-US" sz="2000" dirty="0" err="1">
                <a:solidFill>
                  <a:schemeClr val="accent1"/>
                </a:solidFill>
                <a:latin typeface="Segoe UI Black" panose="020B0A02040204020203" pitchFamily="34" charset="0"/>
                <a:cs typeface="Times New Roman" panose="02020603050405020304" pitchFamily="18" charset="0"/>
              </a:rPr>
              <a:t>Điều</a:t>
            </a:r>
            <a:r>
              <a:rPr lang="en-US" sz="2000" dirty="0">
                <a:solidFill>
                  <a:schemeClr val="accent1"/>
                </a:solidFill>
                <a:latin typeface="Segoe UI Black" panose="020B0A02040204020203" pitchFamily="34" charset="0"/>
                <a:cs typeface="Times New Roman" panose="02020603050405020304" pitchFamily="18" charset="0"/>
              </a:rPr>
              <a:t> </a:t>
            </a:r>
            <a:r>
              <a:rPr lang="en-US" sz="2000" dirty="0" err="1">
                <a:solidFill>
                  <a:schemeClr val="accent1"/>
                </a:solidFill>
                <a:latin typeface="Segoe UI Black" panose="020B0A02040204020203" pitchFamily="34" charset="0"/>
                <a:cs typeface="Times New Roman" panose="02020603050405020304" pitchFamily="18" charset="0"/>
              </a:rPr>
              <a:t>kiện</a:t>
            </a:r>
            <a:r>
              <a:rPr lang="en-US" sz="2000" dirty="0">
                <a:solidFill>
                  <a:schemeClr val="accent1"/>
                </a:solidFill>
                <a:latin typeface="Segoe UI Black" panose="020B0A02040204020203" pitchFamily="34" charset="0"/>
                <a:cs typeface="Times New Roman" panose="02020603050405020304" pitchFamily="18" charset="0"/>
              </a:rPr>
              <a:t> </a:t>
            </a:r>
            <a:r>
              <a:rPr lang="en-US" sz="2000" dirty="0" err="1">
                <a:solidFill>
                  <a:schemeClr val="accent1"/>
                </a:solidFill>
                <a:latin typeface="Segoe UI Black" panose="020B0A02040204020203" pitchFamily="34" charset="0"/>
                <a:cs typeface="Times New Roman" panose="02020603050405020304" pitchFamily="18" charset="0"/>
              </a:rPr>
              <a:t>bắt</a:t>
            </a:r>
            <a:r>
              <a:rPr lang="en-US" sz="2000" dirty="0">
                <a:solidFill>
                  <a:schemeClr val="accent1"/>
                </a:solidFill>
                <a:latin typeface="Segoe UI Black" panose="020B0A02040204020203" pitchFamily="34" charset="0"/>
                <a:cs typeface="Times New Roman" panose="02020603050405020304" pitchFamily="18" charset="0"/>
              </a:rPr>
              <a:t> </a:t>
            </a:r>
            <a:r>
              <a:rPr lang="en-US" sz="2000" dirty="0" err="1">
                <a:solidFill>
                  <a:schemeClr val="accent1"/>
                </a:solidFill>
                <a:latin typeface="Segoe UI Black" panose="020B0A02040204020203" pitchFamily="34" charset="0"/>
                <a:cs typeface="Times New Roman" panose="02020603050405020304" pitchFamily="18" charset="0"/>
              </a:rPr>
              <a:t>đầu</a:t>
            </a:r>
            <a:endParaRPr lang="en-US" sz="2000" dirty="0">
              <a:solidFill>
                <a:schemeClr val="accent1"/>
              </a:solidFill>
              <a:latin typeface="Segoe UI Black" panose="020B0A02040204020203" pitchFamily="34" charset="0"/>
              <a:cs typeface="Times New Roman" panose="02020603050405020304" pitchFamily="18" charset="0"/>
            </a:endParaRPr>
          </a:p>
          <a:p>
            <a:pPr marL="342900" indent="-342900">
              <a:buFont typeface="Arial" panose="020B0604020202020204" pitchFamily="34" charset="0"/>
              <a:buChar char="•"/>
            </a:pPr>
            <a:r>
              <a:rPr lang="en-US" sz="2000" dirty="0">
                <a:latin typeface="Segoe UI Black" panose="020B0A02040204020203" pitchFamily="34" charset="0"/>
                <a:cs typeface="Times New Roman" panose="02020603050405020304" pitchFamily="18" charset="0"/>
              </a:rPr>
              <a:t>7 Address Bits: 7 bit </a:t>
            </a:r>
            <a:r>
              <a:rPr lang="en-US" sz="2000" dirty="0" err="1">
                <a:latin typeface="Segoe UI Black" panose="020B0A02040204020203" pitchFamily="34" charset="0"/>
                <a:cs typeface="Times New Roman" panose="02020603050405020304" pitchFamily="18" charset="0"/>
              </a:rPr>
              <a:t>địa</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chỉ</a:t>
            </a:r>
            <a:r>
              <a:rPr lang="en-US" sz="2000" dirty="0">
                <a:latin typeface="Segoe UI Black" panose="020B0A02040204020203" pitchFamily="34" charset="0"/>
                <a:cs typeface="Times New Roman" panose="02020603050405020304" pitchFamily="18" charset="0"/>
              </a:rPr>
              <a:t> </a:t>
            </a:r>
          </a:p>
          <a:p>
            <a:pPr marL="342900" indent="-342900">
              <a:buFont typeface="Arial" panose="020B0604020202020204" pitchFamily="34" charset="0"/>
              <a:buChar char="•"/>
            </a:pPr>
            <a:r>
              <a:rPr lang="en-US" sz="2000" dirty="0">
                <a:latin typeface="Segoe UI Black" panose="020B0A02040204020203" pitchFamily="34" charset="0"/>
                <a:cs typeface="Times New Roman" panose="02020603050405020304" pitchFamily="18" charset="0"/>
              </a:rPr>
              <a:t>R/W Bit: Bit </a:t>
            </a:r>
            <a:r>
              <a:rPr lang="en-US" sz="2000" dirty="0" err="1">
                <a:latin typeface="Segoe UI Black" panose="020B0A02040204020203" pitchFamily="34" charset="0"/>
                <a:cs typeface="Times New Roman" panose="02020603050405020304" pitchFamily="18" charset="0"/>
              </a:rPr>
              <a:t>điều</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khiển</a:t>
            </a:r>
            <a:endParaRPr lang="en-US" sz="2000" dirty="0">
              <a:latin typeface="Segoe UI Black" panose="020B0A02040204020203" pitchFamily="34" charset="0"/>
              <a:cs typeface="Times New Roman" panose="02020603050405020304" pitchFamily="18" charset="0"/>
            </a:endParaRPr>
          </a:p>
          <a:p>
            <a:pPr marL="342900" indent="-342900">
              <a:buFont typeface="Arial" panose="020B0604020202020204" pitchFamily="34" charset="0"/>
              <a:buChar char="•"/>
            </a:pPr>
            <a:r>
              <a:rPr lang="en-US" sz="2000" dirty="0">
                <a:latin typeface="Segoe UI Black" panose="020B0A02040204020203" pitchFamily="34" charset="0"/>
                <a:cs typeface="Times New Roman" panose="02020603050405020304" pitchFamily="18" charset="0"/>
              </a:rPr>
              <a:t>ACK/NACK Bit: Bit </a:t>
            </a:r>
            <a:r>
              <a:rPr lang="en-US" sz="2000" dirty="0" err="1">
                <a:latin typeface="Segoe UI Black" panose="020B0A02040204020203" pitchFamily="34" charset="0"/>
                <a:cs typeface="Times New Roman" panose="02020603050405020304" pitchFamily="18" charset="0"/>
              </a:rPr>
              <a:t>phản</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hồi</a:t>
            </a:r>
            <a:endParaRPr lang="en-US" sz="2000" dirty="0">
              <a:latin typeface="Segoe UI Black" panose="020B0A02040204020203" pitchFamily="34" charset="0"/>
              <a:cs typeface="Times New Roman" panose="02020603050405020304" pitchFamily="18" charset="0"/>
            </a:endParaRPr>
          </a:p>
          <a:p>
            <a:pPr marL="342900" indent="-342900">
              <a:buFont typeface="Arial" panose="020B0604020202020204" pitchFamily="34" charset="0"/>
              <a:buChar char="•"/>
            </a:pPr>
            <a:r>
              <a:rPr lang="en-US" sz="2000" dirty="0">
                <a:latin typeface="Segoe UI Black" panose="020B0A02040204020203" pitchFamily="34" charset="0"/>
                <a:cs typeface="Times New Roman" panose="02020603050405020304" pitchFamily="18" charset="0"/>
              </a:rPr>
              <a:t>8 Data Bits: 8 bit </a:t>
            </a:r>
            <a:r>
              <a:rPr lang="en-US" sz="2000" dirty="0" err="1">
                <a:latin typeface="Segoe UI Black" panose="020B0A02040204020203" pitchFamily="34" charset="0"/>
                <a:cs typeface="Times New Roman" panose="02020603050405020304" pitchFamily="18" charset="0"/>
              </a:rPr>
              <a:t>dữ</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liệu</a:t>
            </a:r>
            <a:endParaRPr lang="en-US" sz="2000" dirty="0">
              <a:latin typeface="Segoe UI Black" panose="020B0A02040204020203" pitchFamily="34" charset="0"/>
              <a:cs typeface="Times New Roman" panose="02020603050405020304" pitchFamily="18" charset="0"/>
            </a:endParaRPr>
          </a:p>
          <a:p>
            <a:pPr marL="342900" indent="-342900">
              <a:buFont typeface="Arial" panose="020B0604020202020204" pitchFamily="34" charset="0"/>
              <a:buChar char="•"/>
            </a:pPr>
            <a:r>
              <a:rPr lang="en-US" sz="2000" dirty="0">
                <a:solidFill>
                  <a:schemeClr val="accent1"/>
                </a:solidFill>
                <a:latin typeface="Segoe UI Black" panose="020B0A02040204020203" pitchFamily="34" charset="0"/>
                <a:cs typeface="Times New Roman" panose="02020603050405020304" pitchFamily="18" charset="0"/>
              </a:rPr>
              <a:t>Stop Condition: </a:t>
            </a:r>
            <a:r>
              <a:rPr lang="en-US" sz="2000" dirty="0" err="1">
                <a:solidFill>
                  <a:schemeClr val="accent1"/>
                </a:solidFill>
                <a:latin typeface="Segoe UI Black" panose="020B0A02040204020203" pitchFamily="34" charset="0"/>
                <a:cs typeface="Times New Roman" panose="02020603050405020304" pitchFamily="18" charset="0"/>
              </a:rPr>
              <a:t>Điều</a:t>
            </a:r>
            <a:r>
              <a:rPr lang="en-US" sz="2000" dirty="0">
                <a:solidFill>
                  <a:schemeClr val="accent1"/>
                </a:solidFill>
                <a:latin typeface="Segoe UI Black" panose="020B0A02040204020203" pitchFamily="34" charset="0"/>
                <a:cs typeface="Times New Roman" panose="02020603050405020304" pitchFamily="18" charset="0"/>
              </a:rPr>
              <a:t> </a:t>
            </a:r>
            <a:r>
              <a:rPr lang="en-US" sz="2000" dirty="0" err="1">
                <a:solidFill>
                  <a:schemeClr val="accent1"/>
                </a:solidFill>
                <a:latin typeface="Segoe UI Black" panose="020B0A02040204020203" pitchFamily="34" charset="0"/>
                <a:cs typeface="Times New Roman" panose="02020603050405020304" pitchFamily="18" charset="0"/>
              </a:rPr>
              <a:t>kiện</a:t>
            </a:r>
            <a:r>
              <a:rPr lang="en-US" sz="2000" dirty="0">
                <a:solidFill>
                  <a:schemeClr val="accent1"/>
                </a:solidFill>
                <a:latin typeface="Segoe UI Black" panose="020B0A02040204020203" pitchFamily="34" charset="0"/>
                <a:cs typeface="Times New Roman" panose="02020603050405020304" pitchFamily="18" charset="0"/>
              </a:rPr>
              <a:t> </a:t>
            </a:r>
            <a:r>
              <a:rPr lang="en-US" sz="2000" dirty="0" err="1">
                <a:solidFill>
                  <a:schemeClr val="accent1"/>
                </a:solidFill>
                <a:latin typeface="Segoe UI Black" panose="020B0A02040204020203" pitchFamily="34" charset="0"/>
                <a:cs typeface="Times New Roman" panose="02020603050405020304" pitchFamily="18" charset="0"/>
              </a:rPr>
              <a:t>kết</a:t>
            </a:r>
            <a:r>
              <a:rPr lang="en-US" sz="2000" dirty="0">
                <a:solidFill>
                  <a:schemeClr val="accent1"/>
                </a:solidFill>
                <a:latin typeface="Segoe UI Black" panose="020B0A02040204020203" pitchFamily="34" charset="0"/>
                <a:cs typeface="Times New Roman" panose="02020603050405020304" pitchFamily="18" charset="0"/>
              </a:rPr>
              <a:t> </a:t>
            </a:r>
            <a:r>
              <a:rPr lang="en-US" sz="2000" dirty="0" err="1">
                <a:solidFill>
                  <a:schemeClr val="accent1"/>
                </a:solidFill>
                <a:latin typeface="Segoe UI Black" panose="020B0A02040204020203" pitchFamily="34" charset="0"/>
                <a:cs typeface="Times New Roman" panose="02020603050405020304" pitchFamily="18" charset="0"/>
              </a:rPr>
              <a:t>thúc</a:t>
            </a:r>
            <a:endParaRPr lang="vi-VN" sz="2000" dirty="0">
              <a:solidFill>
                <a:schemeClr val="accent1"/>
              </a:solidFill>
              <a:latin typeface="Segoe UI Black" panose="020B0A02040204020203" pitchFamily="34" charset="0"/>
              <a:cs typeface="Times New Roman" panose="02020603050405020304" pitchFamily="18" charset="0"/>
            </a:endParaRPr>
          </a:p>
        </p:txBody>
      </p:sp>
      <p:pic>
        <p:nvPicPr>
          <p:cNvPr id="10" name="Picture 9"/>
          <p:cNvPicPr/>
          <p:nvPr/>
        </p:nvPicPr>
        <p:blipFill>
          <a:blip r:embed="rId2"/>
          <a:stretch>
            <a:fillRect/>
          </a:stretch>
        </p:blipFill>
        <p:spPr>
          <a:xfrm>
            <a:off x="2112579" y="2387293"/>
            <a:ext cx="9501352" cy="2061520"/>
          </a:xfrm>
          <a:prstGeom prst="rect">
            <a:avLst/>
          </a:prstGeom>
        </p:spPr>
      </p:pic>
    </p:spTree>
    <p:extLst>
      <p:ext uri="{BB962C8B-B14F-4D97-AF65-F5344CB8AC3E}">
        <p14:creationId xmlns:p14="http://schemas.microsoft.com/office/powerpoint/2010/main" val="1919000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12579" y="693683"/>
            <a:ext cx="9501352" cy="861774"/>
          </a:xfrm>
          <a:prstGeom prst="rect">
            <a:avLst/>
          </a:prstGeom>
          <a:noFill/>
        </p:spPr>
        <p:txBody>
          <a:bodyPr wrap="square" rtlCol="0">
            <a:spAutoFit/>
          </a:bodyPr>
          <a:lstStyle/>
          <a:p>
            <a:r>
              <a:rPr lang="en-US" sz="5000" b="1" dirty="0">
                <a:solidFill>
                  <a:srgbClr val="FF0000"/>
                </a:solidFill>
                <a:latin typeface="Segoe UI Black" panose="020B0A02040204020203" pitchFamily="34" charset="0"/>
                <a:cs typeface="Times New Roman" panose="02020603050405020304" pitchFamily="18" charset="0"/>
              </a:rPr>
              <a:t>I2C</a:t>
            </a:r>
          </a:p>
        </p:txBody>
      </p:sp>
      <p:sp>
        <p:nvSpPr>
          <p:cNvPr id="8" name="Rectangle 7"/>
          <p:cNvSpPr/>
          <p:nvPr/>
        </p:nvSpPr>
        <p:spPr>
          <a:xfrm>
            <a:off x="2313033" y="3687901"/>
            <a:ext cx="9300898" cy="2554545"/>
          </a:xfrm>
          <a:prstGeom prst="rect">
            <a:avLst/>
          </a:prstGeom>
        </p:spPr>
        <p:txBody>
          <a:bodyPr wrap="square">
            <a:spAutoFit/>
          </a:bodyPr>
          <a:lstStyle/>
          <a:p>
            <a:pPr marL="342900" indent="-342900">
              <a:buFont typeface="Arial" panose="020B0604020202020204" pitchFamily="34" charset="0"/>
              <a:buChar char="•"/>
            </a:pPr>
            <a:r>
              <a:rPr lang="en-US" sz="2000" dirty="0">
                <a:latin typeface="Segoe UI Black" panose="020B0A02040204020203" pitchFamily="34" charset="0"/>
                <a:cs typeface="Times New Roman" panose="02020603050405020304" pitchFamily="18" charset="0"/>
              </a:rPr>
              <a:t>ACK do </a:t>
            </a:r>
            <a:r>
              <a:rPr lang="en-US" sz="2000" dirty="0" err="1">
                <a:latin typeface="Segoe UI Black" panose="020B0A02040204020203" pitchFamily="34" charset="0"/>
                <a:cs typeface="Times New Roman" panose="02020603050405020304" pitchFamily="18" charset="0"/>
              </a:rPr>
              <a:t>bên</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nhận</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cấp</a:t>
            </a:r>
            <a:r>
              <a:rPr lang="en-US" sz="2000" dirty="0">
                <a:latin typeface="Segoe UI Black" panose="020B0A02040204020203" pitchFamily="34" charset="0"/>
                <a:cs typeface="Times New Roman" panose="02020603050405020304" pitchFamily="18" charset="0"/>
              </a:rPr>
              <a:t> (Master </a:t>
            </a:r>
            <a:r>
              <a:rPr lang="en-US" sz="2000" dirty="0" err="1">
                <a:latin typeface="Segoe UI Black" panose="020B0A02040204020203" pitchFamily="34" charset="0"/>
                <a:cs typeface="Times New Roman" panose="02020603050405020304" pitchFamily="18" charset="0"/>
              </a:rPr>
              <a:t>hoặc</a:t>
            </a:r>
            <a:r>
              <a:rPr lang="en-US" sz="2000" dirty="0">
                <a:latin typeface="Segoe UI Black" panose="020B0A02040204020203" pitchFamily="34" charset="0"/>
                <a:cs typeface="Times New Roman" panose="02020603050405020304" pitchFamily="18" charset="0"/>
              </a:rPr>
              <a:t> Slave </a:t>
            </a:r>
            <a:r>
              <a:rPr lang="en-US" sz="2000" dirty="0" err="1">
                <a:latin typeface="Segoe UI Black" panose="020B0A02040204020203" pitchFamily="34" charset="0"/>
                <a:cs typeface="Times New Roman" panose="02020603050405020304" pitchFamily="18" charset="0"/>
              </a:rPr>
              <a:t>đều</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có</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thể</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nhận</a:t>
            </a:r>
            <a:r>
              <a:rPr lang="en-US" sz="2000" dirty="0">
                <a:latin typeface="Segoe UI Black" panose="020B0A02040204020203" pitchFamily="34" charset="0"/>
                <a:cs typeface="Times New Roman" panose="02020603050405020304" pitchFamily="18" charset="0"/>
              </a:rPr>
              <a:t>)</a:t>
            </a:r>
          </a:p>
          <a:p>
            <a:pPr marL="342900" indent="-342900">
              <a:buFont typeface="Arial" panose="020B0604020202020204" pitchFamily="34" charset="0"/>
              <a:buChar char="•"/>
            </a:pPr>
            <a:r>
              <a:rPr lang="en-US" sz="2000" dirty="0" err="1">
                <a:latin typeface="Segoe UI Black" panose="020B0A02040204020203" pitchFamily="34" charset="0"/>
                <a:cs typeface="Times New Roman" panose="02020603050405020304" pitchFamily="18" charset="0"/>
              </a:rPr>
              <a:t>Địa</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chỉ</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và</a:t>
            </a:r>
            <a:r>
              <a:rPr lang="en-US" sz="2000" dirty="0">
                <a:latin typeface="Segoe UI Black" panose="020B0A02040204020203" pitchFamily="34" charset="0"/>
                <a:cs typeface="Times New Roman" panose="02020603050405020304" pitchFamily="18" charset="0"/>
              </a:rPr>
              <a:t> R/W do Master </a:t>
            </a:r>
            <a:r>
              <a:rPr lang="en-US" sz="2000" dirty="0" err="1">
                <a:latin typeface="Segoe UI Black" panose="020B0A02040204020203" pitchFamily="34" charset="0"/>
                <a:cs typeface="Times New Roman" panose="02020603050405020304" pitchFamily="18" charset="0"/>
              </a:rPr>
              <a:t>cấp</a:t>
            </a:r>
            <a:endParaRPr lang="en-US" sz="2000" dirty="0">
              <a:latin typeface="Segoe UI Black" panose="020B0A02040204020203" pitchFamily="34" charset="0"/>
              <a:cs typeface="Times New Roman" panose="02020603050405020304" pitchFamily="18" charset="0"/>
            </a:endParaRPr>
          </a:p>
          <a:p>
            <a:pPr marL="342900" indent="-342900">
              <a:buFont typeface="Arial" panose="020B0604020202020204" pitchFamily="34" charset="0"/>
              <a:buChar char="•"/>
            </a:pPr>
            <a:r>
              <a:rPr lang="en-US" sz="2000" dirty="0">
                <a:latin typeface="Segoe UI Black" panose="020B0A02040204020203" pitchFamily="34" charset="0"/>
                <a:cs typeface="Times New Roman" panose="02020603050405020304" pitchFamily="18" charset="0"/>
              </a:rPr>
              <a:t>Master </a:t>
            </a:r>
            <a:r>
              <a:rPr lang="en-US" sz="2000" dirty="0" err="1">
                <a:latin typeface="Segoe UI Black" panose="020B0A02040204020203" pitchFamily="34" charset="0"/>
                <a:cs typeface="Times New Roman" panose="02020603050405020304" pitchFamily="18" charset="0"/>
              </a:rPr>
              <a:t>gửi</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điều</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kiện</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bắt</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đầu</a:t>
            </a:r>
            <a:r>
              <a:rPr lang="en-US" sz="2000" dirty="0">
                <a:latin typeface="Segoe UI Black" panose="020B0A02040204020203" pitchFamily="34" charset="0"/>
                <a:cs typeface="Times New Roman" panose="02020603050405020304" pitchFamily="18" charset="0"/>
              </a:rPr>
              <a:t> (S) </a:t>
            </a:r>
            <a:r>
              <a:rPr lang="en-US" sz="2000" dirty="0" err="1">
                <a:latin typeface="Segoe UI Black" panose="020B0A02040204020203" pitchFamily="34" charset="0"/>
                <a:cs typeface="Times New Roman" panose="02020603050405020304" pitchFamily="18" charset="0"/>
              </a:rPr>
              <a:t>và</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điều</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khiển</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tín</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hiệu</a:t>
            </a:r>
            <a:r>
              <a:rPr lang="en-US" sz="2000" dirty="0">
                <a:latin typeface="Segoe UI Black" panose="020B0A02040204020203" pitchFamily="34" charset="0"/>
                <a:cs typeface="Times New Roman" panose="02020603050405020304" pitchFamily="18" charset="0"/>
              </a:rPr>
              <a:t> clock</a:t>
            </a:r>
          </a:p>
          <a:p>
            <a:pPr marL="342900" indent="-342900">
              <a:buFont typeface="Arial" panose="020B0604020202020204" pitchFamily="34" charset="0"/>
              <a:buChar char="•"/>
            </a:pPr>
            <a:r>
              <a:rPr lang="en-US" sz="2000" dirty="0">
                <a:latin typeface="Segoe UI Black" panose="020B0A02040204020203" pitchFamily="34" charset="0"/>
                <a:cs typeface="Times New Roman" panose="02020603050405020304" pitchFamily="18" charset="0"/>
              </a:rPr>
              <a:t>Master </a:t>
            </a:r>
            <a:r>
              <a:rPr lang="en-US" sz="2000" dirty="0" err="1">
                <a:latin typeface="Segoe UI Black" panose="020B0A02040204020203" pitchFamily="34" charset="0"/>
                <a:cs typeface="Times New Roman" panose="02020603050405020304" pitchFamily="18" charset="0"/>
              </a:rPr>
              <a:t>gửi</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duy</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nhất</a:t>
            </a:r>
            <a:r>
              <a:rPr lang="en-US" sz="2000" dirty="0">
                <a:latin typeface="Segoe UI Black" panose="020B0A02040204020203" pitchFamily="34" charset="0"/>
                <a:cs typeface="Times New Roman" panose="02020603050405020304" pitchFamily="18" charset="0"/>
              </a:rPr>
              <a:t> 7 bit </a:t>
            </a:r>
            <a:r>
              <a:rPr lang="en-US" sz="2000" dirty="0" err="1">
                <a:latin typeface="Segoe UI Black" panose="020B0A02040204020203" pitchFamily="34" charset="0"/>
                <a:cs typeface="Times New Roman" panose="02020603050405020304" pitchFamily="18" charset="0"/>
              </a:rPr>
              <a:t>đến</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địa</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chỉ</a:t>
            </a:r>
            <a:r>
              <a:rPr lang="en-US" sz="2000" dirty="0">
                <a:latin typeface="Segoe UI Black" panose="020B0A02040204020203" pitchFamily="34" charset="0"/>
                <a:cs typeface="Times New Roman" panose="02020603050405020304" pitchFamily="18" charset="0"/>
              </a:rPr>
              <a:t> Slave</a:t>
            </a:r>
          </a:p>
          <a:p>
            <a:pPr marL="342900" indent="-342900">
              <a:buFont typeface="Arial" panose="020B0604020202020204" pitchFamily="34" charset="0"/>
              <a:buChar char="•"/>
            </a:pPr>
            <a:r>
              <a:rPr lang="en-US" sz="2000" dirty="0">
                <a:latin typeface="Segoe UI Black" panose="020B0A02040204020203" pitchFamily="34" charset="0"/>
                <a:cs typeface="Times New Roman" panose="02020603050405020304" pitchFamily="18" charset="0"/>
              </a:rPr>
              <a:t>Master </a:t>
            </a:r>
            <a:r>
              <a:rPr lang="en-US" sz="2000" dirty="0" err="1">
                <a:latin typeface="Segoe UI Black" panose="020B0A02040204020203" pitchFamily="34" charset="0"/>
                <a:cs typeface="Times New Roman" panose="02020603050405020304" pitchFamily="18" charset="0"/>
              </a:rPr>
              <a:t>gửi</a:t>
            </a:r>
            <a:r>
              <a:rPr lang="en-US" sz="2000" dirty="0">
                <a:latin typeface="Segoe UI Black" panose="020B0A02040204020203" pitchFamily="34" charset="0"/>
                <a:cs typeface="Times New Roman" panose="02020603050405020304" pitchFamily="18" charset="0"/>
              </a:rPr>
              <a:t> bit read / write (R / W) =&gt; 1 - </a:t>
            </a:r>
            <a:r>
              <a:rPr lang="en-US" sz="2000" dirty="0" err="1">
                <a:latin typeface="Segoe UI Black" panose="020B0A02040204020203" pitchFamily="34" charset="0"/>
                <a:cs typeface="Times New Roman" panose="02020603050405020304" pitchFamily="18" charset="0"/>
              </a:rPr>
              <a:t>nhận</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từ</a:t>
            </a:r>
            <a:r>
              <a:rPr lang="en-US" sz="2000" dirty="0">
                <a:latin typeface="Segoe UI Black" panose="020B0A02040204020203" pitchFamily="34" charset="0"/>
                <a:cs typeface="Times New Roman" panose="02020603050405020304" pitchFamily="18" charset="0"/>
              </a:rPr>
              <a:t> slave, 0 - </a:t>
            </a:r>
            <a:r>
              <a:rPr lang="en-US" sz="2000" dirty="0" err="1">
                <a:latin typeface="Segoe UI Black" panose="020B0A02040204020203" pitchFamily="34" charset="0"/>
                <a:cs typeface="Times New Roman" panose="02020603050405020304" pitchFamily="18" charset="0"/>
              </a:rPr>
              <a:t>truyền</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đến</a:t>
            </a:r>
            <a:r>
              <a:rPr lang="en-US" sz="2000" dirty="0">
                <a:latin typeface="Segoe UI Black" panose="020B0A02040204020203" pitchFamily="34" charset="0"/>
                <a:cs typeface="Times New Roman" panose="02020603050405020304" pitchFamily="18" charset="0"/>
              </a:rPr>
              <a:t> slave</a:t>
            </a:r>
          </a:p>
          <a:p>
            <a:pPr marL="342900" indent="-342900">
              <a:buFont typeface="Arial" panose="020B0604020202020204" pitchFamily="34" charset="0"/>
              <a:buChar char="•"/>
            </a:pPr>
            <a:r>
              <a:rPr lang="en-US" sz="2000" dirty="0" err="1">
                <a:latin typeface="Segoe UI Black" panose="020B0A02040204020203" pitchFamily="34" charset="0"/>
                <a:cs typeface="Times New Roman" panose="02020603050405020304" pitchFamily="18" charset="0"/>
              </a:rPr>
              <a:t>Bên</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nhận</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gửi</a:t>
            </a:r>
            <a:r>
              <a:rPr lang="en-US" sz="2000" dirty="0">
                <a:latin typeface="Segoe UI Black" panose="020B0A02040204020203" pitchFamily="34" charset="0"/>
                <a:cs typeface="Times New Roman" panose="02020603050405020304" pitchFamily="18" charset="0"/>
              </a:rPr>
              <a:t> bit </a:t>
            </a:r>
            <a:r>
              <a:rPr lang="en-US" sz="2000" dirty="0" err="1">
                <a:latin typeface="Segoe UI Black" panose="020B0A02040204020203" pitchFamily="34" charset="0"/>
                <a:cs typeface="Times New Roman" panose="02020603050405020304" pitchFamily="18" charset="0"/>
              </a:rPr>
              <a:t>xác</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nhận</a:t>
            </a:r>
            <a:r>
              <a:rPr lang="en-US" sz="2000" dirty="0">
                <a:latin typeface="Segoe UI Black" panose="020B0A02040204020203" pitchFamily="34" charset="0"/>
                <a:cs typeface="Times New Roman" panose="02020603050405020304" pitchFamily="18" charset="0"/>
              </a:rPr>
              <a:t> (ACK)</a:t>
            </a:r>
          </a:p>
          <a:p>
            <a:pPr marL="342900" indent="-342900">
              <a:buFont typeface="Arial" panose="020B0604020202020204" pitchFamily="34" charset="0"/>
              <a:buChar char="•"/>
            </a:pPr>
            <a:r>
              <a:rPr lang="en-US" sz="2000" dirty="0" err="1">
                <a:latin typeface="Segoe UI Black" panose="020B0A02040204020203" pitchFamily="34" charset="0"/>
                <a:cs typeface="Times New Roman" panose="02020603050405020304" pitchFamily="18" charset="0"/>
              </a:rPr>
              <a:t>Bên</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gửi</a:t>
            </a:r>
            <a:r>
              <a:rPr lang="en-US" sz="2000" dirty="0">
                <a:latin typeface="Segoe UI Black" panose="020B0A02040204020203" pitchFamily="34" charset="0"/>
                <a:cs typeface="Times New Roman" panose="02020603050405020304" pitchFamily="18" charset="0"/>
              </a:rPr>
              <a:t> (Slave </a:t>
            </a:r>
            <a:r>
              <a:rPr lang="en-US" sz="2000" dirty="0" err="1">
                <a:latin typeface="Segoe UI Black" panose="020B0A02040204020203" pitchFamily="34" charset="0"/>
                <a:cs typeface="Times New Roman" panose="02020603050405020304" pitchFamily="18" charset="0"/>
              </a:rPr>
              <a:t>hoặc</a:t>
            </a:r>
            <a:r>
              <a:rPr lang="en-US" sz="2000" dirty="0">
                <a:latin typeface="Segoe UI Black" panose="020B0A02040204020203" pitchFamily="34" charset="0"/>
                <a:cs typeface="Times New Roman" panose="02020603050405020304" pitchFamily="18" charset="0"/>
              </a:rPr>
              <a:t> Master) </a:t>
            </a:r>
            <a:r>
              <a:rPr lang="en-US" sz="2000" dirty="0" err="1">
                <a:latin typeface="Segoe UI Black" panose="020B0A02040204020203" pitchFamily="34" charset="0"/>
                <a:cs typeface="Times New Roman" panose="02020603050405020304" pitchFamily="18" charset="0"/>
              </a:rPr>
              <a:t>truyền</a:t>
            </a:r>
            <a:r>
              <a:rPr lang="en-US" sz="2000" dirty="0">
                <a:latin typeface="Segoe UI Black" panose="020B0A02040204020203" pitchFamily="34" charset="0"/>
                <a:cs typeface="Times New Roman" panose="02020603050405020304" pitchFamily="18" charset="0"/>
              </a:rPr>
              <a:t> 1 byte </a:t>
            </a:r>
            <a:r>
              <a:rPr lang="en-US" sz="2000" dirty="0" err="1">
                <a:latin typeface="Segoe UI Black" panose="020B0A02040204020203" pitchFamily="34" charset="0"/>
                <a:cs typeface="Times New Roman" panose="02020603050405020304" pitchFamily="18" charset="0"/>
              </a:rPr>
              <a:t>dữ</a:t>
            </a:r>
            <a:r>
              <a:rPr lang="en-US" sz="2000" dirty="0">
                <a:latin typeface="Segoe UI Black" panose="020B0A02040204020203" pitchFamily="34" charset="0"/>
                <a:cs typeface="Times New Roman" panose="02020603050405020304" pitchFamily="18" charset="0"/>
              </a:rPr>
              <a:t> </a:t>
            </a:r>
            <a:r>
              <a:rPr lang="en-US" sz="2000" dirty="0" err="1">
                <a:latin typeface="Segoe UI Black" panose="020B0A02040204020203" pitchFamily="34" charset="0"/>
                <a:cs typeface="Times New Roman" panose="02020603050405020304" pitchFamily="18" charset="0"/>
              </a:rPr>
              <a:t>liệu</a:t>
            </a:r>
            <a:endParaRPr lang="en-US" sz="2000" dirty="0">
              <a:latin typeface="Segoe UI Black" panose="020B0A02040204020203" pitchFamily="34" charset="0"/>
              <a:cs typeface="Times New Roman" panose="02020603050405020304" pitchFamily="18" charset="0"/>
            </a:endParaRPr>
          </a:p>
        </p:txBody>
      </p:sp>
      <p:pic>
        <p:nvPicPr>
          <p:cNvPr id="9" name="Picture 8"/>
          <p:cNvPicPr/>
          <p:nvPr/>
        </p:nvPicPr>
        <p:blipFill>
          <a:blip r:embed="rId2"/>
          <a:stretch>
            <a:fillRect/>
          </a:stretch>
        </p:blipFill>
        <p:spPr>
          <a:xfrm>
            <a:off x="2212806" y="1725142"/>
            <a:ext cx="9501352" cy="2061520"/>
          </a:xfrm>
          <a:prstGeom prst="rect">
            <a:avLst/>
          </a:prstGeom>
        </p:spPr>
      </p:pic>
    </p:spTree>
    <p:extLst>
      <p:ext uri="{BB962C8B-B14F-4D97-AF65-F5344CB8AC3E}">
        <p14:creationId xmlns:p14="http://schemas.microsoft.com/office/powerpoint/2010/main" val="2053724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112579" y="693683"/>
            <a:ext cx="9501352" cy="553998"/>
          </a:xfrm>
          <a:prstGeom prst="rect">
            <a:avLst/>
          </a:prstGeom>
          <a:noFill/>
        </p:spPr>
        <p:txBody>
          <a:bodyPr wrap="square" rtlCol="0">
            <a:spAutoFit/>
          </a:bodyPr>
          <a:lstStyle/>
          <a:p>
            <a:r>
              <a:rPr lang="en-US" sz="3000" b="1" dirty="0">
                <a:solidFill>
                  <a:srgbClr val="FF0000"/>
                </a:solidFill>
                <a:latin typeface="Segoe UI Black" panose="020B0A02040204020203" pitchFamily="34" charset="0"/>
                <a:cs typeface="Times New Roman" panose="02020603050405020304" pitchFamily="18" charset="0"/>
              </a:rPr>
              <a:t>I2C</a:t>
            </a:r>
          </a:p>
        </p:txBody>
      </p:sp>
      <p:sp>
        <p:nvSpPr>
          <p:cNvPr id="10" name="TextBox 9"/>
          <p:cNvSpPr txBox="1"/>
          <p:nvPr/>
        </p:nvSpPr>
        <p:spPr>
          <a:xfrm>
            <a:off x="2033751" y="1694376"/>
            <a:ext cx="9659007" cy="553998"/>
          </a:xfrm>
          <a:prstGeom prst="rect">
            <a:avLst/>
          </a:prstGeom>
          <a:noFill/>
        </p:spPr>
        <p:txBody>
          <a:bodyPr wrap="square" rtlCol="0">
            <a:spAutoFit/>
          </a:bodyPr>
          <a:lstStyle/>
          <a:p>
            <a:r>
              <a:rPr lang="en-US" sz="3000" b="1" dirty="0" err="1">
                <a:latin typeface="Segoe UI Black" panose="020B0A02040204020203" pitchFamily="34" charset="0"/>
                <a:cs typeface="Times New Roman" panose="02020603050405020304" pitchFamily="18" charset="0"/>
              </a:rPr>
              <a:t>Điều</a:t>
            </a:r>
            <a:r>
              <a:rPr lang="en-US" sz="3000" b="1" dirty="0">
                <a:latin typeface="Segoe UI Black" panose="020B0A02040204020203" pitchFamily="34" charset="0"/>
                <a:cs typeface="Times New Roman" panose="02020603050405020304" pitchFamily="18" charset="0"/>
              </a:rPr>
              <a:t> </a:t>
            </a:r>
            <a:r>
              <a:rPr lang="en-US" sz="3000" b="1" dirty="0" err="1">
                <a:latin typeface="Segoe UI Black" panose="020B0A02040204020203" pitchFamily="34" charset="0"/>
                <a:cs typeface="Times New Roman" panose="02020603050405020304" pitchFamily="18" charset="0"/>
              </a:rPr>
              <a:t>kiện</a:t>
            </a:r>
            <a:r>
              <a:rPr lang="en-US" sz="3000" b="1" dirty="0">
                <a:latin typeface="Segoe UI Black" panose="020B0A02040204020203" pitchFamily="34" charset="0"/>
                <a:cs typeface="Times New Roman" panose="02020603050405020304" pitchFamily="18" charset="0"/>
              </a:rPr>
              <a:t> </a:t>
            </a:r>
            <a:r>
              <a:rPr lang="en-US" sz="3000" b="1" dirty="0" err="1">
                <a:latin typeface="Segoe UI Black" panose="020B0A02040204020203" pitchFamily="34" charset="0"/>
                <a:cs typeface="Times New Roman" panose="02020603050405020304" pitchFamily="18" charset="0"/>
              </a:rPr>
              <a:t>bắt</a:t>
            </a:r>
            <a:r>
              <a:rPr lang="en-US" sz="3000" b="1" dirty="0">
                <a:latin typeface="Segoe UI Black" panose="020B0A02040204020203" pitchFamily="34" charset="0"/>
                <a:cs typeface="Times New Roman" panose="02020603050405020304" pitchFamily="18" charset="0"/>
              </a:rPr>
              <a:t> </a:t>
            </a:r>
            <a:r>
              <a:rPr lang="en-US" sz="3000" b="1" dirty="0" err="1">
                <a:latin typeface="Segoe UI Black" panose="020B0A02040204020203" pitchFamily="34" charset="0"/>
                <a:cs typeface="Times New Roman" panose="02020603050405020304" pitchFamily="18" charset="0"/>
              </a:rPr>
              <a:t>đầu</a:t>
            </a:r>
            <a:r>
              <a:rPr lang="en-US" sz="3000" b="1" dirty="0">
                <a:latin typeface="Segoe UI Black" panose="020B0A02040204020203" pitchFamily="34" charset="0"/>
                <a:cs typeface="Times New Roman" panose="02020603050405020304" pitchFamily="18" charset="0"/>
              </a:rPr>
              <a:t> </a:t>
            </a:r>
            <a:r>
              <a:rPr lang="en-US" sz="3000" b="1" dirty="0" err="1">
                <a:latin typeface="Segoe UI Black" panose="020B0A02040204020203" pitchFamily="34" charset="0"/>
                <a:cs typeface="Times New Roman" panose="02020603050405020304" pitchFamily="18" charset="0"/>
              </a:rPr>
              <a:t>và</a:t>
            </a:r>
            <a:r>
              <a:rPr lang="en-US" sz="3000" b="1" dirty="0">
                <a:latin typeface="Segoe UI Black" panose="020B0A02040204020203" pitchFamily="34" charset="0"/>
                <a:cs typeface="Times New Roman" panose="02020603050405020304" pitchFamily="18" charset="0"/>
              </a:rPr>
              <a:t> </a:t>
            </a:r>
            <a:r>
              <a:rPr lang="en-US" sz="3000" b="1" dirty="0" err="1">
                <a:latin typeface="Segoe UI Black" panose="020B0A02040204020203" pitchFamily="34" charset="0"/>
                <a:cs typeface="Times New Roman" panose="02020603050405020304" pitchFamily="18" charset="0"/>
              </a:rPr>
              <a:t>điều</a:t>
            </a:r>
            <a:r>
              <a:rPr lang="en-US" sz="3000" b="1" dirty="0">
                <a:latin typeface="Segoe UI Black" panose="020B0A02040204020203" pitchFamily="34" charset="0"/>
                <a:cs typeface="Times New Roman" panose="02020603050405020304" pitchFamily="18" charset="0"/>
              </a:rPr>
              <a:t> </a:t>
            </a:r>
            <a:r>
              <a:rPr lang="en-US" sz="3000" b="1" dirty="0" err="1">
                <a:latin typeface="Segoe UI Black" panose="020B0A02040204020203" pitchFamily="34" charset="0"/>
                <a:cs typeface="Times New Roman" panose="02020603050405020304" pitchFamily="18" charset="0"/>
              </a:rPr>
              <a:t>kiện</a:t>
            </a:r>
            <a:r>
              <a:rPr lang="en-US" sz="3000" b="1" dirty="0">
                <a:latin typeface="Segoe UI Black" panose="020B0A02040204020203" pitchFamily="34" charset="0"/>
                <a:cs typeface="Times New Roman" panose="02020603050405020304" pitchFamily="18" charset="0"/>
              </a:rPr>
              <a:t> </a:t>
            </a:r>
            <a:r>
              <a:rPr lang="en-US" sz="3000" b="1" dirty="0" err="1">
                <a:latin typeface="Segoe UI Black" panose="020B0A02040204020203" pitchFamily="34" charset="0"/>
                <a:cs typeface="Times New Roman" panose="02020603050405020304" pitchFamily="18" charset="0"/>
              </a:rPr>
              <a:t>kết</a:t>
            </a:r>
            <a:r>
              <a:rPr lang="en-US" sz="3000" b="1" dirty="0">
                <a:latin typeface="Segoe UI Black" panose="020B0A02040204020203" pitchFamily="34" charset="0"/>
                <a:cs typeface="Times New Roman" panose="02020603050405020304" pitchFamily="18" charset="0"/>
              </a:rPr>
              <a:t> </a:t>
            </a:r>
            <a:r>
              <a:rPr lang="en-US" sz="3000" b="1" dirty="0" err="1">
                <a:latin typeface="Segoe UI Black" panose="020B0A02040204020203" pitchFamily="34" charset="0"/>
                <a:cs typeface="Times New Roman" panose="02020603050405020304" pitchFamily="18" charset="0"/>
              </a:rPr>
              <a:t>thúc</a:t>
            </a:r>
            <a:endParaRPr lang="en-US" sz="3000" b="1" dirty="0">
              <a:latin typeface="Segoe UI Black" panose="020B0A02040204020203" pitchFamily="34" charset="0"/>
              <a:cs typeface="Times New Roman" panose="02020603050405020304" pitchFamily="18" charset="0"/>
            </a:endParaRPr>
          </a:p>
        </p:txBody>
      </p:sp>
      <p:pic>
        <p:nvPicPr>
          <p:cNvPr id="13" name="Picture 12"/>
          <p:cNvPicPr/>
          <p:nvPr/>
        </p:nvPicPr>
        <p:blipFill>
          <a:blip r:embed="rId2"/>
          <a:stretch>
            <a:fillRect/>
          </a:stretch>
        </p:blipFill>
        <p:spPr>
          <a:xfrm>
            <a:off x="5896303" y="2248374"/>
            <a:ext cx="5717628" cy="3891915"/>
          </a:xfrm>
          <a:prstGeom prst="rect">
            <a:avLst/>
          </a:prstGeom>
        </p:spPr>
      </p:pic>
      <p:sp>
        <p:nvSpPr>
          <p:cNvPr id="16" name="TextBox 15"/>
          <p:cNvSpPr txBox="1"/>
          <p:nvPr/>
        </p:nvSpPr>
        <p:spPr>
          <a:xfrm>
            <a:off x="1639614" y="2609282"/>
            <a:ext cx="4256689" cy="3785652"/>
          </a:xfrm>
          <a:prstGeom prst="rect">
            <a:avLst/>
          </a:prstGeom>
          <a:noFill/>
        </p:spPr>
        <p:txBody>
          <a:bodyPr wrap="square" rtlCol="0">
            <a:spAutoFit/>
          </a:bodyPr>
          <a:lstStyle/>
          <a:p>
            <a:r>
              <a:rPr lang="en-US" sz="2000" b="1" dirty="0" err="1">
                <a:latin typeface="Segoe UI Black" panose="020B0A02040204020203" pitchFamily="34" charset="0"/>
                <a:cs typeface="Times New Roman" panose="02020603050405020304" pitchFamily="18" charset="0"/>
              </a:rPr>
              <a:t>Điều</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kiện</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bắt</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đầu</a:t>
            </a:r>
            <a:endParaRPr lang="en-US" sz="2000" b="1" dirty="0">
              <a:latin typeface="Segoe UI Black" panose="020B0A02040204020203" pitchFamily="34" charset="0"/>
              <a:cs typeface="Times New Roman" panose="02020603050405020304" pitchFamily="18" charset="0"/>
            </a:endParaRPr>
          </a:p>
          <a:p>
            <a:r>
              <a:rPr lang="vi-VN" sz="2000" dirty="0">
                <a:latin typeface="Segoe UI Black" panose="020B0A02040204020203" pitchFamily="34" charset="0"/>
                <a:cs typeface="Times New Roman" panose="02020603050405020304" pitchFamily="18" charset="0"/>
              </a:rPr>
              <a:t>Khi không truyền nhận SDA = SCL = 1</a:t>
            </a:r>
          </a:p>
          <a:p>
            <a:r>
              <a:rPr lang="vi-VN" sz="2000" dirty="0">
                <a:latin typeface="Segoe UI Black" panose="020B0A02040204020203" pitchFamily="34" charset="0"/>
                <a:cs typeface="Times New Roman" panose="02020603050405020304" pitchFamily="18" charset="0"/>
              </a:rPr>
              <a:t>Khi muốn bắt đầu, SDA kéo xuống 0 trước, sau khi SDA = 0 thì SCL kéo xuống 0</a:t>
            </a:r>
          </a:p>
          <a:p>
            <a:r>
              <a:rPr lang="vi-VN" sz="2000" dirty="0">
                <a:latin typeface="Segoe UI Black" panose="020B0A02040204020203" pitchFamily="34" charset="0"/>
                <a:cs typeface="Times New Roman" panose="02020603050405020304" pitchFamily="18" charset="0"/>
              </a:rPr>
              <a:t>Nếu Slave trùng với địa chỉ Master cấp thì ACK = 0, ngược lại thì bằng 1</a:t>
            </a:r>
          </a:p>
          <a:p>
            <a:r>
              <a:rPr lang="vi-VN" sz="2000" b="1" dirty="0">
                <a:latin typeface="Segoe UI Black" panose="020B0A02040204020203" pitchFamily="34" charset="0"/>
                <a:cs typeface="Times New Roman" panose="02020603050405020304" pitchFamily="18" charset="0"/>
              </a:rPr>
              <a:t>Điều kiện kết thúc </a:t>
            </a:r>
            <a:endParaRPr lang="en-US" sz="2000" b="1" dirty="0">
              <a:latin typeface="Segoe UI Black" panose="020B0A02040204020203" pitchFamily="34" charset="0"/>
              <a:cs typeface="Times New Roman" panose="02020603050405020304" pitchFamily="18" charset="0"/>
            </a:endParaRPr>
          </a:p>
          <a:p>
            <a:r>
              <a:rPr lang="vi-VN" sz="2000" dirty="0">
                <a:latin typeface="Segoe UI Black" panose="020B0A02040204020203" pitchFamily="34" charset="0"/>
                <a:cs typeface="Times New Roman" panose="02020603050405020304" pitchFamily="18" charset="0"/>
              </a:rPr>
              <a:t>SCL lên 1 trước, sau khi SCL=1 thì SDA được kéo lên 1</a:t>
            </a:r>
          </a:p>
        </p:txBody>
      </p:sp>
    </p:spTree>
    <p:extLst>
      <p:ext uri="{BB962C8B-B14F-4D97-AF65-F5344CB8AC3E}">
        <p14:creationId xmlns:p14="http://schemas.microsoft.com/office/powerpoint/2010/main" val="2218308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12579" y="693683"/>
            <a:ext cx="9501352" cy="553998"/>
          </a:xfrm>
          <a:prstGeom prst="rect">
            <a:avLst/>
          </a:prstGeom>
          <a:noFill/>
        </p:spPr>
        <p:txBody>
          <a:bodyPr wrap="square" rtlCol="0">
            <a:spAutoFit/>
          </a:bodyPr>
          <a:lstStyle/>
          <a:p>
            <a:r>
              <a:rPr lang="en-US" sz="3000" b="1" dirty="0">
                <a:solidFill>
                  <a:srgbClr val="FF0000"/>
                </a:solidFill>
                <a:latin typeface="Segoe UI Black" panose="020B0A02040204020203" pitchFamily="34" charset="0"/>
                <a:cs typeface="Times New Roman" panose="02020603050405020304" pitchFamily="18" charset="0"/>
              </a:rPr>
              <a:t>I2C</a:t>
            </a:r>
          </a:p>
        </p:txBody>
      </p:sp>
      <p:sp>
        <p:nvSpPr>
          <p:cNvPr id="7" name="TextBox 6"/>
          <p:cNvSpPr txBox="1"/>
          <p:nvPr/>
        </p:nvSpPr>
        <p:spPr>
          <a:xfrm>
            <a:off x="2033751" y="1624916"/>
            <a:ext cx="9659007" cy="400110"/>
          </a:xfrm>
          <a:prstGeom prst="rect">
            <a:avLst/>
          </a:prstGeom>
          <a:noFill/>
        </p:spPr>
        <p:txBody>
          <a:bodyPr wrap="square" rtlCol="0">
            <a:spAutoFit/>
          </a:bodyPr>
          <a:lstStyle/>
          <a:p>
            <a:r>
              <a:rPr lang="en-US" sz="2000" b="1" dirty="0" err="1">
                <a:latin typeface="Segoe UI Black" panose="020B0A02040204020203" pitchFamily="34" charset="0"/>
                <a:cs typeface="Times New Roman" panose="02020603050405020304" pitchFamily="18" charset="0"/>
              </a:rPr>
              <a:t>Hoạt</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động</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truyền</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dữ</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liệu</a:t>
            </a:r>
            <a:r>
              <a:rPr lang="en-US" sz="2000" b="1" dirty="0">
                <a:latin typeface="Segoe UI Black" panose="020B0A02040204020203" pitchFamily="34" charset="0"/>
                <a:cs typeface="Times New Roman" panose="02020603050405020304" pitchFamily="18" charset="0"/>
              </a:rPr>
              <a:t> </a:t>
            </a:r>
            <a:r>
              <a:rPr lang="en-US" sz="2000" b="1" dirty="0" err="1">
                <a:latin typeface="Segoe UI Black" panose="020B0A02040204020203" pitchFamily="34" charset="0"/>
                <a:cs typeface="Times New Roman" panose="02020603050405020304" pitchFamily="18" charset="0"/>
              </a:rPr>
              <a:t>của</a:t>
            </a:r>
            <a:r>
              <a:rPr lang="en-US" sz="2000" b="1" dirty="0">
                <a:latin typeface="Segoe UI Black" panose="020B0A02040204020203" pitchFamily="34" charset="0"/>
                <a:cs typeface="Times New Roman" panose="02020603050405020304" pitchFamily="18" charset="0"/>
              </a:rPr>
              <a:t> I2C</a:t>
            </a:r>
          </a:p>
        </p:txBody>
      </p:sp>
      <p:sp>
        <p:nvSpPr>
          <p:cNvPr id="9" name="TextBox 8"/>
          <p:cNvSpPr txBox="1"/>
          <p:nvPr/>
        </p:nvSpPr>
        <p:spPr>
          <a:xfrm>
            <a:off x="1639614" y="2164407"/>
            <a:ext cx="10552386" cy="4401205"/>
          </a:xfrm>
          <a:prstGeom prst="rect">
            <a:avLst/>
          </a:prstGeom>
          <a:noFill/>
        </p:spPr>
        <p:txBody>
          <a:bodyPr wrap="square" rtlCol="0">
            <a:spAutoFit/>
          </a:bodyPr>
          <a:lstStyle/>
          <a:p>
            <a:pPr marL="342900" indent="-342900">
              <a:buFont typeface="Arial" panose="020B0604020202020204" pitchFamily="34" charset="0"/>
              <a:buChar char="•"/>
            </a:pPr>
            <a:r>
              <a:rPr lang="vi-VN" sz="2000" dirty="0">
                <a:latin typeface="Segoe UI Black" panose="020B0A02040204020203" pitchFamily="34" charset="0"/>
                <a:cs typeface="Times New Roman" panose="02020603050405020304" pitchFamily="18" charset="0"/>
              </a:rPr>
              <a:t>Thiết bị Master gửi điều kiện bắt đầu đến tất cả các thiết bị Slave</a:t>
            </a:r>
          </a:p>
          <a:p>
            <a:pPr marL="342900" indent="-342900">
              <a:buFont typeface="Arial" panose="020B0604020202020204" pitchFamily="34" charset="0"/>
              <a:buChar char="•"/>
            </a:pPr>
            <a:r>
              <a:rPr lang="vi-VN" sz="2000" dirty="0">
                <a:latin typeface="Segoe UI Black" panose="020B0A02040204020203" pitchFamily="34" charset="0"/>
                <a:cs typeface="Times New Roman" panose="02020603050405020304" pitchFamily="18" charset="0"/>
              </a:rPr>
              <a:t>Thiết bị Master gửi 7 bit địa chỉ của thiết bị Slave cùng với bit  điều khiển Read/Write</a:t>
            </a:r>
          </a:p>
          <a:p>
            <a:pPr marL="342900" indent="-342900">
              <a:buFont typeface="Arial" panose="020B0604020202020204" pitchFamily="34" charset="0"/>
              <a:buChar char="•"/>
            </a:pPr>
            <a:r>
              <a:rPr lang="vi-VN" sz="2000" dirty="0">
                <a:latin typeface="Segoe UI Black" panose="020B0A02040204020203" pitchFamily="34" charset="0"/>
                <a:cs typeface="Times New Roman" panose="02020603050405020304" pitchFamily="18" charset="0"/>
              </a:rPr>
              <a:t>Nếu địa chỉ trùng khớp, thiết bị Slave gửi về một bit ACK bằng cách kéo đường SDA xuống thấp và bit ACK / NACK được thiết lập là ‘0’,. Ngược lại thì đường SDA ở mức cao và bit ACK / NACK sẽ ở  mức ‘1’ (mặc định).</a:t>
            </a:r>
          </a:p>
          <a:p>
            <a:pPr marL="342900" indent="-342900">
              <a:buFont typeface="Arial" panose="020B0604020202020204" pitchFamily="34" charset="0"/>
              <a:buChar char="•"/>
            </a:pPr>
            <a:r>
              <a:rPr lang="vi-VN" sz="2000" dirty="0">
                <a:latin typeface="Segoe UI Black" panose="020B0A02040204020203" pitchFamily="34" charset="0"/>
                <a:cs typeface="Times New Roman" panose="02020603050405020304" pitchFamily="18" charset="0"/>
              </a:rPr>
              <a:t>Thiết bị Master gửi hoặc nhận khung dữ liệu. Nếu thiết bị Master muốn gửi dữ liệu đến thiết bị Slave, bit R/W=0. Nếu thiết bị Master đang nhận dữ liệu từ thiết bị Slave, bit R/W=1.</a:t>
            </a:r>
          </a:p>
          <a:p>
            <a:pPr marL="342900" indent="-342900">
              <a:buFont typeface="Arial" panose="020B0604020202020204" pitchFamily="34" charset="0"/>
              <a:buChar char="•"/>
            </a:pPr>
            <a:r>
              <a:rPr lang="vi-VN" sz="2000" dirty="0">
                <a:latin typeface="Segoe UI Black" panose="020B0A02040204020203" pitchFamily="34" charset="0"/>
                <a:cs typeface="Times New Roman" panose="02020603050405020304" pitchFamily="18" charset="0"/>
              </a:rPr>
              <a:t>Nếu khung dữ liệu được thiết bị Slave nhận được thành công, nó sẽ thiết lập bit ACK=0, báo hiệu cho thiết bị Master tiếp tục</a:t>
            </a:r>
          </a:p>
          <a:p>
            <a:pPr marL="342900" indent="-342900">
              <a:buFont typeface="Arial" panose="020B0604020202020204" pitchFamily="34" charset="0"/>
              <a:buChar char="•"/>
            </a:pPr>
            <a:r>
              <a:rPr lang="vi-VN" sz="2000" dirty="0">
                <a:latin typeface="Segoe UI Black" panose="020B0A02040204020203" pitchFamily="34" charset="0"/>
                <a:cs typeface="Times New Roman" panose="02020603050405020304" pitchFamily="18" charset="0"/>
              </a:rPr>
              <a:t>Sau khi tất cả dữ liệu được gửi đến thiết bị Slave, thiết bị Master gửi điều kiện dừng để báo hiệu cho tất cả các thiết bị Slave biết rằng việc truyền dữ liệu đã kết thúc.</a:t>
            </a:r>
          </a:p>
        </p:txBody>
      </p:sp>
    </p:spTree>
    <p:extLst>
      <p:ext uri="{BB962C8B-B14F-4D97-AF65-F5344CB8AC3E}">
        <p14:creationId xmlns:p14="http://schemas.microsoft.com/office/powerpoint/2010/main" val="615202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2622</TotalTime>
  <Words>1613</Words>
  <Application>Microsoft Office PowerPoint</Application>
  <PresentationFormat>Widescreen</PresentationFormat>
  <Paragraphs>128</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Roboto</vt:lpstr>
      <vt:lpstr>Segoe UI Black</vt:lpstr>
      <vt:lpstr>Office Theme</vt:lpstr>
      <vt:lpstr>PowerPoint Presentation</vt:lpstr>
      <vt:lpstr>Các Giao Thức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Dennis Luu</dc:creator>
  <cp:lastModifiedBy>Admins</cp:lastModifiedBy>
  <cp:revision>281</cp:revision>
  <dcterms:created xsi:type="dcterms:W3CDTF">2017-11-04T11:17:03Z</dcterms:created>
  <dcterms:modified xsi:type="dcterms:W3CDTF">2020-08-23T16:20:00Z</dcterms:modified>
  <cp:contentStatus/>
</cp:coreProperties>
</file>