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2" r:id="rId4"/>
    <p:sldId id="263"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6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4577169" cy="1938992"/>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Quét các mạng WiFi khả dụng và trả về số được phát </a:t>
            </a:r>
            <a:r>
              <a:rPr lang="vi-VN" sz="2400" dirty="0"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WiFi.scanNetworks();</a:t>
            </a:r>
            <a:endParaRPr lang="en-US" sz="24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 WIFI.scanNetworks</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444342" y="1724297"/>
            <a:ext cx="5007429" cy="507831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a:solidFill>
                  <a:srgbClr val="000000"/>
                </a:solidFill>
                <a:latin typeface="Times New Roman" panose="02020603050405020304" pitchFamily="18" charset="0"/>
                <a:cs typeface="Times New Roman" panose="02020603050405020304" pitchFamily="18" charset="0"/>
              </a:rPr>
              <a:t>;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(status != WL_CONNECTED)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 Scan Networks **"</a:t>
            </a:r>
            <a:r>
              <a:rPr lang="en-US" dirty="0">
                <a:solidFill>
                  <a:srgbClr val="000000"/>
                </a:solidFill>
                <a:latin typeface="Times New Roman" panose="02020603050405020304" pitchFamily="18" charset="0"/>
                <a:cs typeface="Times New Roman" panose="02020603050405020304" pitchFamily="18" charset="0"/>
              </a:rPr>
              <a:t>);</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byte</a:t>
            </a:r>
            <a:r>
              <a:rPr lang="en-US" dirty="0">
                <a:solidFill>
                  <a:srgbClr val="000000"/>
                </a:solidFill>
                <a:latin typeface="Times New Roman" panose="02020603050405020304" pitchFamily="18" charset="0"/>
                <a:cs typeface="Times New Roman" panose="02020603050405020304" pitchFamily="18" charset="0"/>
              </a:rPr>
              <a:t> numSsid = WiFi.</a:t>
            </a:r>
            <a:r>
              <a:rPr lang="en-US" dirty="0">
                <a:solidFill>
                  <a:srgbClr val="FF1493"/>
                </a:solidFill>
                <a:latin typeface="Times New Roman" panose="02020603050405020304" pitchFamily="18" charset="0"/>
                <a:cs typeface="Times New Roman" panose="02020603050405020304" pitchFamily="18" charset="0"/>
              </a:rPr>
              <a:t>scanNetworks</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"Number of available WiFi networks discovered:"</a:t>
            </a:r>
            <a:r>
              <a:rPr lang="en-US" dirty="0">
                <a:solidFill>
                  <a:srgbClr val="000000"/>
                </a:solidFill>
                <a:latin typeface="Times New Roman" panose="02020603050405020304" pitchFamily="18" charset="0"/>
                <a:cs typeface="Times New Roman" panose="02020603050405020304" pitchFamily="18" charset="0"/>
              </a:rPr>
              <a:t>);</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(numSsid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br>
              <a:rPr lang="en-US" dirty="0">
                <a:solidFill>
                  <a:srgbClr val="000000"/>
                </a:solidFill>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782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10220324" cy="501675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Trả về trạng thái kết nối</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WiFi.status();</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Giá trị return:</a:t>
            </a:r>
          </a:p>
          <a:p>
            <a:r>
              <a:rPr lang="en-US" sz="2000" dirty="0">
                <a:latin typeface="Times New Roman" panose="02020603050405020304" pitchFamily="18" charset="0"/>
                <a:cs typeface="Times New Roman" panose="02020603050405020304" pitchFamily="18" charset="0"/>
              </a:rPr>
              <a:t>WL_CONNECTED: assigned when connected to a WiFi network;</a:t>
            </a:r>
          </a:p>
          <a:p>
            <a:r>
              <a:rPr lang="en-US" sz="2000" dirty="0">
                <a:latin typeface="Times New Roman" panose="02020603050405020304" pitchFamily="18" charset="0"/>
                <a:cs typeface="Times New Roman" panose="02020603050405020304" pitchFamily="18" charset="0"/>
              </a:rPr>
              <a:t>WL_NO_SHIELD: assigned when no WiFi shield is present;</a:t>
            </a:r>
          </a:p>
          <a:p>
            <a:r>
              <a:rPr lang="en-US" sz="2000" dirty="0">
                <a:latin typeface="Times New Roman" panose="02020603050405020304" pitchFamily="18" charset="0"/>
                <a:cs typeface="Times New Roman" panose="02020603050405020304" pitchFamily="18" charset="0"/>
              </a:rPr>
              <a:t>WL_IDLE_STATUS: it is a temporary status assigned when WiFi.begin() is called and remains active until the number of attempts expires (resulting in WL_CONNECT_FAILED) or a connection is established (resulting in WL_CONNECTED);</a:t>
            </a:r>
          </a:p>
          <a:p>
            <a:r>
              <a:rPr lang="en-US" sz="2000" dirty="0">
                <a:latin typeface="Times New Roman" panose="02020603050405020304" pitchFamily="18" charset="0"/>
                <a:cs typeface="Times New Roman" panose="02020603050405020304" pitchFamily="18" charset="0"/>
              </a:rPr>
              <a:t>WL_NO_SSID_AVAIL: assigned when no SSID are available;</a:t>
            </a:r>
          </a:p>
          <a:p>
            <a:r>
              <a:rPr lang="en-US" sz="2000" dirty="0">
                <a:latin typeface="Times New Roman" panose="02020603050405020304" pitchFamily="18" charset="0"/>
                <a:cs typeface="Times New Roman" panose="02020603050405020304" pitchFamily="18" charset="0"/>
              </a:rPr>
              <a:t>WL_SCAN_COMPLETED: assigned when the scan networks is completed;</a:t>
            </a:r>
          </a:p>
          <a:p>
            <a:r>
              <a:rPr lang="en-US" sz="2000" dirty="0">
                <a:latin typeface="Times New Roman" panose="02020603050405020304" pitchFamily="18" charset="0"/>
                <a:cs typeface="Times New Roman" panose="02020603050405020304" pitchFamily="18" charset="0"/>
              </a:rPr>
              <a:t>WL_CONNECT_FAILED: assigned when the connection fails for all the attempts;</a:t>
            </a:r>
          </a:p>
          <a:p>
            <a:r>
              <a:rPr lang="en-US" sz="2000" dirty="0">
                <a:latin typeface="Times New Roman" panose="02020603050405020304" pitchFamily="18" charset="0"/>
                <a:cs typeface="Times New Roman" panose="02020603050405020304" pitchFamily="18" charset="0"/>
              </a:rPr>
              <a:t>WL_CONNECTION_LOST: assigned when the connection is lost;</a:t>
            </a:r>
          </a:p>
          <a:p>
            <a:r>
              <a:rPr lang="en-US" sz="2000" dirty="0">
                <a:latin typeface="Times New Roman" panose="02020603050405020304" pitchFamily="18" charset="0"/>
                <a:cs typeface="Times New Roman" panose="02020603050405020304" pitchFamily="18" charset="0"/>
              </a:rPr>
              <a:t>WL_DISCONNECTED: assigned when disconnected from a network;</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 WIFI.status</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885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 WIFI.status (example)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971677" y="1732568"/>
            <a:ext cx="4505325" cy="4801314"/>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key[] = </a:t>
            </a:r>
            <a:r>
              <a:rPr lang="en-US" dirty="0">
                <a:solidFill>
                  <a:srgbClr val="0066CC"/>
                </a:solidFill>
                <a:latin typeface="Times New Roman" panose="02020603050405020304" pitchFamily="18" charset="0"/>
                <a:cs typeface="Times New Roman" panose="02020603050405020304" pitchFamily="18" charset="0"/>
              </a:rPr>
              <a:t>"D0D0DEADF00DABBADEAFBEADED</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keyIndex = 0;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status</a:t>
            </a:r>
            <a:r>
              <a:rPr lang="en-US" dirty="0">
                <a:solidFill>
                  <a:srgbClr val="000000"/>
                </a:solidFill>
                <a:latin typeface="Times New Roman" panose="02020603050405020304" pitchFamily="18" charset="0"/>
                <a:cs typeface="Times New Roman" panose="02020603050405020304" pitchFamily="18" charset="0"/>
              </a:rPr>
              <a:t>() == WL_NO_SHIELD)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"WiFi shield not present"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don't continue: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477002" y="1732568"/>
            <a:ext cx="5192484" cy="535531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WEP network, 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keyIndex, key</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wait 10 seconds for connection: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delay</a:t>
            </a:r>
            <a:r>
              <a:rPr lang="en-US" dirty="0">
                <a:solidFill>
                  <a:srgbClr val="000000"/>
                </a:solidFill>
                <a:latin typeface="Times New Roman" panose="02020603050405020304" pitchFamily="18" charset="0"/>
                <a:cs typeface="Times New Roman" panose="02020603050405020304" pitchFamily="18" charset="0"/>
              </a:rPr>
              <a:t>(10000);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once you are 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"You're connected to the network"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check the network status connection once every 10 seconds: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delay</a:t>
            </a:r>
            <a:r>
              <a:rPr lang="en-US" dirty="0">
                <a:solidFill>
                  <a:srgbClr val="000000"/>
                </a:solidFill>
                <a:latin typeface="Times New Roman" panose="02020603050405020304" pitchFamily="18" charset="0"/>
                <a:cs typeface="Times New Roman" panose="02020603050405020304" pitchFamily="18" charset="0"/>
              </a:rPr>
              <a:t>(10000);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(WiFi.</a:t>
            </a:r>
            <a:r>
              <a:rPr lang="en-US" dirty="0">
                <a:solidFill>
                  <a:srgbClr val="FF1493"/>
                </a:solidFill>
                <a:latin typeface="Times New Roman" panose="02020603050405020304" pitchFamily="18" charset="0"/>
                <a:cs typeface="Times New Roman" panose="02020603050405020304" pitchFamily="18" charset="0"/>
              </a:rPr>
              <a:t>status</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744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10220324"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Nhận địa chỉ MAC của wifi hiện tại</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WiFi.macAddress(mac</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Giá trị return:</a:t>
            </a:r>
          </a:p>
          <a:p>
            <a:r>
              <a:rPr lang="en-US" sz="2400" dirty="0" smtClean="0">
                <a:latin typeface="Times New Roman" panose="02020603050405020304" pitchFamily="18" charset="0"/>
                <a:cs typeface="Times New Roman" panose="02020603050405020304" pitchFamily="18" charset="0"/>
              </a:rPr>
              <a:t>byte array </a:t>
            </a:r>
            <a:r>
              <a:rPr lang="en-US" sz="2400" dirty="0">
                <a:latin typeface="Times New Roman" panose="02020603050405020304" pitchFamily="18" charset="0"/>
                <a:cs typeface="Times New Roman" panose="02020603050405020304" pitchFamily="18" charset="0"/>
              </a:rPr>
              <a:t>: 6 bytes representing the MAC address of your shield</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 WIFI.macAddress</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097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1.8 WIFI.macAddress (example)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971677" y="1651038"/>
            <a:ext cx="4881969" cy="4247317"/>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byte</a:t>
            </a:r>
            <a:r>
              <a:rPr lang="en-US" dirty="0">
                <a:solidFill>
                  <a:srgbClr val="000000"/>
                </a:solidFill>
                <a:latin typeface="Times New Roman" panose="02020603050405020304" pitchFamily="18" charset="0"/>
                <a:cs typeface="Times New Roman" panose="02020603050405020304" pitchFamily="18" charset="0"/>
              </a:rPr>
              <a:t> mac[6];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if you are connected, print your MAC address: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7124294" y="1651038"/>
            <a:ext cx="3439204"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macAddress</a:t>
            </a:r>
            <a:r>
              <a:rPr lang="en-US" dirty="0">
                <a:solidFill>
                  <a:srgbClr val="000000"/>
                </a:solidFill>
                <a:latin typeface="Times New Roman" panose="02020603050405020304" pitchFamily="18" charset="0"/>
                <a:cs typeface="Times New Roman" panose="02020603050405020304" pitchFamily="18" charset="0"/>
              </a:rPr>
              <a:t>(mac);</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"MAC: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(mac[5],</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(mac[4],</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(mac[3],</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(mac[2],</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(mac[1],</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(mac[0],</a:t>
            </a:r>
            <a:r>
              <a:rPr lang="en-US" dirty="0">
                <a:solidFill>
                  <a:srgbClr val="006699"/>
                </a:solidFill>
                <a:latin typeface="Times New Roman" panose="02020603050405020304" pitchFamily="18" charset="0"/>
                <a:cs typeface="Times New Roman" panose="02020603050405020304" pitchFamily="18" charset="0"/>
              </a:rPr>
              <a:t>HEX</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88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IPAddress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4655547"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Nhận địa chỉ IP của mạng cục bộ</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 </a:t>
            </a:r>
            <a:r>
              <a:rPr lang="en-US" sz="2400" dirty="0" smtClean="0">
                <a:latin typeface="Times New Roman" panose="02020603050405020304" pitchFamily="18" charset="0"/>
                <a:cs typeface="Times New Roman" panose="02020603050405020304" pitchFamily="18" charset="0"/>
              </a:rPr>
              <a:t>localIP();</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 WIFI.localIP</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566263" y="1724297"/>
            <a:ext cx="4981303" cy="507831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ip</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//print the local IP address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ip = WiFi.</a:t>
            </a:r>
            <a:r>
              <a:rPr lang="en-US" dirty="0">
                <a:solidFill>
                  <a:srgbClr val="FF1493"/>
                </a:solidFill>
                <a:latin typeface="Times New Roman" panose="02020603050405020304" pitchFamily="18" charset="0"/>
                <a:cs typeface="Times New Roman" panose="02020603050405020304" pitchFamily="18" charset="0"/>
              </a:rPr>
              <a:t>localIP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(ip</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308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IPAddress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4655547"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Nhận địa chỉ subnet của mạng cục bộ</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WiFi.subnetMask ();</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 WIFI.subnetMask</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6487886" y="1724297"/>
            <a:ext cx="6096000" cy="5078313"/>
          </a:xfrm>
          <a:prstGeom prst="rect">
            <a:avLst/>
          </a:prstGeom>
        </p:spPr>
        <p:txBody>
          <a:bodyPr>
            <a:spAutoFit/>
          </a:bodyPr>
          <a:lstStyle/>
          <a:p>
            <a:r>
              <a:rPr lang="en-US" dirty="0">
                <a:solidFill>
                  <a:srgbClr val="7E7E7E"/>
                </a:solidFill>
                <a:latin typeface="Times New Roman" panose="02020603050405020304" pitchFamily="18" charset="0"/>
                <a:cs typeface="Times New Roman" panose="02020603050405020304" pitchFamily="18" charset="0"/>
              </a:rPr>
              <a:t>#include &lt;WiFi.h&gt;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"secretPassword</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ip;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subnet;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gateway</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WiFi.</a:t>
            </a:r>
            <a:r>
              <a:rPr lang="en-US" dirty="0" smtClean="0">
                <a:solidFill>
                  <a:srgbClr val="CC6600"/>
                </a:solidFill>
                <a:latin typeface="Times New Roman" panose="02020603050405020304" pitchFamily="18" charset="0"/>
                <a:cs typeface="Times New Roman" panose="02020603050405020304" pitchFamily="18" charset="0"/>
              </a:rPr>
              <a:t>begin</a:t>
            </a:r>
            <a:r>
              <a:rPr lang="en-US" dirty="0" smtClean="0">
                <a:solidFill>
                  <a:srgbClr val="000000"/>
                </a:solidFill>
                <a:latin typeface="Times New Roman" panose="02020603050405020304" pitchFamily="18" charset="0"/>
                <a:cs typeface="Times New Roman" panose="02020603050405020304" pitchFamily="18" charset="0"/>
              </a:rPr>
              <a:t>(ssid</a:t>
            </a:r>
            <a:r>
              <a:rPr lang="en-US" dirty="0">
                <a:solidFill>
                  <a:srgbClr val="000000"/>
                </a:solidFill>
                <a:latin typeface="Times New Roman" panose="02020603050405020304" pitchFamily="18" charset="0"/>
                <a:cs typeface="Times New Roman" panose="02020603050405020304" pitchFamily="18" charset="0"/>
              </a:rPr>
              <a:t>, pass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subnet = WiFi.</a:t>
            </a:r>
            <a:r>
              <a:rPr lang="en-US" dirty="0">
                <a:solidFill>
                  <a:srgbClr val="FF1493"/>
                </a:solidFill>
                <a:latin typeface="Times New Roman" panose="02020603050405020304" pitchFamily="18" charset="0"/>
                <a:cs typeface="Times New Roman" panose="02020603050405020304" pitchFamily="18" charset="0"/>
              </a:rPr>
              <a:t>subnetMask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"NETMASK: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(subnet</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r>
              <a:rPr lang="en-US"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194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IPAddress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4655547"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Nhận địa chỉ gateway của mạng cục bộ</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WiFi.gatewayIP ();</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 WIFI.gatewayIP</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418217" y="1724297"/>
            <a:ext cx="5059680" cy="507831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"secretPassword</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gateway</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gateway = WiFi.</a:t>
            </a:r>
            <a:r>
              <a:rPr lang="en-US" dirty="0">
                <a:solidFill>
                  <a:srgbClr val="FF1493"/>
                </a:solidFill>
                <a:latin typeface="Times New Roman" panose="02020603050405020304" pitchFamily="18" charset="0"/>
                <a:cs typeface="Times New Roman" panose="02020603050405020304" pitchFamily="18" charset="0"/>
              </a:rPr>
              <a:t>gatewayIP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"GATEWAY: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(gateway</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97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SEVER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6" y="1724297"/>
            <a:ext cx="4951638" cy="1569660"/>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Tạo một máy chủ lắng nghe các kết nối đến trên cổng được chỉ định.</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Sever (port);</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3.1 WIFIS	ever</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6799220" y="1724297"/>
            <a:ext cx="5190308" cy="4524315"/>
          </a:xfrm>
          <a:prstGeom prst="rect">
            <a:avLst/>
          </a:prstGeom>
        </p:spPr>
        <p:txBody>
          <a:bodyPr wrap="square">
            <a:spAutoFit/>
          </a:bodyPr>
          <a:lstStyle/>
          <a:p>
            <a:r>
              <a:rPr lang="en-US" dirty="0" smtClean="0">
                <a:solidFill>
                  <a:srgbClr val="CC6600"/>
                </a:solidFill>
                <a:latin typeface="Times New Roman" panose="02020603050405020304" pitchFamily="18" charset="0"/>
                <a:cs typeface="Times New Roman" panose="02020603050405020304" pitchFamily="18" charset="0"/>
              </a:rPr>
              <a:t>  Serial</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CC6600"/>
                </a:solidFill>
                <a:latin typeface="Times New Roman" panose="02020603050405020304" pitchFamily="18" charset="0"/>
                <a:cs typeface="Times New Roman" panose="02020603050405020304" pitchFamily="18" charset="0"/>
              </a:rPr>
              <a:t>print</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0066CC"/>
                </a:solidFill>
                <a:latin typeface="Times New Roman" panose="02020603050405020304" pitchFamily="18" charset="0"/>
                <a:cs typeface="Times New Roman" panose="02020603050405020304" pitchFamily="18" charset="0"/>
              </a:rPr>
              <a:t>"SSID: "</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CC6600"/>
                </a:solidFill>
                <a:latin typeface="Times New Roman" panose="02020603050405020304" pitchFamily="18" charset="0"/>
                <a:cs typeface="Times New Roman" panose="02020603050405020304" pitchFamily="18" charset="0"/>
              </a:rPr>
              <a:t>Serial</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CC6600"/>
                </a:solidFill>
                <a:latin typeface="Times New Roman" panose="02020603050405020304" pitchFamily="18" charset="0"/>
                <a:cs typeface="Times New Roman" panose="02020603050405020304" pitchFamily="18" charset="0"/>
              </a:rPr>
              <a:t>println</a:t>
            </a:r>
            <a:r>
              <a:rPr lang="en-US" dirty="0" smtClean="0">
                <a:solidFill>
                  <a:srgbClr val="000000"/>
                </a:solidFill>
                <a:latin typeface="Times New Roman" panose="02020603050405020304" pitchFamily="18" charset="0"/>
                <a:cs typeface="Times New Roman" panose="02020603050405020304" pitchFamily="18" charset="0"/>
              </a:rPr>
              <a:t>(ssid);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server.</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 to wifi. My address:"</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IPAddress myAddress = WiFi.</a:t>
            </a:r>
            <a:r>
              <a:rPr lang="en-US" dirty="0">
                <a:solidFill>
                  <a:srgbClr val="FF1493"/>
                </a:solidFill>
                <a:latin typeface="Times New Roman" panose="02020603050405020304" pitchFamily="18" charset="0"/>
                <a:cs typeface="Times New Roman" panose="02020603050405020304" pitchFamily="18" charset="0"/>
              </a:rPr>
              <a:t>localIP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(myAddress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715589" y="3663289"/>
            <a:ext cx="4397828" cy="2862322"/>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"myNetwork"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"myPassword"</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WiFiServer server(80);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WPA network..."</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705657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SEVER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5" cy="2308324"/>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Có được một máy khách được kết nối với máy chủ và có sẵn dữ liệu để đọc. Kết nối vẫn tồn tại khi đối tượng máy khách được trả về nằm ngoài phạm vi; bạn có thể đóng nó bằng cách gọi client.stop </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server.available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 sever.available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224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WIFI MANAGER</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LIBRARY</a:t>
            </a:r>
            <a:endParaRPr lang="en-US" sz="4800" dirty="0"/>
          </a:p>
        </p:txBody>
      </p:sp>
      <p:sp>
        <p:nvSpPr>
          <p:cNvPr id="6" name="TextBox 5"/>
          <p:cNvSpPr txBox="1"/>
          <p:nvPr/>
        </p:nvSpPr>
        <p:spPr>
          <a:xfrm>
            <a:off x="3816520" y="4249642"/>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SEVER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3.3 sever.available (example)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971677" y="1779687"/>
            <a:ext cx="4803592" cy="4524315"/>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"myPassword"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smtClean="0">
                <a:solidFill>
                  <a:srgbClr val="0000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WiFiServer server(80</a:t>
            </a:r>
            <a:r>
              <a:rPr lang="en-US" dirty="0" smtClean="0">
                <a:solidFill>
                  <a:srgbClr val="0000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initialize serial: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WPA network..."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583681" y="1779687"/>
            <a:ext cx="5155474" cy="5355312"/>
          </a:xfrm>
          <a:prstGeom prst="rect">
            <a:avLst/>
          </a:prstGeom>
        </p:spPr>
        <p:txBody>
          <a:bodyPr wrap="square">
            <a:spAutoFit/>
          </a:bodyPr>
          <a:lstStyle/>
          <a:p>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server.</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 to wifi. My address:"</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IPAddress myAddress = WiFi.</a:t>
            </a:r>
            <a:r>
              <a:rPr lang="en-US" dirty="0">
                <a:solidFill>
                  <a:srgbClr val="FF1493"/>
                </a:solidFill>
                <a:latin typeface="Times New Roman" panose="02020603050405020304" pitchFamily="18" charset="0"/>
                <a:cs typeface="Times New Roman" panose="02020603050405020304" pitchFamily="18" charset="0"/>
              </a:rPr>
              <a:t>localIP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(myAddress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WiFiClient client = server.</a:t>
            </a:r>
            <a:r>
              <a:rPr lang="en-US" dirty="0">
                <a:solidFill>
                  <a:srgbClr val="CC6600"/>
                </a:solidFill>
                <a:latin typeface="Times New Roman" panose="02020603050405020304" pitchFamily="18" charset="0"/>
                <a:cs typeface="Times New Roman" panose="02020603050405020304" pitchFamily="18" charset="0"/>
              </a:rPr>
              <a:t>available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(client)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connected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 to client"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stop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25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SEVER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4733925" cy="341632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Ghi dữ liệu đến các clients đã kết nối với sever.</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server.write(data);</a:t>
            </a:r>
          </a:p>
          <a:p>
            <a:endParaRPr lang="en-US" sz="2400" dirty="0" smtClean="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a:t>
            </a:r>
            <a:r>
              <a:rPr lang="en-US" sz="2400" i="1" dirty="0" smtClean="0">
                <a:latin typeface="Times New Roman" panose="02020603050405020304" pitchFamily="18" charset="0"/>
                <a:cs typeface="Times New Roman" panose="02020603050405020304" pitchFamily="18" charset="0"/>
              </a:rPr>
              <a:t>ata: byte hoặc char</a:t>
            </a:r>
            <a:endParaRPr lang="en-US" sz="2400" i="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Giá trị return:</a:t>
            </a:r>
          </a:p>
          <a:p>
            <a:r>
              <a:rPr lang="en-US" sz="2400" dirty="0" smtClean="0">
                <a:latin typeface="Times New Roman" panose="02020603050405020304" pitchFamily="18" charset="0"/>
                <a:cs typeface="Times New Roman" panose="02020603050405020304" pitchFamily="18" charset="0"/>
              </a:rPr>
              <a:t>byte: số byte đã được viết</a:t>
            </a:r>
            <a:endParaRPr lang="en-US" sz="2400"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3.4 sever.write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705600" y="1724297"/>
            <a:ext cx="5277395" cy="5078313"/>
          </a:xfrm>
          <a:prstGeom prst="rect">
            <a:avLst/>
          </a:prstGeom>
        </p:spPr>
        <p:txBody>
          <a:bodyPr wrap="square">
            <a:spAutoFit/>
          </a:bodyPr>
          <a:lstStyle/>
          <a:p>
            <a:r>
              <a:rPr lang="en-US" dirty="0" smtClean="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WPA network..."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server.</a:t>
            </a:r>
            <a:r>
              <a:rPr lang="en-US" dirty="0">
                <a:solidFill>
                  <a:srgbClr val="CC6600"/>
                </a:solidFill>
                <a:latin typeface="Times New Roman" panose="02020603050405020304" pitchFamily="18" charset="0"/>
                <a:cs typeface="Times New Roman" panose="02020603050405020304" pitchFamily="18" charset="0"/>
              </a:rPr>
              <a:t>begin</a:t>
            </a:r>
            <a:r>
              <a:rPr lang="en-US" dirty="0" smtClean="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WiFiClient client = server.</a:t>
            </a:r>
            <a:r>
              <a:rPr lang="en-US" dirty="0">
                <a:solidFill>
                  <a:srgbClr val="CC6600"/>
                </a:solidFill>
                <a:latin typeface="Times New Roman" panose="02020603050405020304" pitchFamily="18" charset="0"/>
                <a:cs typeface="Times New Roman" panose="02020603050405020304" pitchFamily="18" charset="0"/>
              </a:rPr>
              <a:t>available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(client == </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server.</a:t>
            </a:r>
            <a:r>
              <a:rPr lang="en-US" dirty="0">
                <a:solidFill>
                  <a:srgbClr val="CC6600"/>
                </a:solidFill>
                <a:latin typeface="Times New Roman" panose="02020603050405020304" pitchFamily="18" charset="0"/>
                <a:cs typeface="Times New Roman" panose="02020603050405020304" pitchFamily="18" charset="0"/>
              </a:rPr>
              <a:t>write</a:t>
            </a:r>
            <a:r>
              <a:rPr lang="en-US" dirty="0">
                <a:solidFill>
                  <a:srgbClr val="000000"/>
                </a:solidFill>
                <a:latin typeface="Times New Roman" panose="02020603050405020304" pitchFamily="18" charset="0"/>
                <a:cs typeface="Times New Roman" panose="02020603050405020304" pitchFamily="18" charset="0"/>
              </a:rPr>
              <a:t>(client.</a:t>
            </a:r>
            <a:r>
              <a:rPr lang="en-US" dirty="0">
                <a:solidFill>
                  <a:srgbClr val="CC6600"/>
                </a:solidFill>
                <a:latin typeface="Times New Roman" panose="02020603050405020304" pitchFamily="18" charset="0"/>
                <a:cs typeface="Times New Roman" panose="02020603050405020304" pitchFamily="18" charset="0"/>
              </a:rPr>
              <a:t>read</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971675" y="4781238"/>
            <a:ext cx="4193994" cy="1754326"/>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"yourPassword"</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WiFiServer server(80);</a:t>
            </a:r>
            <a:endParaRPr lang="en-US" dirty="0"/>
          </a:p>
        </p:txBody>
      </p:sp>
    </p:spTree>
    <p:extLst>
      <p:ext uri="{BB962C8B-B14F-4D97-AF65-F5344CB8AC3E}">
        <p14:creationId xmlns:p14="http://schemas.microsoft.com/office/powerpoint/2010/main" val="658310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SEVER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14634"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dữ liệu đến các clients đã kết nối với sever.</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server.print(data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server.print(data, BASE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data: byte, char, int, long hoặc string</a:t>
            </a:r>
            <a:endParaRPr lang="en-US" sz="2400" i="1" dirty="0">
              <a:latin typeface="Times New Roman" panose="02020603050405020304" pitchFamily="18" charset="0"/>
              <a:cs typeface="Times New Roman" panose="02020603050405020304" pitchFamily="18" charset="0"/>
            </a:endParaRPr>
          </a:p>
          <a:p>
            <a:r>
              <a:rPr lang="en-US" sz="2400" i="1" dirty="0" smtClean="0">
                <a:latin typeface="Times New Roman" panose="02020603050405020304" pitchFamily="18" charset="0"/>
                <a:cs typeface="Times New Roman" panose="02020603050405020304" pitchFamily="18" charset="0"/>
              </a:rPr>
              <a:t>base (optional): BIN (hệ 2), DEC (hệ 10), OCT (hệ 8), HEX (hệ 16).</a:t>
            </a:r>
            <a:endParaRPr lang="en-US" sz="2400" i="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 sever.print – sever.println</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526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4690382" cy="2308324"/>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Tạo một máy khách có thể kết nối với một địa chỉ và cổng IP được chỉ định như được xác định trong client.connect </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WiFiClient</a:t>
            </a:r>
            <a:r>
              <a:rPr lang="en-US" sz="2400" dirty="0" smtClean="0">
                <a:latin typeface="Times New Roman" panose="02020603050405020304" pitchFamily="18" charset="0"/>
                <a:cs typeface="Times New Roman" panose="02020603050405020304" pitchFamily="18" charset="0"/>
              </a:rPr>
              <a:t>();</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 WiFiClient</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6662057" y="1724297"/>
            <a:ext cx="5852160" cy="5078313"/>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CC6600"/>
                </a:solidFill>
                <a:latin typeface="Times New Roman" panose="02020603050405020304" pitchFamily="18" charset="0"/>
                <a:cs typeface="Times New Roman" panose="02020603050405020304" pitchFamily="18" charset="0"/>
              </a:rPr>
              <a:t>Serial</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CC6600"/>
                </a:solidFill>
                <a:latin typeface="Times New Roman" panose="02020603050405020304" pitchFamily="18" charset="0"/>
                <a:cs typeface="Times New Roman" panose="02020603050405020304" pitchFamily="18" charset="0"/>
              </a:rPr>
              <a:t>println</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0066CC"/>
                </a:solidFill>
                <a:latin typeface="Times New Roman" panose="02020603050405020304" pitchFamily="18" charset="0"/>
                <a:cs typeface="Times New Roman" panose="02020603050405020304" pitchFamily="18" charset="0"/>
              </a:rPr>
              <a:t>"Attempting to connect to WPA network..."</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CC6600"/>
                </a:solidFill>
                <a:latin typeface="Times New Roman" panose="02020603050405020304" pitchFamily="18" charset="0"/>
                <a:cs typeface="Times New Roman" panose="02020603050405020304" pitchFamily="18" charset="0"/>
              </a:rPr>
              <a:t>Serial</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CC6600"/>
                </a:solidFill>
                <a:latin typeface="Times New Roman" panose="02020603050405020304" pitchFamily="18" charset="0"/>
                <a:cs typeface="Times New Roman" panose="02020603050405020304" pitchFamily="18" charset="0"/>
              </a:rPr>
              <a:t>print</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0066CC"/>
                </a:solidFill>
                <a:latin typeface="Times New Roman" panose="02020603050405020304" pitchFamily="18" charset="0"/>
                <a:cs typeface="Times New Roman" panose="02020603050405020304" pitchFamily="18" charset="0"/>
              </a:rPr>
              <a:t>"SSID: "</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CC6600"/>
                </a:solidFill>
                <a:latin typeface="Times New Roman" panose="02020603050405020304" pitchFamily="18" charset="0"/>
                <a:cs typeface="Times New Roman" panose="02020603050405020304" pitchFamily="18" charset="0"/>
              </a:rPr>
              <a:t>Serial</a:t>
            </a:r>
            <a:r>
              <a:rPr lang="en-US"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CC6600"/>
                </a:solidFill>
                <a:latin typeface="Times New Roman" panose="02020603050405020304" pitchFamily="18" charset="0"/>
                <a:cs typeface="Times New Roman" panose="02020603050405020304" pitchFamily="18" charset="0"/>
              </a:rPr>
              <a:t>println</a:t>
            </a:r>
            <a:r>
              <a:rPr lang="en-US" dirty="0" smtClean="0">
                <a:solidFill>
                  <a:srgbClr val="000000"/>
                </a:solidFill>
                <a:latin typeface="Times New Roman" panose="02020603050405020304" pitchFamily="18" charset="0"/>
                <a:cs typeface="Times New Roman" panose="02020603050405020304" pitchFamily="18" charset="0"/>
              </a:rPr>
              <a:t>(ssid);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 to wifi"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b="1" dirty="0">
                <a:solidFill>
                  <a:srgbClr val="000099"/>
                </a:solidFill>
                <a:latin typeface="Times New Roman" panose="02020603050405020304" pitchFamily="18" charset="0"/>
                <a:cs typeface="Times New Roman" panose="02020603050405020304" pitchFamily="18" charset="0"/>
              </a:rPr>
              <a:t>\n</a:t>
            </a:r>
            <a:r>
              <a:rPr lang="en-US" dirty="0">
                <a:solidFill>
                  <a:srgbClr val="0066CC"/>
                </a:solidFill>
                <a:latin typeface="Times New Roman" panose="02020603050405020304" pitchFamily="18" charset="0"/>
                <a:cs typeface="Times New Roman" panose="02020603050405020304" pitchFamily="18" charset="0"/>
              </a:rPr>
              <a:t>Starting connection</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connect</a:t>
            </a:r>
            <a:r>
              <a:rPr lang="en-US" dirty="0">
                <a:solidFill>
                  <a:srgbClr val="000000"/>
                </a:solidFill>
                <a:latin typeface="Times New Roman" panose="02020603050405020304" pitchFamily="18" charset="0"/>
                <a:cs typeface="Times New Roman" panose="02020603050405020304" pitchFamily="18" charset="0"/>
              </a:rPr>
              <a:t>(server, 80))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"GET /search?q=arduino HTTP/1.0"</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println</a:t>
            </a:r>
            <a:r>
              <a:rPr lang="en-US" dirty="0" smtClean="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971675" y="4123278"/>
            <a:ext cx="4254270" cy="258532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"myNetwork"</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"myPassword"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server(74,125,115,105);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WiFiClient client;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endParaRPr lang="en-US" dirty="0"/>
          </a:p>
        </p:txBody>
      </p:sp>
    </p:spTree>
    <p:extLst>
      <p:ext uri="{BB962C8B-B14F-4D97-AF65-F5344CB8AC3E}">
        <p14:creationId xmlns:p14="http://schemas.microsoft.com/office/powerpoint/2010/main" val="4133141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4690382"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Kiểm tra xem client đã được kết nối chưa</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client.connected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4.2 Client.connected</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6796223" y="1724297"/>
            <a:ext cx="4946469" cy="5262979"/>
          </a:xfrm>
          <a:prstGeom prst="rect">
            <a:avLst/>
          </a:prstGeom>
        </p:spPr>
        <p:txBody>
          <a:bodyPr wrap="square">
            <a:spAutoFit/>
          </a:bodyPr>
          <a:lstStyle/>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 status != WL_CONNECTED)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"Couldn't get a wifi connection</a:t>
            </a:r>
            <a:r>
              <a:rPr lang="en-US" sz="1600" dirty="0" smtClean="0">
                <a:solidFill>
                  <a:srgbClr val="0066CC"/>
                </a:solidFill>
                <a:latin typeface="Times New Roman" panose="02020603050405020304" pitchFamily="18" charset="0"/>
                <a:cs typeface="Times New Roman" panose="02020603050405020304" pitchFamily="18" charset="0"/>
              </a:rPr>
              <a:t>"</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while</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true</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else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"Connected to wifi"</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a:t>
            </a:r>
            <a:r>
              <a:rPr lang="en-US" sz="1600" b="1" dirty="0">
                <a:solidFill>
                  <a:srgbClr val="000099"/>
                </a:solidFill>
                <a:latin typeface="Times New Roman" panose="02020603050405020304" pitchFamily="18" charset="0"/>
                <a:cs typeface="Times New Roman" panose="02020603050405020304" pitchFamily="18" charset="0"/>
              </a:rPr>
              <a:t>\n</a:t>
            </a:r>
            <a:r>
              <a:rPr lang="en-US" sz="1600" dirty="0">
                <a:solidFill>
                  <a:srgbClr val="0066CC"/>
                </a:solidFill>
                <a:latin typeface="Times New Roman" panose="02020603050405020304" pitchFamily="18" charset="0"/>
                <a:cs typeface="Times New Roman" panose="02020603050405020304" pitchFamily="18" charset="0"/>
              </a:rPr>
              <a:t>Starting connection</a:t>
            </a:r>
            <a:r>
              <a:rPr lang="en-US" sz="1600" dirty="0" smtClean="0">
                <a:solidFill>
                  <a:srgbClr val="0066CC"/>
                </a:solidFill>
                <a:latin typeface="Times New Roman" panose="02020603050405020304" pitchFamily="18" charset="0"/>
                <a:cs typeface="Times New Roman" panose="02020603050405020304" pitchFamily="18" charset="0"/>
              </a:rPr>
              <a:t>..."</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connect</a:t>
            </a:r>
            <a:r>
              <a:rPr lang="en-US" sz="1600" dirty="0">
                <a:solidFill>
                  <a:srgbClr val="000000"/>
                </a:solidFill>
                <a:latin typeface="Times New Roman" panose="02020603050405020304" pitchFamily="18" charset="0"/>
                <a:cs typeface="Times New Roman" panose="02020603050405020304" pitchFamily="18" charset="0"/>
              </a:rPr>
              <a:t>(server, 80))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"connected</a:t>
            </a:r>
            <a:r>
              <a:rPr lang="en-US" sz="1600" dirty="0" smtClean="0">
                <a:solidFill>
                  <a:srgbClr val="0066CC"/>
                </a:solidFill>
                <a:latin typeface="Times New Roman" panose="02020603050405020304" pitchFamily="18" charset="0"/>
                <a:cs typeface="Times New Roman" panose="02020603050405020304" pitchFamily="18" charset="0"/>
              </a:rPr>
              <a:t>"</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"GET /search?q=arduino HTTP/1.0"</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CC6600"/>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CC6600"/>
                </a:solidFill>
                <a:latin typeface="Times New Roman" panose="02020603050405020304" pitchFamily="18" charset="0"/>
                <a:cs typeface="Times New Roman" panose="02020603050405020304" pitchFamily="18" charset="0"/>
              </a:rPr>
              <a:t>loop</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available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c = client.</a:t>
            </a:r>
            <a:r>
              <a:rPr lang="en-US" sz="1600" dirty="0">
                <a:solidFill>
                  <a:srgbClr val="CC6600"/>
                </a:solidFill>
                <a:latin typeface="Times New Roman" panose="02020603050405020304" pitchFamily="18" charset="0"/>
                <a:cs typeface="Times New Roman" panose="02020603050405020304" pitchFamily="18" charset="0"/>
              </a:rPr>
              <a:t>read</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a:t>
            </a:r>
            <a:r>
              <a:rPr lang="en-US" sz="1600" dirty="0">
                <a:solidFill>
                  <a:srgbClr val="000000"/>
                </a:solidFill>
                <a:latin typeface="Times New Roman" panose="02020603050405020304" pitchFamily="18" charset="0"/>
                <a:cs typeface="Times New Roman" panose="02020603050405020304" pitchFamily="18" charset="0"/>
              </a:rPr>
              <a:t>(c</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if</a:t>
            </a: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connected</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"disconnecting."</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client.</a:t>
            </a:r>
            <a:r>
              <a:rPr lang="en-US" sz="1600" dirty="0">
                <a:solidFill>
                  <a:srgbClr val="CC6600"/>
                </a:solidFill>
                <a:latin typeface="Times New Roman" panose="02020603050405020304" pitchFamily="18" charset="0"/>
                <a:cs typeface="Times New Roman" panose="02020603050405020304" pitchFamily="18" charset="0"/>
              </a:rPr>
              <a:t>stop</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for</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1837509" y="3220389"/>
            <a:ext cx="4641668" cy="3785652"/>
          </a:xfrm>
          <a:prstGeom prst="rect">
            <a:avLst/>
          </a:prstGeom>
        </p:spPr>
        <p:txBody>
          <a:bodyPr wrap="square">
            <a:spAutoFit/>
          </a:bodyPr>
          <a:lstStyle/>
          <a:p>
            <a:r>
              <a:rPr lang="en-US" sz="1600" dirty="0">
                <a:solidFill>
                  <a:srgbClr val="7E7E7E"/>
                </a:solidFill>
                <a:latin typeface="Times New Roman" panose="02020603050405020304" pitchFamily="18" charset="0"/>
                <a:cs typeface="Times New Roman" panose="02020603050405020304" pitchFamily="18" charset="0"/>
              </a:rPr>
              <a:t>#include &lt;SPI.h&gt;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7E7E7E"/>
                </a:solidFill>
                <a:latin typeface="Times New Roman" panose="02020603050405020304" pitchFamily="18" charset="0"/>
                <a:cs typeface="Times New Roman" panose="02020603050405020304" pitchFamily="18" charset="0"/>
              </a:rPr>
              <a:t>#include &lt;WiFi.h&gt;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CC6600"/>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ssid[] = </a:t>
            </a:r>
            <a:r>
              <a:rPr lang="en-US" sz="1600" dirty="0">
                <a:solidFill>
                  <a:srgbClr val="0066CC"/>
                </a:solidFill>
                <a:latin typeface="Times New Roman" panose="02020603050405020304" pitchFamily="18" charset="0"/>
                <a:cs typeface="Times New Roman" panose="02020603050405020304" pitchFamily="18" charset="0"/>
              </a:rPr>
              <a:t>"myNetwork"</a:t>
            </a:r>
            <a:r>
              <a:rPr lang="en-US" sz="1600" dirty="0">
                <a:solidFill>
                  <a:srgbClr val="000000"/>
                </a:solidFill>
                <a:latin typeface="Times New Roman" panose="02020603050405020304" pitchFamily="18" charset="0"/>
                <a:cs typeface="Times New Roman" panose="02020603050405020304" pitchFamily="18" charset="0"/>
              </a:rPr>
              <a:t>;</a:t>
            </a:r>
          </a:p>
          <a:p>
            <a:r>
              <a:rPr lang="en-US" sz="1600" dirty="0">
                <a:solidFill>
                  <a:srgbClr val="CC6600"/>
                </a:solidFill>
                <a:latin typeface="Times New Roman" panose="02020603050405020304" pitchFamily="18" charset="0"/>
                <a:cs typeface="Times New Roman" panose="02020603050405020304" pitchFamily="18" charset="0"/>
              </a:rPr>
              <a:t>char</a:t>
            </a:r>
            <a:r>
              <a:rPr lang="en-US" sz="1600" dirty="0">
                <a:solidFill>
                  <a:srgbClr val="000000"/>
                </a:solidFill>
                <a:latin typeface="Times New Roman" panose="02020603050405020304" pitchFamily="18" charset="0"/>
                <a:cs typeface="Times New Roman" panose="02020603050405020304" pitchFamily="18" charset="0"/>
              </a:rPr>
              <a:t> pass[] = </a:t>
            </a:r>
            <a:r>
              <a:rPr lang="en-US" sz="1600" dirty="0">
                <a:solidFill>
                  <a:srgbClr val="0066CC"/>
                </a:solidFill>
                <a:latin typeface="Times New Roman" panose="02020603050405020304" pitchFamily="18" charset="0"/>
                <a:cs typeface="Times New Roman" panose="02020603050405020304" pitchFamily="18" charset="0"/>
              </a:rPr>
              <a:t>"myPassword"</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CC6600"/>
                </a:solidFill>
                <a:latin typeface="Times New Roman" panose="02020603050405020304" pitchFamily="18" charset="0"/>
                <a:cs typeface="Times New Roman" panose="02020603050405020304" pitchFamily="18" charset="0"/>
              </a:rPr>
              <a:t>int</a:t>
            </a:r>
            <a:r>
              <a:rPr lang="en-US" sz="1600" dirty="0">
                <a:solidFill>
                  <a:srgbClr val="000000"/>
                </a:solidFill>
                <a:latin typeface="Times New Roman" panose="02020603050405020304" pitchFamily="18" charset="0"/>
                <a:cs typeface="Times New Roman" panose="02020603050405020304" pitchFamily="18" charset="0"/>
              </a:rPr>
              <a:t> status = WL_IDLE_STATUS;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IPAddress server(74,125,115,105);</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WiFiClient client;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CC6600"/>
                </a:solidFill>
                <a:latin typeface="Times New Roman" panose="02020603050405020304" pitchFamily="18" charset="0"/>
                <a:cs typeface="Times New Roman" panose="02020603050405020304" pitchFamily="18" charset="0"/>
              </a:rPr>
              <a:t>void</a:t>
            </a:r>
            <a:r>
              <a:rPr lang="en-US" sz="1600" dirty="0">
                <a:solidFill>
                  <a:srgbClr val="000000"/>
                </a:solidFill>
                <a:latin typeface="Times New Roman" panose="02020603050405020304" pitchFamily="18" charset="0"/>
                <a:cs typeface="Times New Roman" panose="02020603050405020304" pitchFamily="18" charset="0"/>
              </a:rPr>
              <a:t> </a:t>
            </a:r>
            <a:r>
              <a:rPr lang="en-US" sz="1600" b="1" dirty="0">
                <a:solidFill>
                  <a:srgbClr val="CC6600"/>
                </a:solidFill>
                <a:latin typeface="Times New Roman" panose="02020603050405020304" pitchFamily="18" charset="0"/>
                <a:cs typeface="Times New Roman" panose="02020603050405020304" pitchFamily="18" charset="0"/>
              </a:rPr>
              <a:t>setup</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begin</a:t>
            </a:r>
            <a:r>
              <a:rPr lang="en-US" sz="1600" dirty="0">
                <a:solidFill>
                  <a:srgbClr val="000000"/>
                </a:solidFill>
                <a:latin typeface="Times New Roman" panose="02020603050405020304" pitchFamily="18" charset="0"/>
                <a:cs typeface="Times New Roman" panose="02020603050405020304" pitchFamily="18" charset="0"/>
              </a:rPr>
              <a:t>(9600);</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"Attempting to connect to WPA network..."</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0066CC"/>
                </a:solidFill>
                <a:latin typeface="Times New Roman" panose="02020603050405020304" pitchFamily="18" charset="0"/>
                <a:cs typeface="Times New Roman" panose="02020603050405020304" pitchFamily="18" charset="0"/>
              </a:rPr>
              <a:t>"SSID: "</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a:t>
            </a:r>
            <a:r>
              <a:rPr lang="en-US" sz="1600" dirty="0">
                <a:solidFill>
                  <a:srgbClr val="CC6600"/>
                </a:solidFill>
                <a:latin typeface="Times New Roman" panose="02020603050405020304" pitchFamily="18" charset="0"/>
                <a:cs typeface="Times New Roman" panose="02020603050405020304" pitchFamily="18" charset="0"/>
              </a:rPr>
              <a:t>Serial</a:t>
            </a:r>
            <a:r>
              <a:rPr lang="en-US" sz="1600" dirty="0">
                <a:solidFill>
                  <a:srgbClr val="000000"/>
                </a:solidFill>
                <a:latin typeface="Times New Roman" panose="02020603050405020304" pitchFamily="18" charset="0"/>
                <a:cs typeface="Times New Roman" panose="02020603050405020304" pitchFamily="18" charset="0"/>
              </a:rPr>
              <a:t>.</a:t>
            </a:r>
            <a:r>
              <a:rPr lang="en-US" sz="1600" dirty="0">
                <a:solidFill>
                  <a:srgbClr val="CC6600"/>
                </a:solidFill>
                <a:latin typeface="Times New Roman" panose="02020603050405020304" pitchFamily="18" charset="0"/>
                <a:cs typeface="Times New Roman" panose="02020603050405020304" pitchFamily="18" charset="0"/>
              </a:rPr>
              <a:t>println</a:t>
            </a:r>
            <a:r>
              <a:rPr lang="en-US" sz="1600" dirty="0">
                <a:solidFill>
                  <a:srgbClr val="000000"/>
                </a:solidFill>
                <a:latin typeface="Times New Roman" panose="02020603050405020304" pitchFamily="18" charset="0"/>
                <a:cs typeface="Times New Roman" panose="02020603050405020304" pitchFamily="18" charset="0"/>
              </a:rPr>
              <a:t>(ssid);</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status = WiFi.</a:t>
            </a:r>
            <a:r>
              <a:rPr lang="en-US" sz="1600" dirty="0">
                <a:solidFill>
                  <a:srgbClr val="CC6600"/>
                </a:solidFill>
                <a:latin typeface="Times New Roman" panose="02020603050405020304" pitchFamily="18" charset="0"/>
                <a:cs typeface="Times New Roman" panose="02020603050405020304" pitchFamily="18" charset="0"/>
              </a:rPr>
              <a:t>begin</a:t>
            </a:r>
            <a:r>
              <a:rPr lang="en-US" sz="1600" dirty="0">
                <a:solidFill>
                  <a:srgbClr val="000000"/>
                </a:solidFill>
                <a:latin typeface="Times New Roman" panose="02020603050405020304" pitchFamily="18" charset="0"/>
                <a:cs typeface="Times New Roman" panose="02020603050405020304" pitchFamily="18" charset="0"/>
              </a:rPr>
              <a:t>(ssid, pass);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p>
        </p:txBody>
      </p:sp>
    </p:spTree>
    <p:extLst>
      <p:ext uri="{BB962C8B-B14F-4D97-AF65-F5344CB8AC3E}">
        <p14:creationId xmlns:p14="http://schemas.microsoft.com/office/powerpoint/2010/main" val="2814495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a:t>
            </a:r>
            <a:r>
              <a:rPr lang="vi-VN" sz="2400" dirty="0" smtClean="0">
                <a:latin typeface="Times New Roman" panose="02020603050405020304" pitchFamily="18" charset="0"/>
                <a:cs typeface="Times New Roman" panose="02020603050405020304" pitchFamily="18" charset="0"/>
              </a:rPr>
              <a:t>ết </a:t>
            </a:r>
            <a:r>
              <a:rPr lang="vi-VN" sz="2400" dirty="0">
                <a:latin typeface="Times New Roman" panose="02020603050405020304" pitchFamily="18" charset="0"/>
                <a:cs typeface="Times New Roman" panose="02020603050405020304" pitchFamily="18" charset="0"/>
              </a:rPr>
              <a:t>nối với địa chỉ IP và cổng được chỉ định trong hàm tạo. Giá trị trả về cho biết thành công hay thất bại. Connect () cũng hỗ trợ tra cứu DNS khi sử dụng tên miền (ví dụ: google.com</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client.connect(ip, port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client.connect(URL, port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ip: the IP address that the client will connect to (array of 4 bytes)</a:t>
            </a:r>
          </a:p>
          <a:p>
            <a:r>
              <a:rPr lang="en-US" sz="2400" i="1" dirty="0">
                <a:latin typeface="Times New Roman" panose="02020603050405020304" pitchFamily="18" charset="0"/>
                <a:cs typeface="Times New Roman" panose="02020603050405020304" pitchFamily="18" charset="0"/>
              </a:rPr>
              <a:t>URL: the domain name the client will connect to (string, ex.:"arduino.cc")</a:t>
            </a:r>
          </a:p>
          <a:p>
            <a:r>
              <a:rPr lang="en-US" sz="2400" i="1" dirty="0">
                <a:latin typeface="Times New Roman" panose="02020603050405020304" pitchFamily="18" charset="0"/>
                <a:cs typeface="Times New Roman" panose="02020603050405020304" pitchFamily="18" charset="0"/>
              </a:rPr>
              <a:t>port: the port that the client will connect to (int)</a:t>
            </a:r>
          </a:p>
          <a:p>
            <a:endParaRPr lang="en-US" sz="2400"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 client.connect</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113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 client.connect (example)</a:t>
            </a:r>
          </a:p>
        </p:txBody>
      </p:sp>
      <p:sp>
        <p:nvSpPr>
          <p:cNvPr id="3" name="Rectangle 2"/>
          <p:cNvSpPr/>
          <p:nvPr/>
        </p:nvSpPr>
        <p:spPr>
          <a:xfrm>
            <a:off x="1971677" y="1701590"/>
            <a:ext cx="4803592" cy="507831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"myNetwork</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"myPassword"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servername[]=</a:t>
            </a:r>
            <a:r>
              <a:rPr lang="en-US" dirty="0">
                <a:solidFill>
                  <a:srgbClr val="0066CC"/>
                </a:solidFill>
                <a:latin typeface="Times New Roman" panose="02020603050405020304" pitchFamily="18" charset="0"/>
                <a:cs typeface="Times New Roman" panose="02020603050405020304" pitchFamily="18" charset="0"/>
              </a:rPr>
              <a:t>"google.com"</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WiFiClient client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WPA network..."</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"Couldn't get a wifi connection</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7219406" y="1823229"/>
            <a:ext cx="4517572" cy="4247317"/>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else</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 to wifi"</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
            </a:r>
            <a:r>
              <a:rPr lang="en-US" b="1" dirty="0">
                <a:solidFill>
                  <a:srgbClr val="000099"/>
                </a:solidFill>
                <a:latin typeface="Times New Roman" panose="02020603050405020304" pitchFamily="18" charset="0"/>
                <a:cs typeface="Times New Roman" panose="02020603050405020304" pitchFamily="18" charset="0"/>
              </a:rPr>
              <a:t>\n</a:t>
            </a:r>
            <a:r>
              <a:rPr lang="en-US" dirty="0">
                <a:solidFill>
                  <a:srgbClr val="0066CC"/>
                </a:solidFill>
                <a:latin typeface="Times New Roman" panose="02020603050405020304" pitchFamily="18" charset="0"/>
                <a:cs typeface="Times New Roman" panose="02020603050405020304" pitchFamily="18" charset="0"/>
              </a:rPr>
              <a:t>Starting connection..."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connect</a:t>
            </a:r>
            <a:r>
              <a:rPr lang="en-US" dirty="0">
                <a:solidFill>
                  <a:srgbClr val="000000"/>
                </a:solidFill>
                <a:latin typeface="Times New Roman" panose="02020603050405020304" pitchFamily="18" charset="0"/>
                <a:cs typeface="Times New Roman" panose="02020603050405020304" pitchFamily="18" charset="0"/>
              </a:rPr>
              <a:t>(servername, 80))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"connected"</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"GET /search?q=arduino HTTP/1.0"</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client.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292717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Ghi dữ liệu đến sever mà client đã kết nối</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client.write(data)</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data: the byte or char to write</a:t>
            </a:r>
            <a:endParaRPr lang="en-US" sz="2400" i="1"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 client.write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67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dữ liệu đến sever mà client đã kết nối</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client.print(data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client.print(data, BASE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client.println</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client.println(data</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client.print(data, BASE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data: byte, char, int, long hoặc string</a:t>
            </a:r>
          </a:p>
          <a:p>
            <a:r>
              <a:rPr lang="en-US" sz="2400" i="1" dirty="0">
                <a:latin typeface="Times New Roman" panose="02020603050405020304" pitchFamily="18" charset="0"/>
                <a:cs typeface="Times New Roman" panose="02020603050405020304" pitchFamily="18" charset="0"/>
              </a:rPr>
              <a:t>base (optional): BIN (hệ 2), DEC (hệ 10), OCT (hệ 8), HEX (hệ 16).</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4.5 client.print – client.println</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443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2677656"/>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Đọc byte tiếp theo nhận được từ máy chủ mà máy khách được kết </a:t>
            </a:r>
            <a:r>
              <a:rPr lang="vi-VN" sz="2400" dirty="0" smtClean="0">
                <a:latin typeface="Times New Roman" panose="02020603050405020304" pitchFamily="18" charset="0"/>
                <a:cs typeface="Times New Roman" panose="02020603050405020304" pitchFamily="18" charset="0"/>
              </a:rPr>
              <a:t>nối</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client.read();</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Giá trị return:</a:t>
            </a:r>
          </a:p>
          <a:p>
            <a:r>
              <a:rPr lang="en-US" sz="2400" dirty="0">
                <a:latin typeface="Times New Roman" panose="02020603050405020304" pitchFamily="18" charset="0"/>
                <a:cs typeface="Times New Roman" panose="02020603050405020304" pitchFamily="18" charset="0"/>
              </a:rPr>
              <a:t>The next byte (or character)</a:t>
            </a:r>
            <a:endParaRPr lang="en-US" sz="3200"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4.6 client.read</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52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7" y="1724297"/>
            <a:ext cx="5021306"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Đăng nhập vào một mạng wifi bằng cách cung cấp:</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Tên mạng</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Mật khẩu vào mạng</a:t>
            </a:r>
          </a:p>
          <a:p>
            <a:pPr marL="800100"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Phương thức bảo mật</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i="1" dirty="0">
                <a:latin typeface="Times New Roman" panose="02020603050405020304" pitchFamily="18" charset="0"/>
                <a:cs typeface="Times New Roman" panose="02020603050405020304" pitchFamily="18" charset="0"/>
              </a:rPr>
              <a:t>WiFi.begin();</a:t>
            </a:r>
            <a:br>
              <a:rPr lang="en-US" sz="2400" i="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WiFi.begin(ssid);</a:t>
            </a:r>
            <a:br>
              <a:rPr lang="en-US" sz="2400" i="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WiFi.begin(ssid, pass);</a:t>
            </a:r>
            <a:br>
              <a:rPr lang="en-US" sz="2400" i="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WiFi.begin(ssid, keyIndex, key);</a:t>
            </a:r>
          </a:p>
        </p:txBody>
      </p:sp>
      <p:sp>
        <p:nvSpPr>
          <p:cNvPr id="3" name="Rectangle 2"/>
          <p:cNvSpPr/>
          <p:nvPr/>
        </p:nvSpPr>
        <p:spPr>
          <a:xfrm>
            <a:off x="6992983" y="1834047"/>
            <a:ext cx="4360816" cy="3970318"/>
          </a:xfrm>
          <a:prstGeom prst="rect">
            <a:avLst/>
          </a:prstGeom>
        </p:spPr>
        <p:txBody>
          <a:bodyPr wrap="square">
            <a:spAutoFit/>
          </a:bodyPr>
          <a:lstStyle/>
          <a:p>
            <a:r>
              <a:rPr lang="en-US" b="1" i="1" u="sng" dirty="0" smtClean="0">
                <a:latin typeface="TyponineSans Monospace Regular 4"/>
              </a:rPr>
              <a:t>Ví dụ:</a:t>
            </a:r>
          </a:p>
          <a:p>
            <a:r>
              <a:rPr lang="en-US" dirty="0" smtClean="0">
                <a:solidFill>
                  <a:srgbClr val="7E7E7E"/>
                </a:solidFill>
                <a:latin typeface="TyponineSans Monospace Regular 4"/>
              </a:rPr>
              <a:t>#</a:t>
            </a:r>
            <a:r>
              <a:rPr lang="en-US" dirty="0">
                <a:solidFill>
                  <a:srgbClr val="7E7E7E"/>
                </a:solidFill>
                <a:latin typeface="TyponineSans Monospace Regular 4"/>
              </a:rPr>
              <a:t>include &lt;WiFi.h&gt;</a:t>
            </a:r>
            <a:r>
              <a:rPr lang="en-US" dirty="0"/>
              <a:t/>
            </a:r>
            <a:br>
              <a:rPr lang="en-US" dirty="0"/>
            </a:br>
            <a:r>
              <a:rPr lang="en-US" dirty="0"/>
              <a:t/>
            </a:r>
            <a:br>
              <a:rPr lang="en-US" dirty="0"/>
            </a:br>
            <a:r>
              <a:rPr lang="en-US" i="1" dirty="0">
                <a:solidFill>
                  <a:srgbClr val="7E7E7E"/>
                </a:solidFill>
                <a:latin typeface="TyponineSans Monospace Regular 4"/>
              </a:rPr>
              <a:t>//SSID of your network</a:t>
            </a:r>
            <a:r>
              <a:rPr lang="en-US" dirty="0"/>
              <a:t/>
            </a:r>
            <a:br>
              <a:rPr lang="en-US" dirty="0"/>
            </a:br>
            <a:r>
              <a:rPr lang="en-US" dirty="0">
                <a:solidFill>
                  <a:srgbClr val="CC6600"/>
                </a:solidFill>
                <a:latin typeface="TyponineSans Monospace Regular 4"/>
              </a:rPr>
              <a:t>char</a:t>
            </a:r>
            <a:r>
              <a:rPr lang="en-US" dirty="0">
                <a:solidFill>
                  <a:srgbClr val="000000"/>
                </a:solidFill>
                <a:latin typeface="TyponineSans Monospace Regular 4"/>
              </a:rPr>
              <a:t> ssid[] = </a:t>
            </a:r>
            <a:r>
              <a:rPr lang="en-US" dirty="0">
                <a:solidFill>
                  <a:srgbClr val="0066CC"/>
                </a:solidFill>
                <a:latin typeface="TyponineSans Monospace Regular 4"/>
              </a:rPr>
              <a:t>"yourNetwork"</a:t>
            </a:r>
            <a:r>
              <a:rPr lang="en-US" dirty="0">
                <a:solidFill>
                  <a:srgbClr val="000000"/>
                </a:solidFill>
                <a:latin typeface="TyponineSans Monospace Regular 4"/>
              </a:rPr>
              <a:t>;</a:t>
            </a:r>
            <a:r>
              <a:rPr lang="en-US" dirty="0"/>
              <a:t/>
            </a:r>
            <a:br>
              <a:rPr lang="en-US" dirty="0"/>
            </a:br>
            <a:r>
              <a:rPr lang="en-US" i="1" dirty="0">
                <a:solidFill>
                  <a:srgbClr val="7E7E7E"/>
                </a:solidFill>
                <a:latin typeface="TyponineSans Monospace Regular 4"/>
              </a:rPr>
              <a:t>//password of your WPA Network</a:t>
            </a:r>
            <a:r>
              <a:rPr lang="en-US" dirty="0"/>
              <a:t/>
            </a:r>
            <a:br>
              <a:rPr lang="en-US" dirty="0"/>
            </a:br>
            <a:r>
              <a:rPr lang="en-US" dirty="0">
                <a:solidFill>
                  <a:srgbClr val="CC6600"/>
                </a:solidFill>
                <a:latin typeface="TyponineSans Monospace Regular 4"/>
              </a:rPr>
              <a:t>char</a:t>
            </a:r>
            <a:r>
              <a:rPr lang="en-US" dirty="0">
                <a:solidFill>
                  <a:srgbClr val="000000"/>
                </a:solidFill>
                <a:latin typeface="TyponineSans Monospace Regular 4"/>
              </a:rPr>
              <a:t> pass[] = </a:t>
            </a:r>
            <a:r>
              <a:rPr lang="en-US" dirty="0">
                <a:solidFill>
                  <a:srgbClr val="0066CC"/>
                </a:solidFill>
                <a:latin typeface="TyponineSans Monospace Regular 4"/>
              </a:rPr>
              <a:t>"secretPassword"</a:t>
            </a:r>
            <a:r>
              <a:rPr lang="en-US" dirty="0">
                <a:solidFill>
                  <a:srgbClr val="000000"/>
                </a:solidFill>
                <a:latin typeface="TyponineSans Monospace Regular 4"/>
              </a:rPr>
              <a:t>;</a:t>
            </a:r>
            <a:r>
              <a:rPr lang="en-US" dirty="0"/>
              <a:t/>
            </a:r>
            <a:br>
              <a:rPr lang="en-US" dirty="0"/>
            </a:br>
            <a:r>
              <a:rPr lang="en-US" dirty="0"/>
              <a:t/>
            </a:r>
            <a:br>
              <a:rPr lang="en-US" dirty="0"/>
            </a:br>
            <a:r>
              <a:rPr lang="en-US" dirty="0">
                <a:solidFill>
                  <a:srgbClr val="CC6600"/>
                </a:solidFill>
                <a:latin typeface="TyponineSans Monospace Regular 4"/>
              </a:rPr>
              <a:t>void</a:t>
            </a:r>
            <a:r>
              <a:rPr lang="en-US" dirty="0">
                <a:solidFill>
                  <a:srgbClr val="000000"/>
                </a:solidFill>
                <a:latin typeface="TyponineSans Monospace Regular 4"/>
              </a:rPr>
              <a:t> </a:t>
            </a:r>
            <a:r>
              <a:rPr lang="en-US" b="1" dirty="0">
                <a:solidFill>
                  <a:srgbClr val="CC6600"/>
                </a:solidFill>
                <a:latin typeface="TyponineSans Monospace Regular 4"/>
              </a:rPr>
              <a:t>setup</a:t>
            </a:r>
            <a:r>
              <a:rPr lang="en-US" dirty="0">
                <a:solidFill>
                  <a:srgbClr val="000000"/>
                </a:solidFill>
                <a:latin typeface="TyponineSans Monospace Regular 4"/>
              </a:rPr>
              <a:t>()</a:t>
            </a:r>
            <a:r>
              <a:rPr lang="en-US" dirty="0"/>
              <a:t/>
            </a:r>
            <a:br>
              <a:rPr lang="en-US" dirty="0"/>
            </a:br>
            <a:r>
              <a:rPr lang="en-US" dirty="0">
                <a:solidFill>
                  <a:srgbClr val="000000"/>
                </a:solidFill>
                <a:latin typeface="TyponineSans Monospace Regular 4"/>
              </a:rPr>
              <a:t>{</a:t>
            </a:r>
            <a:r>
              <a:rPr lang="en-US" dirty="0"/>
              <a:t/>
            </a:r>
            <a:br>
              <a:rPr lang="en-US" dirty="0"/>
            </a:br>
            <a:r>
              <a:rPr lang="en-US" dirty="0">
                <a:solidFill>
                  <a:srgbClr val="000000"/>
                </a:solidFill>
                <a:latin typeface="TyponineSans Monospace Regular 4"/>
              </a:rPr>
              <a:t> WiFi.</a:t>
            </a:r>
            <a:r>
              <a:rPr lang="en-US" dirty="0">
                <a:solidFill>
                  <a:srgbClr val="CC6600"/>
                </a:solidFill>
                <a:latin typeface="TyponineSans Monospace Regular 4"/>
              </a:rPr>
              <a:t>begin</a:t>
            </a:r>
            <a:r>
              <a:rPr lang="en-US" dirty="0">
                <a:solidFill>
                  <a:srgbClr val="000000"/>
                </a:solidFill>
                <a:latin typeface="TyponineSans Monospace Regular 4"/>
              </a:rPr>
              <a:t>(ssid, pass);</a:t>
            </a:r>
            <a:r>
              <a:rPr lang="en-US" dirty="0"/>
              <a:t/>
            </a:r>
            <a:br>
              <a:rPr lang="en-US" dirty="0"/>
            </a:br>
            <a:r>
              <a:rPr lang="en-US" dirty="0">
                <a:solidFill>
                  <a:srgbClr val="000000"/>
                </a:solidFill>
                <a:latin typeface="TyponineSans Monospace Regular 4"/>
              </a:rPr>
              <a:t>}</a:t>
            </a:r>
            <a:r>
              <a:rPr lang="en-US" dirty="0"/>
              <a:t/>
            </a:r>
            <a:br>
              <a:rPr lang="en-US" dirty="0"/>
            </a:br>
            <a:r>
              <a:rPr lang="en-US" dirty="0"/>
              <a:t/>
            </a:r>
            <a:br>
              <a:rPr lang="en-US" dirty="0"/>
            </a:br>
            <a:r>
              <a:rPr lang="en-US" dirty="0">
                <a:solidFill>
                  <a:srgbClr val="CC6600"/>
                </a:solidFill>
                <a:latin typeface="TyponineSans Monospace Regular 4"/>
              </a:rPr>
              <a:t>void</a:t>
            </a:r>
            <a:r>
              <a:rPr lang="en-US" dirty="0">
                <a:solidFill>
                  <a:srgbClr val="000000"/>
                </a:solidFill>
                <a:latin typeface="TyponineSans Monospace Regular 4"/>
              </a:rPr>
              <a:t> </a:t>
            </a:r>
            <a:r>
              <a:rPr lang="en-US" b="1" dirty="0">
                <a:solidFill>
                  <a:srgbClr val="CC6600"/>
                </a:solidFill>
                <a:latin typeface="TyponineSans Monospace Regular 4"/>
              </a:rPr>
              <a:t>loop</a:t>
            </a:r>
            <a:r>
              <a:rPr lang="en-US" dirty="0">
                <a:solidFill>
                  <a:srgbClr val="000000"/>
                </a:solidFill>
                <a:latin typeface="TyponineSans Monospace Regular 4"/>
              </a:rPr>
              <a:t> () {}</a:t>
            </a:r>
            <a:endParaRPr lang="en-US" dirty="0"/>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1.1 WIFI.begin</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2256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1569660"/>
          </a:xfrm>
          <a:prstGeom prst="rect">
            <a:avLst/>
          </a:prstGeom>
          <a:noFill/>
        </p:spPr>
        <p:txBody>
          <a:bodyPr wrap="square" rtlCol="0">
            <a:spAutoFit/>
          </a:bodyPr>
          <a:lstStyle/>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Hủy bỏ </a:t>
            </a:r>
            <a:r>
              <a:rPr lang="en-US" sz="2400" dirty="0" smtClean="0">
                <a:latin typeface="Times New Roman" panose="02020603050405020304" pitchFamily="18" charset="0"/>
                <a:cs typeface="Times New Roman" panose="02020603050405020304" pitchFamily="18" charset="0"/>
              </a:rPr>
              <a:t>các </a:t>
            </a:r>
            <a:r>
              <a:rPr lang="vi-VN" sz="2400" dirty="0" smtClean="0">
                <a:latin typeface="Times New Roman" panose="02020603050405020304" pitchFamily="18" charset="0"/>
                <a:cs typeface="Times New Roman" panose="02020603050405020304" pitchFamily="18" charset="0"/>
              </a:rPr>
              <a:t>byte </a:t>
            </a:r>
            <a:r>
              <a:rPr lang="vi-VN" sz="2400" dirty="0">
                <a:latin typeface="Times New Roman" panose="02020603050405020304" pitchFamily="18" charset="0"/>
                <a:cs typeface="Times New Roman" panose="02020603050405020304" pitchFamily="18" charset="0"/>
              </a:rPr>
              <a:t>nào đã được ghi cho máy khách nhưng chưa đọc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client.flush();</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4.7 client.flush</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489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Client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6"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Ngắt kết nối khỏi sever.</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smtClean="0">
                <a:latin typeface="Times New Roman" panose="02020603050405020304" pitchFamily="18" charset="0"/>
                <a:cs typeface="Times New Roman" panose="02020603050405020304" pitchFamily="18" charset="0"/>
              </a:rPr>
              <a:t>client.stop();</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4.8 client.stop</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259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TextBox 3"/>
          <p:cNvSpPr txBox="1"/>
          <p:nvPr/>
        </p:nvSpPr>
        <p:spPr>
          <a:xfrm>
            <a:off x="3960898" y="3046484"/>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7" y="1724297"/>
            <a:ext cx="9314632"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Đăng xuất khỏi mạng đang được kết nối trong thời điểm hiện tại</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i="1" dirty="0" smtClean="0">
                <a:latin typeface="Times New Roman" panose="02020603050405020304" pitchFamily="18" charset="0"/>
                <a:cs typeface="Times New Roman" panose="02020603050405020304" pitchFamily="18" charset="0"/>
              </a:rPr>
              <a:t>WiFi.disconnect();</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endParaRPr lang="en-US" sz="2400" i="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 WIFI.disconnect</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50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5"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ho </a:t>
            </a:r>
            <a:r>
              <a:rPr lang="vi-VN" sz="2400" dirty="0">
                <a:latin typeface="Times New Roman" panose="02020603050405020304" pitchFamily="18" charset="0"/>
                <a:cs typeface="Times New Roman" panose="02020603050405020304" pitchFamily="18" charset="0"/>
              </a:rPr>
              <a:t>phép bạn định cấu hình địa chỉ IP tĩnh cũng như thay đổi địa chỉ DNS, cổng và mạng con </a:t>
            </a:r>
            <a:r>
              <a:rPr lang="vi-VN" sz="2400" dirty="0" smtClean="0">
                <a:latin typeface="Times New Roman" panose="02020603050405020304" pitchFamily="18" charset="0"/>
                <a:cs typeface="Times New Roman" panose="02020603050405020304" pitchFamily="18" charset="0"/>
              </a:rPr>
              <a:t>WiFi.</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Gọi WiFi.config () trước khi WiFi.begin () </a:t>
            </a:r>
            <a:r>
              <a:rPr lang="vi-VN" sz="2400" dirty="0" smtClean="0">
                <a:latin typeface="Times New Roman" panose="02020603050405020304" pitchFamily="18" charset="0"/>
                <a:cs typeface="Times New Roman" panose="02020603050405020304" pitchFamily="18" charset="0"/>
              </a:rPr>
              <a:t>để </a:t>
            </a:r>
            <a:r>
              <a:rPr lang="vi-VN" sz="2400" dirty="0">
                <a:latin typeface="Times New Roman" panose="02020603050405020304" pitchFamily="18" charset="0"/>
                <a:cs typeface="Times New Roman" panose="02020603050405020304" pitchFamily="18" charset="0"/>
              </a:rPr>
              <a:t>định cấu </a:t>
            </a:r>
            <a:r>
              <a:rPr lang="vi-VN" sz="2400" dirty="0" smtClean="0">
                <a:latin typeface="Times New Roman" panose="02020603050405020304" pitchFamily="18" charset="0"/>
                <a:cs typeface="Times New Roman" panose="02020603050405020304" pitchFamily="18" charset="0"/>
              </a:rPr>
              <a:t>hình </a:t>
            </a:r>
            <a:r>
              <a:rPr lang="vi-VN" sz="2400" dirty="0">
                <a:latin typeface="Times New Roman" panose="02020603050405020304" pitchFamily="18" charset="0"/>
                <a:cs typeface="Times New Roman" panose="02020603050405020304" pitchFamily="18" charset="0"/>
              </a:rPr>
              <a:t>WiFi với các địa chỉ mạng được chỉ </a:t>
            </a:r>
            <a:r>
              <a:rPr lang="vi-VN" sz="2400" dirty="0"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Bạn có thể gọi WiFi.config () sau WiFi.begin (), </a:t>
            </a:r>
            <a:r>
              <a:rPr lang="vi-VN" sz="2400" dirty="0" smtClean="0">
                <a:latin typeface="Times New Roman" panose="02020603050405020304" pitchFamily="18" charset="0"/>
                <a:cs typeface="Times New Roman" panose="02020603050405020304" pitchFamily="18" charset="0"/>
              </a:rPr>
              <a:t>sẽ </a:t>
            </a:r>
            <a:r>
              <a:rPr lang="vi-VN" sz="2400" dirty="0">
                <a:latin typeface="Times New Roman" panose="02020603050405020304" pitchFamily="18" charset="0"/>
                <a:cs typeface="Times New Roman" panose="02020603050405020304" pitchFamily="18" charset="0"/>
              </a:rPr>
              <a:t>khởi tạo </a:t>
            </a:r>
            <a:r>
              <a:rPr lang="vi-VN" sz="2400" dirty="0" smtClean="0">
                <a:latin typeface="Times New Roman" panose="02020603050405020304" pitchFamily="18" charset="0"/>
                <a:cs typeface="Times New Roman" panose="02020603050405020304" pitchFamily="18" charset="0"/>
              </a:rPr>
              <a:t>ở </a:t>
            </a:r>
            <a:r>
              <a:rPr lang="vi-VN" sz="2400" dirty="0">
                <a:latin typeface="Times New Roman" panose="02020603050405020304" pitchFamily="18" charset="0"/>
                <a:cs typeface="Times New Roman" panose="02020603050405020304" pitchFamily="18" charset="0"/>
              </a:rPr>
              <a:t>chế độ DHCP mặc định. Khi phương thức config () được gọi, nó sẽ thay đổi địa chỉ mạng theo yêu cầu</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WiFi.config(ip);</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WiFi.config(ip, dns);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WiFi.config(ip, dns, gateway);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WiFi.config(ip, dns, gateway, subnet);</a:t>
            </a:r>
            <a:endParaRPr lang="en-US" sz="2400" i="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WIFI.config</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458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 WIFI.config (example)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872343" y="1779462"/>
            <a:ext cx="4563291" cy="5078313"/>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ip(192, 168, 0, 177);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"secretPassword"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status</a:t>
            </a:r>
            <a:r>
              <a:rPr lang="en-US" dirty="0">
                <a:solidFill>
                  <a:srgbClr val="000000"/>
                </a:solidFill>
                <a:latin typeface="Times New Roman" panose="02020603050405020304" pitchFamily="18" charset="0"/>
                <a:cs typeface="Times New Roman" panose="02020603050405020304" pitchFamily="18" charset="0"/>
              </a:rPr>
              <a:t>() == WL_NO_SHIELD)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"WiFi shield not present"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don't continue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config</a:t>
            </a:r>
            <a:r>
              <a:rPr lang="en-US" dirty="0">
                <a:solidFill>
                  <a:srgbClr val="000000"/>
                </a:solidFill>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435634" y="1779462"/>
            <a:ext cx="4918167" cy="3416320"/>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wait 10 seconds for connection: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delay</a:t>
            </a:r>
            <a:r>
              <a:rPr lang="en-US" dirty="0">
                <a:solidFill>
                  <a:srgbClr val="000000"/>
                </a:solidFill>
                <a:latin typeface="Times New Roman" panose="02020603050405020304" pitchFamily="18" charset="0"/>
                <a:cs typeface="Times New Roman" panose="02020603050405020304" pitchFamily="18" charset="0"/>
              </a:rPr>
              <a:t>(10000);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print your WiFi shield's IP address: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"IP Address: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(WiFi.</a:t>
            </a:r>
            <a:r>
              <a:rPr lang="en-US" dirty="0">
                <a:solidFill>
                  <a:srgbClr val="FF1493"/>
                </a:solidFill>
                <a:latin typeface="Times New Roman" panose="02020603050405020304" pitchFamily="18" charset="0"/>
                <a:cs typeface="Times New Roman" panose="02020603050405020304" pitchFamily="18" charset="0"/>
              </a:rPr>
              <a:t>localIP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395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5"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Cho phép định cấu hình máy chủ DNS (Domain Name System</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WiFi.setDNS(dns_server1)</a:t>
            </a:r>
          </a:p>
          <a:p>
            <a:r>
              <a:rPr lang="en-US" sz="2400" dirty="0">
                <a:latin typeface="Times New Roman" panose="02020603050405020304" pitchFamily="18" charset="0"/>
                <a:cs typeface="Times New Roman" panose="02020603050405020304" pitchFamily="18" charset="0"/>
              </a:rPr>
              <a:t>WiFi.setDNS(dns_server1, dns_server2</a:t>
            </a:r>
            <a:r>
              <a:rPr lang="en-US" sz="2400" dirty="0" smtClean="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dns_server1: the IP address of the primary DNS server</a:t>
            </a:r>
          </a:p>
          <a:p>
            <a:r>
              <a:rPr lang="en-US" sz="2400" i="1" dirty="0">
                <a:latin typeface="Times New Roman" panose="02020603050405020304" pitchFamily="18" charset="0"/>
                <a:cs typeface="Times New Roman" panose="02020603050405020304" pitchFamily="18" charset="0"/>
              </a:rPr>
              <a:t>dns_server2: the IP address of the secondary DNS server</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WIFI.setDNS</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022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 WIFI.setDNS (example)</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1971677" y="1725535"/>
            <a:ext cx="4699089" cy="4801314"/>
          </a:xfrm>
          <a:prstGeom prst="rect">
            <a:avLst/>
          </a:prstGeom>
        </p:spPr>
        <p:txBody>
          <a:bodyPr wrap="square">
            <a:spAutoFit/>
          </a:bodyPr>
          <a:lstStyle/>
          <a:p>
            <a:r>
              <a:rPr lang="en-US" dirty="0">
                <a:solidFill>
                  <a:srgbClr val="7E7E7E"/>
                </a:solidFill>
                <a:latin typeface="Times New Roman" panose="02020603050405020304" pitchFamily="18" charset="0"/>
                <a:cs typeface="Times New Roman" panose="02020603050405020304" pitchFamily="18" charset="0"/>
              </a:rPr>
              <a:t>#include &lt;SPI.h&gt;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7E7E7E"/>
                </a:solidFill>
                <a:latin typeface="Times New Roman" panose="02020603050405020304" pitchFamily="18" charset="0"/>
                <a:cs typeface="Times New Roman" panose="02020603050405020304" pitchFamily="18" charset="0"/>
              </a:rPr>
              <a:t>#include &lt;WiFi.h</a:t>
            </a:r>
            <a:r>
              <a:rPr lang="en-US" dirty="0" smtClean="0">
                <a:solidFill>
                  <a:srgbClr val="7E7E7E"/>
                </a:solidFill>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IPAddress dns(8, 8, 8, 8);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ssid[] = </a:t>
            </a:r>
            <a:r>
              <a:rPr lang="en-US" dirty="0">
                <a:solidFill>
                  <a:srgbClr val="0066CC"/>
                </a:solidFill>
                <a:latin typeface="Times New Roman" panose="02020603050405020304" pitchFamily="18" charset="0"/>
                <a:cs typeface="Times New Roman" panose="02020603050405020304" pitchFamily="18" charset="0"/>
              </a:rPr>
              <a:t>"yourNetwork</a:t>
            </a:r>
            <a:r>
              <a:rPr lang="en-US" dirty="0" smtClean="0">
                <a:solidFill>
                  <a:srgbClr val="0066CC"/>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char</a:t>
            </a:r>
            <a:r>
              <a:rPr lang="en-US" dirty="0">
                <a:solidFill>
                  <a:srgbClr val="000000"/>
                </a:solidFill>
                <a:latin typeface="Times New Roman" panose="02020603050405020304" pitchFamily="18" charset="0"/>
                <a:cs typeface="Times New Roman" panose="02020603050405020304" pitchFamily="18" charset="0"/>
              </a:rPr>
              <a:t> pass[] = </a:t>
            </a:r>
            <a:r>
              <a:rPr lang="en-US" dirty="0">
                <a:solidFill>
                  <a:srgbClr val="0066CC"/>
                </a:solidFill>
                <a:latin typeface="Times New Roman" panose="02020603050405020304" pitchFamily="18" charset="0"/>
                <a:cs typeface="Times New Roman" panose="02020603050405020304" pitchFamily="18" charset="0"/>
              </a:rPr>
              <a:t>"secretPassword"</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int</a:t>
            </a:r>
            <a:r>
              <a:rPr lang="en-US" dirty="0">
                <a:solidFill>
                  <a:srgbClr val="000000"/>
                </a:solidFill>
                <a:latin typeface="Times New Roman" panose="02020603050405020304" pitchFamily="18" charset="0"/>
                <a:cs typeface="Times New Roman" panose="02020603050405020304" pitchFamily="18" charset="0"/>
              </a:rPr>
              <a:t> status = WL_IDLE_STATUS</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setup</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(9600);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if</a:t>
            </a: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status</a:t>
            </a:r>
            <a:r>
              <a:rPr lang="en-US" dirty="0">
                <a:solidFill>
                  <a:srgbClr val="000000"/>
                </a:solidFill>
                <a:latin typeface="Times New Roman" panose="02020603050405020304" pitchFamily="18" charset="0"/>
                <a:cs typeface="Times New Roman" panose="02020603050405020304" pitchFamily="18" charset="0"/>
              </a:rPr>
              <a:t>() == WL_NO_SHIELD)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"WiFi shield not present"</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true</a:t>
            </a:r>
            <a:r>
              <a:rPr lang="en-US" dirty="0">
                <a:solidFill>
                  <a:srgbClr val="000000"/>
                </a:solidFill>
                <a:latin typeface="Times New Roman" panose="02020603050405020304" pitchFamily="18" charset="0"/>
                <a:cs typeface="Times New Roman" panose="02020603050405020304" pitchFamily="18" charset="0"/>
              </a:rPr>
              <a:t>);  </a:t>
            </a:r>
            <a:r>
              <a:rPr lang="en-US" i="1" dirty="0">
                <a:solidFill>
                  <a:srgbClr val="7E7E7E"/>
                </a:solidFill>
                <a:latin typeface="Times New Roman" panose="02020603050405020304" pitchFamily="18" charset="0"/>
                <a:cs typeface="Times New Roman" panose="02020603050405020304" pitchFamily="18" charset="0"/>
              </a:rPr>
              <a:t>// don't continue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374674" y="1725535"/>
            <a:ext cx="4979127" cy="3139321"/>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while</a:t>
            </a:r>
            <a:r>
              <a:rPr lang="en-US" dirty="0">
                <a:solidFill>
                  <a:srgbClr val="000000"/>
                </a:solidFill>
                <a:latin typeface="Times New Roman" panose="02020603050405020304" pitchFamily="18" charset="0"/>
                <a:cs typeface="Times New Roman" panose="02020603050405020304" pitchFamily="18" charset="0"/>
              </a:rPr>
              <a:t> ( status != WL_CONNECTED)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"Attempting to connect to SSID: "</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println</a:t>
            </a:r>
            <a:r>
              <a:rPr lang="en-US" dirty="0">
                <a:solidFill>
                  <a:srgbClr val="000000"/>
                </a:solidFill>
                <a:latin typeface="Times New Roman" panose="02020603050405020304" pitchFamily="18" charset="0"/>
                <a:cs typeface="Times New Roman" panose="02020603050405020304" pitchFamily="18" charset="0"/>
              </a:rPr>
              <a:t>(ssid</a:t>
            </a:r>
            <a:r>
              <a:rPr lang="en-US" dirty="0" smtClean="0">
                <a:solidFill>
                  <a:srgbClr val="000000"/>
                </a:solidFill>
                <a:latin typeface="Times New Roman" panose="02020603050405020304" pitchFamily="18" charset="0"/>
                <a:cs typeface="Times New Roman" panose="02020603050405020304" pitchFamily="18" charset="0"/>
              </a:rPr>
              <a:t>);</a:t>
            </a:r>
            <a:r>
              <a:rPr lang="en-US" i="1" dirty="0">
                <a:solidFill>
                  <a:srgbClr val="7E7E7E"/>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status = WiFi.</a:t>
            </a:r>
            <a:r>
              <a:rPr lang="en-US" dirty="0">
                <a:solidFill>
                  <a:srgbClr val="CC6600"/>
                </a:solidFill>
                <a:latin typeface="Times New Roman" panose="02020603050405020304" pitchFamily="18" charset="0"/>
                <a:cs typeface="Times New Roman" panose="02020603050405020304" pitchFamily="18" charset="0"/>
              </a:rPr>
              <a:t>begin</a:t>
            </a:r>
            <a:r>
              <a:rPr lang="en-US" dirty="0">
                <a:solidFill>
                  <a:srgbClr val="000000"/>
                </a:solidFill>
                <a:latin typeface="Times New Roman" panose="02020603050405020304" pitchFamily="18" charset="0"/>
                <a:cs typeface="Times New Roman" panose="02020603050405020304" pitchFamily="18" charset="0"/>
              </a:rPr>
              <a:t>(ssid, pass);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delay</a:t>
            </a:r>
            <a:r>
              <a:rPr lang="en-US" dirty="0">
                <a:solidFill>
                  <a:srgbClr val="000000"/>
                </a:solidFill>
                <a:latin typeface="Times New Roman" panose="02020603050405020304" pitchFamily="18" charset="0"/>
                <a:cs typeface="Times New Roman" panose="02020603050405020304" pitchFamily="18" charset="0"/>
              </a:rPr>
              <a:t>(10000);</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WiFi.</a:t>
            </a:r>
            <a:r>
              <a:rPr lang="en-US" dirty="0">
                <a:solidFill>
                  <a:srgbClr val="FF1493"/>
                </a:solidFill>
                <a:latin typeface="Times New Roman" panose="02020603050405020304" pitchFamily="18" charset="0"/>
                <a:cs typeface="Times New Roman" panose="02020603050405020304" pitchFamily="18" charset="0"/>
              </a:rPr>
              <a:t>setDNS</a:t>
            </a:r>
            <a:r>
              <a:rPr lang="en-US" dirty="0">
                <a:solidFill>
                  <a:srgbClr val="000000"/>
                </a:solidFill>
                <a:latin typeface="Times New Roman" panose="02020603050405020304" pitchFamily="18" charset="0"/>
                <a:cs typeface="Times New Roman" panose="02020603050405020304" pitchFamily="18" charset="0"/>
              </a:rPr>
              <a:t>(dns);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CC6600"/>
                </a:solidFill>
                <a:latin typeface="Times New Roman" panose="02020603050405020304" pitchFamily="18" charset="0"/>
                <a:cs typeface="Times New Roman" panose="02020603050405020304" pitchFamily="18" charset="0"/>
              </a:rPr>
              <a:t>Serial</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CC6600"/>
                </a:solidFill>
                <a:latin typeface="Times New Roman" panose="02020603050405020304" pitchFamily="18" charset="0"/>
                <a:cs typeface="Times New Roman" panose="02020603050405020304" pitchFamily="18" charset="0"/>
              </a:rPr>
              <a:t>print</a:t>
            </a:r>
            <a:r>
              <a:rPr lang="en-US" dirty="0">
                <a:solidFill>
                  <a:srgbClr val="000000"/>
                </a:solidFill>
                <a:latin typeface="Times New Roman" panose="02020603050405020304" pitchFamily="18" charset="0"/>
                <a:cs typeface="Times New Roman" panose="02020603050405020304" pitchFamily="18" charset="0"/>
              </a:rPr>
              <a:t>(</a:t>
            </a:r>
            <a:r>
              <a:rPr lang="en-US" dirty="0">
                <a:solidFill>
                  <a:srgbClr val="0066CC"/>
                </a:solidFill>
                <a:latin typeface="Times New Roman" panose="02020603050405020304" pitchFamily="18" charset="0"/>
                <a:cs typeface="Times New Roman" panose="02020603050405020304" pitchFamily="18" charset="0"/>
              </a:rPr>
              <a:t>"Dns configured."</a:t>
            </a:r>
            <a:r>
              <a:rPr lang="en-US" dirty="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CC6600"/>
                </a:solidFill>
                <a:latin typeface="Times New Roman" panose="02020603050405020304" pitchFamily="18" charset="0"/>
                <a:cs typeface="Times New Roman" panose="02020603050405020304" pitchFamily="18" charset="0"/>
              </a:rPr>
              <a:t>void</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CC6600"/>
                </a:solidFill>
                <a:latin typeface="Times New Roman" panose="02020603050405020304" pitchFamily="18" charset="0"/>
                <a:cs typeface="Times New Roman" panose="02020603050405020304" pitchFamily="18" charset="0"/>
              </a:rPr>
              <a:t>loop</a:t>
            </a:r>
            <a:r>
              <a:rPr lang="en-US" dirty="0">
                <a:solidFill>
                  <a:srgbClr val="00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869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7" y="295629"/>
            <a:ext cx="9382124" cy="533046"/>
          </a:xfrm>
        </p:spPr>
        <p:txBody>
          <a:bodyPr/>
          <a:lstStyle/>
          <a:p>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WIFI CLASS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1971675" y="1724297"/>
            <a:ext cx="9382125"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Truy xuất SSID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mạng hiện tại</a:t>
            </a:r>
          </a:p>
          <a:p>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Cú pháp:</a:t>
            </a:r>
          </a:p>
          <a:p>
            <a:r>
              <a:rPr lang="en-US" sz="2400" dirty="0">
                <a:latin typeface="Times New Roman" panose="02020603050405020304" pitchFamily="18" charset="0"/>
                <a:cs typeface="Times New Roman" panose="02020603050405020304" pitchFamily="18" charset="0"/>
              </a:rPr>
              <a:t>WiFi.SSID();</a:t>
            </a:r>
          </a:p>
          <a:p>
            <a:r>
              <a:rPr lang="en-US" sz="2400" dirty="0">
                <a:latin typeface="Times New Roman" panose="02020603050405020304" pitchFamily="18" charset="0"/>
                <a:cs typeface="Times New Roman" panose="02020603050405020304" pitchFamily="18" charset="0"/>
              </a:rPr>
              <a:t>WiFi.SSID(wifiAccessPoint</a:t>
            </a:r>
            <a:r>
              <a:rPr lang="en-US" sz="2400" dirty="0" smtClean="0">
                <a:latin typeface="Times New Roman" panose="02020603050405020304" pitchFamily="18" charset="0"/>
                <a:cs typeface="Times New Roman" panose="02020603050405020304" pitchFamily="18" charset="0"/>
              </a:rPr>
              <a:t>)</a:t>
            </a:r>
          </a:p>
          <a:p>
            <a:endParaRPr lang="en-US" sz="2400" i="1" dirty="0" smtClean="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wifiAccessPoint: chỉ định mạng nào sẽ lấy thông tin</a:t>
            </a:r>
          </a:p>
        </p:txBody>
      </p:sp>
      <p:sp>
        <p:nvSpPr>
          <p:cNvPr id="7" name="Title 1"/>
          <p:cNvSpPr txBox="1">
            <a:spLocks/>
          </p:cNvSpPr>
          <p:nvPr/>
        </p:nvSpPr>
        <p:spPr>
          <a:xfrm>
            <a:off x="2607404" y="896835"/>
            <a:ext cx="9382124" cy="5330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32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 WIFI.SSID</a:t>
            </a:r>
            <a:endPar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633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1137</Words>
  <Application>Microsoft Office PowerPoint</Application>
  <PresentationFormat>Widescreen</PresentationFormat>
  <Paragraphs>230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Roboto</vt:lpstr>
      <vt:lpstr>Times New Roman</vt:lpstr>
      <vt:lpstr>TyponineSans Monospace Regular 4</vt:lpstr>
      <vt:lpstr>Wingdings</vt:lpstr>
      <vt:lpstr>Office Theme</vt:lpstr>
      <vt:lpstr>PowerPoint Presentation</vt:lpstr>
      <vt:lpstr>WIFI MANAGER LIBRARY</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1. WIFI CLASS</vt:lpstr>
      <vt:lpstr>2. IPAddress CLASS</vt:lpstr>
      <vt:lpstr>2. IPAddress CLASS</vt:lpstr>
      <vt:lpstr>2. IPAddress CLASS</vt:lpstr>
      <vt:lpstr>3. SEVER CLASS</vt:lpstr>
      <vt:lpstr>3. SEVER CLASS</vt:lpstr>
      <vt:lpstr>3. SEVER CLASS</vt:lpstr>
      <vt:lpstr>3. SEVER CLASS</vt:lpstr>
      <vt:lpstr>3. SEVER CLASS</vt:lpstr>
      <vt:lpstr>4. Client CLASS</vt:lpstr>
      <vt:lpstr>4. Client CLASS</vt:lpstr>
      <vt:lpstr>4. Client CLASS</vt:lpstr>
      <vt:lpstr>4. Client CLASS</vt:lpstr>
      <vt:lpstr>4. Client CLASS</vt:lpstr>
      <vt:lpstr>4. Client CLASS</vt:lpstr>
      <vt:lpstr>4. Client CLASS</vt:lpstr>
      <vt:lpstr>4. Client CLASS</vt:lpstr>
      <vt:lpstr>4. Client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bybeen</cp:lastModifiedBy>
  <cp:revision>88</cp:revision>
  <dcterms:created xsi:type="dcterms:W3CDTF">2017-11-04T11:17:03Z</dcterms:created>
  <dcterms:modified xsi:type="dcterms:W3CDTF">2020-07-26T15:49:45Z</dcterms:modified>
</cp:coreProperties>
</file>