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2" r:id="rId5"/>
    <p:sldId id="263" r:id="rId6"/>
    <p:sldId id="264" r:id="rId7"/>
    <p:sldId id="259" r:id="rId8"/>
    <p:sldId id="266" r:id="rId9"/>
    <p:sldId id="267" r:id="rId10"/>
    <p:sldId id="268" r:id="rId11"/>
    <p:sldId id="26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1B8FAD"/>
    <a:srgbClr val="219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showGuides="1">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7/31/2020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7/31/2020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www.example.com/index.htm?name=value1&amp;name1=value1"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865473"/>
            <a:ext cx="9382124" cy="533046"/>
          </a:xfrm>
        </p:spPr>
        <p:txBody>
          <a:bodyPr/>
          <a:lstStyle/>
          <a:p>
            <a:r>
              <a:rPr lang="en-US" b="1">
                <a:latin typeface="Times New Roman" panose="02020603050405020304" pitchFamily="18" charset="0"/>
                <a:cs typeface="Times New Roman" panose="02020603050405020304" pitchFamily="18" charset="0"/>
              </a:rPr>
              <a:t>PHƯƠNG THỨC GET VÀ POST</a:t>
            </a:r>
          </a:p>
        </p:txBody>
      </p:sp>
      <p:sp>
        <p:nvSpPr>
          <p:cNvPr id="6" name="Text Placeholder 5"/>
          <p:cNvSpPr>
            <a:spLocks noGrp="1"/>
          </p:cNvSpPr>
          <p:nvPr>
            <p:ph type="body" sz="half" idx="11"/>
          </p:nvPr>
        </p:nvSpPr>
        <p:spPr>
          <a:xfrm>
            <a:off x="1971676" y="1847904"/>
            <a:ext cx="9382124" cy="4844444"/>
          </a:xfrm>
        </p:spPr>
        <p:txBody>
          <a:bodyPr>
            <a:normAutofit/>
          </a:bodyPr>
          <a:lstStyle/>
          <a:p>
            <a:pPr marL="342900" indent="-342900" algn="just">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SO SÁNH 2 PHƯƠNG THỨC</a:t>
            </a:r>
          </a:p>
          <a:p>
            <a:pPr marL="342900" indent="-342900" algn="just">
              <a:buFont typeface="Wingdings" panose="05000000000000000000" pitchFamily="2" charset="2"/>
              <a:buChar char="v"/>
            </a:pPr>
            <a:r>
              <a:rPr lang="en-US" sz="2200" b="1">
                <a:latin typeface="Times New Roman" panose="02020603050405020304" pitchFamily="18" charset="0"/>
                <a:cs typeface="Times New Roman" panose="02020603050405020304" pitchFamily="18" charset="0"/>
              </a:rPr>
              <a:t>Gửi lại form: </a:t>
            </a:r>
            <a:r>
              <a:rPr lang="en-US" sz="2200">
                <a:latin typeface="Times New Roman" panose="02020603050405020304" pitchFamily="18" charset="0"/>
                <a:cs typeface="Times New Roman" panose="02020603050405020304" pitchFamily="18" charset="0"/>
              </a:rPr>
              <a:t>với form gửi đi bằng request thì có thể gửi lại bằng F5/ctrl+r. Còn post thì sẽ hiển thị một hộp thoại cảnh báo.</a:t>
            </a:r>
          </a:p>
          <a:p>
            <a:pPr marL="342900" indent="-342900" algn="just">
              <a:buFont typeface="Wingdings" panose="05000000000000000000" pitchFamily="2" charset="2"/>
              <a:buChar char="v"/>
            </a:pPr>
            <a:r>
              <a:rPr lang="en-US" sz="2200" b="1">
                <a:latin typeface="Times New Roman" panose="02020603050405020304" pitchFamily="18" charset="0"/>
                <a:cs typeface="Times New Roman" panose="02020603050405020304" pitchFamily="18" charset="0"/>
              </a:rPr>
              <a:t>Quay lại trang trước: </a:t>
            </a:r>
            <a:r>
              <a:rPr lang="en-US" sz="2200">
                <a:latin typeface="Times New Roman" panose="02020603050405020304" pitchFamily="18" charset="0"/>
                <a:cs typeface="Times New Roman" panose="02020603050405020304" pitchFamily="18" charset="0"/>
              </a:rPr>
              <a:t>khi bạn gửi form đi rồi, khi nhấn quay lại thì get sẽ vẫn nhận cùng nội dung, còn post sẽ nhận một trang trống.</a:t>
            </a:r>
            <a:endParaRPr lang="en-US" sz="2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80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918482"/>
            <a:ext cx="9382124" cy="533046"/>
          </a:xfrm>
        </p:spPr>
        <p:txBody>
          <a:bodyPr/>
          <a:lstStyle/>
          <a:p>
            <a:r>
              <a:rPr lang="en-US" b="1">
                <a:latin typeface="Times New Roman" panose="02020603050405020304" pitchFamily="18" charset="0"/>
                <a:cs typeface="Times New Roman" panose="02020603050405020304" pitchFamily="18" charset="0"/>
              </a:rPr>
              <a:t>SỰ LỰA CHỌN</a:t>
            </a:r>
          </a:p>
        </p:txBody>
      </p:sp>
      <p:sp>
        <p:nvSpPr>
          <p:cNvPr id="6" name="Text Placeholder 5"/>
          <p:cNvSpPr>
            <a:spLocks noGrp="1"/>
          </p:cNvSpPr>
          <p:nvPr>
            <p:ph type="body" sz="half" idx="11"/>
          </p:nvPr>
        </p:nvSpPr>
        <p:spPr>
          <a:xfrm>
            <a:off x="1971676" y="1847904"/>
            <a:ext cx="9382124" cy="4844444"/>
          </a:xfrm>
        </p:spPr>
        <p:txBody>
          <a:bodyPr>
            <a:normAutofit/>
          </a:bodyPr>
          <a:lstStyle/>
          <a:p>
            <a:pPr algn="just"/>
            <a:r>
              <a:rPr lang="en-US" sz="2200">
                <a:latin typeface="Times New Roman" panose="02020603050405020304" pitchFamily="18" charset="0"/>
                <a:cs typeface="Times New Roman" panose="02020603050405020304" pitchFamily="18" charset="0"/>
              </a:rPr>
              <a:t>Khi lấy dữ liệu nên dùng get để truy xuất và xử lí nhanh hơn</a:t>
            </a:r>
          </a:p>
          <a:p>
            <a:pPr algn="just"/>
            <a:r>
              <a:rPr lang="en-US" sz="2200">
                <a:latin typeface="Times New Roman" panose="02020603050405020304" pitchFamily="18" charset="0"/>
                <a:cs typeface="Times New Roman" panose="02020603050405020304" pitchFamily="18" charset="0"/>
              </a:rPr>
              <a:t>Khi tạo  dữ liệu nên dung post để bảo mật dữ liệu hơn</a:t>
            </a:r>
          </a:p>
          <a:p>
            <a:pPr algn="just"/>
            <a:r>
              <a:rPr lang="en-US" sz="2200" b="1" i="1">
                <a:latin typeface="Times New Roman" panose="02020603050405020304" pitchFamily="18" charset="0"/>
                <a:cs typeface="Times New Roman" panose="02020603050405020304" pitchFamily="18" charset="0"/>
              </a:rPr>
              <a:t>Ví dụ:</a:t>
            </a:r>
          </a:p>
          <a:p>
            <a:pPr algn="just"/>
            <a:r>
              <a:rPr lang="en-US" sz="2200">
                <a:latin typeface="Times New Roman" panose="02020603050405020304" pitchFamily="18" charset="0"/>
                <a:cs typeface="Times New Roman" panose="02020603050405020304" pitchFamily="18" charset="0"/>
              </a:rPr>
              <a:t>Khi tạo form để người dùng upload hình ảnh và video lên thi ta nên dùng post. Còn khi tải về thi ta nên dùng get. Khi xử lí các thông tin về mật khẩu hay thông tin cá nhân thì nên dung post</a:t>
            </a:r>
          </a:p>
        </p:txBody>
      </p:sp>
    </p:spTree>
    <p:extLst>
      <p:ext uri="{BB962C8B-B14F-4D97-AF65-F5344CB8AC3E}">
        <p14:creationId xmlns:p14="http://schemas.microsoft.com/office/powerpoint/2010/main" val="370567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www.indruino.com</a:t>
            </a:r>
            <a:endParaRPr lang="en-US" dirty="0"/>
          </a:p>
        </p:txBody>
      </p:sp>
      <p:sp>
        <p:nvSpPr>
          <p:cNvPr id="9" name="Rectangle 8">
            <a:extLst>
              <a:ext uri="{FF2B5EF4-FFF2-40B4-BE49-F238E27FC236}">
                <a16:creationId xmlns:a16="http://schemas.microsoft.com/office/drawing/2014/main" id="{F56889FF-12BD-4755-AE06-653F9EC0663E}"/>
              </a:ext>
            </a:extLst>
          </p:cNvPr>
          <p:cNvSpPr/>
          <p:nvPr/>
        </p:nvSpPr>
        <p:spPr>
          <a:xfrm>
            <a:off x="768626" y="2172204"/>
            <a:ext cx="6202017" cy="1754326"/>
          </a:xfrm>
          <a:prstGeom prst="rect">
            <a:avLst/>
          </a:prstGeom>
          <a:noFill/>
        </p:spPr>
        <p:txBody>
          <a:bodyPr wrap="squar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POST GET OF HTTP AND HTTPS</a:t>
            </a:r>
          </a:p>
        </p:txBody>
      </p:sp>
    </p:spTree>
    <p:extLst>
      <p:ext uri="{BB962C8B-B14F-4D97-AF65-F5344CB8AC3E}">
        <p14:creationId xmlns:p14="http://schemas.microsoft.com/office/powerpoint/2010/main" val="3850797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557" y="675861"/>
            <a:ext cx="10230678" cy="1060174"/>
          </a:xfrm>
        </p:spPr>
        <p:txBody>
          <a:bodyPr/>
          <a:lstStyle/>
          <a:p>
            <a:r>
              <a:rPr lang="en-US" b="1">
                <a:latin typeface="Times New Roman" panose="02020603050405020304" pitchFamily="18" charset="0"/>
                <a:cs typeface="Times New Roman" panose="02020603050405020304" pitchFamily="18" charset="0"/>
              </a:rPr>
              <a:t>SƠ LƯỢC GIAO THỨC HTTP VÀ HTTPS</a:t>
            </a:r>
          </a:p>
        </p:txBody>
      </p:sp>
      <p:sp>
        <p:nvSpPr>
          <p:cNvPr id="5" name="Text Placeholder 4"/>
          <p:cNvSpPr>
            <a:spLocks noGrp="1"/>
          </p:cNvSpPr>
          <p:nvPr>
            <p:ph type="body" sz="half" idx="2"/>
          </p:nvPr>
        </p:nvSpPr>
        <p:spPr>
          <a:xfrm>
            <a:off x="1868557" y="1993678"/>
            <a:ext cx="9485242" cy="4707711"/>
          </a:xfrm>
        </p:spPr>
        <p:txBody>
          <a:bodyPr>
            <a:normAutofit/>
          </a:bodyPr>
          <a:lstStyle/>
          <a:p>
            <a:pPr marL="457200" indent="-457200" algn="just">
              <a:buFont typeface="Wingdings" panose="05000000000000000000" pitchFamily="2" charset="2"/>
              <a:buChar char="q"/>
            </a:pPr>
            <a:r>
              <a:rPr lang="en-US" sz="2600" b="1">
                <a:latin typeface="Times New Roman" panose="02020603050405020304" pitchFamily="18" charset="0"/>
                <a:cs typeface="Times New Roman" panose="02020603050405020304" pitchFamily="18" charset="0"/>
              </a:rPr>
              <a:t>HTTP là gì?</a:t>
            </a:r>
          </a:p>
          <a:p>
            <a:pPr algn="just"/>
            <a:r>
              <a:rPr lang="en-US" sz="2200">
                <a:latin typeface="Times New Roman" panose="02020603050405020304" pitchFamily="18" charset="0"/>
                <a:cs typeface="Times New Roman" panose="02020603050405020304" pitchFamily="18" charset="0"/>
              </a:rPr>
              <a:t>Là một bộ qui tắc để truyền file: âm thanh, video, văn bản, hình ảnh ,… trên www. Khi người dùng mở trình duyệt web, người dùng sẽ gián tiếp sử dụng http. Đây là một giao thức ứng dụng chạy trên bộ giao thức TCP/IP</a:t>
            </a:r>
          </a:p>
          <a:p>
            <a:pPr algn="just"/>
            <a:r>
              <a:rPr lang="en-US" sz="2200">
                <a:latin typeface="Times New Roman" panose="02020603050405020304" pitchFamily="18" charset="0"/>
                <a:cs typeface="Times New Roman" panose="02020603050405020304" pitchFamily="18" charset="0"/>
              </a:rPr>
              <a:t>Khi gõ vào 1 địa chỉ vào trình duyệt Web, lúc này trình duyệt Web sẽ gửi 1 yêu cầu qua giao thức Http đến Web server. Web server và sẽ nhận yêu cầu này và trả lại kết quả cho trình duyệt Web</a:t>
            </a:r>
          </a:p>
        </p:txBody>
      </p:sp>
    </p:spTree>
    <p:extLst>
      <p:ext uri="{BB962C8B-B14F-4D97-AF65-F5344CB8AC3E}">
        <p14:creationId xmlns:p14="http://schemas.microsoft.com/office/powerpoint/2010/main" val="8366966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556" y="530087"/>
            <a:ext cx="10323443" cy="1060174"/>
          </a:xfrm>
        </p:spPr>
        <p:txBody>
          <a:bodyPr/>
          <a:lstStyle/>
          <a:p>
            <a:r>
              <a:rPr lang="en-US" b="1">
                <a:latin typeface="Times New Roman" panose="02020603050405020304" pitchFamily="18" charset="0"/>
                <a:cs typeface="Times New Roman" panose="02020603050405020304" pitchFamily="18" charset="0"/>
              </a:rPr>
              <a:t>SƠ LƯỢC GIAO THỨC HTTP VÀ HTTPS</a:t>
            </a:r>
          </a:p>
        </p:txBody>
      </p:sp>
      <p:sp>
        <p:nvSpPr>
          <p:cNvPr id="5" name="Text Placeholder 4"/>
          <p:cNvSpPr>
            <a:spLocks noGrp="1"/>
          </p:cNvSpPr>
          <p:nvPr>
            <p:ph type="body" sz="half" idx="2"/>
          </p:nvPr>
        </p:nvSpPr>
        <p:spPr>
          <a:xfrm>
            <a:off x="1868557" y="1847904"/>
            <a:ext cx="9485242" cy="4707711"/>
          </a:xfrm>
        </p:spPr>
        <p:txBody>
          <a:bodyPr>
            <a:normAutofit/>
          </a:bodyPr>
          <a:lstStyle/>
          <a:p>
            <a:pPr marL="457200" indent="-457200" algn="just">
              <a:buFont typeface="Wingdings" panose="05000000000000000000" pitchFamily="2" charset="2"/>
              <a:buChar char="q"/>
            </a:pPr>
            <a:r>
              <a:rPr lang="en-US" sz="2600" b="1">
                <a:latin typeface="Times New Roman" panose="02020603050405020304" pitchFamily="18" charset="0"/>
                <a:cs typeface="Times New Roman" panose="02020603050405020304" pitchFamily="18" charset="0"/>
              </a:rPr>
              <a:t>Sơ đồ hoạt động</a:t>
            </a:r>
          </a:p>
          <a:p>
            <a:pPr algn="just"/>
            <a:r>
              <a:rPr lang="en-US" sz="2200">
                <a:latin typeface="Times New Roman" panose="02020603050405020304" pitchFamily="18" charset="0"/>
                <a:cs typeface="Times New Roman" panose="02020603050405020304" pitchFamily="18" charset="0"/>
              </a:rPr>
              <a:t>Hoạt động dựa trên mô hình client-server.</a:t>
            </a:r>
            <a:r>
              <a:rPr lang="vi-VN"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C</a:t>
            </a:r>
            <a:r>
              <a:rPr lang="vi-VN" sz="2200">
                <a:latin typeface="Times New Roman" panose="02020603050405020304" pitchFamily="18" charset="0"/>
                <a:cs typeface="Times New Roman" panose="02020603050405020304" pitchFamily="18" charset="0"/>
              </a:rPr>
              <a:t>ác máy tính của người dùng sẽ đóng vai trò Client. Sau một thao tác nào đó của người dùng, các </a:t>
            </a:r>
            <a:r>
              <a:rPr lang="en-US" sz="2200">
                <a:latin typeface="Times New Roman" panose="02020603050405020304" pitchFamily="18" charset="0"/>
                <a:cs typeface="Times New Roman" panose="02020603050405020304" pitchFamily="18" charset="0"/>
              </a:rPr>
              <a:t>client </a:t>
            </a:r>
            <a:r>
              <a:rPr lang="vi-VN" sz="2200">
                <a:latin typeface="Times New Roman" panose="02020603050405020304" pitchFamily="18" charset="0"/>
                <a:cs typeface="Times New Roman" panose="02020603050405020304" pitchFamily="18" charset="0"/>
              </a:rPr>
              <a:t>sẽ gửi yêu cầu đến Server</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và chờ đợi câu trả lời từ những máy chủ này.</a:t>
            </a:r>
            <a:endParaRPr lang="en-US" sz="2200">
              <a:latin typeface="Times New Roman" panose="02020603050405020304" pitchFamily="18" charset="0"/>
              <a:cs typeface="Times New Roman" panose="02020603050405020304" pitchFamily="18" charset="0"/>
            </a:endParaRPr>
          </a:p>
          <a:p>
            <a:pPr algn="just"/>
            <a:endParaRPr lang="en-US" sz="26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624375-238F-4EEA-BED6-7C667D42F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505" y="3889931"/>
            <a:ext cx="5704007" cy="1821338"/>
          </a:xfrm>
          <a:prstGeom prst="rect">
            <a:avLst/>
          </a:prstGeom>
        </p:spPr>
      </p:pic>
    </p:spTree>
    <p:extLst>
      <p:ext uri="{BB962C8B-B14F-4D97-AF65-F5344CB8AC3E}">
        <p14:creationId xmlns:p14="http://schemas.microsoft.com/office/powerpoint/2010/main" val="4128036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556" y="530087"/>
            <a:ext cx="10164417" cy="1060174"/>
          </a:xfrm>
        </p:spPr>
        <p:txBody>
          <a:bodyPr/>
          <a:lstStyle/>
          <a:p>
            <a:r>
              <a:rPr lang="en-US" b="1">
                <a:latin typeface="Times New Roman" panose="02020603050405020304" pitchFamily="18" charset="0"/>
                <a:cs typeface="Times New Roman" panose="02020603050405020304" pitchFamily="18" charset="0"/>
              </a:rPr>
              <a:t>SƠ LƯỢC GIAO THỨC HTTP VÀ HTTPS</a:t>
            </a:r>
          </a:p>
        </p:txBody>
      </p:sp>
      <p:sp>
        <p:nvSpPr>
          <p:cNvPr id="5" name="Text Placeholder 4"/>
          <p:cNvSpPr>
            <a:spLocks noGrp="1"/>
          </p:cNvSpPr>
          <p:nvPr>
            <p:ph type="body" sz="half" idx="2"/>
          </p:nvPr>
        </p:nvSpPr>
        <p:spPr>
          <a:xfrm>
            <a:off x="1868557" y="1847904"/>
            <a:ext cx="9485242" cy="4707711"/>
          </a:xfrm>
        </p:spPr>
        <p:txBody>
          <a:bodyPr>
            <a:normAutofit/>
          </a:bodyPr>
          <a:lstStyle/>
          <a:p>
            <a:pPr marL="457200" indent="-457200" algn="just">
              <a:buFont typeface="Wingdings" panose="05000000000000000000" pitchFamily="2" charset="2"/>
              <a:buChar char="q"/>
            </a:pPr>
            <a:r>
              <a:rPr lang="en-US" sz="2600" b="1">
                <a:latin typeface="Times New Roman" panose="02020603050405020304" pitchFamily="18" charset="0"/>
                <a:cs typeface="Times New Roman" panose="02020603050405020304" pitchFamily="18" charset="0"/>
              </a:rPr>
              <a:t>HTTPS là gì?</a:t>
            </a:r>
          </a:p>
          <a:p>
            <a:pPr algn="just"/>
            <a:r>
              <a:rPr lang="en-US" sz="2600">
                <a:latin typeface="Times New Roman" panose="02020603050405020304" pitchFamily="18" charset="0"/>
                <a:cs typeface="Times New Roman" panose="02020603050405020304" pitchFamily="18" charset="0"/>
              </a:rPr>
              <a:t>Là giao thức http nhưng có sử dụng thêm SSL/TSL </a:t>
            </a:r>
            <a:r>
              <a:rPr lang="en-US" sz="2200">
                <a:latin typeface="Times New Roman" panose="02020603050405020304" pitchFamily="18" charset="0"/>
                <a:cs typeface="Times New Roman" panose="02020603050405020304" pitchFamily="18" charset="0"/>
              </a:rPr>
              <a:t>để mã hóa dữ liệu trong lúc truyền tải dữ liệu nhầm gia tăng thêm tính an toàn cho việc truyền dữ liệu giữa Web server và trình duyệt Web</a:t>
            </a:r>
          </a:p>
        </p:txBody>
      </p:sp>
      <p:pic>
        <p:nvPicPr>
          <p:cNvPr id="6" name="Picture 5">
            <a:extLst>
              <a:ext uri="{FF2B5EF4-FFF2-40B4-BE49-F238E27FC236}">
                <a16:creationId xmlns:a16="http://schemas.microsoft.com/office/drawing/2014/main" id="{9085498A-F32C-4C97-88C2-9B9D9BE01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395" y="3723860"/>
            <a:ext cx="6493565" cy="2712485"/>
          </a:xfrm>
          <a:prstGeom prst="rect">
            <a:avLst/>
          </a:prstGeom>
        </p:spPr>
      </p:pic>
    </p:spTree>
    <p:extLst>
      <p:ext uri="{BB962C8B-B14F-4D97-AF65-F5344CB8AC3E}">
        <p14:creationId xmlns:p14="http://schemas.microsoft.com/office/powerpoint/2010/main" val="3855049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556" y="530087"/>
            <a:ext cx="10164417" cy="1060174"/>
          </a:xfrm>
        </p:spPr>
        <p:txBody>
          <a:bodyPr/>
          <a:lstStyle/>
          <a:p>
            <a:r>
              <a:rPr lang="en-US" b="1">
                <a:latin typeface="Times New Roman" panose="02020603050405020304" pitchFamily="18" charset="0"/>
                <a:cs typeface="Times New Roman" panose="02020603050405020304" pitchFamily="18" charset="0"/>
              </a:rPr>
              <a:t>SƠ LƯỢC GIAO THỨC HTTP VÀ HTTPS</a:t>
            </a:r>
          </a:p>
        </p:txBody>
      </p:sp>
      <p:sp>
        <p:nvSpPr>
          <p:cNvPr id="5" name="Text Placeholder 4"/>
          <p:cNvSpPr>
            <a:spLocks noGrp="1"/>
          </p:cNvSpPr>
          <p:nvPr>
            <p:ph type="body" sz="half" idx="2"/>
          </p:nvPr>
        </p:nvSpPr>
        <p:spPr>
          <a:xfrm>
            <a:off x="1868557" y="1847904"/>
            <a:ext cx="9485242" cy="4707711"/>
          </a:xfrm>
        </p:spPr>
        <p:txBody>
          <a:bodyPr>
            <a:normAutofit/>
          </a:bodyPr>
          <a:lstStyle/>
          <a:p>
            <a:pPr marL="457200" indent="-457200" algn="just">
              <a:buFont typeface="Wingdings" panose="05000000000000000000" pitchFamily="2" charset="2"/>
              <a:buChar char="q"/>
            </a:pPr>
            <a:r>
              <a:rPr lang="en-US" sz="2600" b="1">
                <a:latin typeface="Times New Roman" panose="02020603050405020304" pitchFamily="18" charset="0"/>
                <a:cs typeface="Times New Roman" panose="02020603050405020304" pitchFamily="18" charset="0"/>
              </a:rPr>
              <a:t>Cách hoạt động</a:t>
            </a:r>
          </a:p>
          <a:p>
            <a:pPr algn="just"/>
            <a:r>
              <a:rPr lang="vi-VN" sz="2200">
                <a:latin typeface="+mj-lt"/>
              </a:rPr>
              <a:t>HTTPS hoạt động tương tự như HTTP nhưng được bổ sung thêm SSL và giao thức TSL</a:t>
            </a:r>
            <a:endParaRPr lang="en-US" sz="2200">
              <a:latin typeface="+mj-lt"/>
            </a:endParaRPr>
          </a:p>
          <a:p>
            <a:pPr algn="just"/>
            <a:r>
              <a:rPr lang="vi-VN" sz="2200">
                <a:latin typeface="+mj-lt"/>
              </a:rPr>
              <a:t>Các giao thức này đảm bảo rằng không ai khác ngoài các </a:t>
            </a:r>
            <a:r>
              <a:rPr lang="en-US" sz="2200">
                <a:latin typeface="Times New Roman" panose="02020603050405020304" pitchFamily="18" charset="0"/>
                <a:cs typeface="Times New Roman" panose="02020603050405020304" pitchFamily="18" charset="0"/>
              </a:rPr>
              <a:t>client </a:t>
            </a:r>
            <a:r>
              <a:rPr lang="vi-VN" sz="2200">
                <a:latin typeface="+mj-lt"/>
              </a:rPr>
              <a:t>và </a:t>
            </a:r>
            <a:r>
              <a:rPr lang="en-US" sz="2200">
                <a:latin typeface="Times New Roman" panose="02020603050405020304" pitchFamily="18" charset="0"/>
                <a:cs typeface="Times New Roman" panose="02020603050405020304" pitchFamily="18" charset="0"/>
              </a:rPr>
              <a:t>server</a:t>
            </a:r>
            <a:r>
              <a:rPr lang="en-US" sz="2200">
                <a:latin typeface="+mj-lt"/>
              </a:rPr>
              <a:t> </a:t>
            </a:r>
            <a:r>
              <a:rPr lang="vi-VN" sz="2200">
                <a:latin typeface="+mj-lt"/>
              </a:rPr>
              <a:t>có thể hack thông tin, dữ liệu ra ngoài</a:t>
            </a:r>
            <a:endParaRPr lang="en-US" sz="2200">
              <a:latin typeface="+mj-lt"/>
            </a:endParaRPr>
          </a:p>
          <a:p>
            <a:pPr algn="just"/>
            <a:r>
              <a:rPr lang="vi-VN" sz="2200">
                <a:latin typeface="+mj-lt"/>
              </a:rPr>
              <a:t>Cho dù bạn sử dụng máy tính cá nhân hay công cộng đi chăng nữa, các chứng chỉ SSL vẫn đảm bảo thông tin liên lạc của máy khách với máy chủ luôn được an toàn và chống bị dòm ngó</a:t>
            </a:r>
            <a:endParaRPr lang="en-US" sz="2200">
              <a:latin typeface="+mj-lt"/>
              <a:cs typeface="Times New Roman" panose="02020603050405020304" pitchFamily="18" charset="0"/>
            </a:endParaRPr>
          </a:p>
          <a:p>
            <a:pPr algn="just"/>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392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746203"/>
            <a:ext cx="9382124" cy="533046"/>
          </a:xfrm>
        </p:spPr>
        <p:txBody>
          <a:bodyPr/>
          <a:lstStyle/>
          <a:p>
            <a:r>
              <a:rPr lang="en-US" b="1">
                <a:latin typeface="Times New Roman" panose="02020603050405020304" pitchFamily="18" charset="0"/>
                <a:cs typeface="Times New Roman" panose="02020603050405020304" pitchFamily="18" charset="0"/>
              </a:rPr>
              <a:t>PHƯƠNG THỨC GET VÀ POST</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sz="2200">
                <a:latin typeface="Times New Roman" panose="02020603050405020304" pitchFamily="18" charset="0"/>
                <a:cs typeface="Times New Roman" panose="02020603050405020304" pitchFamily="18" charset="0"/>
              </a:rPr>
              <a:t>Là hai phương thức của http, là cách mà client gửi thông tin lên server xử lí sau khi người dùng nhập thông tin vào form và thực hiện submit. Trước khi gửi thông tin, nó sẽ được mã hóa bằng cách sử dụng 1 giản đồ gọi là url encoding:</a:t>
            </a:r>
          </a:p>
          <a:p>
            <a:r>
              <a:rPr lang="en-US" sz="2200" b="1">
                <a:latin typeface="Times New Roman" panose="02020603050405020304" pitchFamily="18" charset="0"/>
                <a:cs typeface="Times New Roman" panose="02020603050405020304" pitchFamily="18" charset="0"/>
              </a:rPr>
              <a:t>name=value1&amp;name1=value2&amp;name2=value3</a:t>
            </a:r>
          </a:p>
          <a:p>
            <a:r>
              <a:rPr lang="en-US" sz="2200">
                <a:latin typeface="Times New Roman" panose="02020603050405020304" pitchFamily="18" charset="0"/>
                <a:cs typeface="Times New Roman" panose="02020603050405020304" pitchFamily="18" charset="0"/>
              </a:rPr>
              <a:t>Giản đồ này gồm các cặp name=value và được phân biệt bằng &amp;</a:t>
            </a:r>
          </a:p>
        </p:txBody>
      </p:sp>
    </p:spTree>
    <p:extLst>
      <p:ext uri="{BB962C8B-B14F-4D97-AF65-F5344CB8AC3E}">
        <p14:creationId xmlns:p14="http://schemas.microsoft.com/office/powerpoint/2010/main" val="26708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891977"/>
            <a:ext cx="9382124" cy="533046"/>
          </a:xfrm>
        </p:spPr>
        <p:txBody>
          <a:bodyPr/>
          <a:lstStyle/>
          <a:p>
            <a:r>
              <a:rPr lang="en-US" b="1">
                <a:latin typeface="Times New Roman" panose="02020603050405020304" pitchFamily="18" charset="0"/>
                <a:cs typeface="Times New Roman" panose="02020603050405020304" pitchFamily="18" charset="0"/>
              </a:rPr>
              <a:t>PHƯƠNG THỨC GET VÀ POST</a:t>
            </a:r>
          </a:p>
        </p:txBody>
      </p:sp>
      <p:sp>
        <p:nvSpPr>
          <p:cNvPr id="6" name="Text Placeholder 5"/>
          <p:cNvSpPr>
            <a:spLocks noGrp="1"/>
          </p:cNvSpPr>
          <p:nvPr>
            <p:ph type="body" sz="half" idx="11"/>
          </p:nvPr>
        </p:nvSpPr>
        <p:spPr>
          <a:xfrm>
            <a:off x="1971676" y="1847904"/>
            <a:ext cx="9382124" cy="4707711"/>
          </a:xfrm>
        </p:spPr>
        <p:txBody>
          <a:bodyPr>
            <a:normAutofit/>
          </a:bodyPr>
          <a:lstStyle/>
          <a:p>
            <a:pPr marL="342900" indent="-342900">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GET</a:t>
            </a:r>
          </a:p>
          <a:p>
            <a:r>
              <a:rPr lang="en-US" sz="2200">
                <a:latin typeface="Times New Roman" panose="02020603050405020304" pitchFamily="18" charset="0"/>
                <a:cs typeface="Times New Roman" panose="02020603050405020304" pitchFamily="18" charset="0"/>
              </a:rPr>
              <a:t>Phương thức get gửi thông tin người dùng đã được mã hóa thêm vào yêu cầu trang</a:t>
            </a:r>
          </a:p>
          <a:p>
            <a:r>
              <a:rPr lang="en-US" sz="2200" b="1">
                <a:latin typeface="Times New Roman" panose="02020603050405020304" pitchFamily="18" charset="0"/>
                <a:cs typeface="Times New Roman" panose="02020603050405020304" pitchFamily="18" charset="0"/>
                <a:hlinkClick r:id="rId2"/>
              </a:rPr>
              <a:t>http://www.example.com/index.htm?name=value1&amp;name1=value1</a:t>
            </a:r>
            <a:endParaRPr lang="en-US" sz="2200" b="1">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Get lộ thông tin trên đường dẫn url, băng thông của nó chỉ khoảng 1024 kí tự, hạn chế về số lượng gửi đi, không thể gửi dữ liệu nhị phân, hình ảnh… Có thể cached và bookmark, lưu thông tin trên browser history</a:t>
            </a:r>
          </a:p>
          <a:p>
            <a:pPr marL="342900" indent="-342900">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POST</a:t>
            </a:r>
          </a:p>
          <a:p>
            <a:r>
              <a:rPr lang="en-US" sz="2200">
                <a:latin typeface="Times New Roman" panose="02020603050405020304" pitchFamily="18" charset="0"/>
                <a:cs typeface="Times New Roman" panose="02020603050405020304" pitchFamily="18" charset="0"/>
              </a:rPr>
              <a:t>Truyền thông tin thông qua http header, thông tin được mã hóa như phương thức get</a:t>
            </a:r>
          </a:p>
          <a:p>
            <a:r>
              <a:rPr lang="en-US" sz="2200">
                <a:latin typeface="Times New Roman" panose="02020603050405020304" pitchFamily="18" charset="0"/>
                <a:cs typeface="Times New Roman" panose="02020603050405020304" pitchFamily="18" charset="0"/>
              </a:rPr>
              <a:t>Dữ liệu được gửi bởi post rất bảo mật vì dữ liệu được gửi ngầm, không đưa lên url</a:t>
            </a:r>
          </a:p>
        </p:txBody>
      </p:sp>
    </p:spTree>
    <p:extLst>
      <p:ext uri="{BB962C8B-B14F-4D97-AF65-F5344CB8AC3E}">
        <p14:creationId xmlns:p14="http://schemas.microsoft.com/office/powerpoint/2010/main" val="66079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865473"/>
            <a:ext cx="9382124" cy="533046"/>
          </a:xfrm>
        </p:spPr>
        <p:txBody>
          <a:bodyPr/>
          <a:lstStyle/>
          <a:p>
            <a:r>
              <a:rPr lang="en-US" b="1">
                <a:latin typeface="Times New Roman" panose="02020603050405020304" pitchFamily="18" charset="0"/>
                <a:cs typeface="Times New Roman" panose="02020603050405020304" pitchFamily="18" charset="0"/>
              </a:rPr>
              <a:t>PHƯƠNG THỨC GET VÀ POST</a:t>
            </a:r>
          </a:p>
        </p:txBody>
      </p:sp>
      <p:sp>
        <p:nvSpPr>
          <p:cNvPr id="6" name="Text Placeholder 5"/>
          <p:cNvSpPr>
            <a:spLocks noGrp="1"/>
          </p:cNvSpPr>
          <p:nvPr>
            <p:ph type="body" sz="half" idx="11"/>
          </p:nvPr>
        </p:nvSpPr>
        <p:spPr>
          <a:xfrm>
            <a:off x="1971676" y="1847904"/>
            <a:ext cx="9382124" cy="4844444"/>
          </a:xfrm>
        </p:spPr>
        <p:txBody>
          <a:bodyPr>
            <a:normAutofit/>
          </a:bodyPr>
          <a:lstStyle/>
          <a:p>
            <a:pPr marL="342900" indent="-342900" algn="just">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POST</a:t>
            </a:r>
          </a:p>
          <a:p>
            <a:pPr algn="just"/>
            <a:r>
              <a:rPr lang="vi-VN" sz="2200">
                <a:latin typeface="+mj-lt"/>
              </a:rPr>
              <a:t>Parameters được truyền trong request body nên có thể truyền dữ liệu lớn, hạn chế tùy thuộc vào cấu hình của Server. Không cache và bookmark được cũng như không được lưu lại trong browser history. POST không có bất kì hạn chế nào về kích thước dữ liệu sẽ gửi, có thể gửi dữ liệu nhị phân, hình ảnh</a:t>
            </a:r>
            <a:endParaRPr lang="en-US" sz="2200">
              <a:latin typeface="+mj-lt"/>
            </a:endParaRPr>
          </a:p>
          <a:p>
            <a:pPr marL="342900" indent="-342900" algn="just">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SO SÁNH 2 PHƯƠNG THỨC</a:t>
            </a:r>
          </a:p>
          <a:p>
            <a:pPr marL="342900" indent="-342900" algn="just">
              <a:buFont typeface="Wingdings" panose="05000000000000000000" pitchFamily="2" charset="2"/>
              <a:buChar char="v"/>
            </a:pPr>
            <a:r>
              <a:rPr lang="en-US" sz="2200" b="1">
                <a:latin typeface="Times New Roman" panose="02020603050405020304" pitchFamily="18" charset="0"/>
                <a:cs typeface="Times New Roman" panose="02020603050405020304" pitchFamily="18" charset="0"/>
              </a:rPr>
              <a:t>Tốc độ: </a:t>
            </a:r>
            <a:r>
              <a:rPr lang="en-US" sz="2200">
                <a:latin typeface="Times New Roman" panose="02020603050405020304" pitchFamily="18" charset="0"/>
                <a:cs typeface="Times New Roman" panose="02020603050405020304" pitchFamily="18" charset="0"/>
              </a:rPr>
              <a:t>get thực thi nhanh hơn post vì dữ liệu gửi đi luôn được webrowser cached lại, post thì server luôn thực thi và trả kết quả cho client, </a:t>
            </a:r>
            <a:r>
              <a:rPr lang="vi-VN" sz="2200">
                <a:latin typeface="+mj-lt"/>
              </a:rPr>
              <a:t>GET thì webrowser cached sẽ kiểm tra có kết quả tương ứng đó trong cached chưa, nếu có thì trả về ngay mà không cần đưa tới server</a:t>
            </a:r>
            <a:endParaRPr lang="en-US" sz="2200">
              <a:latin typeface="+mj-lt"/>
            </a:endParaRPr>
          </a:p>
          <a:p>
            <a:pPr marL="342900" indent="-342900" algn="just">
              <a:buFont typeface="Wingdings" panose="05000000000000000000" pitchFamily="2" charset="2"/>
              <a:buChar char="v"/>
            </a:pPr>
            <a:r>
              <a:rPr lang="en-US" sz="2200" b="1">
                <a:latin typeface="Times New Roman" panose="02020603050405020304" pitchFamily="18" charset="0"/>
                <a:cs typeface="Times New Roman" panose="02020603050405020304" pitchFamily="18" charset="0"/>
              </a:rPr>
              <a:t>Bookmark:</a:t>
            </a:r>
            <a:r>
              <a:rPr lang="en-US" sz="2200">
                <a:latin typeface="+mj-lt"/>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request gửi bằng get thì được bookmark lại trên trình duyệt, còn post thì không được bookmark lại</a:t>
            </a:r>
            <a:endParaRPr lang="en-US" sz="2200">
              <a:latin typeface="+mj-lt"/>
              <a:cs typeface="Times New Roman" panose="02020603050405020304" pitchFamily="18" charset="0"/>
            </a:endParaRPr>
          </a:p>
        </p:txBody>
      </p:sp>
    </p:spTree>
    <p:extLst>
      <p:ext uri="{BB962C8B-B14F-4D97-AF65-F5344CB8AC3E}">
        <p14:creationId xmlns:p14="http://schemas.microsoft.com/office/powerpoint/2010/main" val="397226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869</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Roboto</vt:lpstr>
      <vt:lpstr>Times New Roman</vt:lpstr>
      <vt:lpstr>Wingdings</vt:lpstr>
      <vt:lpstr>Office Theme</vt:lpstr>
      <vt:lpstr>PowerPoint Presentation</vt:lpstr>
      <vt:lpstr>PowerPoint Presentation</vt:lpstr>
      <vt:lpstr>SƠ LƯỢC GIAO THỨC HTTP VÀ HTTPS</vt:lpstr>
      <vt:lpstr>SƠ LƯỢC GIAO THỨC HTTP VÀ HTTPS</vt:lpstr>
      <vt:lpstr>SƠ LƯỢC GIAO THỨC HTTP VÀ HTTPS</vt:lpstr>
      <vt:lpstr>SƠ LƯỢC GIAO THỨC HTTP VÀ HTTPS</vt:lpstr>
      <vt:lpstr>PHƯƠNG THỨC GET VÀ POST</vt:lpstr>
      <vt:lpstr>PHƯƠNG THỨC GET VÀ POST</vt:lpstr>
      <vt:lpstr>PHƯƠNG THỨC GET VÀ POST</vt:lpstr>
      <vt:lpstr>PHƯƠNG THỨC GET VÀ POST</vt:lpstr>
      <vt:lpstr>SỰ LỰA CHỌN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thanh vo</cp:lastModifiedBy>
  <cp:revision>93</cp:revision>
  <dcterms:created xsi:type="dcterms:W3CDTF">2017-11-04T11:17:03Z</dcterms:created>
  <dcterms:modified xsi:type="dcterms:W3CDTF">2020-07-31T02:59:37Z</dcterms:modified>
</cp:coreProperties>
</file>