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3" r:id="rId4"/>
    <p:sldId id="260" r:id="rId5"/>
    <p:sldId id="267" r:id="rId6"/>
    <p:sldId id="269" r:id="rId7"/>
    <p:sldId id="272" r:id="rId8"/>
    <p:sldId id="273" r:id="rId9"/>
    <p:sldId id="268" r:id="rId10"/>
    <p:sldId id="258" r:id="rId11"/>
    <p:sldId id="262" r:id="rId12"/>
    <p:sldId id="266" r:id="rId13"/>
    <p:sldId id="264" r:id="rId14"/>
    <p:sldId id="270" r:id="rId15"/>
    <p:sldId id="271" r:id="rId16"/>
    <p:sldId id="274" r:id="rId17"/>
    <p:sldId id="275" r:id="rId18"/>
    <p:sldId id="276" r:id="rId19"/>
    <p:sldId id="277" r:id="rId20"/>
    <p:sldId id="281" r:id="rId21"/>
    <p:sldId id="279" r:id="rId22"/>
    <p:sldId id="280" r:id="rId23"/>
    <p:sldId id="282" r:id="rId24"/>
    <p:sldId id="283" r:id="rId25"/>
    <p:sldId id="284" r:id="rId26"/>
    <p:sldId id="285" r:id="rId27"/>
    <p:sldId id="286" r:id="rId28"/>
    <p:sldId id="287" r:id="rId29"/>
    <p:sldId id="288" r:id="rId30"/>
    <p:sldId id="289"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FAD"/>
    <a:srgbClr val="2191AD"/>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660"/>
  </p:normalViewPr>
  <p:slideViewPr>
    <p:cSldViewPr snapToGrid="0" showGuides="1">
      <p:cViewPr varScale="1">
        <p:scale>
          <a:sx n="72" d="100"/>
          <a:sy n="72" d="100"/>
        </p:scale>
        <p:origin x="60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21E71-55FB-4F70-BA64-7E87629B9540}" type="datetimeFigureOut">
              <a:rPr lang="en-US" smtClean="0"/>
              <a:t>7/23/2020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ECC60F-1D31-4D35-A4BD-2D8861561F47}" type="slidenum">
              <a:rPr lang="en-US" smtClean="0"/>
              <a:t>‹#›</a:t>
            </a:fld>
            <a:endParaRPr lang="en-US"/>
          </a:p>
        </p:txBody>
      </p:sp>
    </p:spTree>
    <p:extLst>
      <p:ext uri="{BB962C8B-B14F-4D97-AF65-F5344CB8AC3E}">
        <p14:creationId xmlns:p14="http://schemas.microsoft.com/office/powerpoint/2010/main" val="2409383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65943" y="2287162"/>
            <a:ext cx="3460115" cy="2283676"/>
          </a:xfrm>
          <a:prstGeom prst="rect">
            <a:avLst/>
          </a:prstGeom>
        </p:spPr>
      </p:pic>
    </p:spTree>
    <p:extLst>
      <p:ext uri="{BB962C8B-B14F-4D97-AF65-F5344CB8AC3E}">
        <p14:creationId xmlns:p14="http://schemas.microsoft.com/office/powerpoint/2010/main" val="244521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7639050" y="1"/>
            <a:ext cx="3486150" cy="6858000"/>
          </a:xfrm>
          <a:prstGeom prst="rect">
            <a:avLst/>
          </a:prstGeom>
          <a:solidFill>
            <a:srgbClr val="1B8F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Headline here</a:t>
            </a:r>
            <a:br>
              <a:rPr lang="en-US" dirty="0"/>
            </a:br>
            <a:r>
              <a:rPr lang="en-US" dirty="0"/>
              <a:t>Content</a:t>
            </a:r>
          </a:p>
        </p:txBody>
      </p:sp>
      <p:sp>
        <p:nvSpPr>
          <p:cNvPr id="4"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sp>
        <p:nvSpPr>
          <p:cNvPr id="8" name="Subtitle 2"/>
          <p:cNvSpPr>
            <a:spLocks noGrp="1"/>
          </p:cNvSpPr>
          <p:nvPr>
            <p:ph type="subTitle" idx="1" hasCustomPrompt="1"/>
          </p:nvPr>
        </p:nvSpPr>
        <p:spPr>
          <a:xfrm>
            <a:off x="933451" y="3045702"/>
            <a:ext cx="5915024" cy="828674"/>
          </a:xfrm>
        </p:spPr>
        <p:txBody>
          <a:bodyPr>
            <a:normAutofit/>
          </a:bodyPr>
          <a:lstStyle>
            <a:lvl1pPr marL="0" indent="0" algn="r">
              <a:buNone/>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here</a:t>
            </a:r>
          </a:p>
          <a:p>
            <a:r>
              <a:rPr lang="en-US" dirty="0"/>
              <a:t>Content</a:t>
            </a:r>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4" name="Subtitle 2"/>
          <p:cNvSpPr txBox="1">
            <a:spLocks/>
          </p:cNvSpPr>
          <p:nvPr userDrawn="1"/>
        </p:nvSpPr>
        <p:spPr>
          <a:xfrm>
            <a:off x="3581399" y="4245533"/>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16" name="Rectangle 15"/>
          <p:cNvSpPr/>
          <p:nvPr userDrawn="1"/>
        </p:nvSpPr>
        <p:spPr>
          <a:xfrm>
            <a:off x="933450" y="4037095"/>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3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9"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10" name="Rectangle 9"/>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4" name="Rectangle 13"/>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2"/>
          </p:nvPr>
        </p:nvSpPr>
        <p:spPr>
          <a:xfrm>
            <a:off x="1971675" y="1847904"/>
            <a:ext cx="3562350"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hasCustomPrompt="1"/>
          </p:nvPr>
        </p:nvSpPr>
        <p:spPr>
          <a:xfrm>
            <a:off x="5876927" y="1847904"/>
            <a:ext cx="5476872"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31590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a:spLocks noGrp="1"/>
          </p:cNvSpPr>
          <p:nvPr>
            <p:ph type="body" sz="half" idx="2" hasCustomPrompt="1"/>
          </p:nvPr>
        </p:nvSpPr>
        <p:spPr>
          <a:xfrm>
            <a:off x="1971675"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5" name="Text Placeholder 3"/>
          <p:cNvSpPr>
            <a:spLocks noGrp="1"/>
          </p:cNvSpPr>
          <p:nvPr>
            <p:ph type="body" sz="half" idx="10" hasCustomPrompt="1"/>
          </p:nvPr>
        </p:nvSpPr>
        <p:spPr>
          <a:xfrm>
            <a:off x="5153789"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53271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8" name="Picture Placeholder 2"/>
          <p:cNvSpPr>
            <a:spLocks noGrp="1"/>
          </p:cNvSpPr>
          <p:nvPr>
            <p:ph type="pic" idx="14"/>
          </p:nvPr>
        </p:nvSpPr>
        <p:spPr>
          <a:xfrm>
            <a:off x="5153790"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Picture Placeholder 2"/>
          <p:cNvSpPr>
            <a:spLocks noGrp="1"/>
          </p:cNvSpPr>
          <p:nvPr>
            <p:ph type="pic" idx="12"/>
          </p:nvPr>
        </p:nvSpPr>
        <p:spPr>
          <a:xfrm>
            <a:off x="1971675" y="1847904"/>
            <a:ext cx="3017894" cy="4707711"/>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Title 1"/>
          <p:cNvSpPr>
            <a:spLocks noGrp="1"/>
          </p:cNvSpPr>
          <p:nvPr>
            <p:ph type="title" hasCustomPrompt="1"/>
          </p:nvPr>
        </p:nvSpPr>
        <p:spPr>
          <a:xfrm>
            <a:off x="1971675" y="600429"/>
            <a:ext cx="9382124" cy="533046"/>
          </a:xfrm>
        </p:spPr>
        <p:txBody>
          <a:bodyPr>
            <a:noAutofit/>
          </a:bodyPr>
          <a:lstStyle>
            <a:lvl1pPr algn="l">
              <a:defRPr sz="4000" baseline="0"/>
            </a:lvl1pPr>
          </a:lstStyle>
          <a:p>
            <a:r>
              <a:rPr lang="en-US" dirty="0"/>
              <a:t>Title here</a:t>
            </a:r>
          </a:p>
        </p:txBody>
      </p:sp>
      <p:sp>
        <p:nvSpPr>
          <p:cNvPr id="7" name="Subtitle 2"/>
          <p:cNvSpPr>
            <a:spLocks noGrp="1"/>
          </p:cNvSpPr>
          <p:nvPr>
            <p:ph type="subTitle" idx="1" hasCustomPrompt="1"/>
          </p:nvPr>
        </p:nvSpPr>
        <p:spPr>
          <a:xfrm>
            <a:off x="1971675" y="1133475"/>
            <a:ext cx="3267075" cy="333375"/>
          </a:xfrm>
        </p:spPr>
        <p:txBody>
          <a:bodyPr>
            <a:normAutofit/>
          </a:bodyPr>
          <a:lstStyle>
            <a:lvl1pPr marL="0" indent="0" algn="l">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here</a:t>
            </a:r>
          </a:p>
        </p:txBody>
      </p:sp>
      <p:sp>
        <p:nvSpPr>
          <p:cNvPr id="8" name="Rectangle 7"/>
          <p:cNvSpPr/>
          <p:nvPr userDrawn="1"/>
        </p:nvSpPr>
        <p:spPr>
          <a:xfrm>
            <a:off x="0" y="1"/>
            <a:ext cx="1533525" cy="68580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3082" y="5962650"/>
            <a:ext cx="1127359" cy="625684"/>
          </a:xfrm>
          <a:prstGeom prst="rect">
            <a:avLst/>
          </a:prstGeom>
        </p:spPr>
      </p:pic>
      <p:sp>
        <p:nvSpPr>
          <p:cNvPr id="10" name="Rectangle 9"/>
          <p:cNvSpPr/>
          <p:nvPr userDrawn="1"/>
        </p:nvSpPr>
        <p:spPr>
          <a:xfrm>
            <a:off x="1533523" y="0"/>
            <a:ext cx="95250" cy="6858000"/>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971675" y="1648233"/>
            <a:ext cx="9382124" cy="1828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a:spLocks noGrp="1"/>
          </p:cNvSpPr>
          <p:nvPr>
            <p:ph type="body" sz="half" idx="11" hasCustomPrompt="1"/>
          </p:nvPr>
        </p:nvSpPr>
        <p:spPr>
          <a:xfrm>
            <a:off x="8335904" y="1847904"/>
            <a:ext cx="3017895" cy="4707711"/>
          </a:xfrm>
        </p:spPr>
        <p:txBody>
          <a:bodyPr/>
          <a:lstStyle>
            <a:lvl1pPr marL="0" indent="0">
              <a:buNone/>
              <a:defRPr sz="16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Content Here</a:t>
            </a:r>
          </a:p>
        </p:txBody>
      </p:sp>
    </p:spTree>
    <p:extLst>
      <p:ext uri="{BB962C8B-B14F-4D97-AF65-F5344CB8AC3E}">
        <p14:creationId xmlns:p14="http://schemas.microsoft.com/office/powerpoint/2010/main" val="194173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7639050" y="1"/>
            <a:ext cx="3486150" cy="68580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933450" y="1643144"/>
            <a:ext cx="5915024" cy="1239839"/>
          </a:xfrm>
        </p:spPr>
        <p:txBody>
          <a:bodyPr>
            <a:noAutofit/>
          </a:bodyPr>
          <a:lstStyle>
            <a:lvl1pPr algn="r">
              <a:defRPr sz="4000" baseline="0">
                <a:solidFill>
                  <a:schemeClr val="bg1"/>
                </a:solidFill>
              </a:defRPr>
            </a:lvl1pPr>
          </a:lstStyle>
          <a:p>
            <a:r>
              <a:rPr lang="en-US" dirty="0"/>
              <a:t>Thanks you !</a:t>
            </a:r>
          </a:p>
        </p:txBody>
      </p:sp>
      <p:sp>
        <p:nvSpPr>
          <p:cNvPr id="13" name="Footer Placeholder 3"/>
          <p:cNvSpPr>
            <a:spLocks noGrp="1"/>
          </p:cNvSpPr>
          <p:nvPr>
            <p:ph type="ftr" sz="quarter" idx="11"/>
          </p:nvPr>
        </p:nvSpPr>
        <p:spPr>
          <a:xfrm>
            <a:off x="8515350" y="6356350"/>
            <a:ext cx="1876424" cy="365125"/>
          </a:xfrm>
        </p:spPr>
        <p:txBody>
          <a:bodyPr/>
          <a:lstStyle>
            <a:lvl1pPr algn="ctr">
              <a:defRPr>
                <a:solidFill>
                  <a:schemeClr val="bg1"/>
                </a:solidFill>
              </a:defRPr>
            </a:lvl1pPr>
          </a:lstStyle>
          <a:p>
            <a:r>
              <a:rPr lang="en-US"/>
              <a:t>www.indruino.com</a:t>
            </a:r>
          </a:p>
        </p:txBody>
      </p:sp>
      <p:pic>
        <p:nvPicPr>
          <p:cNvPr id="17" name="Picture 1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9672" y="1643144"/>
            <a:ext cx="2164905" cy="1428837"/>
          </a:xfrm>
          <a:prstGeom prst="rect">
            <a:avLst/>
          </a:prstGeom>
        </p:spPr>
      </p:pic>
      <p:sp>
        <p:nvSpPr>
          <p:cNvPr id="19" name="Subtitle 2"/>
          <p:cNvSpPr txBox="1">
            <a:spLocks/>
          </p:cNvSpPr>
          <p:nvPr userDrawn="1"/>
        </p:nvSpPr>
        <p:spPr>
          <a:xfrm>
            <a:off x="3581399" y="3071981"/>
            <a:ext cx="3267075" cy="82867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err="1">
                <a:solidFill>
                  <a:schemeClr val="bg1"/>
                </a:solidFill>
              </a:rPr>
              <a:t>Diễn</a:t>
            </a:r>
            <a:r>
              <a:rPr lang="en-US">
                <a:solidFill>
                  <a:schemeClr val="bg1"/>
                </a:solidFill>
              </a:rPr>
              <a:t> </a:t>
            </a:r>
            <a:r>
              <a:rPr lang="en-US" err="1">
                <a:solidFill>
                  <a:schemeClr val="bg1"/>
                </a:solidFill>
              </a:rPr>
              <a:t>giả</a:t>
            </a:r>
            <a:r>
              <a:rPr lang="en-US">
                <a:solidFill>
                  <a:schemeClr val="bg1"/>
                </a:solidFill>
              </a:rPr>
              <a:t>: </a:t>
            </a:r>
            <a:r>
              <a:rPr lang="en-US" err="1">
                <a:solidFill>
                  <a:schemeClr val="bg1"/>
                </a:solidFill>
              </a:rPr>
              <a:t>Indruino</a:t>
            </a:r>
            <a:endParaRPr lang="en-US">
              <a:solidFill>
                <a:schemeClr val="bg1"/>
              </a:solidFill>
            </a:endParaRPr>
          </a:p>
          <a:p>
            <a:r>
              <a:rPr lang="en-US" err="1">
                <a:solidFill>
                  <a:schemeClr val="bg1"/>
                </a:solidFill>
              </a:rPr>
              <a:t>Bộ</a:t>
            </a:r>
            <a:r>
              <a:rPr lang="en-US">
                <a:solidFill>
                  <a:schemeClr val="bg1"/>
                </a:solidFill>
              </a:rPr>
              <a:t> </a:t>
            </a:r>
            <a:r>
              <a:rPr lang="en-US" err="1">
                <a:solidFill>
                  <a:schemeClr val="bg1"/>
                </a:solidFill>
              </a:rPr>
              <a:t>phận</a:t>
            </a:r>
            <a:r>
              <a:rPr lang="en-US">
                <a:solidFill>
                  <a:schemeClr val="bg1"/>
                </a:solidFill>
              </a:rPr>
              <a:t>: </a:t>
            </a:r>
            <a:r>
              <a:rPr lang="en-US" err="1">
                <a:solidFill>
                  <a:schemeClr val="bg1"/>
                </a:solidFill>
              </a:rPr>
              <a:t>Indruino</a:t>
            </a:r>
            <a:endParaRPr lang="en-US">
              <a:solidFill>
                <a:schemeClr val="bg1"/>
              </a:solidFill>
            </a:endParaRPr>
          </a:p>
        </p:txBody>
      </p:sp>
      <p:sp>
        <p:nvSpPr>
          <p:cNvPr id="20" name="Rectangle 19"/>
          <p:cNvSpPr/>
          <p:nvPr userDrawn="1"/>
        </p:nvSpPr>
        <p:spPr>
          <a:xfrm>
            <a:off x="933450" y="2863543"/>
            <a:ext cx="5915024" cy="1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95556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6D9FEF56-C5D4-4D87-B961-211842A8ECEA}" type="datetime1">
              <a:rPr lang="en-US" smtClean="0"/>
              <a:t>7/23/2020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r>
              <a:rPr lang="en-US"/>
              <a:t>www.indruino.com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stStyle>
          <a:p>
            <a:fld id="{D779B054-1F36-43A5-BA23-2DE8D6B1A684}" type="slidenum">
              <a:rPr lang="en-US" smtClean="0"/>
              <a:pPr/>
              <a:t>‹#›</a:t>
            </a:fld>
            <a:endParaRPr lang="en-US"/>
          </a:p>
        </p:txBody>
      </p:sp>
    </p:spTree>
    <p:extLst>
      <p:ext uri="{BB962C8B-B14F-4D97-AF65-F5344CB8AC3E}">
        <p14:creationId xmlns:p14="http://schemas.microsoft.com/office/powerpoint/2010/main" val="184832763"/>
      </p:ext>
    </p:extLst>
  </p:cSld>
  <p:clrMap bg1="lt1" tx1="dk1" bg2="lt2" tx2="dk2" accent1="accent1" accent2="accent2" accent3="accent3" accent4="accent4" accent5="accent5" accent6="accent6" hlink="hlink" folHlink="folHlink"/>
  <p:sldLayoutIdLst>
    <p:sldLayoutId id="2147483677" r:id="rId1"/>
    <p:sldLayoutId id="2147483660" r:id="rId2"/>
    <p:sldLayoutId id="2147483664" r:id="rId3"/>
    <p:sldLayoutId id="2147483678" r:id="rId4"/>
    <p:sldLayoutId id="2147483680" r:id="rId5"/>
    <p:sldLayoutId id="2147483663"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9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600428"/>
            <a:ext cx="9382124" cy="848361"/>
          </a:xfrm>
        </p:spPr>
        <p:txBody>
          <a:bodyPr>
            <a:normAutofit/>
          </a:bodyPr>
          <a:lstStyle/>
          <a:p>
            <a:r>
              <a:rPr lang="en-US" b="1">
                <a:latin typeface="Times New Roman" panose="02020603050405020304" pitchFamily="18" charset="0"/>
                <a:cs typeface="Times New Roman" panose="02020603050405020304" pitchFamily="18" charset="0"/>
              </a:rPr>
              <a:t>TCP CLIENT</a:t>
            </a:r>
          </a:p>
        </p:txBody>
      </p:sp>
      <p:sp>
        <p:nvSpPr>
          <p:cNvPr id="5" name="Text Placeholder 4"/>
          <p:cNvSpPr>
            <a:spLocks noGrp="1"/>
          </p:cNvSpPr>
          <p:nvPr>
            <p:ph type="body" sz="half" idx="2"/>
          </p:nvPr>
        </p:nvSpPr>
        <p:spPr>
          <a:xfrm>
            <a:off x="1971675" y="1861157"/>
            <a:ext cx="3682727" cy="3002392"/>
          </a:xfrm>
        </p:spPr>
        <p:txBody>
          <a:bodyPr>
            <a:normAutofit/>
          </a:bodyPr>
          <a:lstStyle/>
          <a:p>
            <a:pPr algn="just"/>
            <a:r>
              <a:rPr lang="en-US" sz="2000">
                <a:latin typeface="Times New Roman" panose="02020603050405020304" pitchFamily="18" charset="0"/>
                <a:cs typeface="Times New Roman" panose="02020603050405020304" pitchFamily="18" charset="0"/>
              </a:rPr>
              <a:t>TCP client </a:t>
            </a:r>
            <a:r>
              <a:rPr lang="en-US" sz="2000" err="1">
                <a:latin typeface="Times New Roman" panose="02020603050405020304" pitchFamily="18" charset="0"/>
                <a:cs typeface="Times New Roman" panose="02020603050405020304" pitchFamily="18" charset="0"/>
              </a:rPr>
              <a:t>cung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cấp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nối</a:t>
            </a:r>
            <a:r>
              <a:rPr lang="en-US" sz="2000">
                <a:latin typeface="Times New Roman" panose="02020603050405020304" pitchFamily="18" charset="0"/>
                <a:cs typeface="Times New Roman" panose="02020603050405020304" pitchFamily="18" charset="0"/>
              </a:rPr>
              <a:t> client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dịch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mạng</a:t>
            </a:r>
            <a:r>
              <a:rPr lang="en-US" sz="2000">
                <a:latin typeface="Times New Roman" panose="02020603050405020304" pitchFamily="18" charset="0"/>
                <a:cs typeface="Times New Roman" panose="02020603050405020304" pitchFamily="18" charset="0"/>
              </a:rPr>
              <a:t> TCP.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TCP client </a:t>
            </a:r>
            <a:r>
              <a:rPr lang="en-US" sz="2000" err="1">
                <a:latin typeface="Times New Roman" panose="02020603050405020304" pitchFamily="18" charset="0"/>
                <a:cs typeface="Times New Roman" panose="02020603050405020304" pitchFamily="18" charset="0"/>
              </a:rPr>
              <a:t>sẽ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sever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truyền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dữ</a:t>
            </a:r>
            <a:r>
              <a:rPr lang="en-US" sz="2000">
                <a:latin typeface="Times New Roman" panose="02020603050405020304" pitchFamily="18" charset="0"/>
                <a:cs typeface="Times New Roman" panose="02020603050405020304" pitchFamily="18" charset="0"/>
              </a:rPr>
              <a:t> liệu giữa sever và thiết bị port nối tiếp</a:t>
            </a:r>
          </a:p>
          <a:p>
            <a:pPr algn="just"/>
            <a:r>
              <a:rPr lang="en-US" sz="2000">
                <a:latin typeface="Times New Roman" panose="02020603050405020304" pitchFamily="18" charset="0"/>
                <a:cs typeface="Times New Roman" panose="02020603050405020304" pitchFamily="18" charset="0"/>
              </a:rPr>
              <a:t>TCP client có sự khác nhau về trạng thái kết nối/ngắt kết nối để đảm bảo việc truyền dữ liệu đáng tin cậy, có chức năng Keep-Alive</a:t>
            </a: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36D476-9629-44E1-9F57-4BEDDBC86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30287"/>
            <a:ext cx="5600000" cy="2597426"/>
          </a:xfrm>
          <a:prstGeom prst="rect">
            <a:avLst/>
          </a:prstGeom>
        </p:spPr>
      </p:pic>
      <p:sp>
        <p:nvSpPr>
          <p:cNvPr id="8" name="TextBox 7">
            <a:extLst>
              <a:ext uri="{FF2B5EF4-FFF2-40B4-BE49-F238E27FC236}">
                <a16:creationId xmlns:a16="http://schemas.microsoft.com/office/drawing/2014/main" id="{315D60E6-9DCE-4C10-B4A9-B3C2B545ACED}"/>
              </a:ext>
            </a:extLst>
          </p:cNvPr>
          <p:cNvSpPr txBox="1"/>
          <p:nvPr/>
        </p:nvSpPr>
        <p:spPr>
          <a:xfrm>
            <a:off x="1971675" y="4863549"/>
            <a:ext cx="10021542" cy="1631216"/>
          </a:xfrm>
          <a:prstGeom prst="rect">
            <a:avLst/>
          </a:prstGeom>
          <a:noFill/>
        </p:spPr>
        <p:txBody>
          <a:bodyPr wrap="square" rtlCol="0">
            <a:spAutoFit/>
          </a:bodyPr>
          <a:lstStyle/>
          <a:p>
            <a:pPr algn="just"/>
            <a:r>
              <a:rPr lang="vi-VN" sz="2000">
                <a:latin typeface="+mj-lt"/>
              </a:rPr>
              <a:t>Keepalive là những gói tin chứa thông điệp được gửi từ một thiết bị đến một thiết bị khác với mục đích là kiểm tra trạng thái đường kết nối giữa hai thiết bị có hoạt động không hay thiết bị đầu cuối còn sống không. Gói tin thông điệp Keepalive thường rất nhỏ và chiếm rất ít về băng thông, còn nội dung của gói tin keepalive phụ thuộc vào thiết kế của các giao thức hoặc dịch vụ. Có thể coi Keepalive là một hình thức về mặt kĩ thuật chứ không phải là giao thức</a:t>
            </a:r>
            <a:endParaRPr lang="en-US" sz="2000">
              <a:latin typeface="+mj-lt"/>
            </a:endParaRPr>
          </a:p>
        </p:txBody>
      </p:sp>
    </p:spTree>
    <p:extLst>
      <p:ext uri="{BB962C8B-B14F-4D97-AF65-F5344CB8AC3E}">
        <p14:creationId xmlns:p14="http://schemas.microsoft.com/office/powerpoint/2010/main" val="836696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B2FBCA7-7F52-411F-B314-88312537F00B}"/>
              </a:ext>
            </a:extLst>
          </p:cNvPr>
          <p:cNvPicPr>
            <a:picLocks noGrp="1" noChangeAspect="1"/>
          </p:cNvPicPr>
          <p:nvPr>
            <p:ph type="pic" idx="14"/>
          </p:nvPr>
        </p:nvPicPr>
        <p:blipFill>
          <a:blip r:embed="rId2">
            <a:extLst>
              <a:ext uri="{28A0092B-C50C-407E-A947-70E740481C1C}">
                <a14:useLocalDpi xmlns:a14="http://schemas.microsoft.com/office/drawing/2010/main" val="0"/>
              </a:ext>
            </a:extLst>
          </a:blip>
          <a:srcRect t="613" b="613"/>
          <a:stretch>
            <a:fillRect/>
          </a:stretch>
        </p:blipFill>
        <p:spPr>
          <a:xfrm>
            <a:off x="6440558" y="1721196"/>
            <a:ext cx="5260975" cy="4708525"/>
          </a:xfrm>
        </p:spPr>
      </p:pic>
      <p:sp>
        <p:nvSpPr>
          <p:cNvPr id="4" name="Title 3">
            <a:extLst>
              <a:ext uri="{FF2B5EF4-FFF2-40B4-BE49-F238E27FC236}">
                <a16:creationId xmlns:a16="http://schemas.microsoft.com/office/drawing/2014/main" id="{161984D7-7997-4947-871D-04F77CB13271}"/>
              </a:ext>
            </a:extLst>
          </p:cNvPr>
          <p:cNvSpPr>
            <a:spLocks noGrp="1"/>
          </p:cNvSpPr>
          <p:nvPr>
            <p:ph type="title"/>
          </p:nvPr>
        </p:nvSpPr>
        <p:spPr>
          <a:xfrm>
            <a:off x="1971675" y="732951"/>
            <a:ext cx="9382124" cy="533046"/>
          </a:xfrm>
        </p:spPr>
        <p:txBody>
          <a:bodyPr/>
          <a:lstStyle/>
          <a:p>
            <a:r>
              <a:rPr lang="en-US" b="1">
                <a:latin typeface="Times New Roman" panose="02020603050405020304" pitchFamily="18" charset="0"/>
                <a:cs typeface="Times New Roman" panose="02020603050405020304" pitchFamily="18" charset="0"/>
              </a:rPr>
              <a:t>UDP</a:t>
            </a:r>
          </a:p>
        </p:txBody>
      </p:sp>
      <p:sp>
        <p:nvSpPr>
          <p:cNvPr id="6" name="Text Placeholder 5">
            <a:extLst>
              <a:ext uri="{FF2B5EF4-FFF2-40B4-BE49-F238E27FC236}">
                <a16:creationId xmlns:a16="http://schemas.microsoft.com/office/drawing/2014/main" id="{EEC66F3E-50D9-47B8-89D8-27AFFDFC4198}"/>
              </a:ext>
            </a:extLst>
          </p:cNvPr>
          <p:cNvSpPr>
            <a:spLocks noGrp="1"/>
          </p:cNvSpPr>
          <p:nvPr>
            <p:ph type="body" sz="half" idx="11"/>
          </p:nvPr>
        </p:nvSpPr>
        <p:spPr>
          <a:xfrm>
            <a:off x="2077692" y="1827251"/>
            <a:ext cx="4018308" cy="5030749"/>
          </a:xfrm>
        </p:spPr>
        <p:txBody>
          <a:bodyPr>
            <a:normAutofit/>
          </a:bodyPr>
          <a:lstStyle/>
          <a:p>
            <a:pPr algn="just"/>
            <a:r>
              <a:rPr lang="en-US" sz="2000">
                <a:latin typeface="Times New Roman" panose="02020603050405020304" pitchFamily="18" charset="0"/>
                <a:cs typeface="Times New Roman" panose="02020603050405020304" pitchFamily="18" charset="0"/>
              </a:rPr>
              <a:t>UDP(user datagram protocol) là một giao thức cốt lõi của giao thức TCP/IP</a:t>
            </a:r>
            <a:endParaRPr lang="en-US"/>
          </a:p>
          <a:p>
            <a:pPr algn="just"/>
            <a:r>
              <a:rPr lang="en-US" sz="2000">
                <a:latin typeface="Times New Roman" panose="02020603050405020304" pitchFamily="18" charset="0"/>
                <a:cs typeface="Times New Roman" panose="02020603050405020304" pitchFamily="18" charset="0"/>
              </a:rPr>
              <a:t>Chương trình trên mạng máy tính có thể gửi những dữ liệu ngắn datagram tới máy khác</a:t>
            </a:r>
          </a:p>
          <a:p>
            <a:pPr algn="just"/>
            <a:r>
              <a:rPr lang="en-US" sz="2000">
                <a:latin typeface="Times New Roman" panose="02020603050405020304" pitchFamily="18" charset="0"/>
                <a:cs typeface="Times New Roman" panose="02020603050405020304" pitchFamily="18" charset="0"/>
              </a:rPr>
              <a:t>UDP không cung cấp sự tin cậy và thứ tự truyền nhận</a:t>
            </a:r>
          </a:p>
          <a:p>
            <a:pPr algn="just"/>
            <a:r>
              <a:rPr lang="en-US" sz="2000">
                <a:latin typeface="Times New Roman" panose="02020603050405020304" pitchFamily="18" charset="0"/>
                <a:cs typeface="Times New Roman" panose="02020603050405020304" pitchFamily="18" charset="0"/>
              </a:rPr>
              <a:t>Các gói dữ liệu có thể đến không đúng thứ tự hoặc bị mất mà không có thông báo</a:t>
            </a:r>
          </a:p>
          <a:p>
            <a:pPr algn="just"/>
            <a:r>
              <a:rPr lang="vi-VN" sz="2000">
                <a:latin typeface="+mj-lt"/>
              </a:rPr>
              <a:t>Tuy nhiên UDP nhanh và hiệu quả hơn đối với các mục tiêu như kích thước nhỏ và yêu cầu khắt khe về thời gian</a:t>
            </a:r>
            <a:endParaRPr lang="en-US" sz="2000">
              <a:latin typeface="+mj-lt"/>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667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984D7-7997-4947-871D-04F77CB13271}"/>
              </a:ext>
            </a:extLst>
          </p:cNvPr>
          <p:cNvSpPr>
            <a:spLocks noGrp="1"/>
          </p:cNvSpPr>
          <p:nvPr>
            <p:ph type="title"/>
          </p:nvPr>
        </p:nvSpPr>
        <p:spPr>
          <a:xfrm>
            <a:off x="2077691" y="509151"/>
            <a:ext cx="9382124" cy="942959"/>
          </a:xfrm>
        </p:spPr>
        <p:txBody>
          <a:bodyPr/>
          <a:lstStyle/>
          <a:p>
            <a:r>
              <a:rPr lang="en-US" b="1">
                <a:latin typeface="Times New Roman" panose="02020603050405020304" pitchFamily="18" charset="0"/>
                <a:cs typeface="Times New Roman" panose="02020603050405020304" pitchFamily="18" charset="0"/>
              </a:rPr>
              <a:t>CẤU TRÚC GÓI TIN</a:t>
            </a:r>
          </a:p>
        </p:txBody>
      </p:sp>
      <p:sp>
        <p:nvSpPr>
          <p:cNvPr id="6" name="Text Placeholder 5">
            <a:extLst>
              <a:ext uri="{FF2B5EF4-FFF2-40B4-BE49-F238E27FC236}">
                <a16:creationId xmlns:a16="http://schemas.microsoft.com/office/drawing/2014/main" id="{EEC66F3E-50D9-47B8-89D8-27AFFDFC4198}"/>
              </a:ext>
            </a:extLst>
          </p:cNvPr>
          <p:cNvSpPr>
            <a:spLocks noGrp="1"/>
          </p:cNvSpPr>
          <p:nvPr>
            <p:ph type="body" sz="half" idx="11"/>
          </p:nvPr>
        </p:nvSpPr>
        <p:spPr>
          <a:xfrm>
            <a:off x="2077691" y="1827251"/>
            <a:ext cx="4813439" cy="4707711"/>
          </a:xfrm>
        </p:spPr>
        <p:txBody>
          <a:bodyPr>
            <a:normAutofit/>
          </a:bodyPr>
          <a:lstStyle/>
          <a:p>
            <a:pPr algn="just"/>
            <a:r>
              <a:rPr lang="vi-VN" sz="2200">
                <a:latin typeface="+mj-lt"/>
              </a:rPr>
              <a:t>UDP không đảm bảo cho các tầng phía trên thông điệp đã được gửi đi và người gửi cũng không có trạng thái thông điệp UDP một khi đã được gửi</a:t>
            </a:r>
            <a:endParaRPr lang="en-US" sz="2200">
              <a:latin typeface="+mj-lt"/>
              <a:cs typeface="Times New Roman" panose="02020603050405020304" pitchFamily="18" charset="0"/>
            </a:endParaRPr>
          </a:p>
          <a:p>
            <a:pPr algn="just"/>
            <a:r>
              <a:rPr lang="en-US" sz="2000" b="1">
                <a:latin typeface="Times New Roman" panose="02020603050405020304" pitchFamily="18" charset="0"/>
                <a:cs typeface="Times New Roman" panose="02020603050405020304" pitchFamily="18" charset="0"/>
              </a:rPr>
              <a:t>Source port: </a:t>
            </a:r>
            <a:r>
              <a:rPr lang="en-US" sz="2000">
                <a:latin typeface="Times New Roman" panose="02020603050405020304" pitchFamily="18" charset="0"/>
                <a:cs typeface="Times New Roman" panose="02020603050405020304" pitchFamily="18" charset="0"/>
              </a:rPr>
              <a:t>Xác định giá trị cổng của máy gửi thông tin</a:t>
            </a:r>
            <a:r>
              <a:rPr lang="vi-VN" sz="2000">
                <a:latin typeface="+mj-lt"/>
              </a:rPr>
              <a:t>. Nếu không dùng đến thì đặt nó bằng 0</a:t>
            </a:r>
            <a:endParaRPr lang="en-US" sz="2000">
              <a:latin typeface="+mj-lt"/>
            </a:endParaRPr>
          </a:p>
          <a:p>
            <a:pPr algn="just"/>
            <a:r>
              <a:rPr lang="vi-VN" sz="2000" b="1">
                <a:latin typeface="+mj-lt"/>
              </a:rPr>
              <a:t>Destination port</a:t>
            </a:r>
            <a:r>
              <a:rPr lang="vi-VN" sz="2000">
                <a:latin typeface="+mj-lt"/>
              </a:rPr>
              <a:t>: </a:t>
            </a:r>
            <a:r>
              <a:rPr lang="en-US" sz="2000">
                <a:latin typeface="Times New Roman" panose="02020603050405020304" pitchFamily="18" charset="0"/>
                <a:cs typeface="Times New Roman" panose="02020603050405020304" pitchFamily="18" charset="0"/>
              </a:rPr>
              <a:t>Xác định giá trị cổng của máy nhận</a:t>
            </a:r>
            <a:endParaRPr lang="en-US" sz="2000">
              <a:latin typeface="+mj-lt"/>
              <a:cs typeface="Times New Roman" panose="02020603050405020304" pitchFamily="18" charset="0"/>
            </a:endParaRPr>
          </a:p>
          <a:p>
            <a:pPr algn="just"/>
            <a:r>
              <a:rPr lang="en-US" sz="2000" b="1">
                <a:latin typeface="Times New Roman" panose="02020603050405020304" pitchFamily="18" charset="0"/>
                <a:cs typeface="Times New Roman" panose="02020603050405020304" pitchFamily="18" charset="0"/>
              </a:rPr>
              <a:t>Length: </a:t>
            </a:r>
            <a:r>
              <a:rPr lang="en-US" sz="2000">
                <a:latin typeface="Times New Roman" panose="02020603050405020304" pitchFamily="18" charset="0"/>
                <a:cs typeface="Times New Roman" panose="02020603050405020304" pitchFamily="18" charset="0"/>
              </a:rPr>
              <a:t>xác định độ dài (theo byte) của phần Tiêu đề và phần Dữ liệu của gói tin UDP</a:t>
            </a:r>
          </a:p>
          <a:p>
            <a:pPr algn="just"/>
            <a:r>
              <a:rPr lang="en-US" sz="2000" b="1">
                <a:latin typeface="Times New Roman" panose="02020603050405020304" pitchFamily="18" charset="0"/>
                <a:cs typeface="Times New Roman" panose="02020603050405020304" pitchFamily="18" charset="0"/>
              </a:rPr>
              <a:t>Checksum: </a:t>
            </a:r>
            <a:r>
              <a:rPr lang="en-US" sz="2000">
                <a:latin typeface="Times New Roman" panose="02020603050405020304" pitchFamily="18" charset="0"/>
                <a:cs typeface="Times New Roman" panose="02020603050405020304" pitchFamily="18" charset="0"/>
              </a:rPr>
              <a:t>sử dụng cho việc kiểm tra lỗi phần Tiêu đề hay phần Dữ liệu. </a:t>
            </a:r>
          </a:p>
        </p:txBody>
      </p:sp>
      <p:pic>
        <p:nvPicPr>
          <p:cNvPr id="16" name="Picture 15">
            <a:extLst>
              <a:ext uri="{FF2B5EF4-FFF2-40B4-BE49-F238E27FC236}">
                <a16:creationId xmlns:a16="http://schemas.microsoft.com/office/drawing/2014/main" id="{20F3A418-E914-454A-9355-F3C7A02D3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519" y="1756910"/>
            <a:ext cx="4387296" cy="4016958"/>
          </a:xfrm>
          <a:prstGeom prst="rect">
            <a:avLst/>
          </a:prstGeom>
        </p:spPr>
      </p:pic>
      <p:sp>
        <p:nvSpPr>
          <p:cNvPr id="2" name="TextBox 1">
            <a:extLst>
              <a:ext uri="{FF2B5EF4-FFF2-40B4-BE49-F238E27FC236}">
                <a16:creationId xmlns:a16="http://schemas.microsoft.com/office/drawing/2014/main" id="{372631A2-E91E-42BE-8F54-2C39DBE9B701}"/>
              </a:ext>
            </a:extLst>
          </p:cNvPr>
          <p:cNvSpPr txBox="1"/>
          <p:nvPr/>
        </p:nvSpPr>
        <p:spPr>
          <a:xfrm>
            <a:off x="7248939" y="5827076"/>
            <a:ext cx="4387296" cy="707886"/>
          </a:xfrm>
          <a:prstGeom prst="rect">
            <a:avLst/>
          </a:prstGeom>
          <a:noFill/>
        </p:spPr>
        <p:txBody>
          <a:bodyPr wrap="square" rtlCol="0">
            <a:spAutoFit/>
          </a:bodyPr>
          <a:lstStyle/>
          <a:p>
            <a:r>
              <a:rPr lang="vi-VN" sz="2000">
                <a:latin typeface="+mj-lt"/>
              </a:rPr>
              <a:t>Phần header của UDP chỉ chứa 4 trường dữ liệu</a:t>
            </a:r>
            <a:endParaRPr lang="en-US" sz="2000">
              <a:latin typeface="+mj-lt"/>
            </a:endParaRPr>
          </a:p>
        </p:txBody>
      </p:sp>
    </p:spTree>
    <p:extLst>
      <p:ext uri="{BB962C8B-B14F-4D97-AF65-F5344CB8AC3E}">
        <p14:creationId xmlns:p14="http://schemas.microsoft.com/office/powerpoint/2010/main" val="3014953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984D7-7997-4947-871D-04F77CB13271}"/>
              </a:ext>
            </a:extLst>
          </p:cNvPr>
          <p:cNvSpPr>
            <a:spLocks noGrp="1"/>
          </p:cNvSpPr>
          <p:nvPr>
            <p:ph type="title"/>
          </p:nvPr>
        </p:nvSpPr>
        <p:spPr>
          <a:xfrm>
            <a:off x="2077691" y="584260"/>
            <a:ext cx="9382124" cy="748580"/>
          </a:xfrm>
        </p:spPr>
        <p:txBody>
          <a:bodyPr/>
          <a:lstStyle/>
          <a:p>
            <a:r>
              <a:rPr lang="en-US" b="1">
                <a:latin typeface="Times New Roman" panose="02020603050405020304" pitchFamily="18" charset="0"/>
                <a:cs typeface="Times New Roman" panose="02020603050405020304" pitchFamily="18" charset="0"/>
              </a:rPr>
              <a:t>CÁCH THỨC HOẠT ĐỘNG</a:t>
            </a:r>
          </a:p>
        </p:txBody>
      </p:sp>
      <p:sp>
        <p:nvSpPr>
          <p:cNvPr id="6" name="Text Placeholder 5">
            <a:extLst>
              <a:ext uri="{FF2B5EF4-FFF2-40B4-BE49-F238E27FC236}">
                <a16:creationId xmlns:a16="http://schemas.microsoft.com/office/drawing/2014/main" id="{EEC66F3E-50D9-47B8-89D8-27AFFDFC4198}"/>
              </a:ext>
            </a:extLst>
          </p:cNvPr>
          <p:cNvSpPr>
            <a:spLocks noGrp="1"/>
          </p:cNvSpPr>
          <p:nvPr>
            <p:ph type="body" sz="half" idx="11"/>
          </p:nvPr>
        </p:nvSpPr>
        <p:spPr>
          <a:xfrm>
            <a:off x="2077691" y="1827251"/>
            <a:ext cx="3912291" cy="4707711"/>
          </a:xfrm>
        </p:spPr>
        <p:txBody>
          <a:bodyPr>
            <a:normAutofit/>
          </a:bodyPr>
          <a:lstStyle/>
          <a:p>
            <a:pPr algn="just" fontAlgn="base"/>
            <a:r>
              <a:rPr lang="vi-VN" sz="2000">
                <a:latin typeface="+mj-lt"/>
              </a:rPr>
              <a:t>Giao thức UDP hoạt động tương tự như TCP nhưng nó không cung cấp kiểm tra lỗi khi truyền gói tin.</a:t>
            </a:r>
          </a:p>
          <a:p>
            <a:pPr algn="just" fontAlgn="base"/>
            <a:r>
              <a:rPr lang="vi-VN" sz="2000">
                <a:latin typeface="+mj-lt"/>
              </a:rPr>
              <a:t>Khi một ứng dụng sử dụng UDP, các gói tin chỉ được gửi đến người nhận. Người gửi không đợi để đảm bảo người nhận nhận được gói tin hay không, mà nó tiếp tục gửi các gói tiếp theo. Nếu người nhận bỏ lỡ một vài gói tin UDP, gói tin đó bị mất vì người gửi sẽ không gửi lại chúng. Điều này có nghĩa là các thiết bị có thể giao tiếp nhanh hơn.</a:t>
            </a:r>
          </a:p>
          <a:p>
            <a:endParaRPr lang="en-US" sz="2000" b="1">
              <a:latin typeface="Times New Roman" panose="02020603050405020304" pitchFamily="18" charset="0"/>
              <a:cs typeface="Times New Roman" panose="02020603050405020304" pitchFamily="18" charset="0"/>
            </a:endParaRPr>
          </a:p>
          <a:p>
            <a:pPr algn="just"/>
            <a:endParaRPr lang="en-US" sz="2000" b="1">
              <a:latin typeface="Times New Roman" panose="02020603050405020304" pitchFamily="18" charset="0"/>
              <a:cs typeface="Times New Roman" panose="02020603050405020304" pitchFamily="18" charset="0"/>
            </a:endParaRPr>
          </a:p>
        </p:txBody>
      </p:sp>
      <p:pic>
        <p:nvPicPr>
          <p:cNvPr id="14" name="Picture Placeholder 13">
            <a:extLst>
              <a:ext uri="{FF2B5EF4-FFF2-40B4-BE49-F238E27FC236}">
                <a16:creationId xmlns:a16="http://schemas.microsoft.com/office/drawing/2014/main" id="{25A8CC36-3791-4698-9C79-E379F2F10448}"/>
              </a:ext>
            </a:extLst>
          </p:cNvPr>
          <p:cNvPicPr>
            <a:picLocks noGrp="1" noChangeAspect="1"/>
          </p:cNvPicPr>
          <p:nvPr>
            <p:ph type="pic" idx="14"/>
          </p:nvPr>
        </p:nvPicPr>
        <p:blipFill>
          <a:blip r:embed="rId2">
            <a:extLst>
              <a:ext uri="{28A0092B-C50C-407E-A947-70E740481C1C}">
                <a14:useLocalDpi xmlns:a14="http://schemas.microsoft.com/office/drawing/2010/main" val="0"/>
              </a:ext>
            </a:extLst>
          </a:blip>
          <a:srcRect t="15213" b="15213"/>
          <a:stretch>
            <a:fillRect/>
          </a:stretch>
        </p:blipFill>
        <p:spPr>
          <a:xfrm>
            <a:off x="6348412" y="2021628"/>
            <a:ext cx="5167727" cy="4318955"/>
          </a:xfrm>
        </p:spPr>
      </p:pic>
    </p:spTree>
    <p:extLst>
      <p:ext uri="{BB962C8B-B14F-4D97-AF65-F5344CB8AC3E}">
        <p14:creationId xmlns:p14="http://schemas.microsoft.com/office/powerpoint/2010/main" val="4230090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9EA3D-E305-4C38-8F88-303FD18CBC55}"/>
              </a:ext>
            </a:extLst>
          </p:cNvPr>
          <p:cNvSpPr>
            <a:spLocks noGrp="1"/>
          </p:cNvSpPr>
          <p:nvPr>
            <p:ph type="title"/>
          </p:nvPr>
        </p:nvSpPr>
        <p:spPr>
          <a:xfrm>
            <a:off x="1918668" y="633567"/>
            <a:ext cx="8444532" cy="961197"/>
          </a:xfrm>
        </p:spPr>
        <p:txBody>
          <a:bodyPr/>
          <a:lstStyle/>
          <a:p>
            <a:r>
              <a:rPr lang="en-US" b="1">
                <a:latin typeface="Times New Roman" panose="02020603050405020304" pitchFamily="18" charset="0"/>
                <a:cs typeface="Times New Roman" panose="02020603050405020304" pitchFamily="18" charset="0"/>
              </a:rPr>
              <a:t>HOW TO USE TCP WITH ESP32</a:t>
            </a:r>
          </a:p>
        </p:txBody>
      </p:sp>
      <p:sp>
        <p:nvSpPr>
          <p:cNvPr id="6" name="Text Placeholder 5">
            <a:extLst>
              <a:ext uri="{FF2B5EF4-FFF2-40B4-BE49-F238E27FC236}">
                <a16:creationId xmlns:a16="http://schemas.microsoft.com/office/drawing/2014/main" id="{F0D0CFD7-D1B3-41DE-83F9-3F15FA3B210F}"/>
              </a:ext>
            </a:extLst>
          </p:cNvPr>
          <p:cNvSpPr>
            <a:spLocks noGrp="1"/>
          </p:cNvSpPr>
          <p:nvPr>
            <p:ph type="body" sz="half" idx="11"/>
          </p:nvPr>
        </p:nvSpPr>
        <p:spPr>
          <a:xfrm>
            <a:off x="2077693" y="1847904"/>
            <a:ext cx="4402620" cy="510983"/>
          </a:xfrm>
        </p:spPr>
        <p:txBody>
          <a:bodyPr>
            <a:normAutofit/>
          </a:bodyPr>
          <a:lstStyle/>
          <a:p>
            <a:r>
              <a:rPr lang="en-US" sz="2000">
                <a:latin typeface="Times New Roman" panose="02020603050405020304" pitchFamily="18" charset="0"/>
                <a:cs typeface="Times New Roman" panose="02020603050405020304" pitchFamily="18" charset="0"/>
              </a:rPr>
              <a:t>Sử dụng phần mềm Hercules để test</a:t>
            </a:r>
          </a:p>
        </p:txBody>
      </p:sp>
      <p:pic>
        <p:nvPicPr>
          <p:cNvPr id="8" name="Picture 7">
            <a:extLst>
              <a:ext uri="{FF2B5EF4-FFF2-40B4-BE49-F238E27FC236}">
                <a16:creationId xmlns:a16="http://schemas.microsoft.com/office/drawing/2014/main" id="{D5BBAE39-2833-4E28-969C-7D10423A4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693" y="2381051"/>
            <a:ext cx="7354956" cy="4236125"/>
          </a:xfrm>
          <a:prstGeom prst="rect">
            <a:avLst/>
          </a:prstGeom>
        </p:spPr>
      </p:pic>
    </p:spTree>
    <p:extLst>
      <p:ext uri="{BB962C8B-B14F-4D97-AF65-F5344CB8AC3E}">
        <p14:creationId xmlns:p14="http://schemas.microsoft.com/office/powerpoint/2010/main" val="40706625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91976"/>
            <a:ext cx="9382124" cy="533046"/>
          </a:xfrm>
        </p:spPr>
        <p:txBody>
          <a:bodyPr/>
          <a:lstStyle/>
          <a:p>
            <a:r>
              <a:rPr lang="en-US" b="1">
                <a:latin typeface="Times New Roman" panose="02020603050405020304" pitchFamily="18" charset="0"/>
                <a:cs typeface="Times New Roman" panose="02020603050405020304" pitchFamily="18" charset="0"/>
              </a:rPr>
              <a:t>HOW TO USE TCP WITH ESP32</a:t>
            </a:r>
            <a:endParaRPr lang="en-US" b="1"/>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sz="2000">
                <a:latin typeface="Times New Roman" panose="02020603050405020304" pitchFamily="18" charset="0"/>
                <a:cs typeface="Times New Roman" panose="02020603050405020304" pitchFamily="18" charset="0"/>
              </a:rPr>
              <a:t>Esp32 hỗ trỡ thư viện để làm cho esp thành server hoặc client. Có vài lớp cần thiết:</a:t>
            </a:r>
          </a:p>
          <a:p>
            <a:pPr algn="just"/>
            <a:r>
              <a:rPr lang="en-US" sz="2000" b="1">
                <a:latin typeface="Times New Roman" panose="02020603050405020304" pitchFamily="18" charset="0"/>
                <a:cs typeface="Times New Roman" panose="02020603050405020304" pitchFamily="18" charset="0"/>
              </a:rPr>
              <a:t>Wifi: </a:t>
            </a:r>
            <a:r>
              <a:rPr lang="en-US" sz="2000">
                <a:latin typeface="Times New Roman" panose="02020603050405020304" pitchFamily="18" charset="0"/>
                <a:cs typeface="Times New Roman" panose="02020603050405020304" pitchFamily="18" charset="0"/>
              </a:rPr>
              <a:t>lớp này để kết nối wifi. Là một lớp tĩnh và có các hàm: WiFi.begin(ssid,pass), WiFi.status, WiFi.local.IP</a:t>
            </a:r>
          </a:p>
          <a:p>
            <a:pPr algn="just"/>
            <a:r>
              <a:rPr lang="en-US" sz="2000" b="1">
                <a:latin typeface="Times New Roman" panose="02020603050405020304" pitchFamily="18" charset="0"/>
                <a:cs typeface="Times New Roman" panose="02020603050405020304" pitchFamily="18" charset="0"/>
              </a:rPr>
              <a:t>WiFiClient:</a:t>
            </a:r>
            <a:r>
              <a:rPr lang="en-US" b="1"/>
              <a:t> </a:t>
            </a:r>
            <a:r>
              <a:rPr lang="en-US" sz="2000">
                <a:latin typeface="Times New Roman" panose="02020603050405020304" pitchFamily="18" charset="0"/>
                <a:cs typeface="Times New Roman" panose="02020603050405020304" pitchFamily="18" charset="0"/>
              </a:rPr>
              <a:t>lớp này để tạo tcp client. Một số hàm quan trọng:</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Connect(host, port): kết nối với tcp server</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Print(data[]): gửi data tới máy chủ</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Stop(): dừng kết nối</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Available(): kiểm tra data có sẵn để đọc hay không</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Connected(): client được kết nối</a:t>
            </a:r>
          </a:p>
          <a:p>
            <a:pPr algn="just"/>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3321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931992"/>
            <a:ext cx="9382124" cy="533046"/>
          </a:xfrm>
        </p:spPr>
        <p:txBody>
          <a:bodyPr/>
          <a:lstStyle/>
          <a:p>
            <a:r>
              <a:rPr lang="en-US" b="1">
                <a:latin typeface="Times New Roman" panose="02020603050405020304" pitchFamily="18" charset="0"/>
                <a:cs typeface="Times New Roman" panose="02020603050405020304" pitchFamily="18" charset="0"/>
              </a:rPr>
              <a:t>HOW TO USE TCP WITH ESP32</a:t>
            </a:r>
            <a:endParaRPr lang="en-US" b="1"/>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sz="2000">
                <a:latin typeface="Times New Roman" panose="02020603050405020304" pitchFamily="18" charset="0"/>
                <a:cs typeface="Times New Roman" panose="02020603050405020304" pitchFamily="18" charset="0"/>
              </a:rPr>
              <a:t>Mở phần mềm Hercules và lấy địa chỉ IP của máy tính đang sử dụng:</a:t>
            </a:r>
          </a:p>
          <a:p>
            <a:pPr algn="just"/>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1C5FD36-9014-4DD7-A487-AB4B405DE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885" y="2292626"/>
            <a:ext cx="6050821" cy="4170224"/>
          </a:xfrm>
          <a:prstGeom prst="rect">
            <a:avLst/>
          </a:prstGeom>
        </p:spPr>
      </p:pic>
    </p:spTree>
    <p:extLst>
      <p:ext uri="{BB962C8B-B14F-4D97-AF65-F5344CB8AC3E}">
        <p14:creationId xmlns:p14="http://schemas.microsoft.com/office/powerpoint/2010/main" val="1334811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91977"/>
            <a:ext cx="9382124" cy="533046"/>
          </a:xfrm>
        </p:spPr>
        <p:txBody>
          <a:bodyPr/>
          <a:lstStyle/>
          <a:p>
            <a:r>
              <a:rPr lang="en-US" b="1">
                <a:latin typeface="Times New Roman" panose="02020603050405020304" pitchFamily="18" charset="0"/>
                <a:cs typeface="Times New Roman" panose="02020603050405020304" pitchFamily="18" charset="0"/>
              </a:rPr>
              <a:t>TEST TCP SERVER</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marL="457200" indent="-457200" algn="just">
              <a:buAutoNum type="arabicPeriod"/>
            </a:pPr>
            <a:r>
              <a:rPr lang="en-US" sz="2000">
                <a:latin typeface="Times New Roman" panose="02020603050405020304" pitchFamily="18" charset="0"/>
                <a:cs typeface="Times New Roman" panose="02020603050405020304" pitchFamily="18" charset="0"/>
              </a:rPr>
              <a:t>Cấu hình wifi, địa chỉ IP máy chủ và cổng kết nối</a:t>
            </a: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F92B91A-284F-4CBF-83A4-299AD81D5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310" y="3002919"/>
            <a:ext cx="8268854" cy="2124371"/>
          </a:xfrm>
          <a:prstGeom prst="rect">
            <a:avLst/>
          </a:prstGeom>
        </p:spPr>
      </p:pic>
    </p:spTree>
    <p:extLst>
      <p:ext uri="{BB962C8B-B14F-4D97-AF65-F5344CB8AC3E}">
        <p14:creationId xmlns:p14="http://schemas.microsoft.com/office/powerpoint/2010/main" val="22881757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920218"/>
            <a:ext cx="9382124" cy="533046"/>
          </a:xfrm>
        </p:spPr>
        <p:txBody>
          <a:bodyPr/>
          <a:lstStyle/>
          <a:p>
            <a:r>
              <a:rPr lang="en-US" b="1">
                <a:latin typeface="Times New Roman" panose="02020603050405020304" pitchFamily="18" charset="0"/>
                <a:cs typeface="Times New Roman" panose="02020603050405020304" pitchFamily="18" charset="0"/>
              </a:rPr>
              <a:t>TEST TCP SERVER</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sz="2000">
                <a:latin typeface="Times New Roman" panose="02020603050405020304" pitchFamily="18" charset="0"/>
                <a:cs typeface="Times New Roman" panose="02020603050405020304" pitchFamily="18" charset="0"/>
              </a:rPr>
              <a:t>2. Kiểm tra kết nối </a:t>
            </a:r>
          </a:p>
          <a:p>
            <a:pPr algn="just"/>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02CF552-C837-4A0C-B9ED-868239704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501" y="2637184"/>
            <a:ext cx="7087589" cy="3752910"/>
          </a:xfrm>
          <a:prstGeom prst="rect">
            <a:avLst/>
          </a:prstGeom>
        </p:spPr>
      </p:pic>
    </p:spTree>
    <p:extLst>
      <p:ext uri="{BB962C8B-B14F-4D97-AF65-F5344CB8AC3E}">
        <p14:creationId xmlns:p14="http://schemas.microsoft.com/office/powerpoint/2010/main" val="23964718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71851"/>
            <a:ext cx="9382124" cy="533046"/>
          </a:xfrm>
        </p:spPr>
        <p:txBody>
          <a:bodyPr/>
          <a:lstStyle/>
          <a:p>
            <a:r>
              <a:rPr lang="en-US" b="1">
                <a:latin typeface="Times New Roman" panose="02020603050405020304" pitchFamily="18" charset="0"/>
                <a:cs typeface="Times New Roman" panose="02020603050405020304" pitchFamily="18" charset="0"/>
              </a:rPr>
              <a:t>TEST TCP CLIENT</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sz="2000">
                <a:latin typeface="Times New Roman" panose="02020603050405020304" pitchFamily="18" charset="0"/>
                <a:cs typeface="Times New Roman" panose="02020603050405020304" pitchFamily="18" charset="0"/>
              </a:rPr>
              <a:t>3. Gửi data</a:t>
            </a:r>
          </a:p>
          <a:p>
            <a:pPr algn="just"/>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5F2EDF-90B6-4E07-B292-B7B4B0488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622" y="2521182"/>
            <a:ext cx="6801799" cy="3591426"/>
          </a:xfrm>
          <a:prstGeom prst="rect">
            <a:avLst/>
          </a:prstGeom>
        </p:spPr>
      </p:pic>
    </p:spTree>
    <p:extLst>
      <p:ext uri="{BB962C8B-B14F-4D97-AF65-F5344CB8AC3E}">
        <p14:creationId xmlns:p14="http://schemas.microsoft.com/office/powerpoint/2010/main" val="41178240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1" y="1128155"/>
            <a:ext cx="7303325" cy="3443277"/>
          </a:xfrm>
        </p:spPr>
        <p:txBody>
          <a:bodyPr/>
          <a:lstStyle/>
          <a:p>
            <a:pPr algn="ctr"/>
            <a:r>
              <a:rPr lang="en-US" sz="5000">
                <a:latin typeface="Times New Roman" panose="02020603050405020304" pitchFamily="18" charset="0"/>
                <a:cs typeface="Times New Roman" panose="02020603050405020304" pitchFamily="18" charset="0"/>
              </a:rPr>
              <a:t>GIAO THỨC </a:t>
            </a:r>
            <a:br>
              <a:rPr lang="en-US" sz="5000">
                <a:latin typeface="Times New Roman" panose="02020603050405020304" pitchFamily="18" charset="0"/>
                <a:cs typeface="Times New Roman" panose="02020603050405020304" pitchFamily="18" charset="0"/>
              </a:rPr>
            </a:br>
            <a:r>
              <a:rPr lang="en-US" sz="5000">
                <a:latin typeface="Times New Roman" panose="02020603050405020304" pitchFamily="18" charset="0"/>
                <a:cs typeface="Times New Roman" panose="02020603050405020304" pitchFamily="18" charset="0"/>
              </a:rPr>
              <a:t>TCP  VÀ UDP</a:t>
            </a:r>
          </a:p>
        </p:txBody>
      </p:sp>
      <p:sp>
        <p:nvSpPr>
          <p:cNvPr id="3" name="Footer Placeholder 2"/>
          <p:cNvSpPr>
            <a:spLocks noGrp="1"/>
          </p:cNvSpPr>
          <p:nvPr>
            <p:ph type="ftr" sz="quarter" idx="11"/>
          </p:nvPr>
        </p:nvSpPr>
        <p:spPr/>
        <p:txBody>
          <a:bodyPr/>
          <a:lstStyle/>
          <a:p>
            <a:r>
              <a:rPr lang="en-US"/>
              <a:t>www.indruino.com</a:t>
            </a:r>
          </a:p>
        </p:txBody>
      </p:sp>
    </p:spTree>
    <p:extLst>
      <p:ext uri="{BB962C8B-B14F-4D97-AF65-F5344CB8AC3E}">
        <p14:creationId xmlns:p14="http://schemas.microsoft.com/office/powerpoint/2010/main" val="38507975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p:txBody>
          <a:bodyPr/>
          <a:lstStyle/>
          <a:p>
            <a:r>
              <a:rPr lang="en-US"/>
              <a:t>TEST TCP CLIENT</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sz="2000">
                <a:latin typeface="Times New Roman" panose="02020603050405020304" pitchFamily="18" charset="0"/>
                <a:cs typeface="Times New Roman" panose="02020603050405020304" pitchFamily="18" charset="0"/>
              </a:rPr>
              <a:t>4. Nạp code và kiểm tra kết nối</a:t>
            </a:r>
          </a:p>
          <a:p>
            <a:pPr algn="just"/>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0D5CA1C-1DEC-463F-9407-427CCB238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43" y="2478157"/>
            <a:ext cx="6373114" cy="3670567"/>
          </a:xfrm>
          <a:prstGeom prst="rect">
            <a:avLst/>
          </a:prstGeom>
        </p:spPr>
      </p:pic>
    </p:spTree>
    <p:extLst>
      <p:ext uri="{BB962C8B-B14F-4D97-AF65-F5344CB8AC3E}">
        <p14:creationId xmlns:p14="http://schemas.microsoft.com/office/powerpoint/2010/main" val="2756572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52479"/>
            <a:ext cx="9382124" cy="533046"/>
          </a:xfrm>
        </p:spPr>
        <p:txBody>
          <a:bodyPr/>
          <a:lstStyle/>
          <a:p>
            <a:r>
              <a:rPr lang="en-US" b="1">
                <a:latin typeface="Times New Roman" panose="02020603050405020304" pitchFamily="18" charset="0"/>
                <a:cs typeface="Times New Roman" panose="02020603050405020304" pitchFamily="18" charset="0"/>
              </a:rPr>
              <a:t>TEST TCP SERVER</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sz="2000">
                <a:latin typeface="Times New Roman" panose="02020603050405020304" pitchFamily="18" charset="0"/>
                <a:cs typeface="Times New Roman" panose="02020603050405020304" pitchFamily="18" charset="0"/>
              </a:rPr>
              <a:t>5. Mở Hercules -&gt; chọn tcp server -&gt; nhập port</a:t>
            </a: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4C96D4F-E500-4D41-83D5-E6128FF8E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092" y="2451652"/>
            <a:ext cx="5953956" cy="3955300"/>
          </a:xfrm>
          <a:prstGeom prst="rect">
            <a:avLst/>
          </a:prstGeom>
        </p:spPr>
      </p:pic>
    </p:spTree>
    <p:extLst>
      <p:ext uri="{BB962C8B-B14F-4D97-AF65-F5344CB8AC3E}">
        <p14:creationId xmlns:p14="http://schemas.microsoft.com/office/powerpoint/2010/main" val="12456369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F449-6504-4F3D-9FB1-E745877CB300}"/>
              </a:ext>
            </a:extLst>
          </p:cNvPr>
          <p:cNvSpPr>
            <a:spLocks noGrp="1"/>
          </p:cNvSpPr>
          <p:nvPr>
            <p:ph type="title"/>
          </p:nvPr>
        </p:nvSpPr>
        <p:spPr>
          <a:xfrm>
            <a:off x="1971675" y="810848"/>
            <a:ext cx="9382124" cy="722658"/>
          </a:xfrm>
        </p:spPr>
        <p:txBody>
          <a:bodyPr/>
          <a:lstStyle/>
          <a:p>
            <a:r>
              <a:rPr lang="en-US" b="1">
                <a:latin typeface="Times New Roman" panose="02020603050405020304" pitchFamily="18" charset="0"/>
                <a:cs typeface="Times New Roman" panose="02020603050405020304" pitchFamily="18" charset="0"/>
              </a:rPr>
              <a:t>TEST TCP SERVER</a:t>
            </a:r>
          </a:p>
        </p:txBody>
      </p:sp>
      <p:sp>
        <p:nvSpPr>
          <p:cNvPr id="6" name="Text Placeholder 5">
            <a:extLst>
              <a:ext uri="{FF2B5EF4-FFF2-40B4-BE49-F238E27FC236}">
                <a16:creationId xmlns:a16="http://schemas.microsoft.com/office/drawing/2014/main" id="{94C8FA14-31A2-46B8-B7ED-770AD3520728}"/>
              </a:ext>
            </a:extLst>
          </p:cNvPr>
          <p:cNvSpPr>
            <a:spLocks noGrp="1"/>
          </p:cNvSpPr>
          <p:nvPr>
            <p:ph type="body" sz="half" idx="11"/>
          </p:nvPr>
        </p:nvSpPr>
        <p:spPr>
          <a:xfrm>
            <a:off x="1971675" y="1847904"/>
            <a:ext cx="9703489" cy="4707711"/>
          </a:xfrm>
        </p:spPr>
        <p:txBody>
          <a:bodyPr>
            <a:normAutofit/>
          </a:bodyPr>
          <a:lstStyle/>
          <a:p>
            <a:pPr algn="just"/>
            <a:r>
              <a:rPr lang="en-US" sz="2000">
                <a:latin typeface="Times New Roman" panose="02020603050405020304" pitchFamily="18" charset="0"/>
                <a:cs typeface="Times New Roman" panose="02020603050405020304" pitchFamily="18" charset="0"/>
              </a:rPr>
              <a:t>6. Nhấn Listen và kết nối thành công. Dữ liệu đã được gửi từ client đến server</a:t>
            </a: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1862403-6C08-4972-B9F2-AF5F8307F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652" y="2476701"/>
            <a:ext cx="5896798" cy="4078914"/>
          </a:xfrm>
          <a:prstGeom prst="rect">
            <a:avLst/>
          </a:prstGeom>
        </p:spPr>
      </p:pic>
    </p:spTree>
    <p:extLst>
      <p:ext uri="{BB962C8B-B14F-4D97-AF65-F5344CB8AC3E}">
        <p14:creationId xmlns:p14="http://schemas.microsoft.com/office/powerpoint/2010/main" val="2970928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b="1">
                <a:latin typeface="Times New Roman" panose="02020603050405020304" pitchFamily="18" charset="0"/>
                <a:cs typeface="Times New Roman" panose="02020603050405020304" pitchFamily="18" charset="0"/>
              </a:rPr>
              <a:t>HOW TO USE UDP WITH ESP32</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sz="2000" b="1">
                <a:latin typeface="Times New Roman" panose="02020603050405020304" pitchFamily="18" charset="0"/>
                <a:cs typeface="Times New Roman" panose="02020603050405020304" pitchFamily="18" charset="0"/>
              </a:rPr>
              <a:t>WiFiUdp</a:t>
            </a:r>
            <a:r>
              <a:rPr lang="en-US" sz="2000">
                <a:latin typeface="Times New Roman" panose="02020603050405020304" pitchFamily="18" charset="0"/>
                <a:cs typeface="Times New Roman" panose="02020603050405020304" pitchFamily="18" charset="0"/>
              </a:rPr>
              <a:t>: lớp này để tạo udp client: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Begin(port): Khởi tạo giao thức UDP và bộ đệm truyền</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BeginPacket(udpAddress, udpPort): chuẩn bị gửi data đến máy chủ</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Write(buffer, size of buffer): gửi bộ đệm data với kích thước</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EndPacket(): kết thúc gửi</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ParsePacket(): xử lí gói đến, phải được gọi trước khi đọc bộ đệm</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Read(buffer, size of buffer): đọc data đến lưu vào bộ đệm</a:t>
            </a:r>
          </a:p>
        </p:txBody>
      </p:sp>
    </p:spTree>
    <p:extLst>
      <p:ext uri="{BB962C8B-B14F-4D97-AF65-F5344CB8AC3E}">
        <p14:creationId xmlns:p14="http://schemas.microsoft.com/office/powerpoint/2010/main" val="2530258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b="1">
                <a:latin typeface="Times New Roman" panose="02020603050405020304" pitchFamily="18"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sz="2000">
                <a:latin typeface="Times New Roman" panose="02020603050405020304" pitchFamily="18" charset="0"/>
                <a:cs typeface="Times New Roman" panose="02020603050405020304" pitchFamily="18" charset="0"/>
              </a:rPr>
              <a:t>1. Cấu hình WiFiUdp, địa chỉ IP máy chủ và cổng</a:t>
            </a:r>
          </a:p>
        </p:txBody>
      </p:sp>
      <p:pic>
        <p:nvPicPr>
          <p:cNvPr id="3" name="Picture 2">
            <a:extLst>
              <a:ext uri="{FF2B5EF4-FFF2-40B4-BE49-F238E27FC236}">
                <a16:creationId xmlns:a16="http://schemas.microsoft.com/office/drawing/2014/main" id="{AFB494FB-8D9B-4C3F-B8B5-C4B032767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348" y="2704573"/>
            <a:ext cx="6838121" cy="2994372"/>
          </a:xfrm>
          <a:prstGeom prst="rect">
            <a:avLst/>
          </a:prstGeom>
        </p:spPr>
      </p:pic>
    </p:spTree>
    <p:extLst>
      <p:ext uri="{BB962C8B-B14F-4D97-AF65-F5344CB8AC3E}">
        <p14:creationId xmlns:p14="http://schemas.microsoft.com/office/powerpoint/2010/main" val="15090433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b="1">
                <a:latin typeface="Times New Roman" panose="02020603050405020304" pitchFamily="18"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sz="2000">
                <a:latin typeface="Times New Roman" panose="02020603050405020304" pitchFamily="18" charset="0"/>
                <a:cs typeface="Times New Roman" panose="02020603050405020304" pitchFamily="18" charset="0"/>
              </a:rPr>
              <a:t>2. Kiểm tra kết nối wifi và khởi tạo giao thức UDP </a:t>
            </a:r>
          </a:p>
        </p:txBody>
      </p:sp>
      <p:pic>
        <p:nvPicPr>
          <p:cNvPr id="5" name="Picture 4">
            <a:extLst>
              <a:ext uri="{FF2B5EF4-FFF2-40B4-BE49-F238E27FC236}">
                <a16:creationId xmlns:a16="http://schemas.microsoft.com/office/drawing/2014/main" id="{70AD0483-5613-44FF-A9DD-DEA13F207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818" y="2616481"/>
            <a:ext cx="5581918" cy="3939134"/>
          </a:xfrm>
          <a:prstGeom prst="rect">
            <a:avLst/>
          </a:prstGeom>
        </p:spPr>
      </p:pic>
    </p:spTree>
    <p:extLst>
      <p:ext uri="{BB962C8B-B14F-4D97-AF65-F5344CB8AC3E}">
        <p14:creationId xmlns:p14="http://schemas.microsoft.com/office/powerpoint/2010/main" val="36966601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b="1">
                <a:latin typeface="Times New Roman" panose="02020603050405020304" pitchFamily="18"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sz="2000">
                <a:latin typeface="Times New Roman" panose="02020603050405020304" pitchFamily="18" charset="0"/>
                <a:cs typeface="Times New Roman" panose="02020603050405020304" pitchFamily="18" charset="0"/>
              </a:rPr>
              <a:t>3. Gửi dữ liệu đến server: hello world</a:t>
            </a:r>
          </a:p>
        </p:txBody>
      </p:sp>
      <p:pic>
        <p:nvPicPr>
          <p:cNvPr id="3" name="Picture 2">
            <a:extLst>
              <a:ext uri="{FF2B5EF4-FFF2-40B4-BE49-F238E27FC236}">
                <a16:creationId xmlns:a16="http://schemas.microsoft.com/office/drawing/2014/main" id="{72ADC603-8B44-4A18-84AF-455C12520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827" y="3156030"/>
            <a:ext cx="6877878" cy="2091458"/>
          </a:xfrm>
          <a:prstGeom prst="rect">
            <a:avLst/>
          </a:prstGeom>
        </p:spPr>
      </p:pic>
    </p:spTree>
    <p:extLst>
      <p:ext uri="{BB962C8B-B14F-4D97-AF65-F5344CB8AC3E}">
        <p14:creationId xmlns:p14="http://schemas.microsoft.com/office/powerpoint/2010/main" val="1166221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b="1">
                <a:latin typeface="Times New Roman" panose="02020603050405020304" pitchFamily="18"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sz="2000">
                <a:latin typeface="Times New Roman" panose="02020603050405020304" pitchFamily="18" charset="0"/>
                <a:cs typeface="Times New Roman" panose="02020603050405020304" pitchFamily="18" charset="0"/>
              </a:rPr>
              <a:t>4. Xử lí dữ liệu từ server gửi về</a:t>
            </a:r>
          </a:p>
        </p:txBody>
      </p:sp>
      <p:pic>
        <p:nvPicPr>
          <p:cNvPr id="5" name="Picture 4">
            <a:extLst>
              <a:ext uri="{FF2B5EF4-FFF2-40B4-BE49-F238E27FC236}">
                <a16:creationId xmlns:a16="http://schemas.microsoft.com/office/drawing/2014/main" id="{C894FAFA-8D2E-42CB-9A7D-E301655CE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504" y="2938510"/>
            <a:ext cx="7817748" cy="2526498"/>
          </a:xfrm>
          <a:prstGeom prst="rect">
            <a:avLst/>
          </a:prstGeom>
        </p:spPr>
      </p:pic>
    </p:spTree>
    <p:extLst>
      <p:ext uri="{BB962C8B-B14F-4D97-AF65-F5344CB8AC3E}">
        <p14:creationId xmlns:p14="http://schemas.microsoft.com/office/powerpoint/2010/main" val="20066994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b="1">
                <a:latin typeface="Times New Roman" panose="02020603050405020304" pitchFamily="18"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sz="2000">
                <a:latin typeface="Times New Roman" panose="02020603050405020304" pitchFamily="18" charset="0"/>
                <a:cs typeface="Times New Roman" panose="02020603050405020304" pitchFamily="18" charset="0"/>
              </a:rPr>
              <a:t>5. Nạp code và mở Hercules, nhập địa chỉ IP của client và port vào local port. Sau đó nhấn Listen</a:t>
            </a:r>
          </a:p>
        </p:txBody>
      </p:sp>
      <p:pic>
        <p:nvPicPr>
          <p:cNvPr id="3" name="Picture 2">
            <a:extLst>
              <a:ext uri="{FF2B5EF4-FFF2-40B4-BE49-F238E27FC236}">
                <a16:creationId xmlns:a16="http://schemas.microsoft.com/office/drawing/2014/main" id="{195C6E24-1E83-440B-80C0-B2C1B7C29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443" y="2703443"/>
            <a:ext cx="7752522" cy="3688800"/>
          </a:xfrm>
          <a:prstGeom prst="rect">
            <a:avLst/>
          </a:prstGeom>
        </p:spPr>
      </p:pic>
    </p:spTree>
    <p:extLst>
      <p:ext uri="{BB962C8B-B14F-4D97-AF65-F5344CB8AC3E}">
        <p14:creationId xmlns:p14="http://schemas.microsoft.com/office/powerpoint/2010/main" val="41080231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b="1">
                <a:latin typeface="Times New Roman" panose="02020603050405020304" pitchFamily="18"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sz="2000">
                <a:latin typeface="Times New Roman" panose="02020603050405020304" pitchFamily="18" charset="0"/>
                <a:cs typeface="Times New Roman" panose="02020603050405020304" pitchFamily="18" charset="0"/>
              </a:rPr>
              <a:t>6. Dữ liệu đã được gửi từ client đến server thành công, đồng thời ta có thể gửi dữ liệu về client bằng cách nhập data và bấm nút send</a:t>
            </a:r>
          </a:p>
        </p:txBody>
      </p:sp>
      <p:pic>
        <p:nvPicPr>
          <p:cNvPr id="8" name="Picture 7">
            <a:extLst>
              <a:ext uri="{FF2B5EF4-FFF2-40B4-BE49-F238E27FC236}">
                <a16:creationId xmlns:a16="http://schemas.microsoft.com/office/drawing/2014/main" id="{66A12C3F-1104-49D2-B18B-EA064076F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206" y="2756451"/>
            <a:ext cx="7125120" cy="3398073"/>
          </a:xfrm>
          <a:prstGeom prst="rect">
            <a:avLst/>
          </a:prstGeom>
        </p:spPr>
      </p:pic>
    </p:spTree>
    <p:extLst>
      <p:ext uri="{BB962C8B-B14F-4D97-AF65-F5344CB8AC3E}">
        <p14:creationId xmlns:p14="http://schemas.microsoft.com/office/powerpoint/2010/main" val="31742045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785959"/>
            <a:ext cx="9382124" cy="533046"/>
          </a:xfrm>
        </p:spPr>
        <p:txBody>
          <a:bodyPr/>
          <a:lstStyle/>
          <a:p>
            <a:r>
              <a:rPr lang="en-US" b="1">
                <a:latin typeface="Times New Roman" panose="02020603050405020304" pitchFamily="18" charset="0"/>
                <a:cs typeface="Times New Roman" panose="02020603050405020304" pitchFamily="18" charset="0"/>
              </a:rPr>
              <a:t>OVERVIEW </a:t>
            </a:r>
            <a:endParaRPr lang="en-US" b="1"/>
          </a:p>
        </p:txBody>
      </p:sp>
      <p:sp>
        <p:nvSpPr>
          <p:cNvPr id="6" name="Text Placeholder 5"/>
          <p:cNvSpPr>
            <a:spLocks noGrp="1"/>
          </p:cNvSpPr>
          <p:nvPr>
            <p:ph type="body" sz="half" idx="11"/>
          </p:nvPr>
        </p:nvSpPr>
        <p:spPr>
          <a:xfrm>
            <a:off x="1971676" y="1946517"/>
            <a:ext cx="3276186" cy="4707711"/>
          </a:xfrm>
        </p:spPr>
        <p:txBody>
          <a:bodyPr>
            <a:normAutofit/>
          </a:bodyPr>
          <a:lstStyle/>
          <a:p>
            <a:pPr algn="just"/>
            <a:r>
              <a:rPr lang="en-US" sz="2000">
                <a:latin typeface="Times New Roman" panose="02020603050405020304" pitchFamily="18" charset="0"/>
                <a:cs typeface="Times New Roman" panose="02020603050405020304" pitchFamily="18" charset="0"/>
              </a:rPr>
              <a:t>TCP/IP là bộ giao thức được các thiết bị sử dụng để liên lạc với internet và trong các mạng cục bộ </a:t>
            </a:r>
          </a:p>
          <a:p>
            <a:pPr algn="just"/>
            <a:r>
              <a:rPr lang="en-US" sz="2000">
                <a:latin typeface="Times New Roman" panose="02020603050405020304" pitchFamily="18" charset="0"/>
                <a:cs typeface="Times New Roman" panose="02020603050405020304" pitchFamily="18" charset="0"/>
              </a:rPr>
              <a:t>Là hai giao thức phổ biến nhất trong lớp transport</a:t>
            </a:r>
          </a:p>
          <a:p>
            <a:pPr algn="just"/>
            <a:r>
              <a:rPr lang="en-US" sz="2000">
                <a:latin typeface="Times New Roman" panose="02020603050405020304" pitchFamily="18" charset="0"/>
                <a:cs typeface="Times New Roman" panose="02020603050405020304" pitchFamily="18" charset="0"/>
              </a:rPr>
              <a:t>TCP cung cấp cho các ứng dụng cách để vận chuyển một luồng thông tin được đặt trước và kiểm tra lỗi</a:t>
            </a:r>
          </a:p>
          <a:p>
            <a:pPr algn="just"/>
            <a:r>
              <a:rPr lang="en-US" sz="2000">
                <a:latin typeface="Times New Roman" panose="02020603050405020304" pitchFamily="18" charset="0"/>
                <a:cs typeface="Times New Roman" panose="02020603050405020304" pitchFamily="18" charset="0"/>
              </a:rPr>
              <a:t>UDP được các ứng dụng sử dụng để vận chuyển luồng thông tin nhanh hơn bằng cách bỏ qua kiểm tra lỗi</a:t>
            </a:r>
          </a:p>
        </p:txBody>
      </p:sp>
      <p:pic>
        <p:nvPicPr>
          <p:cNvPr id="7" name="Picture 6">
            <a:extLst>
              <a:ext uri="{FF2B5EF4-FFF2-40B4-BE49-F238E27FC236}">
                <a16:creationId xmlns:a16="http://schemas.microsoft.com/office/drawing/2014/main" id="{9A9601E4-EB6A-4613-BBCC-79C83597C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214" y="2350190"/>
            <a:ext cx="4714875" cy="3562350"/>
          </a:xfrm>
          <a:prstGeom prst="rect">
            <a:avLst/>
          </a:prstGeom>
        </p:spPr>
      </p:pic>
    </p:spTree>
    <p:extLst>
      <p:ext uri="{BB962C8B-B14F-4D97-AF65-F5344CB8AC3E}">
        <p14:creationId xmlns:p14="http://schemas.microsoft.com/office/powerpoint/2010/main" val="1017515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E823EF-6669-4444-B844-8A72CBFBC62D}"/>
              </a:ext>
            </a:extLst>
          </p:cNvPr>
          <p:cNvSpPr>
            <a:spLocks noGrp="1"/>
          </p:cNvSpPr>
          <p:nvPr>
            <p:ph type="title"/>
          </p:nvPr>
        </p:nvSpPr>
        <p:spPr>
          <a:xfrm>
            <a:off x="1971676" y="878725"/>
            <a:ext cx="9382124" cy="533046"/>
          </a:xfrm>
        </p:spPr>
        <p:txBody>
          <a:bodyPr/>
          <a:lstStyle/>
          <a:p>
            <a:r>
              <a:rPr lang="en-US" b="1">
                <a:latin typeface="Times New Roman" panose="02020603050405020304" pitchFamily="18" charset="0"/>
                <a:cs typeface="Times New Roman" panose="02020603050405020304" pitchFamily="18" charset="0"/>
              </a:rPr>
              <a:t>TEST UDP CLIENT</a:t>
            </a:r>
          </a:p>
        </p:txBody>
      </p:sp>
      <p:sp>
        <p:nvSpPr>
          <p:cNvPr id="6" name="Text Placeholder 5">
            <a:extLst>
              <a:ext uri="{FF2B5EF4-FFF2-40B4-BE49-F238E27FC236}">
                <a16:creationId xmlns:a16="http://schemas.microsoft.com/office/drawing/2014/main" id="{6558B867-D8CF-4817-AE30-59D693427562}"/>
              </a:ext>
            </a:extLst>
          </p:cNvPr>
          <p:cNvSpPr>
            <a:spLocks noGrp="1"/>
          </p:cNvSpPr>
          <p:nvPr>
            <p:ph type="body" sz="half" idx="11"/>
          </p:nvPr>
        </p:nvSpPr>
        <p:spPr>
          <a:xfrm>
            <a:off x="1971674" y="1847904"/>
            <a:ext cx="9382125" cy="4707711"/>
          </a:xfrm>
        </p:spPr>
        <p:txBody>
          <a:bodyPr>
            <a:normAutofit/>
          </a:bodyPr>
          <a:lstStyle/>
          <a:p>
            <a:r>
              <a:rPr lang="en-US" sz="2000">
                <a:latin typeface="Times New Roman" panose="02020603050405020304" pitchFamily="18" charset="0"/>
                <a:cs typeface="Times New Roman" panose="02020603050405020304" pitchFamily="18" charset="0"/>
              </a:rPr>
              <a:t>7. Client nhận phản hồi từ server</a:t>
            </a:r>
          </a:p>
        </p:txBody>
      </p:sp>
      <p:pic>
        <p:nvPicPr>
          <p:cNvPr id="8" name="Picture 7">
            <a:extLst>
              <a:ext uri="{FF2B5EF4-FFF2-40B4-BE49-F238E27FC236}">
                <a16:creationId xmlns:a16="http://schemas.microsoft.com/office/drawing/2014/main" id="{82CB01DA-A4B5-424F-A97C-718BCC4C9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793" y="3429000"/>
            <a:ext cx="6775885" cy="990738"/>
          </a:xfrm>
          <a:prstGeom prst="rect">
            <a:avLst/>
          </a:prstGeom>
        </p:spPr>
      </p:pic>
    </p:spTree>
    <p:extLst>
      <p:ext uri="{BB962C8B-B14F-4D97-AF65-F5344CB8AC3E}">
        <p14:creationId xmlns:p14="http://schemas.microsoft.com/office/powerpoint/2010/main" val="2826237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a:t>www.indruino.com</a:t>
            </a:r>
          </a:p>
        </p:txBody>
      </p:sp>
    </p:spTree>
    <p:extLst>
      <p:ext uri="{BB962C8B-B14F-4D97-AF65-F5344CB8AC3E}">
        <p14:creationId xmlns:p14="http://schemas.microsoft.com/office/powerpoint/2010/main" val="2861137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Overview  </a:t>
            </a:r>
            <a:endParaRPr lang="en-US" b="1"/>
          </a:p>
        </p:txBody>
      </p:sp>
      <p:sp>
        <p:nvSpPr>
          <p:cNvPr id="6" name="Text Placeholder 5"/>
          <p:cNvSpPr>
            <a:spLocks noGrp="1"/>
          </p:cNvSpPr>
          <p:nvPr>
            <p:ph type="body" sz="half" idx="11"/>
          </p:nvPr>
        </p:nvSpPr>
        <p:spPr>
          <a:xfrm>
            <a:off x="1971675" y="1944964"/>
            <a:ext cx="3064151" cy="4707711"/>
          </a:xfrm>
        </p:spPr>
        <p:txBody>
          <a:bodyPr/>
          <a:lstStyle/>
          <a:p>
            <a:pPr algn="just"/>
            <a:r>
              <a:rPr lang="en-US" sz="2000">
                <a:latin typeface="Times New Roman" panose="02020603050405020304" pitchFamily="18" charset="0"/>
                <a:cs typeface="Times New Roman" panose="02020603050405020304" pitchFamily="18" charset="0"/>
              </a:rPr>
              <a:t>Khi mà lớp application cần gửi một lượng lớn dữ liệu, nó sẽ gửi dữ liệu xuống tầng transport cho TCP hoặc UDP để truyền dữ liệu</a:t>
            </a:r>
          </a:p>
          <a:p>
            <a:pPr algn="just"/>
            <a:r>
              <a:rPr lang="en-US" sz="2000">
                <a:latin typeface="Times New Roman" panose="02020603050405020304" pitchFamily="18" charset="0"/>
                <a:cs typeface="Times New Roman" panose="02020603050405020304" pitchFamily="18" charset="0"/>
              </a:rPr>
              <a:t>Đầu tiên, TCP sẽ thiết lập mạch ảo giữa nguồn và điểm đến trong quá trình gọi là </a:t>
            </a:r>
            <a:r>
              <a:rPr lang="en-US" sz="2000" b="1">
                <a:latin typeface="Times New Roman" panose="02020603050405020304" pitchFamily="18" charset="0"/>
                <a:cs typeface="Times New Roman" panose="02020603050405020304" pitchFamily="18" charset="0"/>
              </a:rPr>
              <a:t>three-way handshake</a:t>
            </a:r>
          </a:p>
          <a:p>
            <a:pPr algn="just"/>
            <a:r>
              <a:rPr lang="en-US" sz="2000">
                <a:latin typeface="Times New Roman" panose="02020603050405020304" pitchFamily="18" charset="0"/>
                <a:cs typeface="Times New Roman" panose="02020603050405020304" pitchFamily="18" charset="0"/>
              </a:rPr>
              <a:t>Sau đó chia dữ liệu thành các phân đoạn, thêm header và gửi đến lớp internet</a:t>
            </a:r>
          </a:p>
          <a:p>
            <a:pPr algn="just"/>
            <a:endParaRPr lang="en-US" sz="2000">
              <a:latin typeface="Times New Roman" panose="02020603050405020304" pitchFamily="18" charset="0"/>
              <a:cs typeface="Times New Roman" panose="02020603050405020304" pitchFamily="18" charset="0"/>
            </a:endParaRPr>
          </a:p>
          <a:p>
            <a:endParaRPr lang="en-US"/>
          </a:p>
        </p:txBody>
      </p:sp>
      <p:pic>
        <p:nvPicPr>
          <p:cNvPr id="10" name="Picture 9">
            <a:extLst>
              <a:ext uri="{FF2B5EF4-FFF2-40B4-BE49-F238E27FC236}">
                <a16:creationId xmlns:a16="http://schemas.microsoft.com/office/drawing/2014/main" id="{0DC32DA0-99B2-477A-8910-2C3CCFCC3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148" y="1946517"/>
            <a:ext cx="6056245" cy="4450153"/>
          </a:xfrm>
          <a:prstGeom prst="rect">
            <a:avLst/>
          </a:prstGeom>
        </p:spPr>
      </p:pic>
    </p:spTree>
    <p:extLst>
      <p:ext uri="{BB962C8B-B14F-4D97-AF65-F5344CB8AC3E}">
        <p14:creationId xmlns:p14="http://schemas.microsoft.com/office/powerpoint/2010/main" val="1255980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891977"/>
            <a:ext cx="9382124" cy="533046"/>
          </a:xfrm>
        </p:spPr>
        <p:txBody>
          <a:bodyPr/>
          <a:lstStyle/>
          <a:p>
            <a:r>
              <a:rPr lang="en-US" b="1">
                <a:latin typeface="Times New Roman" panose="02020603050405020304" pitchFamily="18" charset="0"/>
                <a:cs typeface="Times New Roman" panose="02020603050405020304" pitchFamily="18" charset="0"/>
              </a:rPr>
              <a:t>TCP  </a:t>
            </a:r>
            <a:endParaRPr lang="en-US" b="1"/>
          </a:p>
        </p:txBody>
      </p:sp>
      <p:sp>
        <p:nvSpPr>
          <p:cNvPr id="6" name="Text Placeholder 5"/>
          <p:cNvSpPr>
            <a:spLocks noGrp="1"/>
          </p:cNvSpPr>
          <p:nvPr>
            <p:ph type="body" sz="half" idx="11"/>
          </p:nvPr>
        </p:nvSpPr>
        <p:spPr>
          <a:xfrm>
            <a:off x="1971675" y="1946517"/>
            <a:ext cx="9517960" cy="4707711"/>
          </a:xfrm>
        </p:spPr>
        <p:txBody>
          <a:bodyPr>
            <a:normAutofit/>
          </a:bodyPr>
          <a:lstStyle/>
          <a:p>
            <a:pPr algn="just"/>
            <a:r>
              <a:rPr lang="en-US" sz="2000">
                <a:latin typeface="Times New Roman" panose="02020603050405020304" pitchFamily="18" charset="0"/>
                <a:cs typeface="Times New Roman" panose="02020603050405020304" pitchFamily="18" charset="0"/>
              </a:rPr>
              <a:t>Là giao thức truyền thông mạng được thiết kế để gửi các gói dữ liệu qua internet</a:t>
            </a:r>
          </a:p>
          <a:p>
            <a:pPr algn="just"/>
            <a:r>
              <a:rPr lang="en-US" sz="2000">
                <a:latin typeface="Times New Roman" panose="02020603050405020304" pitchFamily="18" charset="0"/>
                <a:cs typeface="Times New Roman" panose="02020603050405020304" pitchFamily="18" charset="0"/>
              </a:rPr>
              <a:t>Đ</a:t>
            </a:r>
            <a:r>
              <a:rPr lang="vi-VN" sz="2000">
                <a:latin typeface="Times New Roman" panose="02020603050405020304" pitchFamily="18" charset="0"/>
                <a:cs typeface="Times New Roman" panose="02020603050405020304" pitchFamily="18" charset="0"/>
              </a:rPr>
              <a:t>ảm bảo phân phối dữ liệu từ đầu đến cuối giữa các nút riêng biệt</a:t>
            </a:r>
            <a:r>
              <a:rPr lang="en-US" sz="2000">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hoạt động phối hợp với </a:t>
            </a:r>
            <a:r>
              <a:rPr lang="en-US" sz="2000">
                <a:latin typeface="Times New Roman" panose="02020603050405020304" pitchFamily="18" charset="0"/>
                <a:cs typeface="Times New Roman" panose="02020603050405020304" pitchFamily="18" charset="0"/>
              </a:rPr>
              <a:t>g</a:t>
            </a:r>
            <a:r>
              <a:rPr lang="vi-VN" sz="2000">
                <a:latin typeface="Times New Roman" panose="02020603050405020304" pitchFamily="18" charset="0"/>
                <a:cs typeface="Times New Roman" panose="02020603050405020304" pitchFamily="18" charset="0"/>
              </a:rPr>
              <a:t>iao thức Internet, xác định vị trí của nút từ xa, vận chuyển và đảm bảo dữ liệu được gửi đến đúng đích</a:t>
            </a:r>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Hoạt động của giao thức: thiết lập kết nối, truyền dữ liệu, kết thúc kết nối</a:t>
            </a:r>
          </a:p>
          <a:p>
            <a:endParaRPr lang="en-US"/>
          </a:p>
        </p:txBody>
      </p:sp>
    </p:spTree>
    <p:extLst>
      <p:ext uri="{BB962C8B-B14F-4D97-AF65-F5344CB8AC3E}">
        <p14:creationId xmlns:p14="http://schemas.microsoft.com/office/powerpoint/2010/main" val="2230201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B6F3A-3498-423D-8F83-676CCEE5E952}"/>
              </a:ext>
            </a:extLst>
          </p:cNvPr>
          <p:cNvSpPr>
            <a:spLocks noGrp="1"/>
          </p:cNvSpPr>
          <p:nvPr>
            <p:ph type="title"/>
          </p:nvPr>
        </p:nvSpPr>
        <p:spPr>
          <a:xfrm>
            <a:off x="1909968" y="609600"/>
            <a:ext cx="9511747" cy="1133475"/>
          </a:xfrm>
        </p:spPr>
        <p:txBody>
          <a:bodyPr/>
          <a:lstStyle/>
          <a:p>
            <a:r>
              <a:rPr lang="en-US" b="1">
                <a:latin typeface="Times New Roman" panose="02020603050405020304" pitchFamily="18" charset="0"/>
                <a:cs typeface="Times New Roman" panose="02020603050405020304" pitchFamily="18" charset="0"/>
              </a:rPr>
              <a:t>THIẾT LẬP KẾT NỐI</a:t>
            </a:r>
            <a:endParaRPr lang="en-US">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657D17B-1706-4D79-9688-F2F16F1A55CA}"/>
              </a:ext>
            </a:extLst>
          </p:cNvPr>
          <p:cNvSpPr>
            <a:spLocks noGrp="1"/>
          </p:cNvSpPr>
          <p:nvPr>
            <p:ph type="body" sz="half" idx="11"/>
          </p:nvPr>
        </p:nvSpPr>
        <p:spPr>
          <a:xfrm>
            <a:off x="1906863" y="1847904"/>
            <a:ext cx="4758979" cy="4707711"/>
          </a:xfrm>
        </p:spPr>
        <p:txBody>
          <a:bodyPr>
            <a:normAutofit lnSpcReduction="10000"/>
          </a:bodyPr>
          <a:lstStyle/>
          <a:p>
            <a:pPr algn="just"/>
            <a:r>
              <a:rPr lang="vi-VN" sz="2000">
                <a:latin typeface="+mj-lt"/>
              </a:rPr>
              <a:t>TCP sử dụng một quy trình bắt tay 3 bước (3-way handshake)</a:t>
            </a:r>
            <a:r>
              <a:rPr lang="en-US" sz="2000">
                <a:latin typeface="+mj-lt"/>
              </a:rPr>
              <a:t>:</a:t>
            </a:r>
          </a:p>
          <a:p>
            <a:pPr algn="just"/>
            <a:r>
              <a:rPr lang="vi-VN" sz="2000">
                <a:latin typeface="+mj-lt"/>
              </a:rPr>
              <a:t>Client yêu cầu mở cổng dịch vụ bằng cách gửi gói tin SYN (gói tin TCP) tới server, trong gói tin này, tham số sequence number được gán cho một giá trị ngẫu nhiên X.</a:t>
            </a:r>
          </a:p>
          <a:p>
            <a:pPr algn="just"/>
            <a:r>
              <a:rPr lang="vi-VN" sz="2000">
                <a:latin typeface="+mj-lt"/>
              </a:rPr>
              <a:t>Server hồi đáp bằng cách gửi lại phía client bản tin SYN-ACK, trong gói tin này, tham số acknowledgment number được gán giá trị bằng X + 1, tham số sequence number được gán ngẫu nhiên một giá trị Y</a:t>
            </a:r>
          </a:p>
          <a:p>
            <a:pPr algn="just"/>
            <a:r>
              <a:rPr lang="vi-VN" sz="2000">
                <a:latin typeface="+mj-lt"/>
              </a:rPr>
              <a:t>Để hoàn tất quá trình bắt tay ba bước, client tiếp tục gửi tới server bản tin ACK, trong bản tin này, tham số sequence number được gán cho giá trị bằng X + 1 còn tham số acknowledgment number được gán giá trị bằng Y + 1</a:t>
            </a:r>
          </a:p>
          <a:p>
            <a:pPr algn="just"/>
            <a:endParaRPr lang="en-US" sz="2000">
              <a:latin typeface="+mj-lt"/>
            </a:endParaRPr>
          </a:p>
          <a:p>
            <a:pPr algn="just"/>
            <a:endParaRPr lang="en-US" sz="20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DA0830A-0636-4F51-80E8-044C2CAB7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422" y="2165956"/>
            <a:ext cx="4885288" cy="3511826"/>
          </a:xfrm>
          <a:prstGeom prst="rect">
            <a:avLst/>
          </a:prstGeom>
        </p:spPr>
      </p:pic>
    </p:spTree>
    <p:extLst>
      <p:ext uri="{BB962C8B-B14F-4D97-AF65-F5344CB8AC3E}">
        <p14:creationId xmlns:p14="http://schemas.microsoft.com/office/powerpoint/2010/main" val="43489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B6F3A-3498-423D-8F83-676CCEE5E952}"/>
              </a:ext>
            </a:extLst>
          </p:cNvPr>
          <p:cNvSpPr>
            <a:spLocks noGrp="1"/>
          </p:cNvSpPr>
          <p:nvPr>
            <p:ph type="title"/>
          </p:nvPr>
        </p:nvSpPr>
        <p:spPr>
          <a:xfrm>
            <a:off x="1909968" y="609600"/>
            <a:ext cx="9511747" cy="1133475"/>
          </a:xfrm>
        </p:spPr>
        <p:txBody>
          <a:bodyPr/>
          <a:lstStyle/>
          <a:p>
            <a:r>
              <a:rPr lang="en-US" b="1">
                <a:latin typeface="Times New Roman" panose="02020603050405020304" pitchFamily="18" charset="0"/>
                <a:cs typeface="Times New Roman" panose="02020603050405020304" pitchFamily="18" charset="0"/>
              </a:rPr>
              <a:t>TRUYỀN DỮ LIỆU</a:t>
            </a:r>
            <a:endParaRPr lang="en-US">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657D17B-1706-4D79-9688-F2F16F1A55CA}"/>
              </a:ext>
            </a:extLst>
          </p:cNvPr>
          <p:cNvSpPr>
            <a:spLocks noGrp="1"/>
          </p:cNvSpPr>
          <p:nvPr>
            <p:ph type="body" sz="half" idx="11"/>
          </p:nvPr>
        </p:nvSpPr>
        <p:spPr>
          <a:xfrm>
            <a:off x="1906864" y="1847904"/>
            <a:ext cx="3208478" cy="4707711"/>
          </a:xfrm>
        </p:spPr>
        <p:txBody>
          <a:bodyPr>
            <a:normAutofit/>
          </a:bodyPr>
          <a:lstStyle/>
          <a:p>
            <a:pPr algn="just" fontAlgn="base"/>
            <a:r>
              <a:rPr lang="en-US" sz="2000">
                <a:latin typeface="Times New Roman" panose="02020603050405020304" pitchFamily="18" charset="0"/>
                <a:cs typeface="Times New Roman" panose="02020603050405020304" pitchFamily="18" charset="0"/>
              </a:rPr>
              <a:t>T</a:t>
            </a:r>
            <a:r>
              <a:rPr lang="vi-VN" sz="2000">
                <a:latin typeface="Times New Roman" panose="02020603050405020304" pitchFamily="18" charset="0"/>
                <a:cs typeface="Times New Roman" panose="02020603050405020304" pitchFamily="18" charset="0"/>
              </a:rPr>
              <a:t>ruyền dữ liệu không lỗi (do có cơ chế sửa lỗi/truyền lại)</a:t>
            </a:r>
          </a:p>
          <a:p>
            <a:pPr algn="just" fontAlgn="base"/>
            <a:r>
              <a:rPr lang="vi-VN" sz="2000">
                <a:latin typeface="Times New Roman" panose="02020603050405020304" pitchFamily="18" charset="0"/>
                <a:cs typeface="Times New Roman" panose="02020603050405020304" pitchFamily="18" charset="0"/>
              </a:rPr>
              <a:t>Truyền các gói dữ liệu theo đúng thứ tự</a:t>
            </a:r>
          </a:p>
          <a:p>
            <a:pPr algn="just" fontAlgn="base"/>
            <a:r>
              <a:rPr lang="vi-VN" sz="2000">
                <a:latin typeface="Times New Roman" panose="02020603050405020304" pitchFamily="18" charset="0"/>
                <a:cs typeface="Times New Roman" panose="02020603050405020304" pitchFamily="18" charset="0"/>
              </a:rPr>
              <a:t>Truyền lại các gói dữ liệu mất trên đường truyền</a:t>
            </a:r>
          </a:p>
          <a:p>
            <a:pPr algn="just" fontAlgn="base"/>
            <a:r>
              <a:rPr lang="vi-VN" sz="2000">
                <a:latin typeface="Times New Roman" panose="02020603050405020304" pitchFamily="18" charset="0"/>
                <a:cs typeface="Times New Roman" panose="02020603050405020304" pitchFamily="18" charset="0"/>
              </a:rPr>
              <a:t>Loại bỏ các gói dữ liệu trùng lặp</a:t>
            </a:r>
          </a:p>
          <a:p>
            <a:pPr algn="just" fontAlgn="base"/>
            <a:r>
              <a:rPr lang="vi-VN" sz="2000">
                <a:latin typeface="Times New Roman" panose="02020603050405020304" pitchFamily="18" charset="0"/>
                <a:cs typeface="Times New Roman" panose="02020603050405020304" pitchFamily="18" charset="0"/>
              </a:rPr>
              <a:t>Cơ chế hạn chế tắc nghẽn đường truyền</a:t>
            </a:r>
          </a:p>
          <a:p>
            <a:pPr algn="just"/>
            <a:endParaRPr lang="en-US" sz="2000">
              <a:latin typeface="+mj-lt"/>
            </a:endParaRPr>
          </a:p>
          <a:p>
            <a:pPr algn="just"/>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60B8104-06C2-4AFA-993D-01A0ABA32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2418" y="1779924"/>
            <a:ext cx="6243222" cy="4843670"/>
          </a:xfrm>
          <a:prstGeom prst="rect">
            <a:avLst/>
          </a:prstGeom>
        </p:spPr>
      </p:pic>
    </p:spTree>
    <p:extLst>
      <p:ext uri="{BB962C8B-B14F-4D97-AF65-F5344CB8AC3E}">
        <p14:creationId xmlns:p14="http://schemas.microsoft.com/office/powerpoint/2010/main" val="121101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4B6F3A-3498-423D-8F83-676CCEE5E952}"/>
              </a:ext>
            </a:extLst>
          </p:cNvPr>
          <p:cNvSpPr>
            <a:spLocks noGrp="1"/>
          </p:cNvSpPr>
          <p:nvPr>
            <p:ph type="title"/>
          </p:nvPr>
        </p:nvSpPr>
        <p:spPr>
          <a:xfrm>
            <a:off x="1909968" y="609600"/>
            <a:ext cx="9511747" cy="1133475"/>
          </a:xfrm>
        </p:spPr>
        <p:txBody>
          <a:bodyPr/>
          <a:lstStyle/>
          <a:p>
            <a:r>
              <a:rPr lang="en-US" b="1">
                <a:latin typeface="Times New Roman" panose="02020603050405020304" pitchFamily="18" charset="0"/>
                <a:cs typeface="Times New Roman" panose="02020603050405020304" pitchFamily="18" charset="0"/>
              </a:rPr>
              <a:t>KẾT THÚC KẾT NỐI</a:t>
            </a:r>
            <a:endParaRPr lang="en-US">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657D17B-1706-4D79-9688-F2F16F1A55CA}"/>
              </a:ext>
            </a:extLst>
          </p:cNvPr>
          <p:cNvSpPr>
            <a:spLocks noGrp="1"/>
          </p:cNvSpPr>
          <p:nvPr>
            <p:ph type="body" sz="half" idx="11"/>
          </p:nvPr>
        </p:nvSpPr>
        <p:spPr>
          <a:xfrm>
            <a:off x="1906864" y="1847904"/>
            <a:ext cx="4189136" cy="4707711"/>
          </a:xfrm>
        </p:spPr>
        <p:txBody>
          <a:bodyPr>
            <a:normAutofit/>
          </a:bodyPr>
          <a:lstStyle/>
          <a:p>
            <a:pPr algn="just" fontAlgn="base"/>
            <a:r>
              <a:rPr lang="vi-VN" sz="2000">
                <a:latin typeface="+mj-lt"/>
              </a:rPr>
              <a:t>Để kết thúc kết nối hai bên sử dụng quá trình bắt tay 4 bước và chiều của kết nối kết thúc độc lập với nhau. Khi một bên muốn kết thúc, nó gửi đi một gói tin FIN và bên kia gửi lại tin báo nhận ACK. Vì vậy, một quá trình kết thúc tiêu biểu sẽ có 2 cặp gói tin trao đổi.</a:t>
            </a:r>
          </a:p>
          <a:p>
            <a:pPr algn="just" fontAlgn="base"/>
            <a:r>
              <a:rPr lang="vi-VN" sz="2000">
                <a:latin typeface="+mj-lt"/>
              </a:rPr>
              <a:t>Một kết nối có thể tồn tại ở dạng “nửa mở”: một bên đã kết thúc gửi dữ liệu nên chỉ nhận thông tin, bên kia vẫn tiếp tục gửi.</a:t>
            </a:r>
          </a:p>
          <a:p>
            <a:pPr algn="just"/>
            <a:endParaRPr lang="en-US" sz="2000">
              <a:latin typeface="+mj-lt"/>
            </a:endParaRPr>
          </a:p>
          <a:p>
            <a:pPr algn="just"/>
            <a:endParaRPr lang="en-US"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3915E90-247F-43C4-89C9-4379B9137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500" y="2054087"/>
            <a:ext cx="5615195" cy="4194313"/>
          </a:xfrm>
          <a:prstGeom prst="rect">
            <a:avLst/>
          </a:prstGeom>
        </p:spPr>
      </p:pic>
    </p:spTree>
    <p:extLst>
      <p:ext uri="{BB962C8B-B14F-4D97-AF65-F5344CB8AC3E}">
        <p14:creationId xmlns:p14="http://schemas.microsoft.com/office/powerpoint/2010/main" val="56426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1675" y="643298"/>
            <a:ext cx="9382124" cy="929703"/>
          </a:xfrm>
        </p:spPr>
        <p:txBody>
          <a:bodyPr/>
          <a:lstStyle/>
          <a:p>
            <a:r>
              <a:rPr lang="en-US" b="1">
                <a:latin typeface="Times New Roman" panose="02020603050405020304" pitchFamily="18" charset="0"/>
                <a:cs typeface="Times New Roman" panose="02020603050405020304" pitchFamily="18" charset="0"/>
              </a:rPr>
              <a:t>CẤU TRÚC GÓI TIN</a:t>
            </a:r>
            <a:endParaRPr lang="en-US" b="1"/>
          </a:p>
        </p:txBody>
      </p:sp>
      <p:sp>
        <p:nvSpPr>
          <p:cNvPr id="6" name="Text Placeholder 5"/>
          <p:cNvSpPr>
            <a:spLocks noGrp="1"/>
          </p:cNvSpPr>
          <p:nvPr>
            <p:ph type="body" sz="half" idx="11"/>
          </p:nvPr>
        </p:nvSpPr>
        <p:spPr>
          <a:xfrm>
            <a:off x="1971675" y="1968362"/>
            <a:ext cx="3740012" cy="4889638"/>
          </a:xfrm>
        </p:spPr>
        <p:txBody>
          <a:bodyPr>
            <a:normAutofit/>
          </a:bodyPr>
          <a:lstStyle/>
          <a:p>
            <a:pPr algn="just"/>
            <a:r>
              <a:rPr lang="en-US" sz="2000">
                <a:latin typeface="Times New Roman" panose="02020603050405020304" pitchFamily="18" charset="0"/>
                <a:cs typeface="Times New Roman" panose="02020603050405020304" pitchFamily="18" charset="0"/>
              </a:rPr>
              <a:t>Source port: chỉ số của port gọi</a:t>
            </a:r>
          </a:p>
          <a:p>
            <a:pPr algn="just"/>
            <a:r>
              <a:rPr lang="vi-VN" sz="2000">
                <a:latin typeface="Times New Roman" panose="02020603050405020304" pitchFamily="18" charset="0"/>
                <a:cs typeface="Times New Roman" panose="02020603050405020304" pitchFamily="18" charset="0"/>
              </a:rPr>
              <a:t>Destination port:</a:t>
            </a:r>
            <a:r>
              <a:rPr lang="en-US" sz="2000">
                <a:latin typeface="Times New Roman" panose="02020603050405020304" pitchFamily="18" charset="0"/>
                <a:cs typeface="Times New Roman" panose="02020603050405020304" pitchFamily="18" charset="0"/>
              </a:rPr>
              <a:t> chỉ số của port được gọi</a:t>
            </a:r>
          </a:p>
          <a:p>
            <a:r>
              <a:rPr lang="en-US" sz="2000">
                <a:latin typeface="Times New Roman" panose="02020603050405020304" pitchFamily="18" charset="0"/>
                <a:cs typeface="Times New Roman" panose="02020603050405020304" pitchFamily="18" charset="0"/>
              </a:rPr>
              <a:t>Sequence number:  dùng để đảm bảo tính chính xác của tuần tự dữ liệu đến.</a:t>
            </a:r>
          </a:p>
          <a:p>
            <a:pPr algn="just"/>
            <a:r>
              <a:rPr lang="en-US" sz="2000">
                <a:latin typeface="Times New Roman" panose="02020603050405020304" pitchFamily="18" charset="0"/>
                <a:cs typeface="Times New Roman" panose="02020603050405020304" pitchFamily="18" charset="0"/>
              </a:rPr>
              <a:t>Acknowledgement Number: </a:t>
            </a:r>
            <a:r>
              <a:rPr lang="vi-VN" sz="2000">
                <a:latin typeface="+mj-lt"/>
              </a:rPr>
              <a:t>Octet TCP đang được trông chờ</a:t>
            </a:r>
            <a:endParaRPr lang="en-US" sz="2000">
              <a:latin typeface="+mj-lt"/>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Hlen:số lượng các từ 32 bit trong header</a:t>
            </a:r>
          </a:p>
          <a:p>
            <a:pPr algn="just"/>
            <a:r>
              <a:rPr lang="en-US" sz="2000">
                <a:latin typeface="Times New Roman" panose="02020603050405020304" pitchFamily="18" charset="0"/>
                <a:cs typeface="Times New Roman" panose="02020603050405020304" pitchFamily="18" charset="0"/>
              </a:rPr>
              <a:t>Reserved: trả về 0</a:t>
            </a:r>
          </a:p>
          <a:p>
            <a:pPr algn="just"/>
            <a:r>
              <a:rPr lang="en-US" sz="2000">
                <a:latin typeface="Times New Roman" panose="02020603050405020304" pitchFamily="18" charset="0"/>
                <a:cs typeface="Times New Roman" panose="02020603050405020304" pitchFamily="18" charset="0"/>
              </a:rPr>
              <a:t>Code bits: có chức năng điều khiển</a:t>
            </a: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8B586E9-984E-4182-B8E0-D6CA3086C14B}"/>
              </a:ext>
            </a:extLst>
          </p:cNvPr>
          <p:cNvSpPr txBox="1"/>
          <p:nvPr/>
        </p:nvSpPr>
        <p:spPr>
          <a:xfrm>
            <a:off x="6096000" y="4413181"/>
            <a:ext cx="5830957" cy="2862322"/>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Window: </a:t>
            </a:r>
            <a:r>
              <a:rPr lang="vi-VN"/>
              <a:t>s</a:t>
            </a:r>
            <a:r>
              <a:rPr lang="vi-VN" sz="2000">
                <a:latin typeface="+mj-lt"/>
              </a:rPr>
              <a:t>ố lượng octet mà người gửi sẵn sàng chấp nhận</a:t>
            </a:r>
            <a:endParaRPr lang="en-US" sz="2000">
              <a:latin typeface="+mj-lt"/>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Checksum :Kết quả tính toán kiểu tổng cho các field header dữ liệu.</a:t>
            </a:r>
          </a:p>
          <a:p>
            <a:pPr algn="just"/>
            <a:r>
              <a:rPr lang="en-US" sz="2000">
                <a:latin typeface="Times New Roman" panose="02020603050405020304" pitchFamily="18" charset="0"/>
                <a:cs typeface="Times New Roman" panose="02020603050405020304" pitchFamily="18" charset="0"/>
              </a:rPr>
              <a:t>Urgent pointer: chỉ ra điểm kết thúc của dữ liệu khẩn</a:t>
            </a:r>
          </a:p>
          <a:p>
            <a:pPr algn="just"/>
            <a:r>
              <a:rPr lang="en-US" sz="2000">
                <a:latin typeface="Times New Roman" panose="02020603050405020304" pitchFamily="18" charset="0"/>
                <a:cs typeface="Times New Roman" panose="02020603050405020304" pitchFamily="18" charset="0"/>
              </a:rPr>
              <a:t>Option-one option: kích thước tối đa của một segment</a:t>
            </a:r>
          </a:p>
          <a:p>
            <a:pPr algn="just"/>
            <a:r>
              <a:rPr lang="en-US" sz="2000">
                <a:latin typeface="Times New Roman" panose="02020603050405020304" pitchFamily="18" charset="0"/>
                <a:cs typeface="Times New Roman" panose="02020603050405020304" pitchFamily="18" charset="0"/>
              </a:rPr>
              <a:t>Data: dữ liệu của giao thức lớp trên</a:t>
            </a:r>
          </a:p>
          <a:p>
            <a:pPr algn="just"/>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2A479A2-A817-46F1-AD5D-42D02815A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643" y="1801169"/>
            <a:ext cx="5605670" cy="2490841"/>
          </a:xfrm>
          <a:prstGeom prst="rect">
            <a:avLst/>
          </a:prstGeom>
        </p:spPr>
      </p:pic>
    </p:spTree>
    <p:extLst>
      <p:ext uri="{BB962C8B-B14F-4D97-AF65-F5344CB8AC3E}">
        <p14:creationId xmlns:p14="http://schemas.microsoft.com/office/powerpoint/2010/main" val="1528056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1086</TotalTime>
  <Words>1638</Words>
  <Application>Microsoft Office PowerPoint</Application>
  <PresentationFormat>Widescreen</PresentationFormat>
  <Paragraphs>119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Roboto</vt:lpstr>
      <vt:lpstr>Times New Roman</vt:lpstr>
      <vt:lpstr>Office Theme</vt:lpstr>
      <vt:lpstr>PowerPoint Presentation</vt:lpstr>
      <vt:lpstr>GIAO THỨC  TCP  VÀ UDP</vt:lpstr>
      <vt:lpstr>OVERVIEW </vt:lpstr>
      <vt:lpstr>Overview  </vt:lpstr>
      <vt:lpstr>TCP  </vt:lpstr>
      <vt:lpstr>THIẾT LẬP KẾT NỐI</vt:lpstr>
      <vt:lpstr>TRUYỀN DỮ LIỆU</vt:lpstr>
      <vt:lpstr>KẾT THÚC KẾT NỐI</vt:lpstr>
      <vt:lpstr>CẤU TRÚC GÓI TIN</vt:lpstr>
      <vt:lpstr>TCP CLIENT</vt:lpstr>
      <vt:lpstr>UDP</vt:lpstr>
      <vt:lpstr>CẤU TRÚC GÓI TIN</vt:lpstr>
      <vt:lpstr>CÁCH THỨC HOẠT ĐỘNG</vt:lpstr>
      <vt:lpstr>HOW TO USE TCP WITH ESP32</vt:lpstr>
      <vt:lpstr>HOW TO USE TCP WITH ESP32</vt:lpstr>
      <vt:lpstr>HOW TO USE TCP WITH ESP32</vt:lpstr>
      <vt:lpstr>TEST TCP SERVER</vt:lpstr>
      <vt:lpstr>TEST TCP SERVER</vt:lpstr>
      <vt:lpstr>TEST TCP CLIENT</vt:lpstr>
      <vt:lpstr>TEST TCP CLIENT</vt:lpstr>
      <vt:lpstr>TEST TCP SERVER</vt:lpstr>
      <vt:lpstr>TEST TCP SERVER</vt:lpstr>
      <vt:lpstr>HOW TO USE UDP WITH ESP32</vt:lpstr>
      <vt:lpstr>TEST UDP CLIENT</vt:lpstr>
      <vt:lpstr>TEST UDP CLIENT</vt:lpstr>
      <vt:lpstr>TEST UDP CLIENT</vt:lpstr>
      <vt:lpstr>TEST UDP CLIENT</vt:lpstr>
      <vt:lpstr>TEST UDP CLIENT</vt:lpstr>
      <vt:lpstr>TEST UDP CLIENT</vt:lpstr>
      <vt:lpstr>TEST UDP CLIENT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Dennis Luu</dc:creator>
  <cp:lastModifiedBy>thanh vo</cp:lastModifiedBy>
  <cp:revision>141</cp:revision>
  <dcterms:created xsi:type="dcterms:W3CDTF">2017-11-04T11:17:03Z</dcterms:created>
  <dcterms:modified xsi:type="dcterms:W3CDTF">2020-07-23T14:42:29Z</dcterms:modified>
</cp:coreProperties>
</file>