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71" r:id="rId6"/>
    <p:sldId id="262" r:id="rId7"/>
    <p:sldId id="265" r:id="rId8"/>
    <p:sldId id="266" r:id="rId9"/>
    <p:sldId id="272" r:id="rId10"/>
    <p:sldId id="273" r:id="rId11"/>
    <p:sldId id="274" r:id="rId12"/>
    <p:sldId id="275" r:id="rId13"/>
    <p:sldId id="267" r:id="rId14"/>
    <p:sldId id="268" r:id="rId15"/>
    <p:sldId id="269" r:id="rId16"/>
    <p:sldId id="270" r:id="rId17"/>
    <p:sldId id="260" r:id="rId18"/>
    <p:sldId id="26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FAD"/>
    <a:srgbClr val="2191AD"/>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72" d="100"/>
          <a:sy n="72" d="100"/>
        </p:scale>
        <p:origin x="61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21E71-55FB-4F70-BA64-7E87629B9540}" type="datetimeFigureOut">
              <a:rPr lang="en-US" smtClean="0"/>
              <a:t>8/15/2020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CC60F-1D31-4D35-A4BD-2D8861561F47}" type="slidenum">
              <a:rPr lang="en-US" smtClean="0"/>
              <a:t>‹#›</a:t>
            </a:fld>
            <a:endParaRPr lang="en-US"/>
          </a:p>
        </p:txBody>
      </p:sp>
    </p:spTree>
    <p:extLst>
      <p:ext uri="{BB962C8B-B14F-4D97-AF65-F5344CB8AC3E}">
        <p14:creationId xmlns:p14="http://schemas.microsoft.com/office/powerpoint/2010/main" val="2409383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65943" y="2287162"/>
            <a:ext cx="3460115" cy="2283676"/>
          </a:xfrm>
          <a:prstGeom prst="rect">
            <a:avLst/>
          </a:prstGeom>
        </p:spPr>
      </p:pic>
    </p:spTree>
    <p:extLst>
      <p:ext uri="{BB962C8B-B14F-4D97-AF65-F5344CB8AC3E}">
        <p14:creationId xmlns:p14="http://schemas.microsoft.com/office/powerpoint/2010/main" val="244521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7639050" y="1"/>
            <a:ext cx="3486150" cy="6858000"/>
          </a:xfrm>
          <a:prstGeom prst="rect">
            <a:avLst/>
          </a:prstGeom>
          <a:solidFill>
            <a:srgbClr val="1B8F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Headline here</a:t>
            </a:r>
            <a:br>
              <a:rPr lang="en-US" dirty="0"/>
            </a:br>
            <a:r>
              <a:rPr lang="en-US" dirty="0"/>
              <a:t>Content</a:t>
            </a:r>
          </a:p>
        </p:txBody>
      </p:sp>
      <p:sp>
        <p:nvSpPr>
          <p:cNvPr id="4"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endParaRPr lang="en-US" dirty="0"/>
          </a:p>
        </p:txBody>
      </p:sp>
      <p:sp>
        <p:nvSpPr>
          <p:cNvPr id="8" name="Subtitle 2"/>
          <p:cNvSpPr>
            <a:spLocks noGrp="1"/>
          </p:cNvSpPr>
          <p:nvPr>
            <p:ph type="subTitle" idx="1" hasCustomPrompt="1"/>
          </p:nvPr>
        </p:nvSpPr>
        <p:spPr>
          <a:xfrm>
            <a:off x="933451" y="3045702"/>
            <a:ext cx="5915024" cy="828674"/>
          </a:xfrm>
        </p:spPr>
        <p:txBody>
          <a:bodyPr>
            <a:normAutofit/>
          </a:bodyPr>
          <a:lstStyle>
            <a:lvl1pPr marL="0" indent="0" algn="r">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here</a:t>
            </a:r>
          </a:p>
          <a:p>
            <a:r>
              <a:rPr lang="en-US" dirty="0"/>
              <a:t>Content</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4" name="Subtitle 2"/>
          <p:cNvSpPr txBox="1">
            <a:spLocks/>
          </p:cNvSpPr>
          <p:nvPr userDrawn="1"/>
        </p:nvSpPr>
        <p:spPr>
          <a:xfrm>
            <a:off x="3581399" y="4245533"/>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Diễn</a:t>
            </a:r>
            <a:r>
              <a:rPr lang="en-US" dirty="0">
                <a:solidFill>
                  <a:schemeClr val="bg1"/>
                </a:solidFill>
              </a:rPr>
              <a:t> </a:t>
            </a:r>
            <a:r>
              <a:rPr lang="en-US" dirty="0" err="1">
                <a:solidFill>
                  <a:schemeClr val="bg1"/>
                </a:solidFill>
              </a:rPr>
              <a:t>giả</a:t>
            </a:r>
            <a:r>
              <a:rPr lang="en-US" dirty="0">
                <a:solidFill>
                  <a:schemeClr val="bg1"/>
                </a:solidFill>
              </a:rPr>
              <a:t>: </a:t>
            </a:r>
            <a:r>
              <a:rPr lang="en-US" dirty="0" err="1">
                <a:solidFill>
                  <a:schemeClr val="bg1"/>
                </a:solidFill>
              </a:rPr>
              <a:t>Indruino</a:t>
            </a:r>
            <a:endParaRPr lang="en-US" dirty="0">
              <a:solidFill>
                <a:schemeClr val="bg1"/>
              </a:solidFill>
            </a:endParaRPr>
          </a:p>
          <a:p>
            <a:r>
              <a:rPr lang="en-US" dirty="0" err="1">
                <a:solidFill>
                  <a:schemeClr val="bg1"/>
                </a:solidFill>
              </a:rPr>
              <a:t>Bộ</a:t>
            </a:r>
            <a:r>
              <a:rPr lang="en-US" dirty="0">
                <a:solidFill>
                  <a:schemeClr val="bg1"/>
                </a:solidFill>
              </a:rPr>
              <a:t> </a:t>
            </a:r>
            <a:r>
              <a:rPr lang="en-US" dirty="0" err="1">
                <a:solidFill>
                  <a:schemeClr val="bg1"/>
                </a:solidFill>
              </a:rPr>
              <a:t>phận</a:t>
            </a:r>
            <a:r>
              <a:rPr lang="en-US" dirty="0">
                <a:solidFill>
                  <a:schemeClr val="bg1"/>
                </a:solidFill>
              </a:rPr>
              <a:t>: </a:t>
            </a:r>
            <a:r>
              <a:rPr lang="en-US" dirty="0" err="1">
                <a:solidFill>
                  <a:schemeClr val="bg1"/>
                </a:solidFill>
              </a:rPr>
              <a:t>Indruino</a:t>
            </a:r>
            <a:endParaRPr lang="en-US" dirty="0">
              <a:solidFill>
                <a:schemeClr val="bg1"/>
              </a:solidFill>
            </a:endParaRPr>
          </a:p>
        </p:txBody>
      </p:sp>
      <p:sp>
        <p:nvSpPr>
          <p:cNvPr id="16" name="Rectangle 15"/>
          <p:cNvSpPr/>
          <p:nvPr userDrawn="1"/>
        </p:nvSpPr>
        <p:spPr>
          <a:xfrm>
            <a:off x="933450" y="4037095"/>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374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9"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10" name="Rectangle 9"/>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4" name="Rectangle 13"/>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2"/>
          <p:cNvSpPr>
            <a:spLocks noGrp="1"/>
          </p:cNvSpPr>
          <p:nvPr>
            <p:ph type="pic" idx="12"/>
          </p:nvPr>
        </p:nvSpPr>
        <p:spPr>
          <a:xfrm>
            <a:off x="1971675" y="1847904"/>
            <a:ext cx="3562350"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7" name="Text Placeholder 3"/>
          <p:cNvSpPr>
            <a:spLocks noGrp="1"/>
          </p:cNvSpPr>
          <p:nvPr>
            <p:ph type="body" sz="half" idx="2" hasCustomPrompt="1"/>
          </p:nvPr>
        </p:nvSpPr>
        <p:spPr>
          <a:xfrm>
            <a:off x="5876927" y="1847904"/>
            <a:ext cx="5476872"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315907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3"/>
          <p:cNvSpPr>
            <a:spLocks noGrp="1"/>
          </p:cNvSpPr>
          <p:nvPr>
            <p:ph type="body" sz="half" idx="2" hasCustomPrompt="1"/>
          </p:nvPr>
        </p:nvSpPr>
        <p:spPr>
          <a:xfrm>
            <a:off x="1971675"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5" name="Text Placeholder 3"/>
          <p:cNvSpPr>
            <a:spLocks noGrp="1"/>
          </p:cNvSpPr>
          <p:nvPr>
            <p:ph type="body" sz="half" idx="10" hasCustomPrompt="1"/>
          </p:nvPr>
        </p:nvSpPr>
        <p:spPr>
          <a:xfrm>
            <a:off x="5153789"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532711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8" name="Picture Placeholder 2"/>
          <p:cNvSpPr>
            <a:spLocks noGrp="1"/>
          </p:cNvSpPr>
          <p:nvPr>
            <p:ph type="pic" idx="14"/>
          </p:nvPr>
        </p:nvSpPr>
        <p:spPr>
          <a:xfrm>
            <a:off x="5153790"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2" name="Picture Placeholder 2"/>
          <p:cNvSpPr>
            <a:spLocks noGrp="1"/>
          </p:cNvSpPr>
          <p:nvPr>
            <p:ph type="pic" idx="12"/>
          </p:nvPr>
        </p:nvSpPr>
        <p:spPr>
          <a:xfrm>
            <a:off x="1971675"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941739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7639050" y="1"/>
            <a:ext cx="3486150" cy="685800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Thanks you !</a:t>
            </a:r>
          </a:p>
        </p:txBody>
      </p:sp>
      <p:sp>
        <p:nvSpPr>
          <p:cNvPr id="13"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endParaRPr lang="en-US" dirty="0"/>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9" name="Subtitle 2"/>
          <p:cNvSpPr txBox="1">
            <a:spLocks/>
          </p:cNvSpPr>
          <p:nvPr userDrawn="1"/>
        </p:nvSpPr>
        <p:spPr>
          <a:xfrm>
            <a:off x="3581399" y="3071981"/>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Diễn</a:t>
            </a:r>
            <a:r>
              <a:rPr lang="en-US" dirty="0">
                <a:solidFill>
                  <a:schemeClr val="bg1"/>
                </a:solidFill>
              </a:rPr>
              <a:t> </a:t>
            </a:r>
            <a:r>
              <a:rPr lang="en-US" dirty="0" err="1">
                <a:solidFill>
                  <a:schemeClr val="bg1"/>
                </a:solidFill>
              </a:rPr>
              <a:t>giả</a:t>
            </a:r>
            <a:r>
              <a:rPr lang="en-US" dirty="0">
                <a:solidFill>
                  <a:schemeClr val="bg1"/>
                </a:solidFill>
              </a:rPr>
              <a:t>: </a:t>
            </a:r>
            <a:r>
              <a:rPr lang="en-US" dirty="0" err="1">
                <a:solidFill>
                  <a:schemeClr val="bg1"/>
                </a:solidFill>
              </a:rPr>
              <a:t>Indruino</a:t>
            </a:r>
            <a:endParaRPr lang="en-US" dirty="0">
              <a:solidFill>
                <a:schemeClr val="bg1"/>
              </a:solidFill>
            </a:endParaRPr>
          </a:p>
          <a:p>
            <a:r>
              <a:rPr lang="en-US" dirty="0" err="1">
                <a:solidFill>
                  <a:schemeClr val="bg1"/>
                </a:solidFill>
              </a:rPr>
              <a:t>Bộ</a:t>
            </a:r>
            <a:r>
              <a:rPr lang="en-US" dirty="0">
                <a:solidFill>
                  <a:schemeClr val="bg1"/>
                </a:solidFill>
              </a:rPr>
              <a:t> </a:t>
            </a:r>
            <a:r>
              <a:rPr lang="en-US" dirty="0" err="1">
                <a:solidFill>
                  <a:schemeClr val="bg1"/>
                </a:solidFill>
              </a:rPr>
              <a:t>phận</a:t>
            </a:r>
            <a:r>
              <a:rPr lang="en-US" dirty="0">
                <a:solidFill>
                  <a:schemeClr val="bg1"/>
                </a:solidFill>
              </a:rPr>
              <a:t>: </a:t>
            </a:r>
            <a:r>
              <a:rPr lang="en-US" dirty="0" err="1">
                <a:solidFill>
                  <a:schemeClr val="bg1"/>
                </a:solidFill>
              </a:rPr>
              <a:t>Indruino</a:t>
            </a:r>
            <a:endParaRPr lang="en-US" dirty="0">
              <a:solidFill>
                <a:schemeClr val="bg1"/>
              </a:solidFill>
            </a:endParaRPr>
          </a:p>
        </p:txBody>
      </p:sp>
      <p:sp>
        <p:nvSpPr>
          <p:cNvPr id="20" name="Rectangle 19"/>
          <p:cNvSpPr/>
          <p:nvPr userDrawn="1"/>
        </p:nvSpPr>
        <p:spPr>
          <a:xfrm>
            <a:off x="933450" y="2863543"/>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95556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6D9FEF56-C5D4-4D87-B961-211842A8ECEA}" type="datetime1">
              <a:rPr lang="en-US" smtClean="0"/>
              <a:t>8/15/2020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r>
              <a:rPr lang="en-US"/>
              <a:t>www.indruino.com</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D779B054-1F36-43A5-BA23-2DE8D6B1A684}" type="slidenum">
              <a:rPr lang="en-US" smtClean="0"/>
              <a:pPr/>
              <a:t>‹#›</a:t>
            </a:fld>
            <a:endParaRPr lang="en-US"/>
          </a:p>
        </p:txBody>
      </p:sp>
    </p:spTree>
    <p:extLst>
      <p:ext uri="{BB962C8B-B14F-4D97-AF65-F5344CB8AC3E}">
        <p14:creationId xmlns:p14="http://schemas.microsoft.com/office/powerpoint/2010/main" val="184832763"/>
      </p:ext>
    </p:extLst>
  </p:cSld>
  <p:clrMap bg1="lt1" tx1="dk1" bg2="lt2" tx2="dk2" accent1="accent1" accent2="accent2" accent3="accent3" accent4="accent4" accent5="accent5" accent6="accent6" hlink="hlink" folHlink="folHlink"/>
  <p:sldLayoutIdLst>
    <p:sldLayoutId id="2147483677" r:id="rId1"/>
    <p:sldLayoutId id="2147483660" r:id="rId2"/>
    <p:sldLayoutId id="2147483664" r:id="rId3"/>
    <p:sldLayoutId id="2147483678" r:id="rId4"/>
    <p:sldLayoutId id="2147483680" r:id="rId5"/>
    <p:sldLayoutId id="2147483663" r:id="rId6"/>
  </p:sldLayoutIdLst>
  <p:hf sldNum="0"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Roboto" panose="020000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code.angularjs.org/1.8.0/angular-route.js"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jsonplaceholder.typicode.com/posts" TargetMode="Externa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demo1319756.mockable.io/testget" TargetMode="Externa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code.angularjs.org/1.8.0/"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9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Javascript</a:t>
            </a:r>
          </a:p>
        </p:txBody>
      </p:sp>
      <p:sp>
        <p:nvSpPr>
          <p:cNvPr id="3" name="Subtitle 2"/>
          <p:cNvSpPr>
            <a:spLocks noGrp="1"/>
          </p:cNvSpPr>
          <p:nvPr>
            <p:ph type="subTitle" idx="1"/>
          </p:nvPr>
        </p:nvSpPr>
        <p:spPr/>
        <p:txBody>
          <a:bodyPr>
            <a:normAutofit lnSpcReduction="10000"/>
          </a:bodyPr>
          <a:lstStyle/>
          <a:p>
            <a:r>
              <a:rPr lang="en-US" b="1"/>
              <a:t>C</a:t>
            </a:r>
            <a:r>
              <a:rPr lang="vi-VN" b="1"/>
              <a:t>ơ</a:t>
            </a:r>
            <a:r>
              <a:rPr lang="en-US" b="1"/>
              <a:t> bản</a:t>
            </a:r>
          </a:p>
        </p:txBody>
      </p:sp>
      <p:pic>
        <p:nvPicPr>
          <p:cNvPr id="5" name="Picture 4" descr="A screenshot of a computer screen&#10;&#10;Description automatically generated">
            <a:extLst>
              <a:ext uri="{FF2B5EF4-FFF2-40B4-BE49-F238E27FC236}">
                <a16:creationId xmlns:a16="http://schemas.microsoft.com/office/drawing/2014/main" id="{482BE01B-B997-45D2-B950-BF8BA45A2920}"/>
              </a:ext>
            </a:extLst>
          </p:cNvPr>
          <p:cNvPicPr>
            <a:picLocks noChangeAspect="1"/>
          </p:cNvPicPr>
          <p:nvPr/>
        </p:nvPicPr>
        <p:blipFill rotWithShape="1">
          <a:blip r:embed="rId2">
            <a:extLst>
              <a:ext uri="{28A0092B-C50C-407E-A947-70E740481C1C}">
                <a14:useLocalDpi xmlns:a14="http://schemas.microsoft.com/office/drawing/2010/main" val="0"/>
              </a:ext>
            </a:extLst>
          </a:blip>
          <a:srcRect l="16172" t="8736" r="56196" b="55557"/>
          <a:stretch/>
        </p:blipFill>
        <p:spPr>
          <a:xfrm>
            <a:off x="1971675" y="1872637"/>
            <a:ext cx="3819525" cy="2373557"/>
          </a:xfrm>
          <a:prstGeom prst="rect">
            <a:avLst/>
          </a:prstGeom>
        </p:spPr>
      </p:pic>
      <p:sp>
        <p:nvSpPr>
          <p:cNvPr id="6" name="TextBox 5">
            <a:extLst>
              <a:ext uri="{FF2B5EF4-FFF2-40B4-BE49-F238E27FC236}">
                <a16:creationId xmlns:a16="http://schemas.microsoft.com/office/drawing/2014/main" id="{647212F8-38C7-4B5A-BC74-3E8497BC5B1C}"/>
              </a:ext>
            </a:extLst>
          </p:cNvPr>
          <p:cNvSpPr txBox="1"/>
          <p:nvPr/>
        </p:nvSpPr>
        <p:spPr>
          <a:xfrm>
            <a:off x="5791200" y="1872637"/>
            <a:ext cx="5406886" cy="2031325"/>
          </a:xfrm>
          <a:prstGeom prst="rect">
            <a:avLst/>
          </a:prstGeom>
          <a:noFill/>
        </p:spPr>
        <p:txBody>
          <a:bodyPr wrap="square" rtlCol="0">
            <a:spAutoFit/>
          </a:bodyPr>
          <a:lstStyle/>
          <a:p>
            <a:r>
              <a:rPr lang="en-US"/>
              <a:t>Đối t</a:t>
            </a:r>
            <a:r>
              <a:rPr lang="vi-VN"/>
              <a:t>ư</a:t>
            </a:r>
            <a:r>
              <a:rPr lang="en-US"/>
              <a:t>ợng: </a:t>
            </a:r>
          </a:p>
          <a:p>
            <a:pPr marL="285750" indent="-285750">
              <a:buFont typeface="Arial" panose="020B0604020202020204" pitchFamily="34" charset="0"/>
              <a:buChar char="•"/>
            </a:pPr>
            <a:r>
              <a:rPr lang="en-US"/>
              <a:t>Tạo một đối t</a:t>
            </a:r>
            <a:r>
              <a:rPr lang="vi-VN"/>
              <a:t>ư</a:t>
            </a:r>
            <a:r>
              <a:rPr lang="en-US"/>
              <a:t>ợng có thuộc tính là name và age, thuộc tính cuối cùng thì không cần dấu “,” ở cuối dòng.</a:t>
            </a:r>
          </a:p>
          <a:p>
            <a:pPr marL="285750" indent="-285750">
              <a:buFont typeface="Arial" panose="020B0604020202020204" pitchFamily="34" charset="0"/>
              <a:buChar char="•"/>
            </a:pPr>
            <a:r>
              <a:rPr lang="en-US"/>
              <a:t>Giá trị của các thuộc tính đ</a:t>
            </a:r>
            <a:r>
              <a:rPr lang="vi-VN"/>
              <a:t>ư</a:t>
            </a:r>
            <a:r>
              <a:rPr lang="en-US"/>
              <a:t>ợc gán bởi dấu :</a:t>
            </a:r>
          </a:p>
          <a:p>
            <a:pPr marL="285750" indent="-285750">
              <a:buFont typeface="Arial" panose="020B0604020202020204" pitchFamily="34" charset="0"/>
              <a:buChar char="•"/>
            </a:pPr>
            <a:r>
              <a:rPr lang="en-US"/>
              <a:t>Truy suất dữ liệu một thuộc tính của đối t</a:t>
            </a:r>
            <a:r>
              <a:rPr lang="vi-VN"/>
              <a:t>ư</a:t>
            </a:r>
            <a:r>
              <a:rPr lang="en-US"/>
              <a:t>ợng theo cú pháp </a:t>
            </a:r>
            <a:r>
              <a:rPr lang="en-US" b="1"/>
              <a:t>tên_đối_t</a:t>
            </a:r>
            <a:r>
              <a:rPr lang="vi-VN" b="1"/>
              <a:t>ư</a:t>
            </a:r>
            <a:r>
              <a:rPr lang="en-US" b="1"/>
              <a:t>ợng.tên_thuộc_tính</a:t>
            </a:r>
          </a:p>
        </p:txBody>
      </p:sp>
      <p:pic>
        <p:nvPicPr>
          <p:cNvPr id="8" name="Picture 7" descr="A screenshot of a computer screen&#10;&#10;Description automatically generated">
            <a:extLst>
              <a:ext uri="{FF2B5EF4-FFF2-40B4-BE49-F238E27FC236}">
                <a16:creationId xmlns:a16="http://schemas.microsoft.com/office/drawing/2014/main" id="{822D78F6-AAD5-4CA5-A319-F616340BD844}"/>
              </a:ext>
            </a:extLst>
          </p:cNvPr>
          <p:cNvPicPr>
            <a:picLocks noChangeAspect="1"/>
          </p:cNvPicPr>
          <p:nvPr/>
        </p:nvPicPr>
        <p:blipFill rotWithShape="1">
          <a:blip r:embed="rId3">
            <a:extLst>
              <a:ext uri="{28A0092B-C50C-407E-A947-70E740481C1C}">
                <a14:useLocalDpi xmlns:a14="http://schemas.microsoft.com/office/drawing/2010/main" val="0"/>
              </a:ext>
            </a:extLst>
          </a:blip>
          <a:srcRect l="17392" t="10995" r="47500" b="50000"/>
          <a:stretch/>
        </p:blipFill>
        <p:spPr>
          <a:xfrm>
            <a:off x="1971675" y="4396409"/>
            <a:ext cx="3819525" cy="2143091"/>
          </a:xfrm>
          <a:prstGeom prst="rect">
            <a:avLst/>
          </a:prstGeom>
        </p:spPr>
      </p:pic>
      <p:sp>
        <p:nvSpPr>
          <p:cNvPr id="9" name="TextBox 8">
            <a:extLst>
              <a:ext uri="{FF2B5EF4-FFF2-40B4-BE49-F238E27FC236}">
                <a16:creationId xmlns:a16="http://schemas.microsoft.com/office/drawing/2014/main" id="{347445CA-B089-4CD6-8597-897B1B548337}"/>
              </a:ext>
            </a:extLst>
          </p:cNvPr>
          <p:cNvSpPr txBox="1"/>
          <p:nvPr/>
        </p:nvSpPr>
        <p:spPr>
          <a:xfrm>
            <a:off x="5946912" y="4396409"/>
            <a:ext cx="5794513" cy="1754326"/>
          </a:xfrm>
          <a:prstGeom prst="rect">
            <a:avLst/>
          </a:prstGeom>
          <a:noFill/>
        </p:spPr>
        <p:txBody>
          <a:bodyPr wrap="square" rtlCol="0">
            <a:spAutoFit/>
          </a:bodyPr>
          <a:lstStyle/>
          <a:p>
            <a:r>
              <a:rPr lang="en-US"/>
              <a:t>Tạo hàm trong đối t</a:t>
            </a:r>
            <a:r>
              <a:rPr lang="vi-VN"/>
              <a:t>ư</a:t>
            </a:r>
            <a:r>
              <a:rPr lang="en-US"/>
              <a:t>ợng.</a:t>
            </a:r>
          </a:p>
          <a:p>
            <a:pPr marL="285750" indent="-285750">
              <a:buFont typeface="Arial" panose="020B0604020202020204" pitchFamily="34" charset="0"/>
              <a:buChar char="•"/>
            </a:pPr>
            <a:r>
              <a:rPr lang="en-US"/>
              <a:t>Đối t</a:t>
            </a:r>
            <a:r>
              <a:rPr lang="vi-VN"/>
              <a:t>ư</a:t>
            </a:r>
            <a:r>
              <a:rPr lang="en-US"/>
              <a:t>ợng ob1 có chức năng là nói (speak). Tạo hàm theo cú pháp </a:t>
            </a:r>
            <a:r>
              <a:rPr lang="en-US" b="1"/>
              <a:t>tên_hàm : function(){}</a:t>
            </a:r>
          </a:p>
          <a:p>
            <a:pPr marL="285750" indent="-285750">
              <a:buFont typeface="Arial" panose="020B0604020202020204" pitchFamily="34" charset="0"/>
              <a:buChar char="•"/>
            </a:pPr>
            <a:r>
              <a:rPr lang="en-US"/>
              <a:t>Gọi hàm trong đối t</a:t>
            </a:r>
            <a:r>
              <a:rPr lang="vi-VN"/>
              <a:t>ư</a:t>
            </a:r>
            <a:r>
              <a:rPr lang="en-US"/>
              <a:t>ợng: </a:t>
            </a:r>
            <a:r>
              <a:rPr lang="en-US" b="1"/>
              <a:t>tên_đối_t</a:t>
            </a:r>
            <a:r>
              <a:rPr lang="vi-VN" b="1"/>
              <a:t>ư</a:t>
            </a:r>
            <a:r>
              <a:rPr lang="en-US" b="1"/>
              <a:t>ợng.tên_hàm();</a:t>
            </a:r>
          </a:p>
          <a:p>
            <a:pPr marL="285750" indent="-285750">
              <a:buFont typeface="Arial" panose="020B0604020202020204" pitchFamily="34" charset="0"/>
              <a:buChar char="•"/>
            </a:pPr>
            <a:r>
              <a:rPr lang="en-US"/>
              <a:t>Ở đây suất ra thông báo: “Hello Friends” trên giao diện web.</a:t>
            </a:r>
          </a:p>
        </p:txBody>
      </p:sp>
    </p:spTree>
    <p:extLst>
      <p:ext uri="{BB962C8B-B14F-4D97-AF65-F5344CB8AC3E}">
        <p14:creationId xmlns:p14="http://schemas.microsoft.com/office/powerpoint/2010/main" val="4101352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Javascript</a:t>
            </a:r>
          </a:p>
        </p:txBody>
      </p:sp>
      <p:sp>
        <p:nvSpPr>
          <p:cNvPr id="3" name="Subtitle 2"/>
          <p:cNvSpPr>
            <a:spLocks noGrp="1"/>
          </p:cNvSpPr>
          <p:nvPr>
            <p:ph type="subTitle" idx="1"/>
          </p:nvPr>
        </p:nvSpPr>
        <p:spPr/>
        <p:txBody>
          <a:bodyPr>
            <a:normAutofit lnSpcReduction="10000"/>
          </a:bodyPr>
          <a:lstStyle/>
          <a:p>
            <a:r>
              <a:rPr lang="en-US" b="1"/>
              <a:t>C</a:t>
            </a:r>
            <a:r>
              <a:rPr lang="vi-VN" b="1"/>
              <a:t>ơ</a:t>
            </a:r>
            <a:r>
              <a:rPr lang="en-US" b="1"/>
              <a:t> bản</a:t>
            </a:r>
          </a:p>
        </p:txBody>
      </p:sp>
      <p:pic>
        <p:nvPicPr>
          <p:cNvPr id="7" name="Picture 6" descr="A screenshot of a computer screen&#10;&#10;Description automatically generated">
            <a:extLst>
              <a:ext uri="{FF2B5EF4-FFF2-40B4-BE49-F238E27FC236}">
                <a16:creationId xmlns:a16="http://schemas.microsoft.com/office/drawing/2014/main" id="{DE739BA1-8846-4D9D-AF55-E09F8BC3732E}"/>
              </a:ext>
            </a:extLst>
          </p:cNvPr>
          <p:cNvPicPr>
            <a:picLocks noChangeAspect="1"/>
          </p:cNvPicPr>
          <p:nvPr/>
        </p:nvPicPr>
        <p:blipFill rotWithShape="1">
          <a:blip r:embed="rId2">
            <a:extLst>
              <a:ext uri="{28A0092B-C50C-407E-A947-70E740481C1C}">
                <a14:useLocalDpi xmlns:a14="http://schemas.microsoft.com/office/drawing/2010/main" val="0"/>
              </a:ext>
            </a:extLst>
          </a:blip>
          <a:srcRect l="16172" t="9981" r="54414" b="54586"/>
          <a:stretch/>
        </p:blipFill>
        <p:spPr>
          <a:xfrm>
            <a:off x="1971675" y="1885950"/>
            <a:ext cx="3586163" cy="2428875"/>
          </a:xfrm>
          <a:prstGeom prst="rect">
            <a:avLst/>
          </a:prstGeom>
        </p:spPr>
      </p:pic>
      <p:sp>
        <p:nvSpPr>
          <p:cNvPr id="10" name="TextBox 9">
            <a:extLst>
              <a:ext uri="{FF2B5EF4-FFF2-40B4-BE49-F238E27FC236}">
                <a16:creationId xmlns:a16="http://schemas.microsoft.com/office/drawing/2014/main" id="{935BE924-1B0D-4C96-800B-FE2507A9EC43}"/>
              </a:ext>
            </a:extLst>
          </p:cNvPr>
          <p:cNvSpPr txBox="1"/>
          <p:nvPr/>
        </p:nvSpPr>
        <p:spPr>
          <a:xfrm>
            <a:off x="6096000" y="1885950"/>
            <a:ext cx="5105399" cy="1754326"/>
          </a:xfrm>
          <a:prstGeom prst="rect">
            <a:avLst/>
          </a:prstGeom>
          <a:noFill/>
        </p:spPr>
        <p:txBody>
          <a:bodyPr wrap="square" rtlCol="0">
            <a:spAutoFit/>
          </a:bodyPr>
          <a:lstStyle/>
          <a:p>
            <a:r>
              <a:rPr lang="en-US"/>
              <a:t>Mảng:</a:t>
            </a:r>
          </a:p>
          <a:p>
            <a:pPr marL="285750" indent="-285750">
              <a:buFont typeface="Arial" panose="020B0604020202020204" pitchFamily="34" charset="0"/>
              <a:buChar char="•"/>
            </a:pPr>
            <a:r>
              <a:rPr lang="en-US"/>
              <a:t>Trong mảng traiCay có 4 phần tử.</a:t>
            </a:r>
          </a:p>
          <a:p>
            <a:pPr marL="285750" indent="-285750">
              <a:buFont typeface="Arial" panose="020B0604020202020204" pitchFamily="34" charset="0"/>
              <a:buChar char="•"/>
            </a:pPr>
            <a:r>
              <a:rPr lang="en-US"/>
              <a:t>Cú pháp khai báo: </a:t>
            </a:r>
          </a:p>
          <a:p>
            <a:r>
              <a:rPr lang="en-US" b="1"/>
              <a:t>      var, const tên_mảng = new Array(số phần tử)</a:t>
            </a:r>
          </a:p>
          <a:p>
            <a:pPr marL="285750" indent="-285750">
              <a:buFont typeface="Arial" panose="020B0604020202020204" pitchFamily="34" charset="0"/>
              <a:buChar char="•"/>
            </a:pPr>
            <a:r>
              <a:rPr lang="en-US"/>
              <a:t>Có thể them giá trị của các phàn tử ngay trong Array() mà không cần gán nh</a:t>
            </a:r>
            <a:r>
              <a:rPr lang="vi-VN"/>
              <a:t>ư</a:t>
            </a:r>
            <a:r>
              <a:rPr lang="en-US"/>
              <a:t> hình bên.</a:t>
            </a:r>
          </a:p>
        </p:txBody>
      </p:sp>
      <p:pic>
        <p:nvPicPr>
          <p:cNvPr id="12" name="Picture 11" descr="A screenshot of a computer screen&#10;&#10;Description automatically generated">
            <a:extLst>
              <a:ext uri="{FF2B5EF4-FFF2-40B4-BE49-F238E27FC236}">
                <a16:creationId xmlns:a16="http://schemas.microsoft.com/office/drawing/2014/main" id="{655601A3-CA44-48D6-93F6-BFF3CEB7869F}"/>
              </a:ext>
            </a:extLst>
          </p:cNvPr>
          <p:cNvPicPr>
            <a:picLocks noChangeAspect="1"/>
          </p:cNvPicPr>
          <p:nvPr/>
        </p:nvPicPr>
        <p:blipFill rotWithShape="1">
          <a:blip r:embed="rId3">
            <a:extLst>
              <a:ext uri="{28A0092B-C50C-407E-A947-70E740481C1C}">
                <a14:useLocalDpi xmlns:a14="http://schemas.microsoft.com/office/drawing/2010/main" val="0"/>
              </a:ext>
            </a:extLst>
          </a:blip>
          <a:srcRect l="16172" t="8735" r="57031" b="54592"/>
          <a:stretch/>
        </p:blipFill>
        <p:spPr>
          <a:xfrm>
            <a:off x="1971674" y="4344167"/>
            <a:ext cx="3586162" cy="2513833"/>
          </a:xfrm>
          <a:prstGeom prst="rect">
            <a:avLst/>
          </a:prstGeom>
        </p:spPr>
      </p:pic>
      <p:sp>
        <p:nvSpPr>
          <p:cNvPr id="13" name="TextBox 12">
            <a:extLst>
              <a:ext uri="{FF2B5EF4-FFF2-40B4-BE49-F238E27FC236}">
                <a16:creationId xmlns:a16="http://schemas.microsoft.com/office/drawing/2014/main" id="{3B92E2A4-3A96-4282-954F-D0D988869F2A}"/>
              </a:ext>
            </a:extLst>
          </p:cNvPr>
          <p:cNvSpPr txBox="1"/>
          <p:nvPr/>
        </p:nvSpPr>
        <p:spPr>
          <a:xfrm>
            <a:off x="6255024" y="4566616"/>
            <a:ext cx="3586162" cy="923330"/>
          </a:xfrm>
          <a:prstGeom prst="rect">
            <a:avLst/>
          </a:prstGeom>
          <a:noFill/>
        </p:spPr>
        <p:txBody>
          <a:bodyPr wrap="square" rtlCol="0">
            <a:spAutoFit/>
          </a:bodyPr>
          <a:lstStyle/>
          <a:p>
            <a:r>
              <a:rPr lang="en-US"/>
              <a:t>If – else:</a:t>
            </a:r>
          </a:p>
          <a:p>
            <a:pPr marL="285750" indent="-285750">
              <a:buFont typeface="Arial" panose="020B0604020202020204" pitchFamily="34" charset="0"/>
              <a:buChar char="•"/>
            </a:pPr>
            <a:r>
              <a:rPr lang="en-US"/>
              <a:t>Thực hiện giống if – else trong C/C++.</a:t>
            </a:r>
          </a:p>
        </p:txBody>
      </p:sp>
    </p:spTree>
    <p:extLst>
      <p:ext uri="{BB962C8B-B14F-4D97-AF65-F5344CB8AC3E}">
        <p14:creationId xmlns:p14="http://schemas.microsoft.com/office/powerpoint/2010/main" val="4272918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Javascript</a:t>
            </a:r>
          </a:p>
        </p:txBody>
      </p:sp>
      <p:sp>
        <p:nvSpPr>
          <p:cNvPr id="3" name="Subtitle 2"/>
          <p:cNvSpPr>
            <a:spLocks noGrp="1"/>
          </p:cNvSpPr>
          <p:nvPr>
            <p:ph type="subTitle" idx="1"/>
          </p:nvPr>
        </p:nvSpPr>
        <p:spPr/>
        <p:txBody>
          <a:bodyPr>
            <a:normAutofit lnSpcReduction="10000"/>
          </a:bodyPr>
          <a:lstStyle/>
          <a:p>
            <a:r>
              <a:rPr lang="en-US" b="1"/>
              <a:t>C</a:t>
            </a:r>
            <a:r>
              <a:rPr lang="vi-VN" b="1"/>
              <a:t>ơ</a:t>
            </a:r>
            <a:r>
              <a:rPr lang="en-US" b="1"/>
              <a:t> bản</a:t>
            </a:r>
          </a:p>
        </p:txBody>
      </p:sp>
      <p:pic>
        <p:nvPicPr>
          <p:cNvPr id="5" name="Picture 4" descr="A screenshot of a computer screen&#10;&#10;Description automatically generated">
            <a:extLst>
              <a:ext uri="{FF2B5EF4-FFF2-40B4-BE49-F238E27FC236}">
                <a16:creationId xmlns:a16="http://schemas.microsoft.com/office/drawing/2014/main" id="{9C3ACEF1-83A3-4926-A8BC-19E7076ACEF9}"/>
              </a:ext>
            </a:extLst>
          </p:cNvPr>
          <p:cNvPicPr>
            <a:picLocks noChangeAspect="1"/>
          </p:cNvPicPr>
          <p:nvPr/>
        </p:nvPicPr>
        <p:blipFill rotWithShape="1">
          <a:blip r:embed="rId2">
            <a:extLst>
              <a:ext uri="{28A0092B-C50C-407E-A947-70E740481C1C}">
                <a14:useLocalDpi xmlns:a14="http://schemas.microsoft.com/office/drawing/2010/main" val="0"/>
              </a:ext>
            </a:extLst>
          </a:blip>
          <a:srcRect l="17969" t="8734" r="55234" b="33326"/>
          <a:stretch/>
        </p:blipFill>
        <p:spPr>
          <a:xfrm>
            <a:off x="1971675" y="1999896"/>
            <a:ext cx="3267075" cy="3971571"/>
          </a:xfrm>
          <a:prstGeom prst="rect">
            <a:avLst/>
          </a:prstGeom>
        </p:spPr>
      </p:pic>
      <p:sp>
        <p:nvSpPr>
          <p:cNvPr id="6" name="TextBox 5">
            <a:extLst>
              <a:ext uri="{FF2B5EF4-FFF2-40B4-BE49-F238E27FC236}">
                <a16:creationId xmlns:a16="http://schemas.microsoft.com/office/drawing/2014/main" id="{9FD9DECB-9CB3-476E-9313-7A34E9C84FEF}"/>
              </a:ext>
            </a:extLst>
          </p:cNvPr>
          <p:cNvSpPr txBox="1"/>
          <p:nvPr/>
        </p:nvSpPr>
        <p:spPr>
          <a:xfrm>
            <a:off x="5991226" y="1999896"/>
            <a:ext cx="4786313" cy="923330"/>
          </a:xfrm>
          <a:prstGeom prst="rect">
            <a:avLst/>
          </a:prstGeom>
          <a:noFill/>
        </p:spPr>
        <p:txBody>
          <a:bodyPr wrap="square" rtlCol="0">
            <a:spAutoFit/>
          </a:bodyPr>
          <a:lstStyle/>
          <a:p>
            <a:r>
              <a:rPr lang="en-US"/>
              <a:t>Tạo menu:</a:t>
            </a:r>
          </a:p>
          <a:p>
            <a:r>
              <a:rPr lang="en-US"/>
              <a:t>Th</a:t>
            </a:r>
            <a:r>
              <a:rPr lang="vi-VN"/>
              <a:t>ư</a:t>
            </a:r>
            <a:r>
              <a:rPr lang="en-US"/>
              <a:t>ờng sử dụng switch-case.</a:t>
            </a:r>
          </a:p>
          <a:p>
            <a:r>
              <a:rPr lang="en-US"/>
              <a:t>Cú pháp và cách thực hiện giống với C/C++.</a:t>
            </a:r>
          </a:p>
        </p:txBody>
      </p:sp>
    </p:spTree>
    <p:extLst>
      <p:ext uri="{BB962C8B-B14F-4D97-AF65-F5344CB8AC3E}">
        <p14:creationId xmlns:p14="http://schemas.microsoft.com/office/powerpoint/2010/main" val="3940419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5" y="481159"/>
            <a:ext cx="8398564" cy="533046"/>
          </a:xfrm>
        </p:spPr>
        <p:txBody>
          <a:bodyPr/>
          <a:lstStyle/>
          <a:p>
            <a:r>
              <a:rPr lang="en-US"/>
              <a:t>Javascript</a:t>
            </a:r>
          </a:p>
        </p:txBody>
      </p:sp>
      <p:sp>
        <p:nvSpPr>
          <p:cNvPr id="3" name="Subtitle 2"/>
          <p:cNvSpPr>
            <a:spLocks noGrp="1"/>
          </p:cNvSpPr>
          <p:nvPr>
            <p:ph type="subTitle" idx="1"/>
          </p:nvPr>
        </p:nvSpPr>
        <p:spPr/>
        <p:txBody>
          <a:bodyPr>
            <a:normAutofit lnSpcReduction="10000"/>
          </a:bodyPr>
          <a:lstStyle/>
          <a:p>
            <a:r>
              <a:rPr lang="en-US" b="1"/>
              <a:t>Javascript với AngularJS</a:t>
            </a:r>
          </a:p>
        </p:txBody>
      </p:sp>
      <p:sp>
        <p:nvSpPr>
          <p:cNvPr id="7" name="TextBox 6">
            <a:extLst>
              <a:ext uri="{FF2B5EF4-FFF2-40B4-BE49-F238E27FC236}">
                <a16:creationId xmlns:a16="http://schemas.microsoft.com/office/drawing/2014/main" id="{C14AE6ED-219C-403E-9E1E-87AA8BCAF535}"/>
              </a:ext>
            </a:extLst>
          </p:cNvPr>
          <p:cNvSpPr txBox="1"/>
          <p:nvPr/>
        </p:nvSpPr>
        <p:spPr>
          <a:xfrm>
            <a:off x="1971675" y="1859339"/>
            <a:ext cx="9902273" cy="3139321"/>
          </a:xfrm>
          <a:prstGeom prst="rect">
            <a:avLst/>
          </a:prstGeom>
          <a:noFill/>
        </p:spPr>
        <p:txBody>
          <a:bodyPr wrap="square" rtlCol="0">
            <a:spAutoFit/>
          </a:bodyPr>
          <a:lstStyle/>
          <a:p>
            <a:pPr algn="just"/>
            <a:r>
              <a:rPr lang="en-US"/>
              <a:t>Tạo module: </a:t>
            </a:r>
            <a:r>
              <a:rPr lang="en-US" b="1"/>
              <a:t>var tên_application = angular.module(“tên_application ”, []);</a:t>
            </a:r>
          </a:p>
          <a:p>
            <a:pPr algn="just"/>
            <a:r>
              <a:rPr lang="en-US"/>
              <a:t>Tạo controller: </a:t>
            </a:r>
            <a:r>
              <a:rPr lang="en-US" b="1"/>
              <a:t>tên_application.controller(“tên_controller”, function($scope,…){});</a:t>
            </a:r>
          </a:p>
          <a:p>
            <a:pPr algn="just"/>
            <a:r>
              <a:rPr lang="en-US"/>
              <a:t>Tạo chức năng cho hàm trong ng-click: </a:t>
            </a:r>
            <a:r>
              <a:rPr lang="en-US" b="1"/>
              <a:t>$scope.tên_hàm = function(){};</a:t>
            </a:r>
          </a:p>
          <a:p>
            <a:pPr algn="just"/>
            <a:r>
              <a:rPr lang="en-US"/>
              <a:t>Thêm file js: </a:t>
            </a:r>
            <a:r>
              <a:rPr lang="en-US" b="1"/>
              <a:t>&lt;script language = “javascript” src = “/path of js”&gt;&lt;/script&gt;</a:t>
            </a:r>
          </a:p>
          <a:p>
            <a:pPr algn="just"/>
            <a:r>
              <a:rPr lang="en-US"/>
              <a:t>Chuyển trang: </a:t>
            </a:r>
          </a:p>
          <a:p>
            <a:pPr marL="285750" indent="-285750" algn="just">
              <a:buFont typeface="Arial" panose="020B0604020202020204" pitchFamily="34" charset="0"/>
              <a:buChar char="•"/>
            </a:pPr>
            <a:r>
              <a:rPr lang="en-US"/>
              <a:t>Tr</a:t>
            </a:r>
            <a:r>
              <a:rPr lang="vi-VN"/>
              <a:t>ư</a:t>
            </a:r>
            <a:r>
              <a:rPr lang="en-US"/>
              <a:t>ớc khi lập trình chuyển trang (chuyển url khi thực hiện 1 chức năng dung AngularJS) trong javascript thì cần thêm </a:t>
            </a:r>
            <a:r>
              <a:rPr lang="en-US">
                <a:hlinkClick r:id="rId2"/>
              </a:rPr>
              <a:t>https://code.angularjs.org/1.8.0/angular-route.js</a:t>
            </a:r>
            <a:r>
              <a:rPr lang="en-US"/>
              <a:t> vào src trong thẻ script. (giống với cách cài đặt angular.js) </a:t>
            </a:r>
          </a:p>
          <a:p>
            <a:pPr algn="just"/>
            <a:endParaRPr lang="en-US"/>
          </a:p>
          <a:p>
            <a:pPr algn="just"/>
            <a:endParaRPr lang="en-US"/>
          </a:p>
          <a:p>
            <a:pPr algn="just"/>
            <a:endParaRPr lang="en-US"/>
          </a:p>
        </p:txBody>
      </p:sp>
      <p:pic>
        <p:nvPicPr>
          <p:cNvPr id="5" name="Picture 4" descr="A screenshot of a computer screen&#10;&#10;Description automatically generated">
            <a:extLst>
              <a:ext uri="{FF2B5EF4-FFF2-40B4-BE49-F238E27FC236}">
                <a16:creationId xmlns:a16="http://schemas.microsoft.com/office/drawing/2014/main" id="{62E70F31-C384-43CC-93DC-940508B81101}"/>
              </a:ext>
            </a:extLst>
          </p:cNvPr>
          <p:cNvPicPr>
            <a:picLocks noChangeAspect="1"/>
          </p:cNvPicPr>
          <p:nvPr/>
        </p:nvPicPr>
        <p:blipFill rotWithShape="1">
          <a:blip r:embed="rId3">
            <a:extLst>
              <a:ext uri="{28A0092B-C50C-407E-A947-70E740481C1C}">
                <a14:useLocalDpi xmlns:a14="http://schemas.microsoft.com/office/drawing/2010/main" val="0"/>
              </a:ext>
            </a:extLst>
          </a:blip>
          <a:srcRect t="7394" r="48370" b="52852"/>
          <a:stretch/>
        </p:blipFill>
        <p:spPr>
          <a:xfrm>
            <a:off x="1971675" y="4188538"/>
            <a:ext cx="5575031" cy="2669462"/>
          </a:xfrm>
          <a:prstGeom prst="rect">
            <a:avLst/>
          </a:prstGeom>
        </p:spPr>
      </p:pic>
      <p:sp>
        <p:nvSpPr>
          <p:cNvPr id="6" name="TextBox 5">
            <a:extLst>
              <a:ext uri="{FF2B5EF4-FFF2-40B4-BE49-F238E27FC236}">
                <a16:creationId xmlns:a16="http://schemas.microsoft.com/office/drawing/2014/main" id="{5DB27AED-DCF7-437A-9177-111E00E2C1EF}"/>
              </a:ext>
            </a:extLst>
          </p:cNvPr>
          <p:cNvSpPr txBox="1"/>
          <p:nvPr/>
        </p:nvSpPr>
        <p:spPr>
          <a:xfrm>
            <a:off x="7677673" y="4016666"/>
            <a:ext cx="4065308" cy="2862322"/>
          </a:xfrm>
          <a:prstGeom prst="rect">
            <a:avLst/>
          </a:prstGeom>
          <a:noFill/>
        </p:spPr>
        <p:txBody>
          <a:bodyPr wrap="square" rtlCol="0">
            <a:spAutoFit/>
          </a:bodyPr>
          <a:lstStyle/>
          <a:p>
            <a:pPr marL="285750" indent="-285750">
              <a:buFont typeface="Arial" panose="020B0604020202020204" pitchFamily="34" charset="0"/>
              <a:buChar char="•"/>
            </a:pPr>
            <a:r>
              <a:rPr lang="en-US"/>
              <a:t>Thêm $routeProvider làm tham số của function.</a:t>
            </a:r>
          </a:p>
          <a:p>
            <a:pPr marL="285750" indent="-285750">
              <a:buFont typeface="Arial" panose="020B0604020202020204" pitchFamily="34" charset="0"/>
              <a:buChar char="•"/>
            </a:pPr>
            <a:r>
              <a:rPr lang="en-US"/>
              <a:t>templateUrl: chuyển đến trang đ</a:t>
            </a:r>
            <a:r>
              <a:rPr lang="vi-VN"/>
              <a:t>ư</a:t>
            </a:r>
            <a:r>
              <a:rPr lang="en-US"/>
              <a:t>ợc chỉ định. (thông th</a:t>
            </a:r>
            <a:r>
              <a:rPr lang="vi-VN"/>
              <a:t>ư</a:t>
            </a:r>
            <a:r>
              <a:rPr lang="en-US"/>
              <a:t>ờng sẽ là 1 file html)</a:t>
            </a:r>
          </a:p>
          <a:p>
            <a:pPr marL="285750" indent="-285750">
              <a:buFont typeface="Arial" panose="020B0604020202020204" pitchFamily="34" charset="0"/>
              <a:buChar char="•"/>
            </a:pPr>
            <a:r>
              <a:rPr lang="en-US"/>
              <a:t>Template: code file html trực tiếp mà không cần them file nh</a:t>
            </a:r>
            <a:r>
              <a:rPr lang="vi-VN"/>
              <a:t>ư</a:t>
            </a:r>
            <a:r>
              <a:rPr lang="en-US"/>
              <a:t> templateUrl.</a:t>
            </a:r>
          </a:p>
          <a:p>
            <a:pPr marL="285750" indent="-285750">
              <a:buFont typeface="Arial" panose="020B0604020202020204" pitchFamily="34" charset="0"/>
              <a:buChar char="•"/>
            </a:pPr>
            <a:r>
              <a:rPr lang="en-US"/>
              <a:t>Otherwise: ngoài các trang đ</a:t>
            </a:r>
            <a:r>
              <a:rPr lang="vi-VN"/>
              <a:t>ư</a:t>
            </a:r>
            <a:r>
              <a:rPr lang="en-US"/>
              <a:t>ợc chỉ định thì các url còn lại sẽ trở về trang gốc.</a:t>
            </a:r>
          </a:p>
        </p:txBody>
      </p:sp>
    </p:spTree>
    <p:extLst>
      <p:ext uri="{BB962C8B-B14F-4D97-AF65-F5344CB8AC3E}">
        <p14:creationId xmlns:p14="http://schemas.microsoft.com/office/powerpoint/2010/main" val="2000501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5" y="481159"/>
            <a:ext cx="8398564" cy="533046"/>
          </a:xfrm>
        </p:spPr>
        <p:txBody>
          <a:bodyPr/>
          <a:lstStyle/>
          <a:p>
            <a:r>
              <a:rPr lang="en-US"/>
              <a:t>Javascript</a:t>
            </a:r>
          </a:p>
        </p:txBody>
      </p:sp>
      <p:sp>
        <p:nvSpPr>
          <p:cNvPr id="3" name="Subtitle 2"/>
          <p:cNvSpPr>
            <a:spLocks noGrp="1"/>
          </p:cNvSpPr>
          <p:nvPr>
            <p:ph type="subTitle" idx="1"/>
          </p:nvPr>
        </p:nvSpPr>
        <p:spPr/>
        <p:txBody>
          <a:bodyPr>
            <a:normAutofit lnSpcReduction="10000"/>
          </a:bodyPr>
          <a:lstStyle/>
          <a:p>
            <a:r>
              <a:rPr lang="en-US" b="1"/>
              <a:t>Javascript với AngularJS</a:t>
            </a:r>
          </a:p>
        </p:txBody>
      </p:sp>
      <p:sp>
        <p:nvSpPr>
          <p:cNvPr id="7" name="TextBox 6">
            <a:extLst>
              <a:ext uri="{FF2B5EF4-FFF2-40B4-BE49-F238E27FC236}">
                <a16:creationId xmlns:a16="http://schemas.microsoft.com/office/drawing/2014/main" id="{C14AE6ED-219C-403E-9E1E-87AA8BCAF535}"/>
              </a:ext>
            </a:extLst>
          </p:cNvPr>
          <p:cNvSpPr txBox="1"/>
          <p:nvPr/>
        </p:nvSpPr>
        <p:spPr>
          <a:xfrm>
            <a:off x="1971675" y="1999896"/>
            <a:ext cx="9902273" cy="2308324"/>
          </a:xfrm>
          <a:prstGeom prst="rect">
            <a:avLst/>
          </a:prstGeom>
          <a:noFill/>
        </p:spPr>
        <p:txBody>
          <a:bodyPr wrap="square" rtlCol="0">
            <a:spAutoFit/>
          </a:bodyPr>
          <a:lstStyle/>
          <a:p>
            <a:pPr algn="just"/>
            <a:r>
              <a:rPr lang="en-US"/>
              <a:t>Tạo trang đăng nhập:</a:t>
            </a:r>
          </a:p>
          <a:p>
            <a:pPr marL="285750" indent="-285750" algn="just">
              <a:buFont typeface="Arial" panose="020B0604020202020204" pitchFamily="34" charset="0"/>
              <a:buChar char="•"/>
            </a:pPr>
            <a:r>
              <a:rPr lang="en-US"/>
              <a:t>Khi nhấn nút Login thì đăng nhập nên đăng nhập sẽ là một controller. </a:t>
            </a:r>
          </a:p>
          <a:p>
            <a:pPr marL="285750" indent="-285750" algn="just">
              <a:buFont typeface="Arial" panose="020B0604020202020204" pitchFamily="34" charset="0"/>
              <a:buChar char="•"/>
            </a:pPr>
            <a:r>
              <a:rPr lang="en-US"/>
              <a:t>Đặt ng-model = “username” và ng-model = “password” nên khi muốn xem những gì thêm vào từ thẻ input thì sử dụng cú pháp $scope.username và $scope.password. </a:t>
            </a:r>
          </a:p>
          <a:p>
            <a:pPr marL="285750" indent="-285750" algn="just">
              <a:buFont typeface="Arial" panose="020B0604020202020204" pitchFamily="34" charset="0"/>
              <a:buChar char="•"/>
            </a:pPr>
            <a:r>
              <a:rPr lang="en-US"/>
              <a:t>Nếu đúng với tên đăng nhập và pass thì đi đến url chỉ định. Sai thì thông báo lỗi.</a:t>
            </a:r>
          </a:p>
          <a:p>
            <a:pPr marL="285750" indent="-285750" algn="just">
              <a:buFont typeface="Arial" panose="020B0604020202020204" pitchFamily="34" charset="0"/>
              <a:buChar char="•"/>
            </a:pPr>
            <a:endParaRPr lang="en-US"/>
          </a:p>
          <a:p>
            <a:pPr algn="just"/>
            <a:endParaRPr lang="en-US"/>
          </a:p>
          <a:p>
            <a:pPr algn="just"/>
            <a:endParaRPr lang="en-US"/>
          </a:p>
        </p:txBody>
      </p:sp>
      <p:pic>
        <p:nvPicPr>
          <p:cNvPr id="8" name="Picture 7" descr="A screenshot of a computer screen&#10;&#10;Description automatically generated">
            <a:extLst>
              <a:ext uri="{FF2B5EF4-FFF2-40B4-BE49-F238E27FC236}">
                <a16:creationId xmlns:a16="http://schemas.microsoft.com/office/drawing/2014/main" id="{05B5D754-6AD2-4490-8811-22501FBD9D4E}"/>
              </a:ext>
            </a:extLst>
          </p:cNvPr>
          <p:cNvPicPr>
            <a:picLocks noChangeAspect="1"/>
          </p:cNvPicPr>
          <p:nvPr/>
        </p:nvPicPr>
        <p:blipFill rotWithShape="1">
          <a:blip r:embed="rId2">
            <a:extLst>
              <a:ext uri="{28A0092B-C50C-407E-A947-70E740481C1C}">
                <a14:useLocalDpi xmlns:a14="http://schemas.microsoft.com/office/drawing/2010/main" val="0"/>
              </a:ext>
            </a:extLst>
          </a:blip>
          <a:srcRect l="18781" t="33035" r="33369" b="40865"/>
          <a:stretch/>
        </p:blipFill>
        <p:spPr>
          <a:xfrm>
            <a:off x="1971675" y="3731437"/>
            <a:ext cx="7238038" cy="2219657"/>
          </a:xfrm>
          <a:prstGeom prst="rect">
            <a:avLst/>
          </a:prstGeom>
        </p:spPr>
      </p:pic>
    </p:spTree>
    <p:extLst>
      <p:ext uri="{BB962C8B-B14F-4D97-AF65-F5344CB8AC3E}">
        <p14:creationId xmlns:p14="http://schemas.microsoft.com/office/powerpoint/2010/main" val="911873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5" y="481159"/>
            <a:ext cx="8398564" cy="533046"/>
          </a:xfrm>
        </p:spPr>
        <p:txBody>
          <a:bodyPr/>
          <a:lstStyle/>
          <a:p>
            <a:r>
              <a:rPr lang="en-US"/>
              <a:t>Javascript</a:t>
            </a:r>
          </a:p>
        </p:txBody>
      </p:sp>
      <p:sp>
        <p:nvSpPr>
          <p:cNvPr id="3" name="Subtitle 2"/>
          <p:cNvSpPr>
            <a:spLocks noGrp="1"/>
          </p:cNvSpPr>
          <p:nvPr>
            <p:ph type="subTitle" idx="1"/>
          </p:nvPr>
        </p:nvSpPr>
        <p:spPr/>
        <p:txBody>
          <a:bodyPr>
            <a:normAutofit lnSpcReduction="10000"/>
          </a:bodyPr>
          <a:lstStyle/>
          <a:p>
            <a:r>
              <a:rPr lang="en-US" b="1"/>
              <a:t>Javascript với AngularJS</a:t>
            </a:r>
          </a:p>
        </p:txBody>
      </p:sp>
      <p:sp>
        <p:nvSpPr>
          <p:cNvPr id="7" name="TextBox 6">
            <a:extLst>
              <a:ext uri="{FF2B5EF4-FFF2-40B4-BE49-F238E27FC236}">
                <a16:creationId xmlns:a16="http://schemas.microsoft.com/office/drawing/2014/main" id="{C14AE6ED-219C-403E-9E1E-87AA8BCAF535}"/>
              </a:ext>
            </a:extLst>
          </p:cNvPr>
          <p:cNvSpPr txBox="1"/>
          <p:nvPr/>
        </p:nvSpPr>
        <p:spPr>
          <a:xfrm>
            <a:off x="1871248" y="1706120"/>
            <a:ext cx="9234074" cy="2308324"/>
          </a:xfrm>
          <a:prstGeom prst="rect">
            <a:avLst/>
          </a:prstGeom>
          <a:noFill/>
        </p:spPr>
        <p:txBody>
          <a:bodyPr wrap="square" rtlCol="0">
            <a:spAutoFit/>
          </a:bodyPr>
          <a:lstStyle/>
          <a:p>
            <a:pPr algn="just"/>
            <a:r>
              <a:rPr lang="en-US"/>
              <a:t>Để post dữ liệu thì cần sử dụng $http service cụ thể là $http.post();</a:t>
            </a:r>
          </a:p>
          <a:p>
            <a:pPr marL="285750" indent="-285750" algn="just">
              <a:buFont typeface="Arial" panose="020B0604020202020204" pitchFamily="34" charset="0"/>
              <a:buChar char="•"/>
            </a:pPr>
            <a:r>
              <a:rPr lang="en-US"/>
              <a:t>Post một json từ trình duyệt web. Giả sử cần điều khiển quạt, đèn, motor.</a:t>
            </a:r>
          </a:p>
          <a:p>
            <a:pPr marL="285750" indent="-285750" algn="just">
              <a:buFont typeface="Arial" panose="020B0604020202020204" pitchFamily="34" charset="0"/>
              <a:buChar char="•"/>
            </a:pPr>
            <a:r>
              <a:rPr lang="en-US"/>
              <a:t>Sử dụng </a:t>
            </a:r>
            <a:r>
              <a:rPr lang="en-US">
                <a:hlinkClick r:id="rId2"/>
              </a:rPr>
              <a:t>https://jsonplaceholder.typicode.com/posts</a:t>
            </a:r>
            <a:r>
              <a:rPr lang="en-US"/>
              <a:t> giả lập việc trang web này nhận file json từ trình duyệt.</a:t>
            </a:r>
          </a:p>
          <a:p>
            <a:pPr marL="285750" indent="-285750" algn="just">
              <a:buFont typeface="Arial" panose="020B0604020202020204" pitchFamily="34" charset="0"/>
              <a:buChar char="•"/>
            </a:pPr>
            <a:r>
              <a:rPr lang="en-US"/>
              <a:t>Console.log(response) để xem kết quả tại mục console khi inspect trang web.</a:t>
            </a:r>
          </a:p>
          <a:p>
            <a:pPr marL="285750" indent="-285750" algn="just">
              <a:buFont typeface="Arial" panose="020B0604020202020204" pitchFamily="34" charset="0"/>
              <a:buChar char="•"/>
            </a:pPr>
            <a:endParaRPr lang="en-US"/>
          </a:p>
          <a:p>
            <a:pPr algn="just"/>
            <a:endParaRPr lang="en-US"/>
          </a:p>
          <a:p>
            <a:pPr algn="just"/>
            <a:endParaRPr lang="en-US"/>
          </a:p>
        </p:txBody>
      </p:sp>
      <p:pic>
        <p:nvPicPr>
          <p:cNvPr id="5" name="Picture 4" descr="A screenshot of a computer screen&#10;&#10;Description automatically generated">
            <a:extLst>
              <a:ext uri="{FF2B5EF4-FFF2-40B4-BE49-F238E27FC236}">
                <a16:creationId xmlns:a16="http://schemas.microsoft.com/office/drawing/2014/main" id="{182540A4-F292-472D-B0A5-67BC1026BB13}"/>
              </a:ext>
            </a:extLst>
          </p:cNvPr>
          <p:cNvPicPr>
            <a:picLocks noChangeAspect="1"/>
          </p:cNvPicPr>
          <p:nvPr/>
        </p:nvPicPr>
        <p:blipFill rotWithShape="1">
          <a:blip r:embed="rId3">
            <a:extLst>
              <a:ext uri="{28A0092B-C50C-407E-A947-70E740481C1C}">
                <a14:useLocalDpi xmlns:a14="http://schemas.microsoft.com/office/drawing/2010/main" val="0"/>
              </a:ext>
            </a:extLst>
          </a:blip>
          <a:srcRect l="18781" t="25495" r="29239" b="37173"/>
          <a:stretch/>
        </p:blipFill>
        <p:spPr>
          <a:xfrm>
            <a:off x="1971675" y="3394785"/>
            <a:ext cx="5303768" cy="2623145"/>
          </a:xfrm>
          <a:prstGeom prst="rect">
            <a:avLst/>
          </a:prstGeom>
        </p:spPr>
      </p:pic>
      <p:pic>
        <p:nvPicPr>
          <p:cNvPr id="9" name="Picture 8" descr="A screenshot of a social media post&#10;&#10;Description automatically generated">
            <a:extLst>
              <a:ext uri="{FF2B5EF4-FFF2-40B4-BE49-F238E27FC236}">
                <a16:creationId xmlns:a16="http://schemas.microsoft.com/office/drawing/2014/main" id="{4EA98D19-C66D-488E-8010-920C3662F052}"/>
              </a:ext>
            </a:extLst>
          </p:cNvPr>
          <p:cNvPicPr>
            <a:picLocks noChangeAspect="1"/>
          </p:cNvPicPr>
          <p:nvPr/>
        </p:nvPicPr>
        <p:blipFill rotWithShape="1">
          <a:blip r:embed="rId4">
            <a:extLst>
              <a:ext uri="{28A0092B-C50C-407E-A947-70E740481C1C}">
                <a14:useLocalDpi xmlns:a14="http://schemas.microsoft.com/office/drawing/2010/main" val="0"/>
              </a:ext>
            </a:extLst>
          </a:blip>
          <a:srcRect l="59674" t="17387" b="44345"/>
          <a:stretch/>
        </p:blipFill>
        <p:spPr>
          <a:xfrm>
            <a:off x="7275443" y="3394784"/>
            <a:ext cx="4916557" cy="2623145"/>
          </a:xfrm>
          <a:prstGeom prst="rect">
            <a:avLst/>
          </a:prstGeom>
        </p:spPr>
      </p:pic>
    </p:spTree>
    <p:extLst>
      <p:ext uri="{BB962C8B-B14F-4D97-AF65-F5344CB8AC3E}">
        <p14:creationId xmlns:p14="http://schemas.microsoft.com/office/powerpoint/2010/main" val="3265240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5" y="481159"/>
            <a:ext cx="8398564" cy="533046"/>
          </a:xfrm>
        </p:spPr>
        <p:txBody>
          <a:bodyPr/>
          <a:lstStyle/>
          <a:p>
            <a:r>
              <a:rPr lang="en-US"/>
              <a:t>Javascript</a:t>
            </a:r>
          </a:p>
        </p:txBody>
      </p:sp>
      <p:sp>
        <p:nvSpPr>
          <p:cNvPr id="3" name="Subtitle 2"/>
          <p:cNvSpPr>
            <a:spLocks noGrp="1"/>
          </p:cNvSpPr>
          <p:nvPr>
            <p:ph type="subTitle" idx="1"/>
          </p:nvPr>
        </p:nvSpPr>
        <p:spPr/>
        <p:txBody>
          <a:bodyPr>
            <a:normAutofit lnSpcReduction="10000"/>
          </a:bodyPr>
          <a:lstStyle/>
          <a:p>
            <a:r>
              <a:rPr lang="en-US" b="1"/>
              <a:t>Javascript với AngularJS</a:t>
            </a:r>
          </a:p>
        </p:txBody>
      </p:sp>
      <p:sp>
        <p:nvSpPr>
          <p:cNvPr id="7" name="TextBox 6">
            <a:extLst>
              <a:ext uri="{FF2B5EF4-FFF2-40B4-BE49-F238E27FC236}">
                <a16:creationId xmlns:a16="http://schemas.microsoft.com/office/drawing/2014/main" id="{C14AE6ED-219C-403E-9E1E-87AA8BCAF535}"/>
              </a:ext>
            </a:extLst>
          </p:cNvPr>
          <p:cNvSpPr txBox="1"/>
          <p:nvPr/>
        </p:nvSpPr>
        <p:spPr>
          <a:xfrm>
            <a:off x="1871248" y="1706120"/>
            <a:ext cx="9234074" cy="2308324"/>
          </a:xfrm>
          <a:prstGeom prst="rect">
            <a:avLst/>
          </a:prstGeom>
          <a:noFill/>
        </p:spPr>
        <p:txBody>
          <a:bodyPr wrap="square" rtlCol="0">
            <a:spAutoFit/>
          </a:bodyPr>
          <a:lstStyle/>
          <a:p>
            <a:pPr algn="just"/>
            <a:r>
              <a:rPr lang="en-US"/>
              <a:t>Để get dữ liệu thì cần sử dụng $http service cụ thể là $http.get();</a:t>
            </a:r>
          </a:p>
          <a:p>
            <a:pPr marL="285750" indent="-285750" algn="just">
              <a:buFont typeface="Arial" panose="020B0604020202020204" pitchFamily="34" charset="0"/>
              <a:buChar char="•"/>
            </a:pPr>
            <a:r>
              <a:rPr lang="en-US"/>
              <a:t>Get một json giả sử là thông tin công ty. {company, CEO, country}</a:t>
            </a:r>
          </a:p>
          <a:p>
            <a:pPr marL="285750" indent="-285750" algn="just">
              <a:buFont typeface="Arial" panose="020B0604020202020204" pitchFamily="34" charset="0"/>
              <a:buChar char="•"/>
            </a:pPr>
            <a:r>
              <a:rPr lang="en-US"/>
              <a:t>Cần tạo một web có file json để giả lập. Sử dụng mockable.io để tạo lập.</a:t>
            </a:r>
          </a:p>
          <a:p>
            <a:pPr marL="285750" indent="-285750" algn="just">
              <a:buFont typeface="Arial" panose="020B0604020202020204" pitchFamily="34" charset="0"/>
              <a:buChar char="•"/>
            </a:pPr>
            <a:r>
              <a:rPr lang="en-US"/>
              <a:t>Sử dụng URL: </a:t>
            </a:r>
            <a:r>
              <a:rPr lang="en-US">
                <a:hlinkClick r:id="rId2"/>
              </a:rPr>
              <a:t>http://demo1319756.mockable.io/testget</a:t>
            </a:r>
            <a:r>
              <a:rPr lang="en-US"/>
              <a:t> (chứa json).</a:t>
            </a:r>
          </a:p>
          <a:p>
            <a:pPr marL="285750" indent="-285750" algn="just">
              <a:buFont typeface="Arial" panose="020B0604020202020204" pitchFamily="34" charset="0"/>
              <a:buChar char="•"/>
            </a:pPr>
            <a:r>
              <a:rPr lang="en-US"/>
              <a:t>Console.log(response) để xem kết quả tại mục console khi inspect trang web.</a:t>
            </a:r>
          </a:p>
          <a:p>
            <a:pPr marL="285750" indent="-285750" algn="just">
              <a:buFont typeface="Arial" panose="020B0604020202020204" pitchFamily="34" charset="0"/>
              <a:buChar char="•"/>
            </a:pPr>
            <a:endParaRPr lang="en-US"/>
          </a:p>
          <a:p>
            <a:pPr algn="just"/>
            <a:endParaRPr lang="en-US"/>
          </a:p>
          <a:p>
            <a:pPr algn="just"/>
            <a:endParaRPr lang="en-US"/>
          </a:p>
        </p:txBody>
      </p:sp>
      <p:pic>
        <p:nvPicPr>
          <p:cNvPr id="6" name="Picture 5" descr="A screenshot of a computer screen&#10;&#10;Description automatically generated">
            <a:extLst>
              <a:ext uri="{FF2B5EF4-FFF2-40B4-BE49-F238E27FC236}">
                <a16:creationId xmlns:a16="http://schemas.microsoft.com/office/drawing/2014/main" id="{04CE9EA9-D852-443B-B3A8-B6B5C26E4721}"/>
              </a:ext>
            </a:extLst>
          </p:cNvPr>
          <p:cNvPicPr>
            <a:picLocks noChangeAspect="1"/>
          </p:cNvPicPr>
          <p:nvPr/>
        </p:nvPicPr>
        <p:blipFill rotWithShape="1">
          <a:blip r:embed="rId3">
            <a:extLst>
              <a:ext uri="{28A0092B-C50C-407E-A947-70E740481C1C}">
                <a14:useLocalDpi xmlns:a14="http://schemas.microsoft.com/office/drawing/2010/main" val="0"/>
              </a:ext>
            </a:extLst>
          </a:blip>
          <a:srcRect l="19783" t="12230" r="33152" b="29653"/>
          <a:stretch/>
        </p:blipFill>
        <p:spPr>
          <a:xfrm>
            <a:off x="1875390" y="3177066"/>
            <a:ext cx="5298178" cy="3678242"/>
          </a:xfrm>
          <a:prstGeom prst="rect">
            <a:avLst/>
          </a:prstGeom>
        </p:spPr>
      </p:pic>
      <p:pic>
        <p:nvPicPr>
          <p:cNvPr id="10" name="Picture 9" descr="A screenshot of a social media post&#10;&#10;Description automatically generated">
            <a:extLst>
              <a:ext uri="{FF2B5EF4-FFF2-40B4-BE49-F238E27FC236}">
                <a16:creationId xmlns:a16="http://schemas.microsoft.com/office/drawing/2014/main" id="{19B7EFE0-114C-4BDA-A5E9-4AAACB016C81}"/>
              </a:ext>
            </a:extLst>
          </p:cNvPr>
          <p:cNvPicPr>
            <a:picLocks noChangeAspect="1"/>
          </p:cNvPicPr>
          <p:nvPr/>
        </p:nvPicPr>
        <p:blipFill rotWithShape="1">
          <a:blip r:embed="rId4">
            <a:extLst>
              <a:ext uri="{28A0092B-C50C-407E-A947-70E740481C1C}">
                <a14:useLocalDpi xmlns:a14="http://schemas.microsoft.com/office/drawing/2010/main" val="0"/>
              </a:ext>
            </a:extLst>
          </a:blip>
          <a:srcRect l="59891" t="43475" r="1957" b="29846"/>
          <a:stretch/>
        </p:blipFill>
        <p:spPr>
          <a:xfrm>
            <a:off x="7173568" y="3177066"/>
            <a:ext cx="4651513" cy="1828800"/>
          </a:xfrm>
          <a:prstGeom prst="rect">
            <a:avLst/>
          </a:prstGeom>
        </p:spPr>
      </p:pic>
    </p:spTree>
    <p:extLst>
      <p:ext uri="{BB962C8B-B14F-4D97-AF65-F5344CB8AC3E}">
        <p14:creationId xmlns:p14="http://schemas.microsoft.com/office/powerpoint/2010/main" val="654020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creenshot of a cell phone&#10;&#10;Description automatically generated">
            <a:extLst>
              <a:ext uri="{FF2B5EF4-FFF2-40B4-BE49-F238E27FC236}">
                <a16:creationId xmlns:a16="http://schemas.microsoft.com/office/drawing/2014/main" id="{6718BD13-AE6F-457C-BB08-2AF77DE48B3E}"/>
              </a:ext>
            </a:extLst>
          </p:cNvPr>
          <p:cNvPicPr>
            <a:picLocks noChangeAspect="1"/>
          </p:cNvPicPr>
          <p:nvPr/>
        </p:nvPicPr>
        <p:blipFill rotWithShape="1">
          <a:blip r:embed="rId2">
            <a:extLst>
              <a:ext uri="{28A0092B-C50C-407E-A947-70E740481C1C}">
                <a14:useLocalDpi xmlns:a14="http://schemas.microsoft.com/office/drawing/2010/main" val="0"/>
              </a:ext>
            </a:extLst>
          </a:blip>
          <a:srcRect t="7688" r="31562" b="67925"/>
          <a:stretch/>
        </p:blipFill>
        <p:spPr>
          <a:xfrm>
            <a:off x="1815605" y="278606"/>
            <a:ext cx="10376395" cy="2078832"/>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8F75B3E8-2733-4AA6-9816-7D39D54CD025}"/>
              </a:ext>
            </a:extLst>
          </p:cNvPr>
          <p:cNvPicPr>
            <a:picLocks noChangeAspect="1"/>
          </p:cNvPicPr>
          <p:nvPr/>
        </p:nvPicPr>
        <p:blipFill rotWithShape="1">
          <a:blip r:embed="rId3">
            <a:extLst>
              <a:ext uri="{28A0092B-C50C-407E-A947-70E740481C1C}">
                <a14:useLocalDpi xmlns:a14="http://schemas.microsoft.com/office/drawing/2010/main" val="0"/>
              </a:ext>
            </a:extLst>
          </a:blip>
          <a:srcRect t="10397" r="73985" b="52918"/>
          <a:stretch/>
        </p:blipFill>
        <p:spPr>
          <a:xfrm>
            <a:off x="1815605" y="2761864"/>
            <a:ext cx="4386263" cy="3477398"/>
          </a:xfrm>
          <a:prstGeom prst="rect">
            <a:avLst/>
          </a:prstGeom>
        </p:spPr>
      </p:pic>
    </p:spTree>
    <p:extLst>
      <p:ext uri="{BB962C8B-B14F-4D97-AF65-F5344CB8AC3E}">
        <p14:creationId xmlns:p14="http://schemas.microsoft.com/office/powerpoint/2010/main" val="1255980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a:t>www.indruino.com</a:t>
            </a:r>
            <a:endParaRPr lang="en-US" dirty="0"/>
          </a:p>
        </p:txBody>
      </p:sp>
    </p:spTree>
    <p:extLst>
      <p:ext uri="{BB962C8B-B14F-4D97-AF65-F5344CB8AC3E}">
        <p14:creationId xmlns:p14="http://schemas.microsoft.com/office/powerpoint/2010/main" val="2861137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AngularJS-Javascript</a:t>
            </a:r>
          </a:p>
        </p:txBody>
      </p:sp>
      <p:sp>
        <p:nvSpPr>
          <p:cNvPr id="3" name="Footer Placeholder 2"/>
          <p:cNvSpPr>
            <a:spLocks noGrp="1"/>
          </p:cNvSpPr>
          <p:nvPr>
            <p:ph type="ftr" sz="quarter" idx="11"/>
          </p:nvPr>
        </p:nvSpPr>
        <p:spPr/>
        <p:txBody>
          <a:bodyPr/>
          <a:lstStyle/>
          <a:p>
            <a:r>
              <a:rPr lang="en-US"/>
              <a:t>www.indruino.com</a:t>
            </a:r>
            <a:endParaRPr lang="en-US" dirty="0"/>
          </a:p>
        </p:txBody>
      </p:sp>
      <p:sp>
        <p:nvSpPr>
          <p:cNvPr id="4" name="Subtitle 3"/>
          <p:cNvSpPr>
            <a:spLocks noGrp="1"/>
          </p:cNvSpPr>
          <p:nvPr>
            <p:ph type="subTitle" idx="1"/>
          </p:nvPr>
        </p:nvSpPr>
        <p:spPr/>
        <p:txBody>
          <a:bodyPr/>
          <a:lstStyle/>
          <a:p>
            <a:r>
              <a:rPr lang="en-US"/>
              <a:t>Task 4</a:t>
            </a:r>
          </a:p>
        </p:txBody>
      </p:sp>
    </p:spTree>
    <p:extLst>
      <p:ext uri="{BB962C8B-B14F-4D97-AF65-F5344CB8AC3E}">
        <p14:creationId xmlns:p14="http://schemas.microsoft.com/office/powerpoint/2010/main" val="3850797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Quy trình tạo trang Web</a:t>
            </a:r>
          </a:p>
        </p:txBody>
      </p:sp>
      <p:sp>
        <p:nvSpPr>
          <p:cNvPr id="3" name="Subtitle 2"/>
          <p:cNvSpPr>
            <a:spLocks noGrp="1"/>
          </p:cNvSpPr>
          <p:nvPr>
            <p:ph type="subTitle" idx="1"/>
          </p:nvPr>
        </p:nvSpPr>
        <p:spPr/>
        <p:txBody>
          <a:bodyPr>
            <a:normAutofit lnSpcReduction="10000"/>
          </a:bodyPr>
          <a:lstStyle/>
          <a:p>
            <a:endParaRPr lang="en-US"/>
          </a:p>
        </p:txBody>
      </p:sp>
      <p:sp>
        <p:nvSpPr>
          <p:cNvPr id="5" name="Text Placeholder 4"/>
          <p:cNvSpPr>
            <a:spLocks noGrp="1"/>
          </p:cNvSpPr>
          <p:nvPr>
            <p:ph type="body" sz="half" idx="2"/>
          </p:nvPr>
        </p:nvSpPr>
        <p:spPr>
          <a:xfrm>
            <a:off x="1971675" y="1788527"/>
            <a:ext cx="6019386" cy="4707711"/>
          </a:xfrm>
        </p:spPr>
        <p:txBody>
          <a:bodyPr/>
          <a:lstStyle/>
          <a:p>
            <a:r>
              <a:rPr lang="en-US"/>
              <a:t>Muốn làm một trang web thì cần có 2 phần: </a:t>
            </a:r>
          </a:p>
          <a:p>
            <a:pPr marL="342900" indent="-342900">
              <a:buFont typeface="+mj-lt"/>
              <a:buAutoNum type="arabicPeriod"/>
            </a:pPr>
            <a:r>
              <a:rPr lang="en-US"/>
              <a:t>Domain: tên miền giúp truy cập vào trang web. (Indruino.com, google.com)</a:t>
            </a:r>
          </a:p>
          <a:p>
            <a:pPr marL="342900" indent="-342900">
              <a:buFont typeface="+mj-lt"/>
              <a:buAutoNum type="arabicPeriod"/>
            </a:pPr>
            <a:r>
              <a:rPr lang="en-US"/>
              <a:t>Host (server): n</a:t>
            </a:r>
            <a:r>
              <a:rPr lang="vi-VN"/>
              <a:t>ơ</a:t>
            </a:r>
            <a:r>
              <a:rPr lang="en-US"/>
              <a:t>i chứa code lập tình server như php, c#, node.js, … (192.168.0.1 ….)</a:t>
            </a:r>
          </a:p>
          <a:p>
            <a:r>
              <a:rPr lang="en-US" b="1"/>
              <a:t>Ở phần Domain: </a:t>
            </a:r>
            <a:r>
              <a:rPr lang="en-US"/>
              <a:t>đây là tên miền. </a:t>
            </a:r>
          </a:p>
          <a:p>
            <a:r>
              <a:rPr lang="en-US"/>
              <a:t>VD: Khi muốn truy cập vào web của Indruino để xem sản phẩm thì không cần phải nhớ địa chỉ IP của Host (server) mới truy cập vào đ</a:t>
            </a:r>
            <a:r>
              <a:rPr lang="vi-VN"/>
              <a:t>ư</a:t>
            </a:r>
            <a:r>
              <a:rPr lang="en-US"/>
              <a:t>ợc vì nh</a:t>
            </a:r>
            <a:r>
              <a:rPr lang="vi-VN"/>
              <a:t>ư</a:t>
            </a:r>
            <a:r>
              <a:rPr lang="en-US"/>
              <a:t> vậy sẽ khó nhớ và mau quên. Đó là lúc cần tên miền Indruino.com. </a:t>
            </a:r>
          </a:p>
          <a:p>
            <a:r>
              <a:rPr lang="en-US" b="1"/>
              <a:t>Về phần Host: </a:t>
            </a:r>
            <a:r>
              <a:rPr lang="en-US"/>
              <a:t>đây có thể hiểu là phần backend, nới chứa code server xử lý yêu cầu (request) từ client (trình duyệt, …). Sau khi nhận request thì nó sẽ xử lý và trả về Html, Css, Js để trình duyệt hiển thị. </a:t>
            </a:r>
          </a:p>
          <a:p>
            <a:r>
              <a:rPr lang="en-US"/>
              <a:t>Khi ng</a:t>
            </a:r>
            <a:r>
              <a:rPr lang="vi-VN"/>
              <a:t>ư</a:t>
            </a:r>
            <a:r>
              <a:rPr lang="en-US"/>
              <a:t>ời dùng từ trình duyệt gõ Indruino.com thì request này sẽ đ</a:t>
            </a:r>
            <a:r>
              <a:rPr lang="vi-VN"/>
              <a:t>ư</a:t>
            </a:r>
            <a:r>
              <a:rPr lang="en-US"/>
              <a:t>a lên DNS và dịch Indruino.com thành địa chỉ host giả sử là 192.168.0.25</a:t>
            </a:r>
          </a:p>
        </p:txBody>
      </p:sp>
    </p:spTree>
    <p:extLst>
      <p:ext uri="{BB962C8B-B14F-4D97-AF65-F5344CB8AC3E}">
        <p14:creationId xmlns:p14="http://schemas.microsoft.com/office/powerpoint/2010/main" val="836696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AngularJS</a:t>
            </a:r>
          </a:p>
        </p:txBody>
      </p:sp>
      <p:sp>
        <p:nvSpPr>
          <p:cNvPr id="3" name="Subtitle 2"/>
          <p:cNvSpPr>
            <a:spLocks noGrp="1"/>
          </p:cNvSpPr>
          <p:nvPr>
            <p:ph type="subTitle" idx="1"/>
          </p:nvPr>
        </p:nvSpPr>
        <p:spPr/>
        <p:txBody>
          <a:bodyPr>
            <a:normAutofit lnSpcReduction="10000"/>
          </a:bodyPr>
          <a:lstStyle/>
          <a:p>
            <a:endParaRPr lang="en-US"/>
          </a:p>
        </p:txBody>
      </p:sp>
      <p:sp>
        <p:nvSpPr>
          <p:cNvPr id="7" name="TextBox 6">
            <a:extLst>
              <a:ext uri="{FF2B5EF4-FFF2-40B4-BE49-F238E27FC236}">
                <a16:creationId xmlns:a16="http://schemas.microsoft.com/office/drawing/2014/main" id="{C14AE6ED-219C-403E-9E1E-87AA8BCAF535}"/>
              </a:ext>
            </a:extLst>
          </p:cNvPr>
          <p:cNvSpPr txBox="1"/>
          <p:nvPr/>
        </p:nvSpPr>
        <p:spPr>
          <a:xfrm>
            <a:off x="1971675" y="1855304"/>
            <a:ext cx="9769751" cy="1754326"/>
          </a:xfrm>
          <a:prstGeom prst="rect">
            <a:avLst/>
          </a:prstGeom>
          <a:noFill/>
        </p:spPr>
        <p:txBody>
          <a:bodyPr wrap="square" rtlCol="0">
            <a:spAutoFit/>
          </a:bodyPr>
          <a:lstStyle/>
          <a:p>
            <a:pPr algn="just"/>
            <a:r>
              <a:rPr lang="vi-VN"/>
              <a:t>AngularJS là một framework có cấu trúc cho các ứng dụng web động. Nó cho phép bạn sử dụng HTML như là ngôn ngữ mẫu và cho phép bạn mở rộng cú pháp của HTML để diễn đạt các thành phần ứng dụng của bạn một cách rõ ràng và súc tích. Hai tính năng cốt lõi: Data binding và Dependency injection của AngularJS loại bỏ phần lớn code mà bạn thường phải viết. Nó xảy ra trong tất cả các trình duyệt, làm cho nó trở thành đối tác lý tưởng của bất kỳ công nghệ Server nào.</a:t>
            </a:r>
            <a:r>
              <a:rPr lang="en-US"/>
              <a:t> Vào trang web angularjs để download.</a:t>
            </a:r>
          </a:p>
        </p:txBody>
      </p:sp>
      <p:pic>
        <p:nvPicPr>
          <p:cNvPr id="9" name="Picture 8" descr="A screenshot of a computer&#10;&#10;Description automatically generated">
            <a:extLst>
              <a:ext uri="{FF2B5EF4-FFF2-40B4-BE49-F238E27FC236}">
                <a16:creationId xmlns:a16="http://schemas.microsoft.com/office/drawing/2014/main" id="{223B0B86-C9CE-4A0D-8B91-0A6A2D8E4E77}"/>
              </a:ext>
            </a:extLst>
          </p:cNvPr>
          <p:cNvPicPr>
            <a:picLocks noChangeAspect="1"/>
          </p:cNvPicPr>
          <p:nvPr/>
        </p:nvPicPr>
        <p:blipFill rotWithShape="1">
          <a:blip r:embed="rId2">
            <a:extLst>
              <a:ext uri="{28A0092B-C50C-407E-A947-70E740481C1C}">
                <a14:useLocalDpi xmlns:a14="http://schemas.microsoft.com/office/drawing/2010/main" val="0"/>
              </a:ext>
            </a:extLst>
          </a:blip>
          <a:srcRect t="4036" b="24625"/>
          <a:stretch/>
        </p:blipFill>
        <p:spPr>
          <a:xfrm>
            <a:off x="2996514" y="3609630"/>
            <a:ext cx="7332445" cy="2940948"/>
          </a:xfrm>
          <a:prstGeom prst="rect">
            <a:avLst/>
          </a:prstGeom>
        </p:spPr>
      </p:pic>
    </p:spTree>
    <p:extLst>
      <p:ext uri="{BB962C8B-B14F-4D97-AF65-F5344CB8AC3E}">
        <p14:creationId xmlns:p14="http://schemas.microsoft.com/office/powerpoint/2010/main" val="267088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AngularJS</a:t>
            </a:r>
          </a:p>
        </p:txBody>
      </p:sp>
      <p:sp>
        <p:nvSpPr>
          <p:cNvPr id="3" name="Subtitle 2"/>
          <p:cNvSpPr>
            <a:spLocks noGrp="1"/>
          </p:cNvSpPr>
          <p:nvPr>
            <p:ph type="subTitle" idx="1"/>
          </p:nvPr>
        </p:nvSpPr>
        <p:spPr/>
        <p:txBody>
          <a:bodyPr>
            <a:normAutofit lnSpcReduction="10000"/>
          </a:bodyPr>
          <a:lstStyle/>
          <a:p>
            <a:endParaRPr lang="en-US"/>
          </a:p>
        </p:txBody>
      </p:sp>
      <p:sp>
        <p:nvSpPr>
          <p:cNvPr id="7" name="TextBox 6">
            <a:extLst>
              <a:ext uri="{FF2B5EF4-FFF2-40B4-BE49-F238E27FC236}">
                <a16:creationId xmlns:a16="http://schemas.microsoft.com/office/drawing/2014/main" id="{C14AE6ED-219C-403E-9E1E-87AA8BCAF535}"/>
              </a:ext>
            </a:extLst>
          </p:cNvPr>
          <p:cNvSpPr txBox="1"/>
          <p:nvPr/>
        </p:nvSpPr>
        <p:spPr>
          <a:xfrm>
            <a:off x="1878909" y="1359553"/>
            <a:ext cx="9955282" cy="2585323"/>
          </a:xfrm>
          <a:prstGeom prst="rect">
            <a:avLst/>
          </a:prstGeom>
          <a:noFill/>
        </p:spPr>
        <p:txBody>
          <a:bodyPr wrap="square" rtlCol="0">
            <a:spAutoFit/>
          </a:bodyPr>
          <a:lstStyle/>
          <a:p>
            <a:pPr algn="just"/>
            <a:r>
              <a:rPr lang="en-US"/>
              <a:t>Có 2 cách để cài đặt AngularJS:</a:t>
            </a:r>
          </a:p>
          <a:p>
            <a:pPr marL="342900" indent="-342900" algn="just">
              <a:buFont typeface="+mj-lt"/>
              <a:buAutoNum type="arabicPeriod"/>
            </a:pPr>
            <a:r>
              <a:rPr lang="en-US"/>
              <a:t>Lấy link trực tiếp.</a:t>
            </a:r>
          </a:p>
          <a:p>
            <a:pPr marL="342900" indent="-342900" algn="just">
              <a:buFont typeface="+mj-lt"/>
              <a:buAutoNum type="arabicPeriod"/>
            </a:pPr>
            <a:r>
              <a:rPr lang="en-US"/>
              <a:t>Download nh</a:t>
            </a:r>
            <a:r>
              <a:rPr lang="vi-VN"/>
              <a:t>ư</a:t>
            </a:r>
            <a:r>
              <a:rPr lang="en-US"/>
              <a:t> một file.</a:t>
            </a:r>
          </a:p>
          <a:p>
            <a:pPr algn="just"/>
            <a:r>
              <a:rPr lang="en-US"/>
              <a:t>Cách nhanh và dễ nhất là theo cách 1: Truy cập link </a:t>
            </a:r>
            <a:r>
              <a:rPr lang="en-US">
                <a:hlinkClick r:id="rId2"/>
              </a:rPr>
              <a:t>https://code.angularjs.org/1.8.0/</a:t>
            </a:r>
            <a:r>
              <a:rPr lang="en-US"/>
              <a:t> và chọn angular.min.js hoặc angular.js. Sau khi chọn 1 trong 2 file thì copy url ở trang chứa code của file vào src của thẻ &lt;script&gt;.</a:t>
            </a:r>
          </a:p>
          <a:p>
            <a:pPr algn="just"/>
            <a:r>
              <a:rPr lang="en-US"/>
              <a:t>Kiểm tra AngularJs đã đ</a:t>
            </a:r>
            <a:r>
              <a:rPr lang="vi-VN"/>
              <a:t>ư</a:t>
            </a:r>
            <a:r>
              <a:rPr lang="en-US"/>
              <a:t>ợc cài đặt bằng cách dùng {{1+9}}. Nếu đã cài đặt thì kết quả sẽ là 10 khi chạy thử giao diện web.</a:t>
            </a:r>
          </a:p>
          <a:p>
            <a:pPr marL="342900" indent="-342900" algn="just">
              <a:buFont typeface="+mj-lt"/>
              <a:buAutoNum type="arabicPeriod"/>
            </a:pPr>
            <a:endParaRPr lang="en-US"/>
          </a:p>
        </p:txBody>
      </p:sp>
      <p:pic>
        <p:nvPicPr>
          <p:cNvPr id="6" name="Picture 5" descr="A screenshot of a computer&#10;&#10;Description automatically generated">
            <a:extLst>
              <a:ext uri="{FF2B5EF4-FFF2-40B4-BE49-F238E27FC236}">
                <a16:creationId xmlns:a16="http://schemas.microsoft.com/office/drawing/2014/main" id="{BAC38342-2DA1-48DA-B348-A6255350C10E}"/>
              </a:ext>
            </a:extLst>
          </p:cNvPr>
          <p:cNvPicPr>
            <a:picLocks noChangeAspect="1"/>
          </p:cNvPicPr>
          <p:nvPr/>
        </p:nvPicPr>
        <p:blipFill rotWithShape="1">
          <a:blip r:embed="rId3">
            <a:extLst>
              <a:ext uri="{28A0092B-C50C-407E-A947-70E740481C1C}">
                <a14:useLocalDpi xmlns:a14="http://schemas.microsoft.com/office/drawing/2010/main" val="0"/>
              </a:ext>
            </a:extLst>
          </a:blip>
          <a:srcRect r="19868" b="58129"/>
          <a:stretch/>
        </p:blipFill>
        <p:spPr>
          <a:xfrm>
            <a:off x="1955316" y="3749346"/>
            <a:ext cx="9769751" cy="2870115"/>
          </a:xfrm>
          <a:prstGeom prst="rect">
            <a:avLst/>
          </a:prstGeom>
        </p:spPr>
      </p:pic>
    </p:spTree>
    <p:extLst>
      <p:ext uri="{BB962C8B-B14F-4D97-AF65-F5344CB8AC3E}">
        <p14:creationId xmlns:p14="http://schemas.microsoft.com/office/powerpoint/2010/main" val="3404973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AngularJS</a:t>
            </a:r>
          </a:p>
        </p:txBody>
      </p:sp>
      <p:sp>
        <p:nvSpPr>
          <p:cNvPr id="3" name="Subtitle 2"/>
          <p:cNvSpPr>
            <a:spLocks noGrp="1"/>
          </p:cNvSpPr>
          <p:nvPr>
            <p:ph type="subTitle" idx="1"/>
          </p:nvPr>
        </p:nvSpPr>
        <p:spPr>
          <a:xfrm>
            <a:off x="1971675" y="1232522"/>
            <a:ext cx="3267075" cy="333375"/>
          </a:xfrm>
        </p:spPr>
        <p:txBody>
          <a:bodyPr>
            <a:normAutofit lnSpcReduction="10000"/>
          </a:bodyPr>
          <a:lstStyle/>
          <a:p>
            <a:r>
              <a:rPr lang="en-US" b="1"/>
              <a:t>Các đối t</a:t>
            </a:r>
            <a:r>
              <a:rPr lang="vi-VN" b="1"/>
              <a:t>ư</a:t>
            </a:r>
            <a:r>
              <a:rPr lang="en-US" b="1"/>
              <a:t>ợng cơ bản</a:t>
            </a:r>
          </a:p>
        </p:txBody>
      </p:sp>
      <p:sp>
        <p:nvSpPr>
          <p:cNvPr id="7" name="TextBox 6">
            <a:extLst>
              <a:ext uri="{FF2B5EF4-FFF2-40B4-BE49-F238E27FC236}">
                <a16:creationId xmlns:a16="http://schemas.microsoft.com/office/drawing/2014/main" id="{C14AE6ED-219C-403E-9E1E-87AA8BCAF535}"/>
              </a:ext>
            </a:extLst>
          </p:cNvPr>
          <p:cNvSpPr txBox="1"/>
          <p:nvPr/>
        </p:nvSpPr>
        <p:spPr>
          <a:xfrm>
            <a:off x="1971675" y="1672793"/>
            <a:ext cx="9769751" cy="2031325"/>
          </a:xfrm>
          <a:prstGeom prst="rect">
            <a:avLst/>
          </a:prstGeom>
          <a:noFill/>
        </p:spPr>
        <p:txBody>
          <a:bodyPr wrap="square" rtlCol="0">
            <a:spAutoFit/>
          </a:bodyPr>
          <a:lstStyle/>
          <a:p>
            <a:pPr algn="just"/>
            <a:r>
              <a:rPr lang="en-US" b="1"/>
              <a:t>ng-app (angular application) </a:t>
            </a:r>
            <a:r>
              <a:rPr lang="en-US"/>
              <a:t>là module mà bên trong có thể viết chức năng nh</a:t>
            </a:r>
            <a:r>
              <a:rPr lang="vi-VN"/>
              <a:t>ư</a:t>
            </a:r>
            <a:r>
              <a:rPr lang="en-US"/>
              <a:t> các controller và directive. (có thể hiểu nó nh</a:t>
            </a:r>
            <a:r>
              <a:rPr lang="vi-VN"/>
              <a:t>ư</a:t>
            </a:r>
            <a:r>
              <a:rPr lang="en-US"/>
              <a:t> hàm main để thực thi các hàm (controller))</a:t>
            </a:r>
          </a:p>
          <a:p>
            <a:pPr algn="just"/>
            <a:r>
              <a:rPr lang="en-US"/>
              <a:t>Cú pháp khai báo: </a:t>
            </a:r>
            <a:r>
              <a:rPr lang="en-US" b="1"/>
              <a:t>var tên_ứng_dụng = angular.module(“tên_ứng_dụng”, []);</a:t>
            </a:r>
          </a:p>
          <a:p>
            <a:pPr algn="just"/>
            <a:r>
              <a:rPr lang="en-US"/>
              <a:t>ng-app = “tên ứng dụng” thì cần khai báo trong javascript với tên file là app.js nh</a:t>
            </a:r>
            <a:r>
              <a:rPr lang="vi-VN"/>
              <a:t>ư</a:t>
            </a:r>
            <a:r>
              <a:rPr lang="en-US"/>
              <a:t> hình d</a:t>
            </a:r>
            <a:r>
              <a:rPr lang="vi-VN"/>
              <a:t>ư</a:t>
            </a:r>
            <a:r>
              <a:rPr lang="en-US"/>
              <a:t>ới. Thông th</a:t>
            </a:r>
            <a:r>
              <a:rPr lang="vi-VN"/>
              <a:t>ư</a:t>
            </a:r>
            <a:r>
              <a:rPr lang="en-US"/>
              <a:t>ờng cần đặt tên để dễ quản lý. Nếu không viết app.js thì không cần khai báo “tên ứng dụng” tức là ở dòng 8 sẽ là ng-app = “”. Dấu [] chứa các angular.js nh</a:t>
            </a:r>
            <a:r>
              <a:rPr lang="vi-VN"/>
              <a:t>ư</a:t>
            </a:r>
            <a:r>
              <a:rPr lang="en-US"/>
              <a:t> hiệu ứng động đ</a:t>
            </a:r>
            <a:r>
              <a:rPr lang="vi-VN"/>
              <a:t>ư</a:t>
            </a:r>
            <a:r>
              <a:rPr lang="en-US"/>
              <a:t>ợc thêm vào từ angularjs.org (angular-animate.min.js).</a:t>
            </a:r>
          </a:p>
        </p:txBody>
      </p:sp>
      <p:pic>
        <p:nvPicPr>
          <p:cNvPr id="8" name="Picture 7" descr="A screenshot of a computer screen&#10;&#10;Description automatically generated">
            <a:extLst>
              <a:ext uri="{FF2B5EF4-FFF2-40B4-BE49-F238E27FC236}">
                <a16:creationId xmlns:a16="http://schemas.microsoft.com/office/drawing/2014/main" id="{E35D7FC6-4086-4DCB-BBB8-050C7BDCB844}"/>
              </a:ext>
            </a:extLst>
          </p:cNvPr>
          <p:cNvPicPr>
            <a:picLocks noChangeAspect="1"/>
          </p:cNvPicPr>
          <p:nvPr/>
        </p:nvPicPr>
        <p:blipFill rotWithShape="1">
          <a:blip r:embed="rId2">
            <a:extLst>
              <a:ext uri="{28A0092B-C50C-407E-A947-70E740481C1C}">
                <a14:useLocalDpi xmlns:a14="http://schemas.microsoft.com/office/drawing/2010/main" val="0"/>
              </a:ext>
            </a:extLst>
          </a:blip>
          <a:srcRect l="16172" r="9131" b="58072"/>
          <a:stretch/>
        </p:blipFill>
        <p:spPr>
          <a:xfrm>
            <a:off x="1971675" y="3704118"/>
            <a:ext cx="7119315" cy="2246727"/>
          </a:xfrm>
          <a:prstGeom prst="rect">
            <a:avLst/>
          </a:prstGeom>
        </p:spPr>
      </p:pic>
      <p:pic>
        <p:nvPicPr>
          <p:cNvPr id="11" name="Picture 10" descr="A screenshot of a computer screen&#10;&#10;Description automatically generated">
            <a:extLst>
              <a:ext uri="{FF2B5EF4-FFF2-40B4-BE49-F238E27FC236}">
                <a16:creationId xmlns:a16="http://schemas.microsoft.com/office/drawing/2014/main" id="{5D31387D-B7FF-4A50-A83C-23A5985DCB47}"/>
              </a:ext>
            </a:extLst>
          </p:cNvPr>
          <p:cNvPicPr>
            <a:picLocks noChangeAspect="1"/>
          </p:cNvPicPr>
          <p:nvPr/>
        </p:nvPicPr>
        <p:blipFill rotWithShape="1">
          <a:blip r:embed="rId3">
            <a:extLst>
              <a:ext uri="{28A0092B-C50C-407E-A947-70E740481C1C}">
                <a14:useLocalDpi xmlns:a14="http://schemas.microsoft.com/office/drawing/2010/main" val="0"/>
              </a:ext>
            </a:extLst>
          </a:blip>
          <a:srcRect r="55435" b="82489"/>
          <a:stretch/>
        </p:blipFill>
        <p:spPr>
          <a:xfrm>
            <a:off x="6096000" y="5135278"/>
            <a:ext cx="5433391" cy="1200330"/>
          </a:xfrm>
          <a:prstGeom prst="rect">
            <a:avLst/>
          </a:prstGeom>
        </p:spPr>
      </p:pic>
    </p:spTree>
    <p:extLst>
      <p:ext uri="{BB962C8B-B14F-4D97-AF65-F5344CB8AC3E}">
        <p14:creationId xmlns:p14="http://schemas.microsoft.com/office/powerpoint/2010/main" val="2124467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AngularJS</a:t>
            </a:r>
          </a:p>
        </p:txBody>
      </p:sp>
      <p:sp>
        <p:nvSpPr>
          <p:cNvPr id="3" name="Subtitle 2"/>
          <p:cNvSpPr>
            <a:spLocks noGrp="1"/>
          </p:cNvSpPr>
          <p:nvPr>
            <p:ph type="subTitle" idx="1"/>
          </p:nvPr>
        </p:nvSpPr>
        <p:spPr/>
        <p:txBody>
          <a:bodyPr>
            <a:normAutofit lnSpcReduction="10000"/>
          </a:bodyPr>
          <a:lstStyle/>
          <a:p>
            <a:r>
              <a:rPr lang="en-US" b="1"/>
              <a:t>Các đối t</a:t>
            </a:r>
            <a:r>
              <a:rPr lang="vi-VN" b="1"/>
              <a:t>ư</a:t>
            </a:r>
            <a:r>
              <a:rPr lang="en-US" b="1"/>
              <a:t>ợng cơ bản</a:t>
            </a:r>
          </a:p>
        </p:txBody>
      </p:sp>
      <p:sp>
        <p:nvSpPr>
          <p:cNvPr id="7" name="TextBox 6">
            <a:extLst>
              <a:ext uri="{FF2B5EF4-FFF2-40B4-BE49-F238E27FC236}">
                <a16:creationId xmlns:a16="http://schemas.microsoft.com/office/drawing/2014/main" id="{C14AE6ED-219C-403E-9E1E-87AA8BCAF535}"/>
              </a:ext>
            </a:extLst>
          </p:cNvPr>
          <p:cNvSpPr txBox="1"/>
          <p:nvPr/>
        </p:nvSpPr>
        <p:spPr>
          <a:xfrm>
            <a:off x="1971675" y="1828799"/>
            <a:ext cx="9769751" cy="1200329"/>
          </a:xfrm>
          <a:prstGeom prst="rect">
            <a:avLst/>
          </a:prstGeom>
          <a:noFill/>
        </p:spPr>
        <p:txBody>
          <a:bodyPr wrap="square" rtlCol="0">
            <a:spAutoFit/>
          </a:bodyPr>
          <a:lstStyle/>
          <a:p>
            <a:pPr algn="just"/>
            <a:r>
              <a:rPr lang="en-US"/>
              <a:t>Cú pháp để tạo controller: </a:t>
            </a:r>
            <a:r>
              <a:rPr lang="en-US" b="1"/>
              <a:t>ng-controller. Đ</a:t>
            </a:r>
            <a:r>
              <a:rPr lang="vi-VN" b="1"/>
              <a:t>ư</a:t>
            </a:r>
            <a:r>
              <a:rPr lang="en-US" b="1"/>
              <a:t>ợc hiểu nh</a:t>
            </a:r>
            <a:r>
              <a:rPr lang="vi-VN" b="1"/>
              <a:t>ư</a:t>
            </a:r>
            <a:r>
              <a:rPr lang="en-US" b="1"/>
              <a:t> là một chức năng</a:t>
            </a:r>
          </a:p>
          <a:p>
            <a:pPr algn="just"/>
            <a:r>
              <a:rPr lang="en-US"/>
              <a:t>Trong một ứng dụng có nhiều controller thì có thể khai báo nó trong một application (ng-app).</a:t>
            </a:r>
          </a:p>
          <a:p>
            <a:pPr algn="just"/>
            <a:r>
              <a:rPr lang="en-US"/>
              <a:t>$scope: kho l</a:t>
            </a:r>
            <a:r>
              <a:rPr lang="vi-VN"/>
              <a:t>ư</a:t>
            </a:r>
            <a:r>
              <a:rPr lang="en-US"/>
              <a:t>u trữ dữ liệu (giống nh</a:t>
            </a:r>
            <a:r>
              <a:rPr lang="vi-VN"/>
              <a:t>ư</a:t>
            </a:r>
            <a:r>
              <a:rPr lang="en-US"/>
              <a:t> biến)</a:t>
            </a:r>
          </a:p>
          <a:p>
            <a:pPr algn="just"/>
            <a:endParaRPr lang="en-US"/>
          </a:p>
        </p:txBody>
      </p:sp>
      <p:pic>
        <p:nvPicPr>
          <p:cNvPr id="6" name="Picture 5" descr="A screenshot of a computer screen&#10;&#10;Description automatically generated">
            <a:extLst>
              <a:ext uri="{FF2B5EF4-FFF2-40B4-BE49-F238E27FC236}">
                <a16:creationId xmlns:a16="http://schemas.microsoft.com/office/drawing/2014/main" id="{EB4B5E17-4F54-4E90-8C61-B76E9CB78D9B}"/>
              </a:ext>
            </a:extLst>
          </p:cNvPr>
          <p:cNvPicPr>
            <a:picLocks noChangeAspect="1"/>
          </p:cNvPicPr>
          <p:nvPr/>
        </p:nvPicPr>
        <p:blipFill rotWithShape="1">
          <a:blip r:embed="rId2">
            <a:extLst>
              <a:ext uri="{28A0092B-C50C-407E-A947-70E740481C1C}">
                <a14:useLocalDpi xmlns:a14="http://schemas.microsoft.com/office/drawing/2010/main" val="0"/>
              </a:ext>
            </a:extLst>
          </a:blip>
          <a:srcRect l="17065" t="3842" r="9131" b="52658"/>
          <a:stretch/>
        </p:blipFill>
        <p:spPr>
          <a:xfrm>
            <a:off x="1971675" y="2859606"/>
            <a:ext cx="8248650" cy="2179081"/>
          </a:xfrm>
          <a:prstGeom prst="rect">
            <a:avLst/>
          </a:prstGeom>
        </p:spPr>
      </p:pic>
      <p:pic>
        <p:nvPicPr>
          <p:cNvPr id="9" name="Picture 8" descr="A screenshot of a computer screen&#10;&#10;Description automatically generated">
            <a:extLst>
              <a:ext uri="{FF2B5EF4-FFF2-40B4-BE49-F238E27FC236}">
                <a16:creationId xmlns:a16="http://schemas.microsoft.com/office/drawing/2014/main" id="{74FB8F7A-9493-40E9-9526-E385C57824CB}"/>
              </a:ext>
            </a:extLst>
          </p:cNvPr>
          <p:cNvPicPr>
            <a:picLocks noChangeAspect="1"/>
          </p:cNvPicPr>
          <p:nvPr/>
        </p:nvPicPr>
        <p:blipFill rotWithShape="1">
          <a:blip r:embed="rId3">
            <a:extLst>
              <a:ext uri="{28A0092B-C50C-407E-A947-70E740481C1C}">
                <a14:useLocalDpi xmlns:a14="http://schemas.microsoft.com/office/drawing/2010/main" val="0"/>
              </a:ext>
            </a:extLst>
          </a:blip>
          <a:srcRect l="16172" t="4422" r="36303" b="69479"/>
          <a:stretch/>
        </p:blipFill>
        <p:spPr>
          <a:xfrm>
            <a:off x="1971675" y="5129006"/>
            <a:ext cx="5104986" cy="1576266"/>
          </a:xfrm>
          <a:prstGeom prst="rect">
            <a:avLst/>
          </a:prstGeom>
        </p:spPr>
      </p:pic>
    </p:spTree>
    <p:extLst>
      <p:ext uri="{BB962C8B-B14F-4D97-AF65-F5344CB8AC3E}">
        <p14:creationId xmlns:p14="http://schemas.microsoft.com/office/powerpoint/2010/main" val="2512685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AngularJS</a:t>
            </a:r>
          </a:p>
        </p:txBody>
      </p:sp>
      <p:sp>
        <p:nvSpPr>
          <p:cNvPr id="3" name="Subtitle 2"/>
          <p:cNvSpPr>
            <a:spLocks noGrp="1"/>
          </p:cNvSpPr>
          <p:nvPr>
            <p:ph type="subTitle" idx="1"/>
          </p:nvPr>
        </p:nvSpPr>
        <p:spPr/>
        <p:txBody>
          <a:bodyPr>
            <a:normAutofit lnSpcReduction="10000"/>
          </a:bodyPr>
          <a:lstStyle/>
          <a:p>
            <a:r>
              <a:rPr lang="en-US" b="1"/>
              <a:t>Các đối t</a:t>
            </a:r>
            <a:r>
              <a:rPr lang="vi-VN" b="1"/>
              <a:t>ư</a:t>
            </a:r>
            <a:r>
              <a:rPr lang="en-US" b="1"/>
              <a:t>ợng cơ bản</a:t>
            </a:r>
          </a:p>
        </p:txBody>
      </p:sp>
      <p:sp>
        <p:nvSpPr>
          <p:cNvPr id="7" name="TextBox 6">
            <a:extLst>
              <a:ext uri="{FF2B5EF4-FFF2-40B4-BE49-F238E27FC236}">
                <a16:creationId xmlns:a16="http://schemas.microsoft.com/office/drawing/2014/main" id="{C14AE6ED-219C-403E-9E1E-87AA8BCAF535}"/>
              </a:ext>
            </a:extLst>
          </p:cNvPr>
          <p:cNvSpPr txBox="1"/>
          <p:nvPr/>
        </p:nvSpPr>
        <p:spPr>
          <a:xfrm>
            <a:off x="1971675" y="1642467"/>
            <a:ext cx="9769751" cy="1754326"/>
          </a:xfrm>
          <a:prstGeom prst="rect">
            <a:avLst/>
          </a:prstGeom>
          <a:noFill/>
        </p:spPr>
        <p:txBody>
          <a:bodyPr wrap="square" rtlCol="0">
            <a:spAutoFit/>
          </a:bodyPr>
          <a:lstStyle/>
          <a:p>
            <a:pPr algn="just"/>
            <a:r>
              <a:rPr lang="en-US"/>
              <a:t>Cú pháp để tạo : </a:t>
            </a:r>
            <a:r>
              <a:rPr lang="en-US" b="1"/>
              <a:t>ng-model = “tên biến”</a:t>
            </a:r>
          </a:p>
          <a:p>
            <a:pPr algn="just"/>
            <a:r>
              <a:rPr lang="en-US"/>
              <a:t>ng-model nh</a:t>
            </a:r>
            <a:r>
              <a:rPr lang="vi-VN"/>
              <a:t>ư</a:t>
            </a:r>
            <a:r>
              <a:rPr lang="en-US"/>
              <a:t> một kho l</a:t>
            </a:r>
            <a:r>
              <a:rPr lang="vi-VN"/>
              <a:t>ư</a:t>
            </a:r>
            <a:r>
              <a:rPr lang="en-US"/>
              <a:t>u trữ tên biến. Username và password có thể đ</a:t>
            </a:r>
            <a:r>
              <a:rPr lang="vi-VN"/>
              <a:t>ư</a:t>
            </a:r>
            <a:r>
              <a:rPr lang="en-US"/>
              <a:t>ợc hiểu là biến l</a:t>
            </a:r>
            <a:r>
              <a:rPr lang="vi-VN"/>
              <a:t>ư</a:t>
            </a:r>
            <a:r>
              <a:rPr lang="en-US"/>
              <a:t>u trữ tên đăng nhập và mật khẩu để xử lý các chức năng.</a:t>
            </a:r>
          </a:p>
          <a:p>
            <a:pPr algn="just"/>
            <a:r>
              <a:rPr lang="en-US"/>
              <a:t>Cú pháp: </a:t>
            </a:r>
            <a:r>
              <a:rPr lang="en-US" b="1"/>
              <a:t>ng-click = “hàm()” </a:t>
            </a:r>
            <a:r>
              <a:rPr lang="en-US"/>
              <a:t>thực hiện chức năng là khi nhấn nút thì sự kiện trong dấu “” sẽ đ</a:t>
            </a:r>
            <a:r>
              <a:rPr lang="vi-VN"/>
              <a:t>ư</a:t>
            </a:r>
            <a:r>
              <a:rPr lang="en-US"/>
              <a:t>ợc thực hiện. Thông th</a:t>
            </a:r>
            <a:r>
              <a:rPr lang="vi-VN"/>
              <a:t>ư</a:t>
            </a:r>
            <a:r>
              <a:rPr lang="en-US"/>
              <a:t>ờng hàm() sẽ đ</a:t>
            </a:r>
            <a:r>
              <a:rPr lang="vi-VN"/>
              <a:t>ư</a:t>
            </a:r>
            <a:r>
              <a:rPr lang="en-US"/>
              <a:t>ợc viết trong controller.</a:t>
            </a:r>
          </a:p>
          <a:p>
            <a:pPr algn="just"/>
            <a:endParaRPr lang="en-US"/>
          </a:p>
        </p:txBody>
      </p:sp>
      <p:pic>
        <p:nvPicPr>
          <p:cNvPr id="10" name="Picture 9" descr="A screenshot of a computer screen&#10;&#10;Description automatically generated">
            <a:extLst>
              <a:ext uri="{FF2B5EF4-FFF2-40B4-BE49-F238E27FC236}">
                <a16:creationId xmlns:a16="http://schemas.microsoft.com/office/drawing/2014/main" id="{644484F2-461B-402C-BE1E-C0E2055584F7}"/>
              </a:ext>
            </a:extLst>
          </p:cNvPr>
          <p:cNvPicPr>
            <a:picLocks noChangeAspect="1"/>
          </p:cNvPicPr>
          <p:nvPr/>
        </p:nvPicPr>
        <p:blipFill rotWithShape="1">
          <a:blip r:embed="rId2">
            <a:extLst>
              <a:ext uri="{28A0092B-C50C-407E-A947-70E740481C1C}">
                <a14:useLocalDpi xmlns:a14="http://schemas.microsoft.com/office/drawing/2010/main" val="0"/>
              </a:ext>
            </a:extLst>
          </a:blip>
          <a:srcRect l="19348" t="8735" r="9456" b="48018"/>
          <a:stretch/>
        </p:blipFill>
        <p:spPr>
          <a:xfrm>
            <a:off x="1971675" y="3128340"/>
            <a:ext cx="9769751" cy="3336514"/>
          </a:xfrm>
          <a:prstGeom prst="rect">
            <a:avLst/>
          </a:prstGeom>
        </p:spPr>
      </p:pic>
    </p:spTree>
    <p:extLst>
      <p:ext uri="{BB962C8B-B14F-4D97-AF65-F5344CB8AC3E}">
        <p14:creationId xmlns:p14="http://schemas.microsoft.com/office/powerpoint/2010/main" val="3829603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Javascript</a:t>
            </a:r>
          </a:p>
        </p:txBody>
      </p:sp>
      <p:sp>
        <p:nvSpPr>
          <p:cNvPr id="3" name="Subtitle 2"/>
          <p:cNvSpPr>
            <a:spLocks noGrp="1"/>
          </p:cNvSpPr>
          <p:nvPr>
            <p:ph type="subTitle" idx="1"/>
          </p:nvPr>
        </p:nvSpPr>
        <p:spPr/>
        <p:txBody>
          <a:bodyPr>
            <a:normAutofit lnSpcReduction="10000"/>
          </a:bodyPr>
          <a:lstStyle/>
          <a:p>
            <a:r>
              <a:rPr lang="en-US" b="1"/>
              <a:t>C</a:t>
            </a:r>
            <a:r>
              <a:rPr lang="vi-VN" b="1"/>
              <a:t>ơ</a:t>
            </a:r>
            <a:r>
              <a:rPr lang="en-US" b="1"/>
              <a:t> bản</a:t>
            </a:r>
          </a:p>
        </p:txBody>
      </p:sp>
      <p:pic>
        <p:nvPicPr>
          <p:cNvPr id="5" name="Picture 4" descr="A screenshot of a computer screen&#10;&#10;Description automatically generated">
            <a:extLst>
              <a:ext uri="{FF2B5EF4-FFF2-40B4-BE49-F238E27FC236}">
                <a16:creationId xmlns:a16="http://schemas.microsoft.com/office/drawing/2014/main" id="{329C71D9-B45D-4AC6-8CEF-E35B75B53095}"/>
              </a:ext>
            </a:extLst>
          </p:cNvPr>
          <p:cNvPicPr>
            <a:picLocks noChangeAspect="1"/>
          </p:cNvPicPr>
          <p:nvPr/>
        </p:nvPicPr>
        <p:blipFill rotWithShape="1">
          <a:blip r:embed="rId2">
            <a:extLst>
              <a:ext uri="{28A0092B-C50C-407E-A947-70E740481C1C}">
                <a14:useLocalDpi xmlns:a14="http://schemas.microsoft.com/office/drawing/2010/main" val="0"/>
              </a:ext>
            </a:extLst>
          </a:blip>
          <a:srcRect l="16172" r="53008" b="64382"/>
          <a:stretch/>
        </p:blipFill>
        <p:spPr>
          <a:xfrm>
            <a:off x="1971675" y="1866306"/>
            <a:ext cx="4124325" cy="2278854"/>
          </a:xfrm>
          <a:prstGeom prst="rect">
            <a:avLst/>
          </a:prstGeom>
        </p:spPr>
      </p:pic>
      <p:sp>
        <p:nvSpPr>
          <p:cNvPr id="6" name="TextBox 5">
            <a:extLst>
              <a:ext uri="{FF2B5EF4-FFF2-40B4-BE49-F238E27FC236}">
                <a16:creationId xmlns:a16="http://schemas.microsoft.com/office/drawing/2014/main" id="{7B488663-7D04-4236-8DFC-2E992F702DF8}"/>
              </a:ext>
            </a:extLst>
          </p:cNvPr>
          <p:cNvSpPr txBox="1"/>
          <p:nvPr/>
        </p:nvSpPr>
        <p:spPr>
          <a:xfrm>
            <a:off x="6096000" y="1789512"/>
            <a:ext cx="5446643" cy="1200329"/>
          </a:xfrm>
          <a:prstGeom prst="rect">
            <a:avLst/>
          </a:prstGeom>
          <a:noFill/>
        </p:spPr>
        <p:txBody>
          <a:bodyPr wrap="square" rtlCol="0">
            <a:spAutoFit/>
          </a:bodyPr>
          <a:lstStyle/>
          <a:p>
            <a:pPr marL="285750" indent="-285750">
              <a:buFont typeface="Arial" panose="020B0604020202020204" pitchFamily="34" charset="0"/>
              <a:buChar char="•"/>
            </a:pPr>
            <a:r>
              <a:rPr lang="en-US"/>
              <a:t>Hiển thị thông tin trên giao diện web: </a:t>
            </a:r>
            <a:r>
              <a:rPr lang="en-US" b="1"/>
              <a:t>document.write()</a:t>
            </a:r>
          </a:p>
          <a:p>
            <a:pPr marL="285750" indent="-285750">
              <a:buFont typeface="Arial" panose="020B0604020202020204" pitchFamily="34" charset="0"/>
              <a:buChar char="•"/>
            </a:pPr>
            <a:r>
              <a:rPr lang="en-US"/>
              <a:t>Hiển thị thông tin trên console (dùng cho developer): </a:t>
            </a:r>
            <a:r>
              <a:rPr lang="en-US" b="1"/>
              <a:t>console.log()</a:t>
            </a:r>
          </a:p>
        </p:txBody>
      </p:sp>
      <p:pic>
        <p:nvPicPr>
          <p:cNvPr id="9" name="Picture 8" descr="A screenshot of a computer screen&#10;&#10;Description automatically generated">
            <a:extLst>
              <a:ext uri="{FF2B5EF4-FFF2-40B4-BE49-F238E27FC236}">
                <a16:creationId xmlns:a16="http://schemas.microsoft.com/office/drawing/2014/main" id="{582BBDC6-57D1-4200-A8DE-9DF5340A8BD3}"/>
              </a:ext>
            </a:extLst>
          </p:cNvPr>
          <p:cNvPicPr>
            <a:picLocks noChangeAspect="1"/>
          </p:cNvPicPr>
          <p:nvPr/>
        </p:nvPicPr>
        <p:blipFill rotWithShape="1">
          <a:blip r:embed="rId3">
            <a:extLst>
              <a:ext uri="{28A0092B-C50C-407E-A947-70E740481C1C}">
                <a14:useLocalDpi xmlns:a14="http://schemas.microsoft.com/office/drawing/2010/main" val="0"/>
              </a:ext>
            </a:extLst>
          </a:blip>
          <a:srcRect l="17174" t="6307" r="53696" b="60448"/>
          <a:stretch/>
        </p:blipFill>
        <p:spPr>
          <a:xfrm>
            <a:off x="1971675" y="4267307"/>
            <a:ext cx="3551583" cy="2278854"/>
          </a:xfrm>
          <a:prstGeom prst="rect">
            <a:avLst/>
          </a:prstGeom>
        </p:spPr>
      </p:pic>
      <p:sp>
        <p:nvSpPr>
          <p:cNvPr id="11" name="TextBox 10">
            <a:extLst>
              <a:ext uri="{FF2B5EF4-FFF2-40B4-BE49-F238E27FC236}">
                <a16:creationId xmlns:a16="http://schemas.microsoft.com/office/drawing/2014/main" id="{7482DE62-87B8-48D9-835C-B67219B8E75F}"/>
              </a:ext>
            </a:extLst>
          </p:cNvPr>
          <p:cNvSpPr txBox="1"/>
          <p:nvPr/>
        </p:nvSpPr>
        <p:spPr>
          <a:xfrm>
            <a:off x="6096000" y="4571227"/>
            <a:ext cx="4522098" cy="923330"/>
          </a:xfrm>
          <a:prstGeom prst="rect">
            <a:avLst/>
          </a:prstGeom>
          <a:noFill/>
        </p:spPr>
        <p:txBody>
          <a:bodyPr wrap="square" rtlCol="0">
            <a:spAutoFit/>
          </a:bodyPr>
          <a:lstStyle/>
          <a:p>
            <a:pPr marL="285750" indent="-285750">
              <a:buFont typeface="Arial" panose="020B0604020202020204" pitchFamily="34" charset="0"/>
              <a:buChar char="•"/>
            </a:pPr>
            <a:r>
              <a:rPr lang="en-US"/>
              <a:t>Khai báo biến có 3 cách: var, let, const.</a:t>
            </a:r>
          </a:p>
          <a:p>
            <a:pPr marL="285750" indent="-285750">
              <a:buFont typeface="Arial" panose="020B0604020202020204" pitchFamily="34" charset="0"/>
              <a:buChar char="•"/>
            </a:pPr>
            <a:r>
              <a:rPr lang="en-US"/>
              <a:t>Các toán tử thao tác biến: +, -, *, … nh</a:t>
            </a:r>
            <a:r>
              <a:rPr lang="vi-VN"/>
              <a:t>ư</a:t>
            </a:r>
            <a:r>
              <a:rPr lang="en-US"/>
              <a:t> các ngôn ngữ lập trình khác,</a:t>
            </a:r>
          </a:p>
        </p:txBody>
      </p:sp>
    </p:spTree>
    <p:extLst>
      <p:ext uri="{BB962C8B-B14F-4D97-AF65-F5344CB8AC3E}">
        <p14:creationId xmlns:p14="http://schemas.microsoft.com/office/powerpoint/2010/main" val="11476845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598</TotalTime>
  <Words>1544</Words>
  <Application>Microsoft Office PowerPoint</Application>
  <PresentationFormat>Widescreen</PresentationFormat>
  <Paragraphs>100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Roboto</vt:lpstr>
      <vt:lpstr>Office Theme</vt:lpstr>
      <vt:lpstr>PowerPoint Presentation</vt:lpstr>
      <vt:lpstr>AngularJS-Javascript</vt:lpstr>
      <vt:lpstr>Quy trình tạo trang Web</vt:lpstr>
      <vt:lpstr>AngularJS</vt:lpstr>
      <vt:lpstr>AngularJS</vt:lpstr>
      <vt:lpstr>AngularJS</vt:lpstr>
      <vt:lpstr>AngularJS</vt:lpstr>
      <vt:lpstr>AngularJS</vt:lpstr>
      <vt:lpstr>Javascript</vt:lpstr>
      <vt:lpstr>Javascript</vt:lpstr>
      <vt:lpstr>Javascript</vt:lpstr>
      <vt:lpstr>Javascript</vt:lpstr>
      <vt:lpstr>Javascript</vt:lpstr>
      <vt:lpstr>Javascript</vt:lpstr>
      <vt:lpstr>Javascript</vt:lpstr>
      <vt:lpstr>Javascript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Dennis Luu</dc:creator>
  <cp:lastModifiedBy>Nguyen Minh</cp:lastModifiedBy>
  <cp:revision>87</cp:revision>
  <dcterms:created xsi:type="dcterms:W3CDTF">2017-11-04T11:17:03Z</dcterms:created>
  <dcterms:modified xsi:type="dcterms:W3CDTF">2020-08-15T01:59:44Z</dcterms:modified>
</cp:coreProperties>
</file>