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63" r:id="rId4"/>
    <p:sldId id="262" r:id="rId5"/>
    <p:sldId id="258" r:id="rId6"/>
    <p:sldId id="264" r:id="rId7"/>
    <p:sldId id="265" r:id="rId8"/>
    <p:sldId id="266" r:id="rId9"/>
    <p:sldId id="268" r:id="rId10"/>
    <p:sldId id="269" r:id="rId11"/>
    <p:sldId id="270" r:id="rId12"/>
    <p:sldId id="272" r:id="rId13"/>
    <p:sldId id="273" r:id="rId14"/>
    <p:sldId id="274" r:id="rId15"/>
    <p:sldId id="275" r:id="rId16"/>
    <p:sldId id="277" r:id="rId17"/>
    <p:sldId id="279" r:id="rId18"/>
    <p:sldId id="26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FAD"/>
    <a:srgbClr val="2191AD"/>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88" d="100"/>
          <a:sy n="88" d="100"/>
        </p:scale>
        <p:origin x="451"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921E71-55FB-4F70-BA64-7E87629B9540}" type="datetimeFigureOut">
              <a:rPr lang="en-US" smtClean="0"/>
              <a:t>7/17/2020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CC60F-1D31-4D35-A4BD-2D8861561F47}" type="slidenum">
              <a:rPr lang="en-US" smtClean="0"/>
              <a:t>‹#›</a:t>
            </a:fld>
            <a:endParaRPr lang="en-US"/>
          </a:p>
        </p:txBody>
      </p:sp>
    </p:spTree>
    <p:extLst>
      <p:ext uri="{BB962C8B-B14F-4D97-AF65-F5344CB8AC3E}">
        <p14:creationId xmlns:p14="http://schemas.microsoft.com/office/powerpoint/2010/main" val="2409383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65943" y="2287162"/>
            <a:ext cx="3460115" cy="2283676"/>
          </a:xfrm>
          <a:prstGeom prst="rect">
            <a:avLst/>
          </a:prstGeom>
        </p:spPr>
      </p:pic>
    </p:spTree>
    <p:extLst>
      <p:ext uri="{BB962C8B-B14F-4D97-AF65-F5344CB8AC3E}">
        <p14:creationId xmlns:p14="http://schemas.microsoft.com/office/powerpoint/2010/main" val="244521715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7639050" y="1"/>
            <a:ext cx="3486150" cy="6858000"/>
          </a:xfrm>
          <a:prstGeom prst="rect">
            <a:avLst/>
          </a:prstGeom>
          <a:solidFill>
            <a:srgbClr val="1B8F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smtClean="0"/>
              <a:t>Headline here</a:t>
            </a:r>
            <a:br>
              <a:rPr lang="en-US" dirty="0" smtClean="0"/>
            </a:br>
            <a:r>
              <a:rPr lang="en-US" dirty="0" smtClean="0"/>
              <a:t>Content</a:t>
            </a:r>
            <a:endParaRPr lang="en-US" dirty="0"/>
          </a:p>
        </p:txBody>
      </p:sp>
      <p:sp>
        <p:nvSpPr>
          <p:cNvPr id="4"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smtClean="0"/>
              <a:t>www.indruino.com</a:t>
            </a:r>
            <a:endParaRPr lang="en-US" dirty="0"/>
          </a:p>
        </p:txBody>
      </p:sp>
      <p:sp>
        <p:nvSpPr>
          <p:cNvPr id="8" name="Subtitle 2"/>
          <p:cNvSpPr>
            <a:spLocks noGrp="1"/>
          </p:cNvSpPr>
          <p:nvPr>
            <p:ph type="subTitle" idx="1" hasCustomPrompt="1"/>
          </p:nvPr>
        </p:nvSpPr>
        <p:spPr>
          <a:xfrm>
            <a:off x="933451" y="3045702"/>
            <a:ext cx="5915024" cy="828674"/>
          </a:xfrm>
        </p:spPr>
        <p:txBody>
          <a:bodyPr>
            <a:normAutofit/>
          </a:bodyPr>
          <a:lstStyle>
            <a:lvl1pPr marL="0" indent="0" algn="r">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Subhead here</a:t>
            </a:r>
          </a:p>
          <a:p>
            <a:r>
              <a:rPr lang="en-US" dirty="0" smtClean="0"/>
              <a:t>Content</a:t>
            </a:r>
            <a:endParaRPr lang="en-US" dirty="0"/>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4" name="Subtitle 2"/>
          <p:cNvSpPr txBox="1">
            <a:spLocks/>
          </p:cNvSpPr>
          <p:nvPr userDrawn="1"/>
        </p:nvSpPr>
        <p:spPr>
          <a:xfrm>
            <a:off x="3581399" y="4245533"/>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smtClean="0">
                <a:solidFill>
                  <a:schemeClr val="bg1"/>
                </a:solidFill>
              </a:rPr>
              <a:t>Diễn</a:t>
            </a:r>
            <a:r>
              <a:rPr lang="en-US" dirty="0" smtClean="0">
                <a:solidFill>
                  <a:schemeClr val="bg1"/>
                </a:solidFill>
              </a:rPr>
              <a:t> </a:t>
            </a:r>
            <a:r>
              <a:rPr lang="en-US" dirty="0" err="1" smtClean="0">
                <a:solidFill>
                  <a:schemeClr val="bg1"/>
                </a:solidFill>
              </a:rPr>
              <a:t>giả</a:t>
            </a:r>
            <a:r>
              <a:rPr lang="en-US" dirty="0" smtClean="0">
                <a:solidFill>
                  <a:schemeClr val="bg1"/>
                </a:solidFill>
              </a:rPr>
              <a:t>: </a:t>
            </a:r>
            <a:r>
              <a:rPr lang="en-US" dirty="0" err="1" smtClean="0">
                <a:solidFill>
                  <a:schemeClr val="bg1"/>
                </a:solidFill>
              </a:rPr>
              <a:t>Indruino</a:t>
            </a:r>
            <a:endParaRPr lang="en-US" dirty="0" smtClean="0">
              <a:solidFill>
                <a:schemeClr val="bg1"/>
              </a:solidFill>
            </a:endParaRPr>
          </a:p>
          <a:p>
            <a:r>
              <a:rPr lang="en-US" dirty="0" err="1" smtClean="0">
                <a:solidFill>
                  <a:schemeClr val="bg1"/>
                </a:solidFill>
              </a:rPr>
              <a:t>Bộ</a:t>
            </a:r>
            <a:r>
              <a:rPr lang="en-US" dirty="0" smtClean="0">
                <a:solidFill>
                  <a:schemeClr val="bg1"/>
                </a:solidFill>
              </a:rPr>
              <a:t> </a:t>
            </a:r>
            <a:r>
              <a:rPr lang="en-US" dirty="0" err="1" smtClean="0">
                <a:solidFill>
                  <a:schemeClr val="bg1"/>
                </a:solidFill>
              </a:rPr>
              <a:t>phận</a:t>
            </a:r>
            <a:r>
              <a:rPr lang="en-US" dirty="0" smtClean="0">
                <a:solidFill>
                  <a:schemeClr val="bg1"/>
                </a:solidFill>
              </a:rPr>
              <a:t>: </a:t>
            </a:r>
            <a:r>
              <a:rPr lang="en-US" dirty="0" err="1" smtClean="0">
                <a:solidFill>
                  <a:schemeClr val="bg1"/>
                </a:solidFill>
              </a:rPr>
              <a:t>Indruino</a:t>
            </a:r>
            <a:endParaRPr lang="en-US" dirty="0">
              <a:solidFill>
                <a:schemeClr val="bg1"/>
              </a:solidFill>
            </a:endParaRPr>
          </a:p>
        </p:txBody>
      </p:sp>
      <p:sp>
        <p:nvSpPr>
          <p:cNvPr id="16" name="Rectangle 15"/>
          <p:cNvSpPr/>
          <p:nvPr userDrawn="1"/>
        </p:nvSpPr>
        <p:spPr>
          <a:xfrm>
            <a:off x="933450" y="4037095"/>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3744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smtClean="0"/>
              <a:t>Title here</a:t>
            </a:r>
            <a:endParaRPr lang="en-US" dirty="0"/>
          </a:p>
        </p:txBody>
      </p:sp>
      <p:sp>
        <p:nvSpPr>
          <p:cNvPr id="9"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Subtitle here</a:t>
            </a:r>
          </a:p>
        </p:txBody>
      </p:sp>
      <p:sp>
        <p:nvSpPr>
          <p:cNvPr id="10" name="Rectangle 9"/>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4" name="Rectangle 13"/>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icture Placeholder 2"/>
          <p:cNvSpPr>
            <a:spLocks noGrp="1"/>
          </p:cNvSpPr>
          <p:nvPr>
            <p:ph type="pic" idx="12"/>
          </p:nvPr>
        </p:nvSpPr>
        <p:spPr>
          <a:xfrm>
            <a:off x="1971675" y="1847904"/>
            <a:ext cx="3562350"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7" name="Text Placeholder 3"/>
          <p:cNvSpPr>
            <a:spLocks noGrp="1"/>
          </p:cNvSpPr>
          <p:nvPr>
            <p:ph type="body" sz="half" idx="2" hasCustomPrompt="1"/>
          </p:nvPr>
        </p:nvSpPr>
        <p:spPr>
          <a:xfrm>
            <a:off x="5876927" y="1847904"/>
            <a:ext cx="5476872"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Tree>
    <p:extLst>
      <p:ext uri="{BB962C8B-B14F-4D97-AF65-F5344CB8AC3E}">
        <p14:creationId xmlns:p14="http://schemas.microsoft.com/office/powerpoint/2010/main" val="31590752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smtClean="0"/>
              <a:t>Title here</a:t>
            </a:r>
            <a:endParaRPr lang="en-US" dirty="0"/>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3"/>
          <p:cNvSpPr>
            <a:spLocks noGrp="1"/>
          </p:cNvSpPr>
          <p:nvPr>
            <p:ph type="body" sz="half" idx="2" hasCustomPrompt="1"/>
          </p:nvPr>
        </p:nvSpPr>
        <p:spPr>
          <a:xfrm>
            <a:off x="1971675"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
        <p:nvSpPr>
          <p:cNvPr id="15" name="Text Placeholder 3"/>
          <p:cNvSpPr>
            <a:spLocks noGrp="1"/>
          </p:cNvSpPr>
          <p:nvPr>
            <p:ph type="body" sz="half" idx="10" hasCustomPrompt="1"/>
          </p:nvPr>
        </p:nvSpPr>
        <p:spPr>
          <a:xfrm>
            <a:off x="5153789"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Tree>
    <p:extLst>
      <p:ext uri="{BB962C8B-B14F-4D97-AF65-F5344CB8AC3E}">
        <p14:creationId xmlns:p14="http://schemas.microsoft.com/office/powerpoint/2010/main" val="15327111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8" name="Picture Placeholder 2"/>
          <p:cNvSpPr>
            <a:spLocks noGrp="1"/>
          </p:cNvSpPr>
          <p:nvPr>
            <p:ph type="pic" idx="14"/>
          </p:nvPr>
        </p:nvSpPr>
        <p:spPr>
          <a:xfrm>
            <a:off x="5153790"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2" name="Picture Placeholder 2"/>
          <p:cNvSpPr>
            <a:spLocks noGrp="1"/>
          </p:cNvSpPr>
          <p:nvPr>
            <p:ph type="pic" idx="12"/>
          </p:nvPr>
        </p:nvSpPr>
        <p:spPr>
          <a:xfrm>
            <a:off x="1971675"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smtClean="0"/>
              <a:t>Title here</a:t>
            </a:r>
            <a:endParaRPr lang="en-US" dirty="0"/>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Tree>
    <p:extLst>
      <p:ext uri="{BB962C8B-B14F-4D97-AF65-F5344CB8AC3E}">
        <p14:creationId xmlns:p14="http://schemas.microsoft.com/office/powerpoint/2010/main" val="19417398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7639050" y="1"/>
            <a:ext cx="3486150" cy="6858000"/>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smtClean="0"/>
              <a:t>Thanks you !</a:t>
            </a:r>
            <a:endParaRPr lang="en-US" dirty="0"/>
          </a:p>
        </p:txBody>
      </p:sp>
      <p:sp>
        <p:nvSpPr>
          <p:cNvPr id="13"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smtClean="0"/>
              <a:t>www.indruino.com</a:t>
            </a:r>
            <a:endParaRPr lang="en-US" dirty="0"/>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9" name="Subtitle 2"/>
          <p:cNvSpPr txBox="1">
            <a:spLocks/>
          </p:cNvSpPr>
          <p:nvPr userDrawn="1"/>
        </p:nvSpPr>
        <p:spPr>
          <a:xfrm>
            <a:off x="3581399" y="3071981"/>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smtClean="0">
                <a:solidFill>
                  <a:schemeClr val="bg1"/>
                </a:solidFill>
              </a:rPr>
              <a:t>Diễn</a:t>
            </a:r>
            <a:r>
              <a:rPr lang="en-US" dirty="0" smtClean="0">
                <a:solidFill>
                  <a:schemeClr val="bg1"/>
                </a:solidFill>
              </a:rPr>
              <a:t> </a:t>
            </a:r>
            <a:r>
              <a:rPr lang="en-US" dirty="0" err="1" smtClean="0">
                <a:solidFill>
                  <a:schemeClr val="bg1"/>
                </a:solidFill>
              </a:rPr>
              <a:t>giả</a:t>
            </a:r>
            <a:r>
              <a:rPr lang="en-US" dirty="0" smtClean="0">
                <a:solidFill>
                  <a:schemeClr val="bg1"/>
                </a:solidFill>
              </a:rPr>
              <a:t>: </a:t>
            </a:r>
            <a:r>
              <a:rPr lang="en-US" dirty="0" err="1" smtClean="0">
                <a:solidFill>
                  <a:schemeClr val="bg1"/>
                </a:solidFill>
              </a:rPr>
              <a:t>Indruino</a:t>
            </a:r>
            <a:endParaRPr lang="en-US" dirty="0" smtClean="0">
              <a:solidFill>
                <a:schemeClr val="bg1"/>
              </a:solidFill>
            </a:endParaRPr>
          </a:p>
          <a:p>
            <a:r>
              <a:rPr lang="en-US" dirty="0" err="1" smtClean="0">
                <a:solidFill>
                  <a:schemeClr val="bg1"/>
                </a:solidFill>
              </a:rPr>
              <a:t>Bộ</a:t>
            </a:r>
            <a:r>
              <a:rPr lang="en-US" dirty="0" smtClean="0">
                <a:solidFill>
                  <a:schemeClr val="bg1"/>
                </a:solidFill>
              </a:rPr>
              <a:t> </a:t>
            </a:r>
            <a:r>
              <a:rPr lang="en-US" dirty="0" err="1" smtClean="0">
                <a:solidFill>
                  <a:schemeClr val="bg1"/>
                </a:solidFill>
              </a:rPr>
              <a:t>phận</a:t>
            </a:r>
            <a:r>
              <a:rPr lang="en-US" dirty="0" smtClean="0">
                <a:solidFill>
                  <a:schemeClr val="bg1"/>
                </a:solidFill>
              </a:rPr>
              <a:t>: </a:t>
            </a:r>
            <a:r>
              <a:rPr lang="en-US" dirty="0" err="1" smtClean="0">
                <a:solidFill>
                  <a:schemeClr val="bg1"/>
                </a:solidFill>
              </a:rPr>
              <a:t>Indruino</a:t>
            </a:r>
            <a:endParaRPr lang="en-US" dirty="0">
              <a:solidFill>
                <a:schemeClr val="bg1"/>
              </a:solidFill>
            </a:endParaRPr>
          </a:p>
        </p:txBody>
      </p:sp>
      <p:sp>
        <p:nvSpPr>
          <p:cNvPr id="20" name="Rectangle 19"/>
          <p:cNvSpPr/>
          <p:nvPr userDrawn="1"/>
        </p:nvSpPr>
        <p:spPr>
          <a:xfrm>
            <a:off x="933450" y="2863543"/>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95556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6D9FEF56-C5D4-4D87-B961-211842A8ECEA}" type="datetime1">
              <a:rPr lang="en-US" smtClean="0"/>
              <a:t>7/17/2020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r>
              <a:rPr lang="en-US" smtClean="0"/>
              <a:t>www.indruino.com</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D779B054-1F36-43A5-BA23-2DE8D6B1A684}" type="slidenum">
              <a:rPr lang="en-US" smtClean="0"/>
              <a:pPr/>
              <a:t>‹#›</a:t>
            </a:fld>
            <a:endParaRPr lang="en-US"/>
          </a:p>
        </p:txBody>
      </p:sp>
    </p:spTree>
    <p:extLst>
      <p:ext uri="{BB962C8B-B14F-4D97-AF65-F5344CB8AC3E}">
        <p14:creationId xmlns:p14="http://schemas.microsoft.com/office/powerpoint/2010/main" val="184832763"/>
      </p:ext>
    </p:extLst>
  </p:cSld>
  <p:clrMap bg1="lt1" tx1="dk1" bg2="lt2" tx2="dk2" accent1="accent1" accent2="accent2" accent3="accent3" accent4="accent4" accent5="accent5" accent6="accent6" hlink="hlink" folHlink="folHlink"/>
  <p:sldLayoutIdLst>
    <p:sldLayoutId id="2147483677" r:id="rId1"/>
    <p:sldLayoutId id="2147483660" r:id="rId2"/>
    <p:sldLayoutId id="2147483664" r:id="rId3"/>
    <p:sldLayoutId id="2147483678" r:id="rId4"/>
    <p:sldLayoutId id="2147483680" r:id="rId5"/>
    <p:sldLayoutId id="2147483663" r:id="rId6"/>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Roboto" panose="020000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91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uild Javascript library và publish lên NPM - Seth Phát⚡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2123" y="2251825"/>
            <a:ext cx="5006362" cy="2736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417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4.375E-6 2.22222E-6 L -0.23607 0.00092 " pathEditMode="relative" rAng="0" ptsTypes="AA">
                                      <p:cBhvr>
                                        <p:cTn id="6" dur="2000" fill="hold"/>
                                        <p:tgtEl>
                                          <p:spTgt spid="4"/>
                                        </p:tgtEl>
                                        <p:attrNameLst>
                                          <p:attrName>ppt_x</p:attrName>
                                          <p:attrName>ppt_y</p:attrName>
                                        </p:attrNameLst>
                                      </p:cBhvr>
                                      <p:rCtr x="-11810"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NPM LÀ GÌ?</a:t>
            </a:r>
          </a:p>
        </p:txBody>
      </p:sp>
      <p:sp>
        <p:nvSpPr>
          <p:cNvPr id="9" name="TextBox 8"/>
          <p:cNvSpPr txBox="1"/>
          <p:nvPr/>
        </p:nvSpPr>
        <p:spPr>
          <a:xfrm>
            <a:off x="6341660" y="1724297"/>
            <a:ext cx="5623917" cy="5386090"/>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NPM viết tắt của Node package manager là một công cụ tạo và quản lý các thư viện lập trình Javascript cho Node.js. </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Trong cộng đồng Javascript, các lập trình viên chia sẻ hàng trăm nghìn các thư viện với các đoạn code đã thực hiện sẵn một chức năng nào đó. </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Nó giúp cho các dự án mới tránh phải viết lại các thành phần cơ bản, các thư viện lập trình hay thậm chí cả các framework.</a:t>
            </a:r>
          </a:p>
          <a:p>
            <a:endParaRPr lang="en-US" sz="3200" dirty="0">
              <a:latin typeface="Times New Roman" panose="02020603050405020304" pitchFamily="18" charset="0"/>
              <a:cs typeface="Times New Roman" panose="02020603050405020304" pitchFamily="18" charset="0"/>
            </a:endParaRPr>
          </a:p>
        </p:txBody>
      </p:sp>
      <p:pic>
        <p:nvPicPr>
          <p:cNvPr id="5" name="Picture 4" descr="Build Javascript library và publish lên NPM - Seth Phát⚡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0585" y="2251825"/>
            <a:ext cx="5006362" cy="2736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7861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KHỞI TẠO NPN</a:t>
            </a:r>
          </a:p>
        </p:txBody>
      </p:sp>
      <p:sp>
        <p:nvSpPr>
          <p:cNvPr id="4" name="Text Placeholder 3"/>
          <p:cNvSpPr>
            <a:spLocks noGrp="1"/>
          </p:cNvSpPr>
          <p:nvPr>
            <p:ph type="body" sz="half" idx="11"/>
          </p:nvPr>
        </p:nvSpPr>
        <p:spPr>
          <a:xfrm>
            <a:off x="1654367" y="1904051"/>
            <a:ext cx="3671612" cy="4707711"/>
          </a:xfrm>
        </p:spPr>
        <p:txBody>
          <a:bodyPr>
            <a:norm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Khởi động cmd (Command Prompt)</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Nhập lệnh “npm init -yes”</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File package.json được khởi tạo.</a:t>
            </a:r>
          </a:p>
          <a:p>
            <a:endParaRPr lang="en-US" sz="2400" dirty="0"/>
          </a:p>
        </p:txBody>
      </p:sp>
      <p:pic>
        <p:nvPicPr>
          <p:cNvPr id="11" name="Picture 10"/>
          <p:cNvPicPr>
            <a:picLocks noChangeAspect="1"/>
          </p:cNvPicPr>
          <p:nvPr/>
        </p:nvPicPr>
        <p:blipFill>
          <a:blip r:embed="rId2"/>
          <a:stretch>
            <a:fillRect/>
          </a:stretch>
        </p:blipFill>
        <p:spPr>
          <a:xfrm>
            <a:off x="8805086" y="1904051"/>
            <a:ext cx="3386914" cy="4123381"/>
          </a:xfrm>
          <a:prstGeom prst="rect">
            <a:avLst/>
          </a:prstGeom>
        </p:spPr>
      </p:pic>
      <p:pic>
        <p:nvPicPr>
          <p:cNvPr id="12" name="Picture 11"/>
          <p:cNvPicPr>
            <a:picLocks noChangeAspect="1"/>
          </p:cNvPicPr>
          <p:nvPr/>
        </p:nvPicPr>
        <p:blipFill>
          <a:blip r:embed="rId3"/>
          <a:stretch>
            <a:fillRect/>
          </a:stretch>
        </p:blipFill>
        <p:spPr>
          <a:xfrm>
            <a:off x="5041280" y="1904051"/>
            <a:ext cx="3786891" cy="4055591"/>
          </a:xfrm>
          <a:prstGeom prst="rect">
            <a:avLst/>
          </a:prstGeom>
        </p:spPr>
      </p:pic>
    </p:spTree>
    <p:extLst>
      <p:ext uri="{BB962C8B-B14F-4D97-AF65-F5344CB8AC3E}">
        <p14:creationId xmlns:p14="http://schemas.microsoft.com/office/powerpoint/2010/main" val="2328548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 calcmode="lin" valueType="num">
                                      <p:cBhvr additive="base">
                                        <p:cTn id="1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 calcmode="lin" valueType="num">
                                      <p:cBhvr additive="base">
                                        <p:cTn id="22"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37"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arn(outVertical)">
                                      <p:cBhvr>
                                        <p:cTn id="28" dur="500"/>
                                        <p:tgtEl>
                                          <p:spTgt spid="11"/>
                                        </p:tgtEl>
                                      </p:cBhvr>
                                    </p:animEffect>
                                  </p:childTnLst>
                                </p:cTn>
                              </p:par>
                              <p:par>
                                <p:cTn id="29" presetID="16" presetClass="entr" presetSubtype="21"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arn(inVertical)">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a:xfrm>
            <a:off x="1882438" y="1847904"/>
            <a:ext cx="4867789" cy="4707711"/>
          </a:xfrm>
        </p:spPr>
        <p:txBody>
          <a:bodyPr>
            <a:normAutofit/>
          </a:bodyPr>
          <a:lstStyle/>
          <a:p>
            <a:r>
              <a:rPr lang="en-US" sz="2400" dirty="0">
                <a:latin typeface="Times New Roman" panose="02020603050405020304" pitchFamily="18" charset="0"/>
                <a:cs typeface="Times New Roman" panose="02020603050405020304" pitchFamily="18" charset="0"/>
              </a:rPr>
              <a:t>Các lệnh sử dụng để thêm package:</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npm install package-name</a:t>
            </a:r>
          </a:p>
          <a:p>
            <a:endParaRPr lang="en-US" sz="2400"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Trong đó package-name là tên gói muốn cài đặt</a:t>
            </a:r>
          </a:p>
          <a:p>
            <a:endParaRPr lang="en-US" sz="2400" i="1"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Ví dụ: </a:t>
            </a:r>
            <a:r>
              <a:rPr lang="en-US" sz="2400" dirty="0">
                <a:latin typeface="Times New Roman" panose="02020603050405020304" pitchFamily="18" charset="0"/>
                <a:cs typeface="Times New Roman" panose="02020603050405020304" pitchFamily="18" charset="0"/>
              </a:rPr>
              <a:t>npm install vue</a:t>
            </a:r>
            <a:endParaRPr lang="en-US" sz="4000" dirty="0">
              <a:latin typeface="Times New Roman" panose="02020603050405020304" pitchFamily="18" charset="0"/>
              <a:cs typeface="Times New Roman" panose="02020603050405020304" pitchFamily="18" charset="0"/>
            </a:endParaRPr>
          </a:p>
        </p:txBody>
      </p:sp>
      <p:sp>
        <p:nvSpPr>
          <p:cNvPr id="9" name="Title 8"/>
          <p:cNvSpPr txBox="1">
            <a:spLocks noGrp="1"/>
          </p:cNvSpPr>
          <p:nvPr>
            <p:ph type="title"/>
          </p:nvPr>
        </p:nvSpPr>
        <p:spPr>
          <a:xfrm>
            <a:off x="1971675" y="571487"/>
            <a:ext cx="4778552" cy="590931"/>
          </a:xfrm>
          <a:prstGeom prst="rect">
            <a:avLst/>
          </a:prstGeom>
          <a:noFill/>
        </p:spPr>
        <p:txBody>
          <a:bodyPr wrap="none" rtlCol="0">
            <a:spAutoFit/>
          </a:bodyPr>
          <a:lstStyle/>
          <a:p>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Thêm 1 Package </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mới</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 name="TextBox 9"/>
          <p:cNvSpPr txBox="1"/>
          <p:nvPr/>
        </p:nvSpPr>
        <p:spPr>
          <a:xfrm>
            <a:off x="7901256" y="5934204"/>
            <a:ext cx="3927565"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File package sau khi thêm</a:t>
            </a:r>
            <a:endParaRPr lang="en-US"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6595644" y="1847904"/>
            <a:ext cx="5596356" cy="3912899"/>
          </a:xfrm>
          <a:prstGeom prst="rect">
            <a:avLst/>
          </a:prstGeom>
        </p:spPr>
      </p:pic>
    </p:spTree>
    <p:extLst>
      <p:ext uri="{BB962C8B-B14F-4D97-AF65-F5344CB8AC3E}">
        <p14:creationId xmlns:p14="http://schemas.microsoft.com/office/powerpoint/2010/main" val="391281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arn(inVertical)">
                                      <p:cBhvr>
                                        <p:cTn id="12" dur="500"/>
                                        <p:tgtEl>
                                          <p:spTgt spid="5">
                                            <p:txEl>
                                              <p:pRg st="0" end="0"/>
                                            </p:txEl>
                                          </p:spTgt>
                                        </p:tgtEl>
                                      </p:cBhvr>
                                    </p:animEffect>
                                  </p:childTnLst>
                                </p:cTn>
                              </p:par>
                              <p:par>
                                <p:cTn id="13" presetID="16" presetClass="entr" presetSubtype="37"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arn(outVertical)">
                                      <p:cBhvr>
                                        <p:cTn id="15" dur="500"/>
                                        <p:tgtEl>
                                          <p:spTgt spid="5">
                                            <p:txEl>
                                              <p:pRg st="2" end="2"/>
                                            </p:txEl>
                                          </p:spTgt>
                                        </p:tgtEl>
                                      </p:cBhvr>
                                    </p:animEffect>
                                  </p:childTnLst>
                                </p:cTn>
                              </p:par>
                              <p:par>
                                <p:cTn id="16" presetID="16" presetClass="entr" presetSubtype="42" fill="hold" grpId="0"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barn(outHorizontal)">
                                      <p:cBhvr>
                                        <p:cTn id="18" dur="500"/>
                                        <p:tgtEl>
                                          <p:spTgt spid="5">
                                            <p:txEl>
                                              <p:pRg st="4" end="4"/>
                                            </p:txEl>
                                          </p:spTgt>
                                        </p:tgtEl>
                                      </p:cBhvr>
                                    </p:animEffect>
                                  </p:childTnLst>
                                </p:cTn>
                              </p:par>
                              <p:par>
                                <p:cTn id="19" presetID="16" presetClass="entr" presetSubtype="26"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barn(inHorizontal)">
                                      <p:cBhvr>
                                        <p:cTn id="21" dur="500"/>
                                        <p:tgtEl>
                                          <p:spTgt spid="5">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randombar(horizontal)">
                                      <p:cBhvr>
                                        <p:cTn id="26" dur="500"/>
                                        <p:tgtEl>
                                          <p:spTgt spid="10"/>
                                        </p:tgtEl>
                                      </p:cBhvr>
                                    </p:animEffect>
                                  </p:childTnLst>
                                </p:cTn>
                              </p:par>
                              <p:par>
                                <p:cTn id="27" presetID="14" presetClass="entr" presetSubtype="1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randombar(horizontal)">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a:xfrm>
            <a:off x="1882438" y="1847904"/>
            <a:ext cx="9443288" cy="4707711"/>
          </a:xfrm>
        </p:spPr>
        <p:txBody>
          <a:bodyPr>
            <a:normAutofit lnSpcReduction="10000"/>
          </a:bodyPr>
          <a:lstStyle/>
          <a:p>
            <a:pPr marL="342900" lvl="0" indent="-342900" eaLnBrk="0" fontAlgn="base" hangingPunct="0">
              <a:lnSpc>
                <a:spcPct val="100000"/>
              </a:lnSpc>
              <a:spcBef>
                <a:spcPct val="0"/>
              </a:spcBef>
              <a:spcAft>
                <a:spcPct val="0"/>
              </a:spcAft>
              <a:buFont typeface="Wingdings" panose="05000000000000000000" pitchFamily="2" charset="2"/>
              <a:buChar char="Ø"/>
            </a:pPr>
            <a:r>
              <a:rPr lang="en-US" altLang="en-US" sz="2400" b="1" dirty="0">
                <a:latin typeface="Times New Roman" panose="02020603050405020304" pitchFamily="18" charset="0"/>
                <a:ea typeface="Calibri" panose="020F0502020204030204" pitchFamily="34" charset="0"/>
                <a:cs typeface="Times New Roman" panose="02020603050405020304" pitchFamily="18" charset="0"/>
              </a:rPr>
              <a:t>Local:</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sẽ tạo ra thư mục node_modules nếu chưa có trong project hoặc nếu có rồi nó sẽ lấy code của gói cần cài đặt đưa vào đây. Khi cần sử dụng bạn có thể sử dụng lệnh </a:t>
            </a:r>
            <a:r>
              <a:rPr lang="en-US" altLang="en-US" sz="2400" i="1" dirty="0">
                <a:latin typeface="Times New Roman" panose="02020603050405020304" pitchFamily="18" charset="0"/>
                <a:ea typeface="Calibri" panose="020F0502020204030204" pitchFamily="34" charset="0"/>
                <a:cs typeface="Times New Roman" panose="02020603050405020304" pitchFamily="18" charset="0"/>
              </a:rPr>
              <a:t>require().</a:t>
            </a:r>
          </a:p>
          <a:p>
            <a:pPr lvl="0" eaLnBrk="0" fontAlgn="base" hangingPunct="0">
              <a:lnSpc>
                <a:spcPct val="100000"/>
              </a:lnSpc>
              <a:spcBef>
                <a:spcPct val="0"/>
              </a:spcBef>
              <a:spcAft>
                <a:spcPct val="0"/>
              </a:spcAft>
            </a:pPr>
            <a:endParaRPr lang="en-US" altLang="en-US" sz="2400" dirty="0">
              <a:latin typeface="Times New Roman" panose="02020603050405020304" pitchFamily="18" charset="0"/>
              <a:cs typeface="Times New Roman" panose="02020603050405020304" pitchFamily="18" charset="0"/>
            </a:endParaRPr>
          </a:p>
          <a:p>
            <a:pPr marL="342900" lvl="0" indent="-342900" eaLnBrk="0" fontAlgn="base" hangingPunct="0">
              <a:lnSpc>
                <a:spcPct val="100000"/>
              </a:lnSpc>
              <a:spcBef>
                <a:spcPct val="0"/>
              </a:spcBef>
              <a:spcAft>
                <a:spcPct val="0"/>
              </a:spcAft>
              <a:buFont typeface="Wingdings" panose="05000000000000000000" pitchFamily="2" charset="2"/>
              <a:buChar char="Ø"/>
            </a:pPr>
            <a:r>
              <a:rPr lang="en-US" altLang="en-US" sz="2400" b="1" dirty="0">
                <a:latin typeface="Times New Roman" panose="02020603050405020304" pitchFamily="18" charset="0"/>
                <a:ea typeface="Calibri" panose="020F0502020204030204" pitchFamily="34" charset="0"/>
                <a:cs typeface="Times New Roman" panose="02020603050405020304" pitchFamily="18" charset="0"/>
              </a:rPr>
              <a:t>Global:</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sẽ lưu trữ code của gói trong các file hệ thống cố định trong máy, chỉ có thể dùng các package này thông qua các hàm CLI (Command Line Interface) ví dụ như </a:t>
            </a:r>
            <a:r>
              <a:rPr lang="en-US" altLang="en-US" sz="2400" i="1" dirty="0">
                <a:latin typeface="Times New Roman" panose="02020603050405020304" pitchFamily="18" charset="0"/>
                <a:ea typeface="Calibri" panose="020F0502020204030204" pitchFamily="34" charset="0"/>
                <a:cs typeface="Times New Roman" panose="02020603050405020304" pitchFamily="18" charset="0"/>
              </a:rPr>
              <a:t>gulp.</a:t>
            </a:r>
          </a:p>
          <a:p>
            <a:pPr marL="342900" lvl="0" indent="-342900" eaLnBrk="0" fontAlgn="base" hangingPunct="0">
              <a:lnSpc>
                <a:spcPct val="100000"/>
              </a:lnSpc>
              <a:spcBef>
                <a:spcPct val="0"/>
              </a:spcBef>
              <a:spcAft>
                <a:spcPct val="0"/>
              </a:spcAft>
              <a:buFont typeface="Wingdings" panose="05000000000000000000" pitchFamily="2" charset="2"/>
              <a:buChar char="Ø"/>
            </a:pPr>
            <a:endParaRPr lang="en-US" altLang="en-US" sz="2400" i="1" dirty="0">
              <a:latin typeface="Times New Roman" panose="02020603050405020304" pitchFamily="18" charset="0"/>
              <a:ea typeface="Calibri" panose="020F0502020204030204" pitchFamily="34" charset="0"/>
              <a:cs typeface="Times New Roman" panose="02020603050405020304" pitchFamily="18" charset="0"/>
            </a:endParaRPr>
          </a:p>
          <a:p>
            <a:pPr lvl="0" eaLnBrk="0" fontAlgn="base" hangingPunct="0">
              <a:lnSpc>
                <a:spcPct val="100000"/>
              </a:lnSpc>
              <a:spcBef>
                <a:spcPct val="0"/>
              </a:spcBef>
              <a:spcAft>
                <a:spcPct val="0"/>
              </a:spcAft>
            </a:pPr>
            <a:r>
              <a:rPr lang="en-US" altLang="en-US" sz="2400" i="1" dirty="0">
                <a:latin typeface="Times New Roman" panose="02020603050405020304" pitchFamily="18" charset="0"/>
                <a:cs typeface="Times New Roman" panose="02020603050405020304" pitchFamily="18" charset="0"/>
              </a:rPr>
              <a:t>	ví dụ:</a:t>
            </a:r>
          </a:p>
          <a:p>
            <a:r>
              <a:rPr lang="en-US" sz="2400" dirty="0"/>
              <a:t>	</a:t>
            </a:r>
            <a:r>
              <a:rPr lang="en-US" sz="2400" i="1" dirty="0">
                <a:latin typeface="Times New Roman" panose="02020603050405020304" pitchFamily="18" charset="0"/>
                <a:cs typeface="Times New Roman" panose="02020603050405020304" pitchFamily="18" charset="0"/>
              </a:rPr>
              <a:t>var require('gulp');</a:t>
            </a:r>
          </a:p>
          <a:p>
            <a:pPr latinLnBrk="1"/>
            <a:r>
              <a:rPr lang="en-US" sz="2400" i="1" dirty="0">
                <a:latin typeface="Times New Roman" panose="02020603050405020304" pitchFamily="18" charset="0"/>
                <a:cs typeface="Times New Roman" panose="02020603050405020304" pitchFamily="18" charset="0"/>
              </a:rPr>
              <a:t>	gulp.task('hello', function() {</a:t>
            </a:r>
          </a:p>
          <a:p>
            <a:pPr latinLnBrk="1"/>
            <a:r>
              <a:rPr lang="en-US" sz="2400" i="1" dirty="0">
                <a:latin typeface="Times New Roman" panose="02020603050405020304" pitchFamily="18" charset="0"/>
                <a:cs typeface="Times New Roman" panose="02020603050405020304" pitchFamily="18" charset="0"/>
              </a:rPr>
              <a:t>  	console.log('Hello World');}</a:t>
            </a:r>
          </a:p>
          <a:p>
            <a:pPr lvl="0" eaLnBrk="0" fontAlgn="base" hangingPunct="0">
              <a:lnSpc>
                <a:spcPct val="100000"/>
              </a:lnSpc>
              <a:spcBef>
                <a:spcPct val="0"/>
              </a:spcBef>
              <a:spcAft>
                <a:spcPct val="0"/>
              </a:spcAft>
            </a:pPr>
            <a:endParaRPr lang="en-US" altLang="en-US" sz="2400" i="1" dirty="0">
              <a:latin typeface="Times New Roman" panose="02020603050405020304" pitchFamily="18" charset="0"/>
              <a:cs typeface="Times New Roman" panose="02020603050405020304" pitchFamily="18" charset="0"/>
            </a:endParaRPr>
          </a:p>
        </p:txBody>
      </p:sp>
      <p:sp>
        <p:nvSpPr>
          <p:cNvPr id="9" name="Title 8"/>
          <p:cNvSpPr txBox="1">
            <a:spLocks noGrp="1"/>
          </p:cNvSpPr>
          <p:nvPr>
            <p:ph type="title"/>
          </p:nvPr>
        </p:nvSpPr>
        <p:spPr>
          <a:xfrm>
            <a:off x="1971675" y="571487"/>
            <a:ext cx="4921219" cy="590931"/>
          </a:xfrm>
          <a:prstGeom prst="rect">
            <a:avLst/>
          </a:prstGeom>
          <a:noFill/>
        </p:spPr>
        <p:txBody>
          <a:bodyPr wrap="none" rtlCol="0">
            <a:spAutoFit/>
          </a:bodyPr>
          <a:lstStyle/>
          <a:p>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Ví trí thêm 1 Package</a:t>
            </a:r>
          </a:p>
        </p:txBody>
      </p:sp>
    </p:spTree>
    <p:extLst>
      <p:ext uri="{BB962C8B-B14F-4D97-AF65-F5344CB8AC3E}">
        <p14:creationId xmlns:p14="http://schemas.microsoft.com/office/powerpoint/2010/main" val="259742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fade">
                                      <p:cBhvr>
                                        <p:cTn id="24" dur="500"/>
                                        <p:tgtEl>
                                          <p:spTgt spid="5">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a:xfrm>
            <a:off x="1882438" y="1847904"/>
            <a:ext cx="4867789" cy="4707711"/>
          </a:xfrm>
        </p:spPr>
        <p:txBody>
          <a:bodyPr>
            <a:normAutofit/>
          </a:bodyPr>
          <a:lstStyle/>
          <a:p>
            <a:r>
              <a:rPr lang="en-US" sz="2400" dirty="0">
                <a:latin typeface="Times New Roman" panose="02020603050405020304" pitchFamily="18" charset="0"/>
                <a:cs typeface="Times New Roman" panose="02020603050405020304" pitchFamily="18" charset="0"/>
              </a:rPr>
              <a:t>Các lệnh sử dụng để upgrade package:</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npm update // update toàn bộ</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npm update packet_name </a:t>
            </a:r>
            <a:endParaRPr lang="en-US" sz="2400" dirty="0" smtClean="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update 1 packet </a:t>
            </a:r>
            <a:r>
              <a:rPr lang="en-US" sz="2400" i="1" dirty="0" smtClean="0">
                <a:latin typeface="Times New Roman" panose="02020603050405020304" pitchFamily="18" charset="0"/>
                <a:cs typeface="Times New Roman" panose="02020603050405020304" pitchFamily="18" charset="0"/>
              </a:rPr>
              <a:t>cụ </a:t>
            </a:r>
            <a:r>
              <a:rPr lang="en-US" sz="2400" i="1" dirty="0">
                <a:latin typeface="Times New Roman" panose="02020603050405020304" pitchFamily="18" charset="0"/>
                <a:cs typeface="Times New Roman" panose="02020603050405020304" pitchFamily="18" charset="0"/>
              </a:rPr>
              <a:t>thể</a:t>
            </a:r>
          </a:p>
          <a:p>
            <a:endParaRPr lang="en-US" sz="2400" i="1"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Ví dụ: </a:t>
            </a:r>
            <a:r>
              <a:rPr lang="en-US" sz="2400" dirty="0">
                <a:latin typeface="Times New Roman" panose="02020603050405020304" pitchFamily="18" charset="0"/>
                <a:cs typeface="Times New Roman" panose="02020603050405020304" pitchFamily="18" charset="0"/>
              </a:rPr>
              <a:t>npm upadate vue</a:t>
            </a:r>
          </a:p>
          <a:p>
            <a:endParaRPr lang="en-US" sz="2400" dirty="0">
              <a:latin typeface="Times New Roman" panose="02020603050405020304" pitchFamily="18" charset="0"/>
              <a:cs typeface="Times New Roman" panose="02020603050405020304" pitchFamily="18" charset="0"/>
            </a:endParaRPr>
          </a:p>
        </p:txBody>
      </p:sp>
      <p:sp>
        <p:nvSpPr>
          <p:cNvPr id="9" name="Title 8"/>
          <p:cNvSpPr txBox="1">
            <a:spLocks noGrp="1"/>
          </p:cNvSpPr>
          <p:nvPr>
            <p:ph type="title"/>
          </p:nvPr>
        </p:nvSpPr>
        <p:spPr>
          <a:xfrm>
            <a:off x="1971675" y="571487"/>
            <a:ext cx="3813865" cy="590931"/>
          </a:xfrm>
          <a:prstGeom prst="rect">
            <a:avLst/>
          </a:prstGeom>
          <a:noFill/>
        </p:spPr>
        <p:txBody>
          <a:bodyPr wrap="none" rtlCol="0">
            <a:spAutoFit/>
          </a:bodyPr>
          <a:lstStyle/>
          <a:p>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 Update package</a:t>
            </a:r>
          </a:p>
        </p:txBody>
      </p:sp>
      <p:pic>
        <p:nvPicPr>
          <p:cNvPr id="7" name="Picture 6"/>
          <p:cNvPicPr>
            <a:picLocks noChangeAspect="1"/>
          </p:cNvPicPr>
          <p:nvPr/>
        </p:nvPicPr>
        <p:blipFill>
          <a:blip r:embed="rId2"/>
          <a:stretch>
            <a:fillRect/>
          </a:stretch>
        </p:blipFill>
        <p:spPr>
          <a:xfrm>
            <a:off x="6272192" y="1847904"/>
            <a:ext cx="5964532" cy="4086300"/>
          </a:xfrm>
          <a:prstGeom prst="rect">
            <a:avLst/>
          </a:prstGeom>
        </p:spPr>
      </p:pic>
    </p:spTree>
    <p:extLst>
      <p:ext uri="{BB962C8B-B14F-4D97-AF65-F5344CB8AC3E}">
        <p14:creationId xmlns:p14="http://schemas.microsoft.com/office/powerpoint/2010/main" val="1035534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p:cTn id="12"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5">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p:cTn id="17"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5">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5">
                                            <p:txEl>
                                              <p:pRg st="2" end="2"/>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 calcmode="lin" valueType="num">
                                      <p:cBhvr>
                                        <p:cTn id="22"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23" dur="500" fill="hold"/>
                                        <p:tgtEl>
                                          <p:spTgt spid="5">
                                            <p:txEl>
                                              <p:pRg st="4" end="4"/>
                                            </p:txEl>
                                          </p:spTgt>
                                        </p:tgtEl>
                                        <p:attrNameLst>
                                          <p:attrName>ppt_h</p:attrName>
                                        </p:attrNameLst>
                                      </p:cBhvr>
                                      <p:tavLst>
                                        <p:tav tm="0">
                                          <p:val>
                                            <p:fltVal val="0"/>
                                          </p:val>
                                        </p:tav>
                                        <p:tav tm="100000">
                                          <p:val>
                                            <p:strVal val="#ppt_h"/>
                                          </p:val>
                                        </p:tav>
                                      </p:tavLst>
                                    </p:anim>
                                    <p:animEffect transition="in" filter="fade">
                                      <p:cBhvr>
                                        <p:cTn id="24" dur="500"/>
                                        <p:tgtEl>
                                          <p:spTgt spid="5">
                                            <p:txEl>
                                              <p:pRg st="4" end="4"/>
                                            </p:txEl>
                                          </p:spTgt>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p:cTn id="27" dur="500" fill="hold"/>
                                        <p:tgtEl>
                                          <p:spTgt spid="5">
                                            <p:txEl>
                                              <p:pRg st="5" end="5"/>
                                            </p:txEl>
                                          </p:spTgt>
                                        </p:tgtEl>
                                        <p:attrNameLst>
                                          <p:attrName>ppt_w</p:attrName>
                                        </p:attrNameLst>
                                      </p:cBhvr>
                                      <p:tavLst>
                                        <p:tav tm="0">
                                          <p:val>
                                            <p:fltVal val="0"/>
                                          </p:val>
                                        </p:tav>
                                        <p:tav tm="100000">
                                          <p:val>
                                            <p:strVal val="#ppt_w"/>
                                          </p:val>
                                        </p:tav>
                                      </p:tavLst>
                                    </p:anim>
                                    <p:anim calcmode="lin" valueType="num">
                                      <p:cBhvr>
                                        <p:cTn id="28" dur="500" fill="hold"/>
                                        <p:tgtEl>
                                          <p:spTgt spid="5">
                                            <p:txEl>
                                              <p:pRg st="5" end="5"/>
                                            </p:txEl>
                                          </p:spTgt>
                                        </p:tgtEl>
                                        <p:attrNameLst>
                                          <p:attrName>ppt_h</p:attrName>
                                        </p:attrNameLst>
                                      </p:cBhvr>
                                      <p:tavLst>
                                        <p:tav tm="0">
                                          <p:val>
                                            <p:fltVal val="0"/>
                                          </p:val>
                                        </p:tav>
                                        <p:tav tm="100000">
                                          <p:val>
                                            <p:strVal val="#ppt_h"/>
                                          </p:val>
                                        </p:tav>
                                      </p:tavLst>
                                    </p:anim>
                                    <p:animEffect transition="in" filter="fade">
                                      <p:cBhvr>
                                        <p:cTn id="29" dur="500"/>
                                        <p:tgtEl>
                                          <p:spTgt spid="5">
                                            <p:txEl>
                                              <p:pRg st="5" end="5"/>
                                            </p:txEl>
                                          </p:spTgt>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 calcmode="lin" valueType="num">
                                      <p:cBhvr>
                                        <p:cTn id="32" dur="500" fill="hold"/>
                                        <p:tgtEl>
                                          <p:spTgt spid="5">
                                            <p:txEl>
                                              <p:pRg st="7" end="7"/>
                                            </p:txEl>
                                          </p:spTgt>
                                        </p:tgtEl>
                                        <p:attrNameLst>
                                          <p:attrName>ppt_w</p:attrName>
                                        </p:attrNameLst>
                                      </p:cBhvr>
                                      <p:tavLst>
                                        <p:tav tm="0">
                                          <p:val>
                                            <p:fltVal val="0"/>
                                          </p:val>
                                        </p:tav>
                                        <p:tav tm="100000">
                                          <p:val>
                                            <p:strVal val="#ppt_w"/>
                                          </p:val>
                                        </p:tav>
                                      </p:tavLst>
                                    </p:anim>
                                    <p:anim calcmode="lin" valueType="num">
                                      <p:cBhvr>
                                        <p:cTn id="33" dur="500" fill="hold"/>
                                        <p:tgtEl>
                                          <p:spTgt spid="5">
                                            <p:txEl>
                                              <p:pRg st="7" end="7"/>
                                            </p:txEl>
                                          </p:spTgt>
                                        </p:tgtEl>
                                        <p:attrNameLst>
                                          <p:attrName>ppt_h</p:attrName>
                                        </p:attrNameLst>
                                      </p:cBhvr>
                                      <p:tavLst>
                                        <p:tav tm="0">
                                          <p:val>
                                            <p:fltVal val="0"/>
                                          </p:val>
                                        </p:tav>
                                        <p:tav tm="100000">
                                          <p:val>
                                            <p:strVal val="#ppt_h"/>
                                          </p:val>
                                        </p:tav>
                                      </p:tavLst>
                                    </p:anim>
                                    <p:animEffect transition="in" filter="fade">
                                      <p:cBhvr>
                                        <p:cTn id="34" dur="500"/>
                                        <p:tgtEl>
                                          <p:spTgt spid="5">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randombar(horizontal)">
                                      <p:cBhvr>
                                        <p:cTn id="3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a:xfrm>
            <a:off x="1882439" y="1847904"/>
            <a:ext cx="4470236" cy="4707711"/>
          </a:xfrm>
        </p:spPr>
        <p:txBody>
          <a:bodyPr>
            <a:normAutofit/>
          </a:bodyPr>
          <a:lstStyle/>
          <a:p>
            <a:r>
              <a:rPr lang="en-US" sz="2400" dirty="0">
                <a:latin typeface="Times New Roman" panose="02020603050405020304" pitchFamily="18" charset="0"/>
                <a:cs typeface="Times New Roman" panose="02020603050405020304" pitchFamily="18" charset="0"/>
              </a:rPr>
              <a:t>Lệnh sử dụng để remove package:</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npm uninstall package_name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vd: npm uninstall vue</a:t>
            </a:r>
          </a:p>
          <a:p>
            <a:endParaRPr lang="en-US" sz="2400" dirty="0">
              <a:latin typeface="Times New Roman" panose="02020603050405020304" pitchFamily="18" charset="0"/>
              <a:cs typeface="Times New Roman" panose="02020603050405020304" pitchFamily="18" charset="0"/>
            </a:endParaRPr>
          </a:p>
        </p:txBody>
      </p:sp>
      <p:sp>
        <p:nvSpPr>
          <p:cNvPr id="9" name="Title 8"/>
          <p:cNvSpPr txBox="1">
            <a:spLocks noGrp="1"/>
          </p:cNvSpPr>
          <p:nvPr>
            <p:ph type="title"/>
          </p:nvPr>
        </p:nvSpPr>
        <p:spPr>
          <a:xfrm>
            <a:off x="1971675" y="571487"/>
            <a:ext cx="3967753" cy="590931"/>
          </a:xfrm>
          <a:prstGeom prst="rect">
            <a:avLst/>
          </a:prstGeom>
          <a:noFill/>
        </p:spPr>
        <p:txBody>
          <a:bodyPr wrap="none" rtlCol="0">
            <a:spAutoFit/>
          </a:bodyPr>
          <a:lstStyle/>
          <a:p>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 Remove package</a:t>
            </a:r>
          </a:p>
        </p:txBody>
      </p:sp>
      <p:pic>
        <p:nvPicPr>
          <p:cNvPr id="6" name="Picture 5"/>
          <p:cNvPicPr>
            <a:picLocks noChangeAspect="1"/>
          </p:cNvPicPr>
          <p:nvPr/>
        </p:nvPicPr>
        <p:blipFill>
          <a:blip r:embed="rId2"/>
          <a:stretch>
            <a:fillRect/>
          </a:stretch>
        </p:blipFill>
        <p:spPr>
          <a:xfrm>
            <a:off x="6177847" y="2518465"/>
            <a:ext cx="6014153" cy="4037150"/>
          </a:xfrm>
          <a:prstGeom prst="rect">
            <a:avLst/>
          </a:prstGeom>
        </p:spPr>
      </p:pic>
    </p:spTree>
    <p:extLst>
      <p:ext uri="{BB962C8B-B14F-4D97-AF65-F5344CB8AC3E}">
        <p14:creationId xmlns:p14="http://schemas.microsoft.com/office/powerpoint/2010/main" val="3837514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randombar(horizontal)">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3634328" cy="590931"/>
          </a:xfrm>
          <a:prstGeom prst="rect">
            <a:avLst/>
          </a:prstGeom>
          <a:noFill/>
        </p:spPr>
        <p:txBody>
          <a:bodyPr wrap="none" rtlCol="0">
            <a:spAutoFit/>
          </a:bodyPr>
          <a:lstStyle/>
          <a:p>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 Check package</a:t>
            </a:r>
          </a:p>
        </p:txBody>
      </p:sp>
      <p:sp>
        <p:nvSpPr>
          <p:cNvPr id="7" name="Text Placeholder 4"/>
          <p:cNvSpPr txBox="1">
            <a:spLocks/>
          </p:cNvSpPr>
          <p:nvPr/>
        </p:nvSpPr>
        <p:spPr>
          <a:xfrm>
            <a:off x="1882439" y="1847904"/>
            <a:ext cx="4470236" cy="470771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a:t>
            </a:r>
            <a:r>
              <a:rPr lang="en-US" sz="2400" dirty="0" smtClean="0">
                <a:latin typeface="Times New Roman" panose="02020603050405020304" pitchFamily="18" charset="0"/>
                <a:cs typeface="Times New Roman" panose="02020603050405020304" pitchFamily="18" charset="0"/>
              </a:rPr>
              <a:t>pm ls </a:t>
            </a:r>
            <a:r>
              <a:rPr lang="en-US" sz="2400" i="1" dirty="0" smtClean="0">
                <a:latin typeface="Times New Roman" panose="02020603050405020304" pitchFamily="18" charset="0"/>
                <a:cs typeface="Times New Roman" panose="02020603050405020304" pitchFamily="18" charset="0"/>
              </a:rPr>
              <a:t>//kiểm tra gói ở local</a:t>
            </a:r>
          </a:p>
          <a:p>
            <a:pPr marL="342900" indent="-342900">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npm ls –g </a:t>
            </a:r>
            <a:r>
              <a:rPr lang="en-US" sz="2400" i="1" dirty="0" smtClean="0">
                <a:latin typeface="Times New Roman" panose="02020603050405020304" pitchFamily="18" charset="0"/>
                <a:cs typeface="Times New Roman" panose="02020603050405020304" pitchFamily="18" charset="0"/>
              </a:rPr>
              <a:t>//kiểm tra gói ở gobal</a:t>
            </a:r>
          </a:p>
        </p:txBody>
      </p:sp>
      <p:pic>
        <p:nvPicPr>
          <p:cNvPr id="8" name="Picture 7"/>
          <p:cNvPicPr>
            <a:picLocks noChangeAspect="1"/>
          </p:cNvPicPr>
          <p:nvPr/>
        </p:nvPicPr>
        <p:blipFill>
          <a:blip r:embed="rId2"/>
          <a:stretch>
            <a:fillRect/>
          </a:stretch>
        </p:blipFill>
        <p:spPr>
          <a:xfrm>
            <a:off x="6887727" y="2235998"/>
            <a:ext cx="4025769" cy="627518"/>
          </a:xfrm>
          <a:prstGeom prst="rect">
            <a:avLst/>
          </a:prstGeom>
        </p:spPr>
      </p:pic>
      <p:pic>
        <p:nvPicPr>
          <p:cNvPr id="10" name="Picture 9"/>
          <p:cNvPicPr>
            <a:picLocks noChangeAspect="1"/>
          </p:cNvPicPr>
          <p:nvPr/>
        </p:nvPicPr>
        <p:blipFill>
          <a:blip r:embed="rId3"/>
          <a:stretch>
            <a:fillRect/>
          </a:stretch>
        </p:blipFill>
        <p:spPr>
          <a:xfrm>
            <a:off x="6887727" y="4355432"/>
            <a:ext cx="3952875" cy="800100"/>
          </a:xfrm>
          <a:prstGeom prst="rect">
            <a:avLst/>
          </a:prstGeom>
        </p:spPr>
      </p:pic>
    </p:spTree>
    <p:extLst>
      <p:ext uri="{BB962C8B-B14F-4D97-AF65-F5344CB8AC3E}">
        <p14:creationId xmlns:p14="http://schemas.microsoft.com/office/powerpoint/2010/main" val="293763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par>
                                <p:cTn id="18" presetID="14" presetClass="entr" presetSubtype="1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randombar(horizontal)">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www.indruino.com</a:t>
            </a:r>
            <a:endParaRPr lang="en-US" dirty="0"/>
          </a:p>
        </p:txBody>
      </p:sp>
      <p:sp>
        <p:nvSpPr>
          <p:cNvPr id="4" name="TextBox 3"/>
          <p:cNvSpPr txBox="1"/>
          <p:nvPr/>
        </p:nvSpPr>
        <p:spPr>
          <a:xfrm>
            <a:off x="3960898" y="3046484"/>
            <a:ext cx="3609474" cy="707886"/>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txBody>
          <a:bodyPr wrap="square" rtlCol="0">
            <a:spAutoFit/>
          </a:bodyPr>
          <a:lstStyle/>
          <a:p>
            <a:r>
              <a:rPr lang="en-US" sz="2000" dirty="0" smtClean="0">
                <a:solidFill>
                  <a:schemeClr val="bg1"/>
                </a:solidFill>
                <a:latin typeface="Times New Roman" panose="02020603050405020304" pitchFamily="18" charset="0"/>
                <a:cs typeface="Times New Roman" panose="02020603050405020304" pitchFamily="18" charset="0"/>
              </a:rPr>
              <a:t>Diễn giả: Nguyễn Hoàng Phúc</a:t>
            </a:r>
          </a:p>
          <a:p>
            <a:r>
              <a:rPr lang="en-US" sz="2000" dirty="0" smtClean="0">
                <a:solidFill>
                  <a:schemeClr val="bg1"/>
                </a:solidFill>
                <a:latin typeface="Times New Roman" panose="02020603050405020304" pitchFamily="18" charset="0"/>
                <a:cs typeface="Times New Roman" panose="02020603050405020304" pitchFamily="18" charset="0"/>
              </a:rPr>
              <a:t>Bộ phận: IoT Indruino</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1137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www.indruino.com</a:t>
            </a:r>
            <a:endParaRPr lang="en-US" dirty="0"/>
          </a:p>
        </p:txBody>
      </p:sp>
      <p:sp>
        <p:nvSpPr>
          <p:cNvPr id="4" name="Subtitle 3"/>
          <p:cNvSpPr>
            <a:spLocks noGrp="1"/>
          </p:cNvSpPr>
          <p:nvPr>
            <p:ph type="subTitle" idx="1"/>
          </p:nvPr>
        </p:nvSpPr>
        <p:spPr>
          <a:xfrm>
            <a:off x="933452" y="3669987"/>
            <a:ext cx="1701976" cy="204388"/>
          </a:xfrm>
        </p:spPr>
        <p:txBody>
          <a:bodyPr>
            <a:normAutofit fontScale="55000" lnSpcReduction="20000"/>
          </a:bodyPr>
          <a:lstStyle/>
          <a:p>
            <a:endParaRPr lang="en-US" dirty="0"/>
          </a:p>
        </p:txBody>
      </p:sp>
      <p:sp>
        <p:nvSpPr>
          <p:cNvPr id="5" name="Title 4"/>
          <p:cNvSpPr>
            <a:spLocks noGrp="1"/>
          </p:cNvSpPr>
          <p:nvPr>
            <p:ph type="title"/>
          </p:nvPr>
        </p:nvSpPr>
        <p:spPr/>
        <p:txBody>
          <a:bodyPr/>
          <a:lstStyle/>
          <a:p>
            <a:r>
              <a:rPr lang="en-US" sz="4800" b="1" dirty="0">
                <a:ln w="12700">
                  <a:solidFill>
                    <a:srgbClr val="C00000"/>
                  </a:solidFill>
                  <a:prstDash val="solid"/>
                </a:ln>
                <a:solidFill>
                  <a:srgbClr val="FFC000"/>
                </a:solidFill>
                <a:latin typeface="Times New Roman" panose="02020603050405020304" pitchFamily="18" charset="0"/>
                <a:cs typeface="Times New Roman" panose="02020603050405020304" pitchFamily="18" charset="0"/>
              </a:rPr>
              <a:t>OVERVIEW</a:t>
            </a:r>
            <a:br>
              <a:rPr lang="en-US" sz="4800" b="1" dirty="0">
                <a:ln w="12700">
                  <a:solidFill>
                    <a:srgbClr val="C00000"/>
                  </a:solidFill>
                  <a:prstDash val="solid"/>
                </a:ln>
                <a:solidFill>
                  <a:srgbClr val="FFC000"/>
                </a:solidFill>
                <a:latin typeface="Times New Roman" panose="02020603050405020304" pitchFamily="18" charset="0"/>
                <a:cs typeface="Times New Roman" panose="02020603050405020304" pitchFamily="18" charset="0"/>
              </a:rPr>
            </a:br>
            <a:r>
              <a:rPr lang="en-US" sz="4800" b="1" dirty="0">
                <a:ln w="12700">
                  <a:solidFill>
                    <a:srgbClr val="C00000"/>
                  </a:solidFill>
                  <a:prstDash val="solid"/>
                </a:ln>
                <a:solidFill>
                  <a:srgbClr val="FFC000"/>
                </a:solidFill>
                <a:latin typeface="Times New Roman" panose="02020603050405020304" pitchFamily="18" charset="0"/>
                <a:cs typeface="Times New Roman" panose="02020603050405020304" pitchFamily="18" charset="0"/>
              </a:rPr>
              <a:t>YARN &amp; NPM</a:t>
            </a:r>
            <a:br>
              <a:rPr lang="en-US" sz="4800" b="1" dirty="0">
                <a:ln w="12700">
                  <a:solidFill>
                    <a:srgbClr val="C00000"/>
                  </a:solidFill>
                  <a:prstDash val="solid"/>
                </a:ln>
                <a:solidFill>
                  <a:srgbClr val="FFC000"/>
                </a:solidFill>
                <a:latin typeface="Times New Roman" panose="02020603050405020304" pitchFamily="18" charset="0"/>
                <a:cs typeface="Times New Roman" panose="02020603050405020304" pitchFamily="18" charset="0"/>
              </a:rPr>
            </a:br>
            <a:endParaRPr lang="en-US" sz="4800" dirty="0"/>
          </a:p>
        </p:txBody>
      </p:sp>
      <p:pic>
        <p:nvPicPr>
          <p:cNvPr id="1026" name="Picture 2" descr="Yarn VS NPM: why and how to migrate | Software Developmen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576" y="1323474"/>
            <a:ext cx="2609850" cy="16483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816520" y="4249642"/>
            <a:ext cx="3609474" cy="707886"/>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txBody>
          <a:bodyPr wrap="square" rtlCol="0">
            <a:spAutoFit/>
          </a:bodyPr>
          <a:lstStyle/>
          <a:p>
            <a:r>
              <a:rPr lang="en-US" sz="2000" dirty="0" smtClean="0">
                <a:solidFill>
                  <a:schemeClr val="bg1"/>
                </a:solidFill>
                <a:latin typeface="Times New Roman" panose="02020603050405020304" pitchFamily="18" charset="0"/>
                <a:cs typeface="Times New Roman" panose="02020603050405020304" pitchFamily="18" charset="0"/>
              </a:rPr>
              <a:t>Diễn giả: Nguyễn Hoàng Phúc</a:t>
            </a:r>
          </a:p>
          <a:p>
            <a:r>
              <a:rPr lang="en-US" sz="2000" dirty="0" smtClean="0">
                <a:solidFill>
                  <a:schemeClr val="bg1"/>
                </a:solidFill>
                <a:latin typeface="Times New Roman" panose="02020603050405020304" pitchFamily="18" charset="0"/>
                <a:cs typeface="Times New Roman" panose="02020603050405020304" pitchFamily="18" charset="0"/>
              </a:rPr>
              <a:t>Bộ phận: IoT Indruino</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07975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YARN LÀ GÌ"/>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2919" y="2415713"/>
            <a:ext cx="5117431" cy="2678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13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08333E-6 -3.7037E-6 L -0.21575 0.00116 " pathEditMode="relative" rAng="0" ptsTypes="AA">
                                      <p:cBhvr>
                                        <p:cTn id="6" dur="2000" fill="hold"/>
                                        <p:tgtEl>
                                          <p:spTgt spid="8"/>
                                        </p:tgtEl>
                                        <p:attrNameLst>
                                          <p:attrName>ppt_x</p:attrName>
                                          <p:attrName>ppt_y</p:attrName>
                                        </p:attrNameLst>
                                      </p:cBhvr>
                                      <p:rCtr x="-10794"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YARN LÀ GÌ</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8" name="Picture 2" descr="YARN LÀ GÌ"/>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2021" y="2415713"/>
            <a:ext cx="5117431" cy="267865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341660" y="1724297"/>
            <a:ext cx="5623917" cy="415498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Yarn là một chương trình quản lý các thư viện phụ thuộc JavaScript được sử dụng trong ứng dụng. </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Yarn </a:t>
            </a:r>
            <a:r>
              <a:rPr lang="en-US" sz="2400" dirty="0">
                <a:latin typeface="Times New Roman" panose="02020603050405020304" pitchFamily="18" charset="0"/>
                <a:cs typeface="Times New Roman" panose="02020603050405020304" pitchFamily="18" charset="0"/>
              </a:rPr>
              <a:t>cho phép việc khai báo các thư viện nào sẽ được dùng trong ứng dụng cũng như việc quản lý các thư viện này, về các thông tin như phiên bản sử dụng, thêm hoặc xoá bỏ thư viện... được tiến hành một cách dễ dàng.</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922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a:xfrm>
            <a:off x="1882438" y="1847904"/>
            <a:ext cx="4767676" cy="4707711"/>
          </a:xfrm>
        </p:spPr>
        <p:txBody>
          <a:bodyPr>
            <a:norm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Khởi động cmd (Command Prompt)</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Nhập lệnh “yarn init”</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Nhập các thông tin muốn thay đổi hoặc Enter để khởi tạo mặc định</a:t>
            </a:r>
          </a:p>
          <a:p>
            <a:endParaRPr lang="en-US" sz="2400" dirty="0"/>
          </a:p>
        </p:txBody>
      </p:sp>
      <p:sp>
        <p:nvSpPr>
          <p:cNvPr id="9" name="Title 8"/>
          <p:cNvSpPr txBox="1">
            <a:spLocks noGrp="1"/>
          </p:cNvSpPr>
          <p:nvPr>
            <p:ph type="title"/>
          </p:nvPr>
        </p:nvSpPr>
        <p:spPr>
          <a:prstGeom prst="rect">
            <a:avLst/>
          </a:prstGeom>
          <a:noFill/>
        </p:spPr>
        <p:txBody>
          <a:bodyPr wrap="none" rtlCol="0">
            <a:spAutoFit/>
          </a:bodyPr>
          <a:lstStyle/>
          <a:p>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KHỞI TẠO YARN</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2"/>
          <a:stretch>
            <a:fillRect/>
          </a:stretch>
        </p:blipFill>
        <p:spPr>
          <a:xfrm>
            <a:off x="6650114" y="1847904"/>
            <a:ext cx="5476212" cy="4272159"/>
          </a:xfrm>
          <a:prstGeom prst="rect">
            <a:avLst/>
          </a:prstGeom>
        </p:spPr>
      </p:pic>
    </p:spTree>
    <p:extLst>
      <p:ext uri="{BB962C8B-B14F-4D97-AF65-F5344CB8AC3E}">
        <p14:creationId xmlns:p14="http://schemas.microsoft.com/office/powerpoint/2010/main" val="836696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2" dur="500"/>
                                        <p:tgtEl>
                                          <p:spTgt spid="5">
                                            <p:txEl>
                                              <p:pRg st="0" end="0"/>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5" dur="500"/>
                                        <p:tgtEl>
                                          <p:spTgt spid="5">
                                            <p:txEl>
                                              <p:pRg st="2" end="2"/>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randombar(horizontal)">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1000" fill="hold"/>
                                        <p:tgtEl>
                                          <p:spTgt spid="12"/>
                                        </p:tgtEl>
                                        <p:attrNameLst>
                                          <p:attrName>ppt_w</p:attrName>
                                        </p:attrNameLst>
                                      </p:cBhvr>
                                      <p:tavLst>
                                        <p:tav tm="0">
                                          <p:val>
                                            <p:fltVal val="0"/>
                                          </p:val>
                                        </p:tav>
                                        <p:tav tm="100000">
                                          <p:val>
                                            <p:strVal val="#ppt_w"/>
                                          </p:val>
                                        </p:tav>
                                      </p:tavLst>
                                    </p:anim>
                                    <p:anim calcmode="lin" valueType="num">
                                      <p:cBhvr>
                                        <p:cTn id="24" dur="1000" fill="hold"/>
                                        <p:tgtEl>
                                          <p:spTgt spid="12"/>
                                        </p:tgtEl>
                                        <p:attrNameLst>
                                          <p:attrName>ppt_h</p:attrName>
                                        </p:attrNameLst>
                                      </p:cBhvr>
                                      <p:tavLst>
                                        <p:tav tm="0">
                                          <p:val>
                                            <p:fltVal val="0"/>
                                          </p:val>
                                        </p:tav>
                                        <p:tav tm="100000">
                                          <p:val>
                                            <p:strVal val="#ppt_h"/>
                                          </p:val>
                                        </p:tav>
                                      </p:tavLst>
                                    </p:anim>
                                    <p:anim calcmode="lin" valueType="num">
                                      <p:cBhvr>
                                        <p:cTn id="25" dur="1000" fill="hold"/>
                                        <p:tgtEl>
                                          <p:spTgt spid="12"/>
                                        </p:tgtEl>
                                        <p:attrNameLst>
                                          <p:attrName>style.rotation</p:attrName>
                                        </p:attrNameLst>
                                      </p:cBhvr>
                                      <p:tavLst>
                                        <p:tav tm="0">
                                          <p:val>
                                            <p:fltVal val="90"/>
                                          </p:val>
                                        </p:tav>
                                        <p:tav tm="100000">
                                          <p:val>
                                            <p:fltVal val="0"/>
                                          </p:val>
                                        </p:tav>
                                      </p:tavLst>
                                    </p:anim>
                                    <p:animEffect transition="in" filter="fade">
                                      <p:cBhvr>
                                        <p:cTn id="26"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a:xfrm>
            <a:off x="1882438" y="1847904"/>
            <a:ext cx="4867789" cy="4707711"/>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Các lệnh sử dụng để thêm package:</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yarn add [package] </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yarn add [package]@[version] </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yarn add [package]@[tag]</a:t>
            </a:r>
          </a:p>
          <a:p>
            <a:endParaRPr lang="en-US" sz="2400"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Trong đó [package], [version] và [tag] lần lượt là tên package, phiên bản và thẻ của package.</a:t>
            </a:r>
          </a:p>
          <a:p>
            <a:endParaRPr lang="en-US" sz="2400" i="1"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Ví dụ: </a:t>
            </a:r>
            <a:r>
              <a:rPr lang="en-US" sz="2400" dirty="0">
                <a:latin typeface="Times New Roman" panose="02020603050405020304" pitchFamily="18" charset="0"/>
                <a:cs typeface="Times New Roman" panose="02020603050405020304" pitchFamily="18" charset="0"/>
              </a:rPr>
              <a:t>yarn add expo-cli</a:t>
            </a:r>
            <a:endParaRPr lang="en-US" sz="2400" i="1"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2400" dirty="0"/>
          </a:p>
        </p:txBody>
      </p:sp>
      <p:sp>
        <p:nvSpPr>
          <p:cNvPr id="9" name="Title 8"/>
          <p:cNvSpPr txBox="1">
            <a:spLocks noGrp="1"/>
          </p:cNvSpPr>
          <p:nvPr>
            <p:ph type="title"/>
          </p:nvPr>
        </p:nvSpPr>
        <p:spPr>
          <a:xfrm>
            <a:off x="1971675" y="571487"/>
            <a:ext cx="4778552" cy="590931"/>
          </a:xfrm>
          <a:prstGeom prst="rect">
            <a:avLst/>
          </a:prstGeom>
          <a:noFill/>
        </p:spPr>
        <p:txBody>
          <a:bodyPr wrap="none" rtlCol="0">
            <a:spAutoFit/>
          </a:bodyPr>
          <a:lstStyle/>
          <a:p>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Thêm 1 Package </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mới</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6750227" y="1755314"/>
            <a:ext cx="5419725" cy="4086225"/>
          </a:xfrm>
          <a:prstGeom prst="rect">
            <a:avLst/>
          </a:prstGeom>
        </p:spPr>
      </p:pic>
      <p:sp>
        <p:nvSpPr>
          <p:cNvPr id="10" name="TextBox 9"/>
          <p:cNvSpPr txBox="1"/>
          <p:nvPr/>
        </p:nvSpPr>
        <p:spPr>
          <a:xfrm>
            <a:off x="7901256" y="5934204"/>
            <a:ext cx="3927565"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File package sau khi thêm</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2305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
                                            <p:txEl>
                                              <p:pRg st="6" end="6"/>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a:xfrm>
            <a:off x="1882438" y="1847904"/>
            <a:ext cx="9443288" cy="4707711"/>
          </a:xfrm>
        </p:spPr>
        <p:txBody>
          <a:bodyPr>
            <a:normAutofit/>
          </a:bodyPr>
          <a:lstStyle/>
          <a:p>
            <a:r>
              <a:rPr lang="en-US" sz="2400" dirty="0">
                <a:latin typeface="Times New Roman" panose="02020603050405020304" pitchFamily="18" charset="0"/>
                <a:cs typeface="Times New Roman" panose="02020603050405020304" pitchFamily="18" charset="0"/>
              </a:rPr>
              <a:t>Các lệnh sử dụng để upgrade package:</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yarn upgrade [package] </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yarn upgrade [package]@[version] </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yarn upgrade [package]@[tag]</a:t>
            </a:r>
          </a:p>
          <a:p>
            <a:endParaRPr lang="en-US" sz="2400"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Trong đó [package], [version] và [tag] lần lượt là tên package, phiên bản và thẻ của package.</a:t>
            </a:r>
          </a:p>
          <a:p>
            <a:endParaRPr lang="en-US" sz="2400" i="1"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Ví dụ: </a:t>
            </a:r>
            <a:r>
              <a:rPr lang="en-US" sz="2400" dirty="0">
                <a:latin typeface="Times New Roman" panose="02020603050405020304" pitchFamily="18" charset="0"/>
                <a:cs typeface="Times New Roman" panose="02020603050405020304" pitchFamily="18" charset="0"/>
              </a:rPr>
              <a:t>yarn upgrade expo-cli</a:t>
            </a:r>
            <a:endParaRPr lang="en-US" sz="2400" i="1" dirty="0">
              <a:latin typeface="Times New Roman" panose="02020603050405020304" pitchFamily="18" charset="0"/>
              <a:cs typeface="Times New Roman" panose="02020603050405020304" pitchFamily="18" charset="0"/>
            </a:endParaRPr>
          </a:p>
        </p:txBody>
      </p:sp>
      <p:sp>
        <p:nvSpPr>
          <p:cNvPr id="9" name="Title 8"/>
          <p:cNvSpPr txBox="1">
            <a:spLocks noGrp="1"/>
          </p:cNvSpPr>
          <p:nvPr>
            <p:ph type="title"/>
          </p:nvPr>
        </p:nvSpPr>
        <p:spPr>
          <a:xfrm>
            <a:off x="1971675" y="571487"/>
            <a:ext cx="4095993" cy="590931"/>
          </a:xfrm>
          <a:prstGeom prst="rect">
            <a:avLst/>
          </a:prstGeom>
          <a:noFill/>
        </p:spPr>
        <p:txBody>
          <a:bodyPr wrap="none" rtlCol="0">
            <a:spAutoFit/>
          </a:bodyPr>
          <a:lstStyle/>
          <a:p>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Upgrade package</a:t>
            </a:r>
          </a:p>
        </p:txBody>
      </p:sp>
    </p:spTree>
    <p:extLst>
      <p:ext uri="{BB962C8B-B14F-4D97-AF65-F5344CB8AC3E}">
        <p14:creationId xmlns:p14="http://schemas.microsoft.com/office/powerpoint/2010/main" val="483090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arn(inVertical)">
                                      <p:cBhvr>
                                        <p:cTn id="12" dur="500"/>
                                        <p:tgtEl>
                                          <p:spTgt spid="5">
                                            <p:txEl>
                                              <p:pRg st="0" end="0"/>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arn(inVertical)">
                                      <p:cBhvr>
                                        <p:cTn id="15" dur="500"/>
                                        <p:tgtEl>
                                          <p:spTgt spid="5">
                                            <p:txEl>
                                              <p:pRg st="2" end="2"/>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barn(inVertical)">
                                      <p:cBhvr>
                                        <p:cTn id="18" dur="500"/>
                                        <p:tgtEl>
                                          <p:spTgt spid="5">
                                            <p:txEl>
                                              <p:pRg st="3" end="3"/>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barn(inVertical)">
                                      <p:cBhvr>
                                        <p:cTn id="21" dur="500"/>
                                        <p:tgtEl>
                                          <p:spTgt spid="5">
                                            <p:txEl>
                                              <p:pRg st="4" end="4"/>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barn(inVertical)">
                                      <p:cBhvr>
                                        <p:cTn id="24" dur="500"/>
                                        <p:tgtEl>
                                          <p:spTgt spid="5">
                                            <p:txEl>
                                              <p:pRg st="6" end="6"/>
                                            </p:txEl>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barn(inVertical)">
                                      <p:cBhvr>
                                        <p:cTn id="2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a:xfrm>
            <a:off x="1882437" y="1847904"/>
            <a:ext cx="9467351" cy="4707711"/>
          </a:xfrm>
        </p:spPr>
        <p:txBody>
          <a:bodyPr>
            <a:normAutofit/>
          </a:bodyPr>
          <a:lstStyle/>
          <a:p>
            <a:r>
              <a:rPr lang="en-US" sz="2400" dirty="0">
                <a:latin typeface="Times New Roman" panose="02020603050405020304" pitchFamily="18" charset="0"/>
                <a:cs typeface="Times New Roman" panose="02020603050405020304" pitchFamily="18" charset="0"/>
              </a:rPr>
              <a:t>Lệnh sử dụng để load packages cho project:</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yarn install</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yarn</a:t>
            </a:r>
          </a:p>
        </p:txBody>
      </p:sp>
      <p:sp>
        <p:nvSpPr>
          <p:cNvPr id="9" name="Title 8"/>
          <p:cNvSpPr txBox="1">
            <a:spLocks noGrp="1"/>
          </p:cNvSpPr>
          <p:nvPr>
            <p:ph type="title"/>
          </p:nvPr>
        </p:nvSpPr>
        <p:spPr>
          <a:xfrm>
            <a:off x="1971675" y="571487"/>
            <a:ext cx="6378349"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 Sử dụng Package cho project</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348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 calcmode="lin" valueType="num">
                                      <p:cBhvr additive="base">
                                        <p:cTn id="16"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 calcmode="lin" valueType="num">
                                      <p:cBhvr additive="base">
                                        <p:cTn id="20"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a:xfrm>
            <a:off x="1882437" y="1847904"/>
            <a:ext cx="9467351" cy="4707711"/>
          </a:xfrm>
        </p:spPr>
        <p:txBody>
          <a:bodyPr>
            <a:norm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yarn list</a:t>
            </a:r>
            <a:r>
              <a:rPr lang="en-US" sz="2400" i="1" dirty="0">
                <a:latin typeface="Times New Roman" panose="02020603050405020304" pitchFamily="18" charset="0"/>
                <a:cs typeface="Times New Roman" panose="02020603050405020304" pitchFamily="18" charset="0"/>
              </a:rPr>
              <a:t> // các package đã cài đặt</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Yarn check </a:t>
            </a:r>
            <a:r>
              <a:rPr lang="en-US" sz="2400" i="1" dirty="0">
                <a:latin typeface="Times New Roman" panose="02020603050405020304" pitchFamily="18" charset="0"/>
                <a:cs typeface="Times New Roman" panose="02020603050405020304" pitchFamily="18" charset="0"/>
              </a:rPr>
              <a:t>// check phiên bản và file lock</a:t>
            </a:r>
          </a:p>
        </p:txBody>
      </p:sp>
      <p:sp>
        <p:nvSpPr>
          <p:cNvPr id="9" name="Title 8"/>
          <p:cNvSpPr txBox="1">
            <a:spLocks noGrp="1"/>
          </p:cNvSpPr>
          <p:nvPr>
            <p:ph type="title"/>
          </p:nvPr>
        </p:nvSpPr>
        <p:spPr>
          <a:xfrm>
            <a:off x="1971675" y="571487"/>
            <a:ext cx="6680034" cy="590931"/>
          </a:xfrm>
          <a:prstGeom prst="rect">
            <a:avLst/>
          </a:prstGeom>
          <a:noFill/>
        </p:spPr>
        <p:txBody>
          <a:bodyPr wrap="none" rtlCol="0">
            <a:spAutoFit/>
          </a:bodyPr>
          <a:lstStyle/>
          <a:p>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 Một số lệnh khác thường dùng</a:t>
            </a:r>
          </a:p>
        </p:txBody>
      </p:sp>
    </p:spTree>
    <p:extLst>
      <p:ext uri="{BB962C8B-B14F-4D97-AF65-F5344CB8AC3E}">
        <p14:creationId xmlns:p14="http://schemas.microsoft.com/office/powerpoint/2010/main" val="3176121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TotalTime>
  <Words>449</Words>
  <Application>Microsoft Office PowerPoint</Application>
  <PresentationFormat>Widescreen</PresentationFormat>
  <Paragraphs>101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Roboto</vt:lpstr>
      <vt:lpstr>Times New Roman</vt:lpstr>
      <vt:lpstr>Wingdings</vt:lpstr>
      <vt:lpstr>Office Theme</vt:lpstr>
      <vt:lpstr>PowerPoint Presentation</vt:lpstr>
      <vt:lpstr>OVERVIEW YARN &amp; NPM </vt:lpstr>
      <vt:lpstr>PowerPoint Presentation</vt:lpstr>
      <vt:lpstr>1. YARN LÀ GÌ</vt:lpstr>
      <vt:lpstr>2. KHỞI TẠO YARN</vt:lpstr>
      <vt:lpstr>3. Thêm 1 Package mới</vt:lpstr>
      <vt:lpstr>4. Upgrade package</vt:lpstr>
      <vt:lpstr>6. Sử dụng Package cho project</vt:lpstr>
      <vt:lpstr>7. Một số lệnh khác thường dùng</vt:lpstr>
      <vt:lpstr>PowerPoint Presentation</vt:lpstr>
      <vt:lpstr>1. NPM LÀ GÌ?</vt:lpstr>
      <vt:lpstr>2. KHỞI TẠO NPN</vt:lpstr>
      <vt:lpstr>3. Thêm 1 Package mới</vt:lpstr>
      <vt:lpstr>4. Ví trí thêm 1 Package</vt:lpstr>
      <vt:lpstr>5. Update package</vt:lpstr>
      <vt:lpstr>6. Remove package</vt:lpstr>
      <vt:lpstr>7. Check package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Dennis Luu</dc:creator>
  <cp:lastModifiedBy>bybeen</cp:lastModifiedBy>
  <cp:revision>70</cp:revision>
  <dcterms:created xsi:type="dcterms:W3CDTF">2017-11-04T11:17:03Z</dcterms:created>
  <dcterms:modified xsi:type="dcterms:W3CDTF">2020-07-17T02:48:53Z</dcterms:modified>
</cp:coreProperties>
</file>