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4" r:id="rId6"/>
    <p:sldId id="262" r:id="rId7"/>
    <p:sldId id="265" r:id="rId8"/>
    <p:sldId id="266" r:id="rId9"/>
    <p:sldId id="267" r:id="rId10"/>
    <p:sldId id="268" r:id="rId11"/>
    <p:sldId id="269" r:id="rId12"/>
    <p:sldId id="270"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7" d="100"/>
          <a:sy n="67" d="100"/>
        </p:scale>
        <p:origin x="96"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jsonplaceholder.typicode.com/posts"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emo1319756.mockable.io/testget"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de.angularjs.org/1.8.0/angular-route.j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308324"/>
          </a:xfrm>
          <a:prstGeom prst="rect">
            <a:avLst/>
          </a:prstGeom>
          <a:noFill/>
        </p:spPr>
        <p:txBody>
          <a:bodyPr wrap="square" rtlCol="0">
            <a:spAutoFit/>
          </a:bodyPr>
          <a:lstStyle/>
          <a:p>
            <a:pPr algn="just"/>
            <a:r>
              <a:rPr lang="en-US"/>
              <a:t>Tạo trang đăng nhập:</a:t>
            </a:r>
          </a:p>
          <a:p>
            <a:pPr marL="285750" indent="-285750" algn="just">
              <a:buFont typeface="Arial" panose="020B0604020202020204" pitchFamily="34" charset="0"/>
              <a:buChar char="•"/>
            </a:pPr>
            <a:r>
              <a:rPr lang="en-US"/>
              <a:t>Khi nhấn nút Login thì đăng nhập nên đăng nhập sẽ là một controller. </a:t>
            </a:r>
          </a:p>
          <a:p>
            <a:pPr marL="285750" indent="-285750" algn="just">
              <a:buFont typeface="Arial" panose="020B0604020202020204" pitchFamily="34" charset="0"/>
              <a:buChar char="•"/>
            </a:pPr>
            <a:r>
              <a:rPr lang="en-US"/>
              <a:t>Đặt ng-model = “username” và ng-model = “password” nên khi muốn xem những gì thêm vào từ thẻ input thì sử dụng cú pháp $scope.username và $scope.password. </a:t>
            </a:r>
          </a:p>
          <a:p>
            <a:pPr marL="285750" indent="-285750" algn="just">
              <a:buFont typeface="Arial" panose="020B0604020202020204" pitchFamily="34" charset="0"/>
              <a:buChar char="•"/>
            </a:pPr>
            <a:r>
              <a:rPr lang="en-US"/>
              <a:t>Nếu đúng với tên đăng nhập và pass thì đi đến url chỉ định. Sai thì thông báo lỗi.</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8" name="Picture 7" descr="A screenshot of a computer screen&#10;&#10;Description automatically generated">
            <a:extLst>
              <a:ext uri="{FF2B5EF4-FFF2-40B4-BE49-F238E27FC236}">
                <a16:creationId xmlns:a16="http://schemas.microsoft.com/office/drawing/2014/main" id="{05B5D754-6AD2-4490-8811-22501FBD9D4E}"/>
              </a:ext>
            </a:extLst>
          </p:cNvPr>
          <p:cNvPicPr>
            <a:picLocks noChangeAspect="1"/>
          </p:cNvPicPr>
          <p:nvPr/>
        </p:nvPicPr>
        <p:blipFill rotWithShape="1">
          <a:blip r:embed="rId2">
            <a:extLst>
              <a:ext uri="{28A0092B-C50C-407E-A947-70E740481C1C}">
                <a14:useLocalDpi xmlns:a14="http://schemas.microsoft.com/office/drawing/2010/main" val="0"/>
              </a:ext>
            </a:extLst>
          </a:blip>
          <a:srcRect l="18781" t="33035" r="33369" b="40865"/>
          <a:stretch/>
        </p:blipFill>
        <p:spPr>
          <a:xfrm>
            <a:off x="1971675" y="3731437"/>
            <a:ext cx="7238038" cy="2219657"/>
          </a:xfrm>
          <a:prstGeom prst="rect">
            <a:avLst/>
          </a:prstGeom>
        </p:spPr>
      </p:pic>
    </p:spTree>
    <p:extLst>
      <p:ext uri="{BB962C8B-B14F-4D97-AF65-F5344CB8AC3E}">
        <p14:creationId xmlns:p14="http://schemas.microsoft.com/office/powerpoint/2010/main" val="91187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post dữ liệu thì cần sử dụng $http service cụ thể là $http.post();</a:t>
            </a:r>
          </a:p>
          <a:p>
            <a:pPr marL="285750" indent="-285750" algn="just">
              <a:buFont typeface="Arial" panose="020B0604020202020204" pitchFamily="34" charset="0"/>
              <a:buChar char="•"/>
            </a:pPr>
            <a:r>
              <a:rPr lang="en-US"/>
              <a:t>Post một json từ trình duyệt web. Giả sử cần điều khiển quạt, đèn, motor.</a:t>
            </a:r>
          </a:p>
          <a:p>
            <a:pPr marL="285750" indent="-285750" algn="just">
              <a:buFont typeface="Arial" panose="020B0604020202020204" pitchFamily="34" charset="0"/>
              <a:buChar char="•"/>
            </a:pPr>
            <a:r>
              <a:rPr lang="en-US"/>
              <a:t>Sử dụng </a:t>
            </a:r>
            <a:r>
              <a:rPr lang="en-US">
                <a:hlinkClick r:id="rId2"/>
              </a:rPr>
              <a:t>https://jsonplaceholder.typicode.com/posts</a:t>
            </a:r>
            <a:r>
              <a:rPr lang="en-US"/>
              <a:t> giả lập việc trang web này nhận file json từ trình duyệt.</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182540A4-F292-472D-B0A5-67BC1026BB13}"/>
              </a:ext>
            </a:extLst>
          </p:cNvPr>
          <p:cNvPicPr>
            <a:picLocks noChangeAspect="1"/>
          </p:cNvPicPr>
          <p:nvPr/>
        </p:nvPicPr>
        <p:blipFill rotWithShape="1">
          <a:blip r:embed="rId3">
            <a:extLst>
              <a:ext uri="{28A0092B-C50C-407E-A947-70E740481C1C}">
                <a14:useLocalDpi xmlns:a14="http://schemas.microsoft.com/office/drawing/2010/main" val="0"/>
              </a:ext>
            </a:extLst>
          </a:blip>
          <a:srcRect l="18781" t="25495" r="29239" b="37173"/>
          <a:stretch/>
        </p:blipFill>
        <p:spPr>
          <a:xfrm>
            <a:off x="1971675" y="3394785"/>
            <a:ext cx="5303768" cy="262314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EA98D19-C66D-488E-8010-920C3662F052}"/>
              </a:ext>
            </a:extLst>
          </p:cNvPr>
          <p:cNvPicPr>
            <a:picLocks noChangeAspect="1"/>
          </p:cNvPicPr>
          <p:nvPr/>
        </p:nvPicPr>
        <p:blipFill rotWithShape="1">
          <a:blip r:embed="rId4">
            <a:extLst>
              <a:ext uri="{28A0092B-C50C-407E-A947-70E740481C1C}">
                <a14:useLocalDpi xmlns:a14="http://schemas.microsoft.com/office/drawing/2010/main" val="0"/>
              </a:ext>
            </a:extLst>
          </a:blip>
          <a:srcRect l="59674" t="17387" b="44345"/>
          <a:stretch/>
        </p:blipFill>
        <p:spPr>
          <a:xfrm>
            <a:off x="7275443" y="3394784"/>
            <a:ext cx="4916557" cy="2623145"/>
          </a:xfrm>
          <a:prstGeom prst="rect">
            <a:avLst/>
          </a:prstGeom>
        </p:spPr>
      </p:pic>
    </p:spTree>
    <p:extLst>
      <p:ext uri="{BB962C8B-B14F-4D97-AF65-F5344CB8AC3E}">
        <p14:creationId xmlns:p14="http://schemas.microsoft.com/office/powerpoint/2010/main" val="326524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get dữ liệu thì cần sử dụng $http service cụ thể là $http.get();</a:t>
            </a:r>
          </a:p>
          <a:p>
            <a:pPr marL="285750" indent="-285750" algn="just">
              <a:buFont typeface="Arial" panose="020B0604020202020204" pitchFamily="34" charset="0"/>
              <a:buChar char="•"/>
            </a:pPr>
            <a:r>
              <a:rPr lang="en-US"/>
              <a:t>Get một json giả sử là thông tin công ty. {company, CEO, country}</a:t>
            </a:r>
          </a:p>
          <a:p>
            <a:pPr marL="285750" indent="-285750" algn="just">
              <a:buFont typeface="Arial" panose="020B0604020202020204" pitchFamily="34" charset="0"/>
              <a:buChar char="•"/>
            </a:pPr>
            <a:r>
              <a:rPr lang="en-US"/>
              <a:t>Cần tạo một web có file json để giả lập. Sử dụng mockable.io để tạo lập.</a:t>
            </a:r>
          </a:p>
          <a:p>
            <a:pPr marL="285750" indent="-285750" algn="just">
              <a:buFont typeface="Arial" panose="020B0604020202020204" pitchFamily="34" charset="0"/>
              <a:buChar char="•"/>
            </a:pPr>
            <a:r>
              <a:rPr lang="en-US"/>
              <a:t>Sử dụng URL: </a:t>
            </a:r>
            <a:r>
              <a:rPr lang="en-US">
                <a:hlinkClick r:id="rId2"/>
              </a:rPr>
              <a:t>http://demo1319756.mockable.io/testget</a:t>
            </a:r>
            <a:r>
              <a:rPr lang="en-US"/>
              <a:t> (chứa json).</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04CE9EA9-D852-443B-B3A8-B6B5C26E4721}"/>
              </a:ext>
            </a:extLst>
          </p:cNvPr>
          <p:cNvPicPr>
            <a:picLocks noChangeAspect="1"/>
          </p:cNvPicPr>
          <p:nvPr/>
        </p:nvPicPr>
        <p:blipFill rotWithShape="1">
          <a:blip r:embed="rId3">
            <a:extLst>
              <a:ext uri="{28A0092B-C50C-407E-A947-70E740481C1C}">
                <a14:useLocalDpi xmlns:a14="http://schemas.microsoft.com/office/drawing/2010/main" val="0"/>
              </a:ext>
            </a:extLst>
          </a:blip>
          <a:srcRect l="19783" t="12230" r="33152" b="29653"/>
          <a:stretch/>
        </p:blipFill>
        <p:spPr>
          <a:xfrm>
            <a:off x="1875390" y="3177066"/>
            <a:ext cx="5298178" cy="3678242"/>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19B7EFE0-114C-4BDA-A5E9-4AAACB016C81}"/>
              </a:ext>
            </a:extLst>
          </p:cNvPr>
          <p:cNvPicPr>
            <a:picLocks noChangeAspect="1"/>
          </p:cNvPicPr>
          <p:nvPr/>
        </p:nvPicPr>
        <p:blipFill rotWithShape="1">
          <a:blip r:embed="rId4">
            <a:extLst>
              <a:ext uri="{28A0092B-C50C-407E-A947-70E740481C1C}">
                <a14:useLocalDpi xmlns:a14="http://schemas.microsoft.com/office/drawing/2010/main" val="0"/>
              </a:ext>
            </a:extLst>
          </a:blip>
          <a:srcRect l="59891" t="43475" r="1957" b="29846"/>
          <a:stretch/>
        </p:blipFill>
        <p:spPr>
          <a:xfrm>
            <a:off x="7173568" y="3177066"/>
            <a:ext cx="4651513" cy="1828800"/>
          </a:xfrm>
          <a:prstGeom prst="rect">
            <a:avLst/>
          </a:prstGeom>
        </p:spPr>
      </p:pic>
    </p:spTree>
    <p:extLst>
      <p:ext uri="{BB962C8B-B14F-4D97-AF65-F5344CB8AC3E}">
        <p14:creationId xmlns:p14="http://schemas.microsoft.com/office/powerpoint/2010/main" val="65402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6718BD13-AE6F-457C-BB08-2AF77DE48B3E}"/>
              </a:ext>
            </a:extLst>
          </p:cNvPr>
          <p:cNvPicPr>
            <a:picLocks noChangeAspect="1"/>
          </p:cNvPicPr>
          <p:nvPr/>
        </p:nvPicPr>
        <p:blipFill rotWithShape="1">
          <a:blip r:embed="rId2">
            <a:extLst>
              <a:ext uri="{28A0092B-C50C-407E-A947-70E740481C1C}">
                <a14:useLocalDpi xmlns:a14="http://schemas.microsoft.com/office/drawing/2010/main" val="0"/>
              </a:ext>
            </a:extLst>
          </a:blip>
          <a:srcRect t="7688" r="31562" b="67925"/>
          <a:stretch/>
        </p:blipFill>
        <p:spPr>
          <a:xfrm>
            <a:off x="1815605" y="278606"/>
            <a:ext cx="10376395" cy="207883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F75B3E8-2733-4AA6-9816-7D39D54CD025}"/>
              </a:ext>
            </a:extLst>
          </p:cNvPr>
          <p:cNvPicPr>
            <a:picLocks noChangeAspect="1"/>
          </p:cNvPicPr>
          <p:nvPr/>
        </p:nvPicPr>
        <p:blipFill rotWithShape="1">
          <a:blip r:embed="rId3">
            <a:extLst>
              <a:ext uri="{28A0092B-C50C-407E-A947-70E740481C1C}">
                <a14:useLocalDpi xmlns:a14="http://schemas.microsoft.com/office/drawing/2010/main" val="0"/>
              </a:ext>
            </a:extLst>
          </a:blip>
          <a:srcRect t="10397" r="73985" b="52918"/>
          <a:stretch/>
        </p:blipFill>
        <p:spPr>
          <a:xfrm>
            <a:off x="1815605" y="2761864"/>
            <a:ext cx="4386263" cy="347739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AngularJS-Javascript</a:t>
            </a: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r>
              <a:rPr lang="en-US"/>
              <a:t>Task 4</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tạo trang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a:t>Muốn làm một trang web thì cần có 2 phần: </a:t>
            </a:r>
          </a:p>
          <a:p>
            <a:pPr marL="342900" indent="-342900">
              <a:buFont typeface="+mj-lt"/>
              <a:buAutoNum type="arabicPeriod"/>
            </a:pPr>
            <a:r>
              <a:rPr lang="en-US"/>
              <a:t>Domain: tên miền giúp truy cập vào trang web. (Indruino.com, google.com)</a:t>
            </a:r>
          </a:p>
          <a:p>
            <a:pPr marL="342900" indent="-342900">
              <a:buFont typeface="+mj-lt"/>
              <a:buAutoNum type="arabicPeriod"/>
            </a:pPr>
            <a:r>
              <a:rPr lang="en-US"/>
              <a:t>Host (server): n</a:t>
            </a:r>
            <a:r>
              <a:rPr lang="vi-VN"/>
              <a:t>ơ</a:t>
            </a:r>
            <a:r>
              <a:rPr lang="en-US"/>
              <a:t>i chứa code lập tình server như php, c#, node.js, … (192.168.0.1 ….)</a:t>
            </a:r>
          </a:p>
          <a:p>
            <a:r>
              <a:rPr lang="en-US" b="1"/>
              <a:t>Ở phần Domain: </a:t>
            </a:r>
            <a:r>
              <a:rPr lang="en-US"/>
              <a:t>đây là tên miền. </a:t>
            </a:r>
          </a:p>
          <a:p>
            <a:r>
              <a:rPr lang="en-US"/>
              <a:t>VD: Khi muốn truy cập vào web của Indruino để xem sản phẩm thì không cần phải nhớ địa chỉ IP của Host (server) mới truy cập vào đ</a:t>
            </a:r>
            <a:r>
              <a:rPr lang="vi-VN"/>
              <a:t>ư</a:t>
            </a:r>
            <a:r>
              <a:rPr lang="en-US"/>
              <a:t>ợc vì nh</a:t>
            </a:r>
            <a:r>
              <a:rPr lang="vi-VN"/>
              <a:t>ư</a:t>
            </a:r>
            <a:r>
              <a:rPr lang="en-US"/>
              <a:t> vậy sẽ khó nhớ và mau quên. Đó là lúc cần tên miền Indruino.com. </a:t>
            </a:r>
          </a:p>
          <a:p>
            <a:r>
              <a:rPr lang="en-US" b="1"/>
              <a:t>Về phần Host: </a:t>
            </a:r>
            <a:r>
              <a:rPr lang="en-US"/>
              <a:t>đây có thể hiểu là phần backend, nới chứa code server xử lý yêu cầu (request) từ client (trình duyệt, …). Sau khi nhận request thì nó sẽ xử lý và trả về Html, Css, Js để trình duyệt hiển thị. </a:t>
            </a:r>
          </a:p>
          <a:p>
            <a:r>
              <a:rPr lang="en-US"/>
              <a:t>Khi ng</a:t>
            </a:r>
            <a:r>
              <a:rPr lang="vi-VN"/>
              <a:t>ư</a:t>
            </a:r>
            <a:r>
              <a:rPr lang="en-US"/>
              <a:t>ời dùng từ trình duyệt gõ Indruino.com thì request này sẽ đ</a:t>
            </a:r>
            <a:r>
              <a:rPr lang="vi-VN"/>
              <a:t>ư</a:t>
            </a:r>
            <a:r>
              <a:rPr lang="en-US"/>
              <a:t>a lên DNS và dịch Indruino.com thành địa chỉ host giả sử là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754326"/>
          </a:xfrm>
          <a:prstGeom prst="rect">
            <a:avLst/>
          </a:prstGeom>
          <a:noFill/>
        </p:spPr>
        <p:txBody>
          <a:bodyPr wrap="square" rtlCol="0">
            <a:spAutoFit/>
          </a:bodyPr>
          <a:lstStyle/>
          <a:p>
            <a:pPr algn="just"/>
            <a:r>
              <a:rPr lang="vi-VN"/>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a:t> Vào trang web angularjs để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a:xfrm>
            <a:off x="1971675" y="1294114"/>
            <a:ext cx="3267075" cy="333375"/>
          </a:xfrm>
        </p:spPr>
        <p:txBody>
          <a:bodyPr>
            <a:normAutofit lnSpcReduction="10000"/>
          </a:bodyPr>
          <a:lstStyle/>
          <a:p>
            <a:r>
              <a:rPr lang="en-US" b="1"/>
              <a:t>Cách cài đặt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478203" cy="1200329"/>
          </a:xfrm>
          <a:prstGeom prst="rect">
            <a:avLst/>
          </a:prstGeom>
          <a:noFill/>
        </p:spPr>
        <p:txBody>
          <a:bodyPr wrap="square" rtlCol="0">
            <a:spAutoFit/>
          </a:bodyPr>
          <a:lstStyle/>
          <a:p>
            <a:pPr algn="just"/>
            <a:r>
              <a:rPr lang="en-US"/>
              <a:t>Để thêm AngularJS vào html bằng cách đặt đ</a:t>
            </a:r>
            <a:r>
              <a:rPr lang="vi-VN"/>
              <a:t>ư</a:t>
            </a:r>
            <a:r>
              <a:rPr lang="en-US"/>
              <a:t>ờng dẫn angular.in.js tại trang AngularJS.org vào src của thẻ script. (Có thể download file js và thêm vào src nh</a:t>
            </a:r>
            <a:r>
              <a:rPr lang="vi-VN"/>
              <a:t>ư</a:t>
            </a:r>
            <a:r>
              <a:rPr lang="en-US"/>
              <a:t> cách thức thêm file javascript vào html). Tại đây dung phiên bản nhỏ nh</a:t>
            </a:r>
            <a:r>
              <a:rPr lang="vi-VN"/>
              <a:t>ư</a:t>
            </a:r>
            <a:r>
              <a:rPr lang="en-US"/>
              <a:t> angular.min.js để giảm dung l</a:t>
            </a:r>
            <a:r>
              <a:rPr lang="vi-VN"/>
              <a:t>ư</a:t>
            </a:r>
            <a:r>
              <a:rPr lang="en-US"/>
              <a:t>ợng, có thể dùng angular.js</a:t>
            </a:r>
          </a:p>
          <a:p>
            <a:pPr algn="just"/>
            <a:endParaRPr lang="en-US"/>
          </a:p>
        </p:txBody>
      </p:sp>
      <p:pic>
        <p:nvPicPr>
          <p:cNvPr id="5" name="Picture 4" descr="A screenshot of a computer&#10;&#10;Description automatically generated">
            <a:extLst>
              <a:ext uri="{FF2B5EF4-FFF2-40B4-BE49-F238E27FC236}">
                <a16:creationId xmlns:a16="http://schemas.microsoft.com/office/drawing/2014/main" id="{D79527E7-E2EC-4500-8B86-23808DEDECF6}"/>
              </a:ext>
            </a:extLst>
          </p:cNvPr>
          <p:cNvPicPr>
            <a:picLocks noChangeAspect="1"/>
          </p:cNvPicPr>
          <p:nvPr/>
        </p:nvPicPr>
        <p:blipFill rotWithShape="1">
          <a:blip r:embed="rId2">
            <a:extLst>
              <a:ext uri="{28A0092B-C50C-407E-A947-70E740481C1C}">
                <a14:useLocalDpi xmlns:a14="http://schemas.microsoft.com/office/drawing/2010/main" val="0"/>
              </a:ext>
            </a:extLst>
          </a:blip>
          <a:srcRect r="19868" b="58129"/>
          <a:stretch/>
        </p:blipFill>
        <p:spPr>
          <a:xfrm>
            <a:off x="1971675" y="3055633"/>
            <a:ext cx="9769751" cy="2870115"/>
          </a:xfrm>
          <a:prstGeom prst="rect">
            <a:avLst/>
          </a:prstGeom>
        </p:spPr>
      </p:pic>
    </p:spTree>
    <p:extLst>
      <p:ext uri="{BB962C8B-B14F-4D97-AF65-F5344CB8AC3E}">
        <p14:creationId xmlns:p14="http://schemas.microsoft.com/office/powerpoint/2010/main" val="58126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a:xfrm>
            <a:off x="1971675" y="1232522"/>
            <a:ext cx="3267075" cy="333375"/>
          </a:xfrm>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1477328"/>
          </a:xfrm>
          <a:prstGeom prst="rect">
            <a:avLst/>
          </a:prstGeom>
          <a:noFill/>
        </p:spPr>
        <p:txBody>
          <a:bodyPr wrap="square" rtlCol="0">
            <a:spAutoFit/>
          </a:bodyPr>
          <a:lstStyle/>
          <a:p>
            <a:pPr algn="just"/>
            <a:r>
              <a:rPr lang="en-US" b="1"/>
              <a:t>ng-app (angular application) </a:t>
            </a:r>
            <a:r>
              <a:rPr lang="en-US"/>
              <a:t>là module mà bên trong có thể viết chức năng nh</a:t>
            </a:r>
            <a:r>
              <a:rPr lang="vi-VN"/>
              <a:t>ư</a:t>
            </a:r>
            <a:r>
              <a:rPr lang="en-US"/>
              <a:t> các controller và directive.</a:t>
            </a:r>
          </a:p>
          <a:p>
            <a:pPr algn="just"/>
            <a:r>
              <a:rPr lang="en-US"/>
              <a:t>Nếu ng-app = “tên ứng dụng” thì cần khai báo trong file.js. Thông th</a:t>
            </a:r>
            <a:r>
              <a:rPr lang="vi-VN"/>
              <a:t>ư</a:t>
            </a:r>
            <a:r>
              <a:rPr lang="en-US"/>
              <a:t>ờng cần đặt tên để dễ quản lý. Nếu không viết file.js thì không cần khai báo “tên ứng dụng”.</a:t>
            </a:r>
            <a:r>
              <a:rPr lang="en-US" sz="1400"/>
              <a:t> </a:t>
            </a:r>
            <a:r>
              <a:rPr lang="en-US"/>
              <a:t>[] chứa các angular.js nh</a:t>
            </a:r>
            <a:r>
              <a:rPr lang="vi-VN"/>
              <a:t>ư</a:t>
            </a:r>
            <a:r>
              <a:rPr lang="en-US"/>
              <a:t> hiệu ứng động đ</a:t>
            </a:r>
            <a:r>
              <a:rPr lang="vi-VN"/>
              <a:t>ư</a:t>
            </a:r>
            <a:r>
              <a:rPr lang="en-US"/>
              <a:t>ợc thêm vào từ angularjs.org</a:t>
            </a:r>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3148011"/>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1971675" y="5392627"/>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28799"/>
            <a:ext cx="9769751" cy="1200329"/>
          </a:xfrm>
          <a:prstGeom prst="rect">
            <a:avLst/>
          </a:prstGeom>
          <a:noFill/>
        </p:spPr>
        <p:txBody>
          <a:bodyPr wrap="square" rtlCol="0">
            <a:spAutoFit/>
          </a:bodyPr>
          <a:lstStyle/>
          <a:p>
            <a:pPr algn="just"/>
            <a:r>
              <a:rPr lang="en-US"/>
              <a:t>Cú pháp để tạo controller: </a:t>
            </a:r>
            <a:r>
              <a:rPr lang="en-US" b="1"/>
              <a:t>ng-controller. Đ</a:t>
            </a:r>
            <a:r>
              <a:rPr lang="vi-VN" b="1"/>
              <a:t>ư</a:t>
            </a:r>
            <a:r>
              <a:rPr lang="en-US" b="1"/>
              <a:t>ợc hiểu nh</a:t>
            </a:r>
            <a:r>
              <a:rPr lang="vi-VN" b="1"/>
              <a:t>ư</a:t>
            </a:r>
            <a:r>
              <a:rPr lang="en-US" b="1"/>
              <a:t> là một chức năng</a:t>
            </a:r>
          </a:p>
          <a:p>
            <a:pPr algn="just"/>
            <a:r>
              <a:rPr lang="en-US"/>
              <a:t>Trong một ứng dụng có nhiều controller thì có thể khai báo nó trong một application (ng-app).</a:t>
            </a:r>
          </a:p>
          <a:p>
            <a:pPr algn="just"/>
            <a:r>
              <a:rPr lang="en-US"/>
              <a:t>$scope: kho l</a:t>
            </a:r>
            <a:r>
              <a:rPr lang="vi-VN"/>
              <a:t>ư</a:t>
            </a:r>
            <a:r>
              <a:rPr lang="en-US"/>
              <a:t>u trữ dữ liệu (giống nh</a:t>
            </a:r>
            <a:r>
              <a:rPr lang="vi-VN"/>
              <a:t>ư</a:t>
            </a:r>
            <a:r>
              <a:rPr lang="en-US"/>
              <a:t> biến)</a:t>
            </a:r>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EB4B5E17-4F54-4E90-8C61-B76E9CB78D9B}"/>
              </a:ext>
            </a:extLst>
          </p:cNvPr>
          <p:cNvPicPr>
            <a:picLocks noChangeAspect="1"/>
          </p:cNvPicPr>
          <p:nvPr/>
        </p:nvPicPr>
        <p:blipFill rotWithShape="1">
          <a:blip r:embed="rId2">
            <a:extLst>
              <a:ext uri="{28A0092B-C50C-407E-A947-70E740481C1C}">
                <a14:useLocalDpi xmlns:a14="http://schemas.microsoft.com/office/drawing/2010/main" val="0"/>
              </a:ext>
            </a:extLst>
          </a:blip>
          <a:srcRect l="17065" t="3842" r="9131" b="52658"/>
          <a:stretch/>
        </p:blipFill>
        <p:spPr>
          <a:xfrm>
            <a:off x="1971675" y="2859606"/>
            <a:ext cx="8248650" cy="217908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4FB8F7A-9493-40E9-9526-E385C57824CB}"/>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4422" r="36303" b="69479"/>
          <a:stretch/>
        </p:blipFill>
        <p:spPr>
          <a:xfrm>
            <a:off x="1971675" y="5129006"/>
            <a:ext cx="5104986" cy="1576266"/>
          </a:xfrm>
          <a:prstGeom prst="rect">
            <a:avLst/>
          </a:prstGeom>
        </p:spPr>
      </p:pic>
    </p:spTree>
    <p:extLst>
      <p:ext uri="{BB962C8B-B14F-4D97-AF65-F5344CB8AC3E}">
        <p14:creationId xmlns:p14="http://schemas.microsoft.com/office/powerpoint/2010/main" val="25126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42467"/>
            <a:ext cx="9769751" cy="1754326"/>
          </a:xfrm>
          <a:prstGeom prst="rect">
            <a:avLst/>
          </a:prstGeom>
          <a:noFill/>
        </p:spPr>
        <p:txBody>
          <a:bodyPr wrap="square" rtlCol="0">
            <a:spAutoFit/>
          </a:bodyPr>
          <a:lstStyle/>
          <a:p>
            <a:pPr algn="just"/>
            <a:r>
              <a:rPr lang="en-US"/>
              <a:t>Cú pháp để tạo : </a:t>
            </a:r>
            <a:r>
              <a:rPr lang="en-US" b="1"/>
              <a:t>ng-model = “tên biến”</a:t>
            </a:r>
          </a:p>
          <a:p>
            <a:pPr algn="just"/>
            <a:r>
              <a:rPr lang="en-US"/>
              <a:t>ng-model nh</a:t>
            </a:r>
            <a:r>
              <a:rPr lang="vi-VN"/>
              <a:t>ư</a:t>
            </a:r>
            <a:r>
              <a:rPr lang="en-US"/>
              <a:t> một kho l</a:t>
            </a:r>
            <a:r>
              <a:rPr lang="vi-VN"/>
              <a:t>ư</a:t>
            </a:r>
            <a:r>
              <a:rPr lang="en-US"/>
              <a:t>u trữ tên biến. Username và password có thể đ</a:t>
            </a:r>
            <a:r>
              <a:rPr lang="vi-VN"/>
              <a:t>ư</a:t>
            </a:r>
            <a:r>
              <a:rPr lang="en-US"/>
              <a:t>ợc hiểu là biến l</a:t>
            </a:r>
            <a:r>
              <a:rPr lang="vi-VN"/>
              <a:t>ư</a:t>
            </a:r>
            <a:r>
              <a:rPr lang="en-US"/>
              <a:t>u trữ tên đăng nhập và mật khẩu để xử lý các chức năng.</a:t>
            </a:r>
          </a:p>
          <a:p>
            <a:pPr algn="just"/>
            <a:r>
              <a:rPr lang="en-US"/>
              <a:t>Cú pháp: </a:t>
            </a:r>
            <a:r>
              <a:rPr lang="en-US" b="1"/>
              <a:t>ng-click = “hàm()” </a:t>
            </a:r>
            <a:r>
              <a:rPr lang="en-US"/>
              <a:t>thực hiện chức năng là khi nhấn nút thì sự kiện trong dấu “” sẽ đ</a:t>
            </a:r>
            <a:r>
              <a:rPr lang="vi-VN"/>
              <a:t>ư</a:t>
            </a:r>
            <a:r>
              <a:rPr lang="en-US"/>
              <a:t>ợc thực hiện. Thông th</a:t>
            </a:r>
            <a:r>
              <a:rPr lang="vi-VN"/>
              <a:t>ư</a:t>
            </a:r>
            <a:r>
              <a:rPr lang="en-US"/>
              <a:t>ờng hàm() sẽ đ</a:t>
            </a:r>
            <a:r>
              <a:rPr lang="vi-VN"/>
              <a:t>ư</a:t>
            </a:r>
            <a:r>
              <a:rPr lang="en-US"/>
              <a:t>ợc viết trong controller.</a:t>
            </a:r>
          </a:p>
          <a:p>
            <a:pPr algn="just"/>
            <a:endParaRPr lang="en-US"/>
          </a:p>
        </p:txBody>
      </p:sp>
      <p:pic>
        <p:nvPicPr>
          <p:cNvPr id="10" name="Picture 9" descr="A screenshot of a computer screen&#10;&#10;Description automatically generated">
            <a:extLst>
              <a:ext uri="{FF2B5EF4-FFF2-40B4-BE49-F238E27FC236}">
                <a16:creationId xmlns:a16="http://schemas.microsoft.com/office/drawing/2014/main" id="{644484F2-461B-402C-BE1E-C0E2055584F7}"/>
              </a:ext>
            </a:extLst>
          </p:cNvPr>
          <p:cNvPicPr>
            <a:picLocks noChangeAspect="1"/>
          </p:cNvPicPr>
          <p:nvPr/>
        </p:nvPicPr>
        <p:blipFill rotWithShape="1">
          <a:blip r:embed="rId2">
            <a:extLst>
              <a:ext uri="{28A0092B-C50C-407E-A947-70E740481C1C}">
                <a14:useLocalDpi xmlns:a14="http://schemas.microsoft.com/office/drawing/2010/main" val="0"/>
              </a:ext>
            </a:extLst>
          </a:blip>
          <a:srcRect l="19348" t="8735" r="9456" b="48018"/>
          <a:stretch/>
        </p:blipFill>
        <p:spPr>
          <a:xfrm>
            <a:off x="1971675" y="3128340"/>
            <a:ext cx="9769751" cy="3336514"/>
          </a:xfrm>
          <a:prstGeom prst="rect">
            <a:avLst/>
          </a:prstGeom>
        </p:spPr>
      </p:pic>
    </p:spTree>
    <p:extLst>
      <p:ext uri="{BB962C8B-B14F-4D97-AF65-F5344CB8AC3E}">
        <p14:creationId xmlns:p14="http://schemas.microsoft.com/office/powerpoint/2010/main" val="38296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862322"/>
          </a:xfrm>
          <a:prstGeom prst="rect">
            <a:avLst/>
          </a:prstGeom>
          <a:noFill/>
        </p:spPr>
        <p:txBody>
          <a:bodyPr wrap="square" rtlCol="0">
            <a:spAutoFit/>
          </a:bodyPr>
          <a:lstStyle/>
          <a:p>
            <a:pPr algn="just"/>
            <a:r>
              <a:rPr lang="en-US"/>
              <a:t>Tạo module: var tên_application = angular.module(“tên_application ”, []);</a:t>
            </a:r>
          </a:p>
          <a:p>
            <a:pPr algn="just"/>
            <a:r>
              <a:rPr lang="en-US"/>
              <a:t>Tạo controller: tên_application.controller(“tên_controller”, function($scope,…){});</a:t>
            </a:r>
          </a:p>
          <a:p>
            <a:pPr algn="just"/>
            <a:r>
              <a:rPr lang="en-US"/>
              <a:t>Tạo chức năng cho hàm trong ng-click: $scope.tên_hàm = function(){};</a:t>
            </a:r>
          </a:p>
          <a:p>
            <a:pPr algn="just"/>
            <a:r>
              <a:rPr lang="en-US"/>
              <a:t>Thêm file js: &lt;script language = “javascript” src = “/path of js”&gt;&lt;/script&gt;</a:t>
            </a:r>
          </a:p>
          <a:p>
            <a:pPr algn="just"/>
            <a:r>
              <a:rPr lang="en-US"/>
              <a:t>Chuyển trang: </a:t>
            </a:r>
          </a:p>
          <a:p>
            <a:pPr marL="285750" indent="-285750" algn="just">
              <a:buFont typeface="Arial" panose="020B0604020202020204" pitchFamily="34" charset="0"/>
              <a:buChar char="•"/>
            </a:pPr>
            <a:r>
              <a:rPr lang="en-US"/>
              <a:t>Tr</a:t>
            </a:r>
            <a:r>
              <a:rPr lang="vi-VN"/>
              <a:t>ư</a:t>
            </a:r>
            <a:r>
              <a:rPr lang="en-US"/>
              <a:t>ớc khi lập trình trong javascript thì cần thêm </a:t>
            </a:r>
            <a:r>
              <a:rPr lang="en-US">
                <a:hlinkClick r:id="rId2"/>
              </a:rPr>
              <a:t>https://code.angularjs.org/1.8.0/angular-route.js</a:t>
            </a:r>
            <a:r>
              <a:rPr lang="en-US"/>
              <a:t> vào src trong thẻ script. </a:t>
            </a:r>
          </a:p>
          <a:p>
            <a:pPr algn="just"/>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62E70F31-C384-43CC-93DC-940508B81101}"/>
              </a:ext>
            </a:extLst>
          </p:cNvPr>
          <p:cNvPicPr>
            <a:picLocks noChangeAspect="1"/>
          </p:cNvPicPr>
          <p:nvPr/>
        </p:nvPicPr>
        <p:blipFill rotWithShape="1">
          <a:blip r:embed="rId3">
            <a:extLst>
              <a:ext uri="{28A0092B-C50C-407E-A947-70E740481C1C}">
                <a14:useLocalDpi xmlns:a14="http://schemas.microsoft.com/office/drawing/2010/main" val="0"/>
              </a:ext>
            </a:extLst>
          </a:blip>
          <a:srcRect t="7394" r="48370" b="52852"/>
          <a:stretch/>
        </p:blipFill>
        <p:spPr>
          <a:xfrm>
            <a:off x="1971675" y="4188538"/>
            <a:ext cx="5575031" cy="2413451"/>
          </a:xfrm>
          <a:prstGeom prst="rect">
            <a:avLst/>
          </a:prstGeom>
        </p:spPr>
      </p:pic>
      <p:sp>
        <p:nvSpPr>
          <p:cNvPr id="6" name="TextBox 5">
            <a:extLst>
              <a:ext uri="{FF2B5EF4-FFF2-40B4-BE49-F238E27FC236}">
                <a16:creationId xmlns:a16="http://schemas.microsoft.com/office/drawing/2014/main" id="{5DB27AED-DCF7-437A-9177-111E00E2C1EF}"/>
              </a:ext>
            </a:extLst>
          </p:cNvPr>
          <p:cNvSpPr txBox="1"/>
          <p:nvPr/>
        </p:nvSpPr>
        <p:spPr>
          <a:xfrm>
            <a:off x="7808640" y="4188538"/>
            <a:ext cx="3803374" cy="2031325"/>
          </a:xfrm>
          <a:prstGeom prst="rect">
            <a:avLst/>
          </a:prstGeom>
          <a:noFill/>
        </p:spPr>
        <p:txBody>
          <a:bodyPr wrap="square" rtlCol="0">
            <a:spAutoFit/>
          </a:bodyPr>
          <a:lstStyle/>
          <a:p>
            <a:pPr marL="285750" indent="-285750">
              <a:buFont typeface="Arial" panose="020B0604020202020204" pitchFamily="34" charset="0"/>
              <a:buChar char="•"/>
            </a:pPr>
            <a:r>
              <a:rPr lang="en-US"/>
              <a:t>Thêm $routeProvider làm tham số của function.</a:t>
            </a:r>
          </a:p>
          <a:p>
            <a:pPr marL="285750" indent="-285750">
              <a:buFont typeface="Arial" panose="020B0604020202020204" pitchFamily="34" charset="0"/>
              <a:buChar char="•"/>
            </a:pPr>
            <a:r>
              <a:rPr lang="en-US"/>
              <a:t>templateUrl: chuyển đến trang đ</a:t>
            </a:r>
            <a:r>
              <a:rPr lang="vi-VN"/>
              <a:t>ư</a:t>
            </a:r>
            <a:r>
              <a:rPr lang="en-US"/>
              <a:t>ợc chỉ định,</a:t>
            </a:r>
          </a:p>
          <a:p>
            <a:pPr marL="285750" indent="-285750">
              <a:buFont typeface="Arial" panose="020B0604020202020204" pitchFamily="34" charset="0"/>
              <a:buChar char="•"/>
            </a:pPr>
            <a:r>
              <a:rPr lang="en-US"/>
              <a:t>Otherwise: ngoài các trang đ</a:t>
            </a:r>
            <a:r>
              <a:rPr lang="vi-VN"/>
              <a:t>ư</a:t>
            </a:r>
            <a:r>
              <a:rPr lang="en-US"/>
              <a:t>ợc chỉ định thì các url còn lại sẽ trở về trang gốc.</a:t>
            </a:r>
          </a:p>
        </p:txBody>
      </p:sp>
    </p:spTree>
    <p:extLst>
      <p:ext uri="{BB962C8B-B14F-4D97-AF65-F5344CB8AC3E}">
        <p14:creationId xmlns:p14="http://schemas.microsoft.com/office/powerpoint/2010/main" val="200050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1087</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Office Theme</vt:lpstr>
      <vt:lpstr>PowerPoint Presentation</vt:lpstr>
      <vt:lpstr>AngularJS-Javascript</vt:lpstr>
      <vt:lpstr>Quy trình tạo trang Web</vt:lpstr>
      <vt:lpstr>AngularJS</vt:lpstr>
      <vt:lpstr>AngularJS</vt:lpstr>
      <vt:lpstr>AngularJS</vt:lpstr>
      <vt:lpstr>AngularJS</vt:lpstr>
      <vt:lpstr>AngularJS</vt:lpstr>
      <vt:lpstr>Javascript</vt:lpstr>
      <vt:lpstr>Javascript</vt:lpstr>
      <vt:lpstr>Javascript</vt:lpstr>
      <vt:lpstr>Javascript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77</cp:revision>
  <dcterms:created xsi:type="dcterms:W3CDTF">2017-11-04T11:17:03Z</dcterms:created>
  <dcterms:modified xsi:type="dcterms:W3CDTF">2020-08-10T03:08:36Z</dcterms:modified>
</cp:coreProperties>
</file>