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60" r:id="rId5"/>
    <p:sldId id="259" r:id="rId6"/>
    <p:sldId id="273" r:id="rId7"/>
    <p:sldId id="272" r:id="rId8"/>
    <p:sldId id="261" r:id="rId9"/>
    <p:sldId id="263" r:id="rId10"/>
    <p:sldId id="262" r:id="rId11"/>
    <p:sldId id="264" r:id="rId12"/>
    <p:sldId id="265" r:id="rId13"/>
    <p:sldId id="266" r:id="rId14"/>
    <p:sldId id="270" r:id="rId15"/>
    <p:sldId id="271" r:id="rId16"/>
    <p:sldId id="267" r:id="rId17"/>
    <p:sldId id="268" r:id="rId18"/>
    <p:sldId id="2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EA0483-6132-48AD-8520-7AACA09F1FBF}" v="12" dt="2020-11-25T07:32:03.904"/>
    <p1510:client id="{A4D7B63D-1E09-44ED-91EC-C598A9401A9A}" v="87" dt="2020-11-25T07:24:22.710"/>
    <p1510:client id="{ED8EFCDF-D436-41BE-8042-A7184F1F14D4}" v="328" dt="2020-11-25T07:05:00.0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72" d="100"/>
          <a:sy n="72" d="100"/>
        </p:scale>
        <p:origin x="45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dirty="0"/>
              <a:t>Click to edit Master title style</a:t>
            </a:r>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12/15/2020</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24565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76683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55450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922390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090467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983334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020579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852735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89572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2647F38-B617-4D2F-AE0A-013F0C4D2C57}" type="datetimeFigureOut">
              <a:rPr lang="en-US" dirty="0"/>
              <a:t>12/15/2020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extLst>
      <p:ext uri="{BB962C8B-B14F-4D97-AF65-F5344CB8AC3E}">
        <p14:creationId xmlns:p14="http://schemas.microsoft.com/office/powerpoint/2010/main" val="3140339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dirty="0"/>
              <a:t>Click to edit Master title style</a:t>
            </a:r>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67345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05BFA754-D5C3-4E66-96A6-867B257F58DC}" type="datetimeFigureOut">
              <a:rPr lang="en-US" dirty="0"/>
              <a:t>12/15/2020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extLst>
      <p:ext uri="{BB962C8B-B14F-4D97-AF65-F5344CB8AC3E}">
        <p14:creationId xmlns:p14="http://schemas.microsoft.com/office/powerpoint/2010/main" val="2560609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12/15/2020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03744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12/15/2020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51657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66857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64393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dirty="0"/>
              <a:t>Click to edit Master title style</a:t>
            </a:r>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38171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12/15/2020</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8266728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8" y="1573765"/>
            <a:ext cx="6815669" cy="2742167"/>
          </a:xfrm>
        </p:spPr>
        <p:txBody>
          <a:bodyPr vert="horz" lIns="91440" tIns="45720" rIns="91440" bIns="45720" rtlCol="0" anchor="ctr">
            <a:noAutofit/>
          </a:bodyPr>
          <a:lstStyle/>
          <a:p>
            <a:r>
              <a:rPr lang="en-US" sz="4000" dirty="0">
                <a:latin typeface="Times New Roman"/>
                <a:ea typeface="+mj-lt"/>
                <a:cs typeface="+mj-lt"/>
              </a:rPr>
              <a:t>Introducing the Eureka Netflix library</a:t>
            </a:r>
            <a:endParaRPr lang="en-US" dirty="0">
              <a:latin typeface="Times New Roman"/>
            </a:endParaRP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10947-A86E-4B88-9271-17B7F7EC4BB1}"/>
              </a:ext>
            </a:extLst>
          </p:cNvPr>
          <p:cNvSpPr>
            <a:spLocks noGrp="1"/>
          </p:cNvSpPr>
          <p:nvPr>
            <p:ph type="title"/>
          </p:nvPr>
        </p:nvSpPr>
        <p:spPr/>
        <p:txBody>
          <a:bodyPr/>
          <a:lstStyle/>
          <a:p>
            <a:endParaRPr lang="en-US"/>
          </a:p>
        </p:txBody>
      </p:sp>
      <p:pic>
        <p:nvPicPr>
          <p:cNvPr id="6" name="Picture 6" descr="Graphical user interface, text, application, email&#10;&#10;Description automatically generated">
            <a:extLst>
              <a:ext uri="{FF2B5EF4-FFF2-40B4-BE49-F238E27FC236}">
                <a16:creationId xmlns:a16="http://schemas.microsoft.com/office/drawing/2014/main" id="{6E35E52B-3063-433F-8A13-1856D3FABC0C}"/>
              </a:ext>
            </a:extLst>
          </p:cNvPr>
          <p:cNvPicPr>
            <a:picLocks noGrp="1" noChangeAspect="1"/>
          </p:cNvPicPr>
          <p:nvPr>
            <p:ph idx="1"/>
          </p:nvPr>
        </p:nvPicPr>
        <p:blipFill>
          <a:blip r:embed="rId2"/>
          <a:stretch>
            <a:fillRect/>
          </a:stretch>
        </p:blipFill>
        <p:spPr>
          <a:xfrm>
            <a:off x="659997" y="678436"/>
            <a:ext cx="10890590" cy="5577056"/>
          </a:xfrm>
        </p:spPr>
      </p:pic>
    </p:spTree>
    <p:extLst>
      <p:ext uri="{BB962C8B-B14F-4D97-AF65-F5344CB8AC3E}">
        <p14:creationId xmlns:p14="http://schemas.microsoft.com/office/powerpoint/2010/main" val="1147353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EE770-A913-4E48-B5B2-9F5E9EB3167B}"/>
              </a:ext>
            </a:extLst>
          </p:cNvPr>
          <p:cNvSpPr>
            <a:spLocks noGrp="1"/>
          </p:cNvSpPr>
          <p:nvPr>
            <p:ph type="title"/>
          </p:nvPr>
        </p:nvSpPr>
        <p:spPr/>
        <p:txBody>
          <a:bodyPr>
            <a:normAutofit/>
          </a:bodyPr>
          <a:lstStyle/>
          <a:p>
            <a:r>
              <a:rPr lang="en-US">
                <a:ea typeface="+mj-lt"/>
                <a:cs typeface="+mj-lt"/>
              </a:rPr>
              <a:t>Load balancing &amp; Router</a:t>
            </a:r>
            <a:endParaRPr lang="en-US"/>
          </a:p>
        </p:txBody>
      </p:sp>
      <p:sp>
        <p:nvSpPr>
          <p:cNvPr id="3" name="Content Placeholder 2">
            <a:extLst>
              <a:ext uri="{FF2B5EF4-FFF2-40B4-BE49-F238E27FC236}">
                <a16:creationId xmlns:a16="http://schemas.microsoft.com/office/drawing/2014/main" id="{8C8CD8C8-0DA6-4713-B9FD-535E52EB7A9E}"/>
              </a:ext>
            </a:extLst>
          </p:cNvPr>
          <p:cNvSpPr>
            <a:spLocks noGrp="1"/>
          </p:cNvSpPr>
          <p:nvPr>
            <p:ph idx="1"/>
          </p:nvPr>
        </p:nvSpPr>
        <p:spPr/>
        <p:txBody>
          <a:bodyPr/>
          <a:lstStyle/>
          <a:p>
            <a:r>
              <a:rPr lang="en-US" dirty="0">
                <a:ea typeface="+mn-lt"/>
                <a:cs typeface="+mn-lt"/>
              </a:rPr>
              <a:t>Load Balancing is a concept of distributing the workloads across multiple resources such as servers, clusters, or disk drives</a:t>
            </a:r>
            <a:endParaRPr lang="en-US" dirty="0"/>
          </a:p>
          <a:p>
            <a:pPr>
              <a:buSzPct val="114999"/>
            </a:pPr>
            <a:r>
              <a:rPr lang="en-US" dirty="0">
                <a:ea typeface="+mn-lt"/>
                <a:cs typeface="+mn-lt"/>
              </a:rPr>
              <a:t>Load Balancing aims to improve the application’s response time, avoiding overloading a single resource, optimizing resource usage, and maximizing throughput</a:t>
            </a:r>
            <a:endParaRPr lang="en-US" dirty="0"/>
          </a:p>
        </p:txBody>
      </p:sp>
    </p:spTree>
    <p:extLst>
      <p:ext uri="{BB962C8B-B14F-4D97-AF65-F5344CB8AC3E}">
        <p14:creationId xmlns:p14="http://schemas.microsoft.com/office/powerpoint/2010/main" val="3148616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B2849-FE6B-43E3-9C93-4F71EE592856}"/>
              </a:ext>
            </a:extLst>
          </p:cNvPr>
          <p:cNvSpPr>
            <a:spLocks noGrp="1"/>
          </p:cNvSpPr>
          <p:nvPr>
            <p:ph type="title"/>
          </p:nvPr>
        </p:nvSpPr>
        <p:spPr/>
        <p:txBody>
          <a:bodyPr/>
          <a:lstStyle/>
          <a:p>
            <a:r>
              <a:rPr lang="en-US"/>
              <a:t>Zuul Proxy</a:t>
            </a:r>
          </a:p>
        </p:txBody>
      </p:sp>
      <p:sp>
        <p:nvSpPr>
          <p:cNvPr id="3" name="Content Placeholder 2">
            <a:extLst>
              <a:ext uri="{FF2B5EF4-FFF2-40B4-BE49-F238E27FC236}">
                <a16:creationId xmlns:a16="http://schemas.microsoft.com/office/drawing/2014/main" id="{9119E535-3E9B-434F-B6BD-617895B6964C}"/>
              </a:ext>
            </a:extLst>
          </p:cNvPr>
          <p:cNvSpPr>
            <a:spLocks noGrp="1"/>
          </p:cNvSpPr>
          <p:nvPr>
            <p:ph idx="1"/>
          </p:nvPr>
        </p:nvSpPr>
        <p:spPr/>
        <p:txBody>
          <a:bodyPr/>
          <a:lstStyle/>
          <a:p>
            <a:r>
              <a:rPr lang="en-US" dirty="0" err="1">
                <a:ea typeface="+mn-lt"/>
                <a:cs typeface="+mn-lt"/>
              </a:rPr>
              <a:t>Zuul</a:t>
            </a:r>
            <a:r>
              <a:rPr lang="en-US" dirty="0">
                <a:ea typeface="+mn-lt"/>
                <a:cs typeface="+mn-lt"/>
              </a:rPr>
              <a:t> acts as an API gateway or Edge service. It receives all the requests coming from the UI and then delegates the requests to internal microservices. So, we have to create a brand new microservice which is </a:t>
            </a:r>
            <a:r>
              <a:rPr lang="en-US" dirty="0" err="1">
                <a:ea typeface="+mn-lt"/>
                <a:cs typeface="+mn-lt"/>
              </a:rPr>
              <a:t>Zuul</a:t>
            </a:r>
            <a:r>
              <a:rPr lang="en-US" dirty="0">
                <a:ea typeface="+mn-lt"/>
                <a:cs typeface="+mn-lt"/>
              </a:rPr>
              <a:t>-enabled, and this service sits on top of all other microservices. It acts as an Edge service or client-facing service. Its Service API should be exposed to the client/UI. The client calls this service as a proxy for an internal microservice, then this service delegates the request to the appropriate service.</a:t>
            </a:r>
            <a:endParaRPr lang="en-US" dirty="0"/>
          </a:p>
        </p:txBody>
      </p:sp>
    </p:spTree>
    <p:extLst>
      <p:ext uri="{BB962C8B-B14F-4D97-AF65-F5344CB8AC3E}">
        <p14:creationId xmlns:p14="http://schemas.microsoft.com/office/powerpoint/2010/main" val="30186984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8534E-7572-4374-9148-4BF339B2C4CF}"/>
              </a:ext>
            </a:extLst>
          </p:cNvPr>
          <p:cNvSpPr>
            <a:spLocks noGrp="1"/>
          </p:cNvSpPr>
          <p:nvPr>
            <p:ph type="title"/>
          </p:nvPr>
        </p:nvSpPr>
        <p:spPr/>
        <p:txBody>
          <a:bodyPr/>
          <a:lstStyle/>
          <a:p>
            <a:endParaRPr lang="en-US"/>
          </a:p>
        </p:txBody>
      </p:sp>
      <p:pic>
        <p:nvPicPr>
          <p:cNvPr id="4" name="Picture 4" descr="Text&#10;&#10;Description automatically generated">
            <a:extLst>
              <a:ext uri="{FF2B5EF4-FFF2-40B4-BE49-F238E27FC236}">
                <a16:creationId xmlns:a16="http://schemas.microsoft.com/office/drawing/2014/main" id="{6DE82679-6E73-461B-9835-C4B8BD6F135D}"/>
              </a:ext>
            </a:extLst>
          </p:cNvPr>
          <p:cNvPicPr>
            <a:picLocks noGrp="1" noChangeAspect="1"/>
          </p:cNvPicPr>
          <p:nvPr>
            <p:ph idx="1"/>
          </p:nvPr>
        </p:nvPicPr>
        <p:blipFill>
          <a:blip r:embed="rId2"/>
          <a:stretch>
            <a:fillRect/>
          </a:stretch>
        </p:blipFill>
        <p:spPr>
          <a:xfrm>
            <a:off x="3642846" y="651933"/>
            <a:ext cx="4893169" cy="5565521"/>
          </a:xfrm>
        </p:spPr>
      </p:pic>
    </p:spTree>
    <p:extLst>
      <p:ext uri="{BB962C8B-B14F-4D97-AF65-F5344CB8AC3E}">
        <p14:creationId xmlns:p14="http://schemas.microsoft.com/office/powerpoint/2010/main" val="23801977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DE68C-9631-446A-8BC1-BA574EBE53D0}"/>
              </a:ext>
            </a:extLst>
          </p:cNvPr>
          <p:cNvSpPr>
            <a:spLocks noGrp="1"/>
          </p:cNvSpPr>
          <p:nvPr>
            <p:ph type="title"/>
          </p:nvPr>
        </p:nvSpPr>
        <p:spPr/>
        <p:txBody>
          <a:bodyPr/>
          <a:lstStyle/>
          <a:p>
            <a:r>
              <a:rPr lang="en-US" dirty="0"/>
              <a:t>Authentication</a:t>
            </a:r>
          </a:p>
        </p:txBody>
      </p:sp>
      <p:sp>
        <p:nvSpPr>
          <p:cNvPr id="3" name="Content Placeholder 2">
            <a:extLst>
              <a:ext uri="{FF2B5EF4-FFF2-40B4-BE49-F238E27FC236}">
                <a16:creationId xmlns:a16="http://schemas.microsoft.com/office/drawing/2014/main" id="{57A3802A-BD43-4B79-8CEB-5E67B9C6D553}"/>
              </a:ext>
            </a:extLst>
          </p:cNvPr>
          <p:cNvSpPr>
            <a:spLocks noGrp="1"/>
          </p:cNvSpPr>
          <p:nvPr>
            <p:ph idx="1"/>
          </p:nvPr>
        </p:nvSpPr>
        <p:spPr/>
        <p:txBody>
          <a:bodyPr/>
          <a:lstStyle/>
          <a:p>
            <a:r>
              <a:rPr lang="en-US" dirty="0"/>
              <a:t>Single sign on (SSO)</a:t>
            </a:r>
          </a:p>
          <a:p>
            <a:pPr>
              <a:buSzPct val="114999"/>
            </a:pPr>
            <a:r>
              <a:rPr lang="en-US" dirty="0"/>
              <a:t>Authorization server</a:t>
            </a:r>
          </a:p>
          <a:p>
            <a:pPr>
              <a:buSzPct val="114999"/>
            </a:pPr>
            <a:r>
              <a:rPr lang="en-US" dirty="0"/>
              <a:t>Resource Server</a:t>
            </a:r>
          </a:p>
        </p:txBody>
      </p:sp>
    </p:spTree>
    <p:extLst>
      <p:ext uri="{BB962C8B-B14F-4D97-AF65-F5344CB8AC3E}">
        <p14:creationId xmlns:p14="http://schemas.microsoft.com/office/powerpoint/2010/main" val="19166584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99553-1E29-48D1-8895-CDDD1A6C14B2}"/>
              </a:ext>
            </a:extLst>
          </p:cNvPr>
          <p:cNvSpPr>
            <a:spLocks noGrp="1"/>
          </p:cNvSpPr>
          <p:nvPr>
            <p:ph type="title"/>
          </p:nvPr>
        </p:nvSpPr>
        <p:spPr/>
        <p:txBody>
          <a:bodyPr/>
          <a:lstStyle/>
          <a:p>
            <a:endParaRPr lang="en-US"/>
          </a:p>
        </p:txBody>
      </p:sp>
      <p:pic>
        <p:nvPicPr>
          <p:cNvPr id="4" name="Picture 4" descr="Text&#10;&#10;Description automatically generated">
            <a:extLst>
              <a:ext uri="{FF2B5EF4-FFF2-40B4-BE49-F238E27FC236}">
                <a16:creationId xmlns:a16="http://schemas.microsoft.com/office/drawing/2014/main" id="{4FF3CBDB-E418-487D-A594-B7B911A808CD}"/>
              </a:ext>
            </a:extLst>
          </p:cNvPr>
          <p:cNvPicPr>
            <a:picLocks noGrp="1" noChangeAspect="1"/>
          </p:cNvPicPr>
          <p:nvPr>
            <p:ph idx="1"/>
          </p:nvPr>
        </p:nvPicPr>
        <p:blipFill>
          <a:blip r:embed="rId2"/>
          <a:stretch>
            <a:fillRect/>
          </a:stretch>
        </p:blipFill>
        <p:spPr>
          <a:xfrm>
            <a:off x="1295080" y="986469"/>
            <a:ext cx="9601838" cy="4889399"/>
          </a:xfrm>
        </p:spPr>
      </p:pic>
    </p:spTree>
    <p:extLst>
      <p:ext uri="{BB962C8B-B14F-4D97-AF65-F5344CB8AC3E}">
        <p14:creationId xmlns:p14="http://schemas.microsoft.com/office/powerpoint/2010/main" val="18569315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C19BC-A291-4573-A978-4EA5A487F6EB}"/>
              </a:ext>
            </a:extLst>
          </p:cNvPr>
          <p:cNvSpPr>
            <a:spLocks noGrp="1"/>
          </p:cNvSpPr>
          <p:nvPr>
            <p:ph type="title"/>
          </p:nvPr>
        </p:nvSpPr>
        <p:spPr/>
        <p:txBody>
          <a:bodyPr/>
          <a:lstStyle/>
          <a:p>
            <a:r>
              <a:rPr lang="en-US"/>
              <a:t>Monitoring</a:t>
            </a:r>
          </a:p>
        </p:txBody>
      </p:sp>
      <p:sp>
        <p:nvSpPr>
          <p:cNvPr id="3" name="Content Placeholder 2">
            <a:extLst>
              <a:ext uri="{FF2B5EF4-FFF2-40B4-BE49-F238E27FC236}">
                <a16:creationId xmlns:a16="http://schemas.microsoft.com/office/drawing/2014/main" id="{FDAC490D-CD6B-4D8A-B34F-81885D635FAB}"/>
              </a:ext>
            </a:extLst>
          </p:cNvPr>
          <p:cNvSpPr>
            <a:spLocks noGrp="1"/>
          </p:cNvSpPr>
          <p:nvPr>
            <p:ph idx="1"/>
          </p:nvPr>
        </p:nvSpPr>
        <p:spPr/>
        <p:txBody>
          <a:bodyPr/>
          <a:lstStyle/>
          <a:p>
            <a:r>
              <a:rPr lang="en-US">
                <a:ea typeface="+mn-lt"/>
                <a:cs typeface="+mn-lt"/>
              </a:rPr>
              <a:t>Zipkin is a distributed tracing system. It helps gather timing data needed to troubleshoot latency problems in service architectures. Features include both the collection and lookup of this data.</a:t>
            </a:r>
            <a:endParaRPr lang="en-US"/>
          </a:p>
        </p:txBody>
      </p:sp>
    </p:spTree>
    <p:extLst>
      <p:ext uri="{BB962C8B-B14F-4D97-AF65-F5344CB8AC3E}">
        <p14:creationId xmlns:p14="http://schemas.microsoft.com/office/powerpoint/2010/main" val="34250047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A4703-B7E4-450C-B8D0-7B03DA1D9F79}"/>
              </a:ext>
            </a:extLst>
          </p:cNvPr>
          <p:cNvSpPr>
            <a:spLocks noGrp="1"/>
          </p:cNvSpPr>
          <p:nvPr>
            <p:ph type="title"/>
          </p:nvPr>
        </p:nvSpPr>
        <p:spPr/>
        <p:txBody>
          <a:bodyPr/>
          <a:lstStyle/>
          <a:p>
            <a:endParaRPr lang="en-US"/>
          </a:p>
        </p:txBody>
      </p:sp>
      <p:pic>
        <p:nvPicPr>
          <p:cNvPr id="4" name="Picture 4" descr="Graphical user interface, application, email&#10;&#10;Description automatically generated">
            <a:extLst>
              <a:ext uri="{FF2B5EF4-FFF2-40B4-BE49-F238E27FC236}">
                <a16:creationId xmlns:a16="http://schemas.microsoft.com/office/drawing/2014/main" id="{9225F546-C702-49E9-8CD6-F4E4B1C92455}"/>
              </a:ext>
            </a:extLst>
          </p:cNvPr>
          <p:cNvPicPr>
            <a:picLocks noGrp="1" noChangeAspect="1"/>
          </p:cNvPicPr>
          <p:nvPr>
            <p:ph idx="1"/>
          </p:nvPr>
        </p:nvPicPr>
        <p:blipFill>
          <a:blip r:embed="rId2"/>
          <a:stretch>
            <a:fillRect/>
          </a:stretch>
        </p:blipFill>
        <p:spPr>
          <a:xfrm>
            <a:off x="1228964" y="758539"/>
            <a:ext cx="9741483" cy="5350169"/>
          </a:xfrm>
        </p:spPr>
      </p:pic>
    </p:spTree>
    <p:extLst>
      <p:ext uri="{BB962C8B-B14F-4D97-AF65-F5344CB8AC3E}">
        <p14:creationId xmlns:p14="http://schemas.microsoft.com/office/powerpoint/2010/main" val="26814063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F754B-2307-44A2-8133-8208C376E02F}"/>
              </a:ext>
            </a:extLst>
          </p:cNvPr>
          <p:cNvSpPr>
            <a:spLocks noGrp="1"/>
          </p:cNvSpPr>
          <p:nvPr>
            <p:ph type="title"/>
          </p:nvPr>
        </p:nvSpPr>
        <p:spPr/>
        <p:txBody>
          <a:bodyPr/>
          <a:lstStyle/>
          <a:p>
            <a:endParaRPr lang="en-US"/>
          </a:p>
        </p:txBody>
      </p:sp>
      <p:pic>
        <p:nvPicPr>
          <p:cNvPr id="4" name="Picture 4" descr="Graphical user interface, text, application&#10;&#10;Description automatically generated">
            <a:extLst>
              <a:ext uri="{FF2B5EF4-FFF2-40B4-BE49-F238E27FC236}">
                <a16:creationId xmlns:a16="http://schemas.microsoft.com/office/drawing/2014/main" id="{16BF7390-8E73-4591-A179-CC60A5123D37}"/>
              </a:ext>
            </a:extLst>
          </p:cNvPr>
          <p:cNvPicPr>
            <a:picLocks noGrp="1" noChangeAspect="1"/>
          </p:cNvPicPr>
          <p:nvPr>
            <p:ph idx="1"/>
          </p:nvPr>
        </p:nvPicPr>
        <p:blipFill>
          <a:blip r:embed="rId2"/>
          <a:stretch>
            <a:fillRect/>
          </a:stretch>
        </p:blipFill>
        <p:spPr>
          <a:xfrm>
            <a:off x="885044" y="986469"/>
            <a:ext cx="10421909" cy="4889399"/>
          </a:xfrm>
        </p:spPr>
      </p:pic>
    </p:spTree>
    <p:extLst>
      <p:ext uri="{BB962C8B-B14F-4D97-AF65-F5344CB8AC3E}">
        <p14:creationId xmlns:p14="http://schemas.microsoft.com/office/powerpoint/2010/main" val="3758146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0BB88-0787-4A45-8589-A996D2D7D667}"/>
              </a:ext>
            </a:extLst>
          </p:cNvPr>
          <p:cNvSpPr>
            <a:spLocks noGrp="1"/>
          </p:cNvSpPr>
          <p:nvPr>
            <p:ph type="title"/>
          </p:nvPr>
        </p:nvSpPr>
        <p:spPr/>
        <p:txBody>
          <a:bodyPr/>
          <a:lstStyle/>
          <a:p>
            <a:r>
              <a:rPr lang="en-US"/>
              <a:t>Table of contents</a:t>
            </a:r>
          </a:p>
        </p:txBody>
      </p:sp>
      <p:sp>
        <p:nvSpPr>
          <p:cNvPr id="3" name="Content Placeholder 2">
            <a:extLst>
              <a:ext uri="{FF2B5EF4-FFF2-40B4-BE49-F238E27FC236}">
                <a16:creationId xmlns:a16="http://schemas.microsoft.com/office/drawing/2014/main" id="{969D806A-FC70-495F-88B2-A9CB804120DA}"/>
              </a:ext>
            </a:extLst>
          </p:cNvPr>
          <p:cNvSpPr>
            <a:spLocks noGrp="1"/>
          </p:cNvSpPr>
          <p:nvPr>
            <p:ph idx="1"/>
          </p:nvPr>
        </p:nvSpPr>
        <p:spPr/>
        <p:txBody>
          <a:bodyPr/>
          <a:lstStyle/>
          <a:p>
            <a:r>
              <a:rPr lang="en-US">
                <a:ea typeface="+mn-lt"/>
                <a:cs typeface="+mn-lt"/>
              </a:rPr>
              <a:t>Spring Cloud Config Server</a:t>
            </a:r>
          </a:p>
          <a:p>
            <a:pPr>
              <a:buSzPct val="114999"/>
            </a:pPr>
            <a:r>
              <a:rPr lang="en-US">
                <a:ea typeface="+mn-lt"/>
                <a:cs typeface="+mn-lt"/>
              </a:rPr>
              <a:t>Eureka Service Registry</a:t>
            </a:r>
          </a:p>
          <a:p>
            <a:pPr>
              <a:buSzPct val="114999"/>
            </a:pPr>
            <a:r>
              <a:rPr lang="en-US"/>
              <a:t>Router &amp; Load balance</a:t>
            </a:r>
            <a:endParaRPr lang="en-US" dirty="0"/>
          </a:p>
          <a:p>
            <a:pPr>
              <a:buSzPct val="114999"/>
            </a:pPr>
            <a:r>
              <a:rPr lang="en-US"/>
              <a:t>Authentication(SSO)</a:t>
            </a:r>
            <a:endParaRPr lang="en-US" dirty="0"/>
          </a:p>
          <a:p>
            <a:pPr>
              <a:buSzPct val="114999"/>
            </a:pPr>
            <a:r>
              <a:rPr lang="en-US"/>
              <a:t>Monitoring</a:t>
            </a:r>
            <a:endParaRPr lang="en-US" dirty="0"/>
          </a:p>
          <a:p>
            <a:pPr>
              <a:buSzPct val="114999"/>
            </a:pPr>
            <a:endParaRPr lang="en-US" dirty="0"/>
          </a:p>
        </p:txBody>
      </p:sp>
    </p:spTree>
    <p:extLst>
      <p:ext uri="{BB962C8B-B14F-4D97-AF65-F5344CB8AC3E}">
        <p14:creationId xmlns:p14="http://schemas.microsoft.com/office/powerpoint/2010/main" val="3550355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8C936-CC6D-42C7-AED2-1265412CE028}"/>
              </a:ext>
            </a:extLst>
          </p:cNvPr>
          <p:cNvSpPr>
            <a:spLocks noGrp="1"/>
          </p:cNvSpPr>
          <p:nvPr>
            <p:ph type="title"/>
          </p:nvPr>
        </p:nvSpPr>
        <p:spPr/>
        <p:txBody>
          <a:bodyPr/>
          <a:lstStyle/>
          <a:p>
            <a:r>
              <a:rPr lang="en-US">
                <a:ea typeface="+mj-lt"/>
                <a:cs typeface="+mj-lt"/>
              </a:rPr>
              <a:t>Spring Cloud Config Server</a:t>
            </a:r>
          </a:p>
        </p:txBody>
      </p:sp>
      <p:sp>
        <p:nvSpPr>
          <p:cNvPr id="3" name="Content Placeholder 2">
            <a:extLst>
              <a:ext uri="{FF2B5EF4-FFF2-40B4-BE49-F238E27FC236}">
                <a16:creationId xmlns:a16="http://schemas.microsoft.com/office/drawing/2014/main" id="{6D43C079-07C8-4857-8B9D-8CDFCFB5870B}"/>
              </a:ext>
            </a:extLst>
          </p:cNvPr>
          <p:cNvSpPr>
            <a:spLocks noGrp="1"/>
          </p:cNvSpPr>
          <p:nvPr>
            <p:ph idx="1"/>
          </p:nvPr>
        </p:nvSpPr>
        <p:spPr/>
        <p:txBody>
          <a:bodyPr/>
          <a:lstStyle/>
          <a:p>
            <a:r>
              <a:rPr lang="en-US" dirty="0">
                <a:ea typeface="+mn-lt"/>
                <a:cs typeface="+mn-lt"/>
              </a:rPr>
              <a:t>Spring Cloud Config provides server-side and client-side support for externalized configuration in a distributed system. With the Config Server, you have a central place to manage external properties for applications across all environments. The concepts on both client and server map identically to the Spring Environment and </a:t>
            </a:r>
            <a:r>
              <a:rPr lang="en-US" dirty="0" err="1">
                <a:ea typeface="+mn-lt"/>
                <a:cs typeface="+mn-lt"/>
              </a:rPr>
              <a:t>PropertySource</a:t>
            </a:r>
            <a:r>
              <a:rPr lang="en-US" dirty="0">
                <a:ea typeface="+mn-lt"/>
                <a:cs typeface="+mn-lt"/>
              </a:rPr>
              <a:t> abstractions, so they fit very well with Spring applications but can be used with any application running in any language.</a:t>
            </a:r>
            <a:endParaRPr lang="en-US" dirty="0"/>
          </a:p>
        </p:txBody>
      </p:sp>
    </p:spTree>
    <p:extLst>
      <p:ext uri="{BB962C8B-B14F-4D97-AF65-F5344CB8AC3E}">
        <p14:creationId xmlns:p14="http://schemas.microsoft.com/office/powerpoint/2010/main" val="2246214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B3B46-7242-4A0E-A188-FA369C52C875}"/>
              </a:ext>
            </a:extLst>
          </p:cNvPr>
          <p:cNvSpPr>
            <a:spLocks noGrp="1"/>
          </p:cNvSpPr>
          <p:nvPr>
            <p:ph type="title"/>
          </p:nvPr>
        </p:nvSpPr>
        <p:spPr/>
        <p:txBody>
          <a:bodyPr/>
          <a:lstStyle/>
          <a:p>
            <a:endParaRPr lang="en-US"/>
          </a:p>
        </p:txBody>
      </p:sp>
      <p:pic>
        <p:nvPicPr>
          <p:cNvPr id="4" name="Picture 4" descr="Graphical user interface, text, application&#10;&#10;Description automatically generated">
            <a:extLst>
              <a:ext uri="{FF2B5EF4-FFF2-40B4-BE49-F238E27FC236}">
                <a16:creationId xmlns:a16="http://schemas.microsoft.com/office/drawing/2014/main" id="{D630F52F-0E13-4002-B549-8C3F3437E29C}"/>
              </a:ext>
            </a:extLst>
          </p:cNvPr>
          <p:cNvPicPr>
            <a:picLocks noGrp="1" noChangeAspect="1"/>
          </p:cNvPicPr>
          <p:nvPr>
            <p:ph idx="1"/>
          </p:nvPr>
        </p:nvPicPr>
        <p:blipFill>
          <a:blip r:embed="rId2"/>
          <a:stretch>
            <a:fillRect/>
          </a:stretch>
        </p:blipFill>
        <p:spPr>
          <a:xfrm>
            <a:off x="2952749" y="2751292"/>
            <a:ext cx="6286500" cy="2409825"/>
          </a:xfrm>
        </p:spPr>
      </p:pic>
      <p:pic>
        <p:nvPicPr>
          <p:cNvPr id="3" name="Picture 4" descr="Text&#10;&#10;Description automatically generated">
            <a:extLst>
              <a:ext uri="{FF2B5EF4-FFF2-40B4-BE49-F238E27FC236}">
                <a16:creationId xmlns:a16="http://schemas.microsoft.com/office/drawing/2014/main" id="{4A9DD9CF-ABD6-4570-8A95-51A6EA74E56B}"/>
              </a:ext>
            </a:extLst>
          </p:cNvPr>
          <p:cNvPicPr>
            <a:picLocks noChangeAspect="1"/>
          </p:cNvPicPr>
          <p:nvPr/>
        </p:nvPicPr>
        <p:blipFill>
          <a:blip r:embed="rId3"/>
          <a:stretch>
            <a:fillRect/>
          </a:stretch>
        </p:blipFill>
        <p:spPr>
          <a:xfrm>
            <a:off x="2958791" y="1268279"/>
            <a:ext cx="6274419" cy="715883"/>
          </a:xfrm>
          <a:prstGeom prst="rect">
            <a:avLst/>
          </a:prstGeom>
        </p:spPr>
      </p:pic>
    </p:spTree>
    <p:extLst>
      <p:ext uri="{BB962C8B-B14F-4D97-AF65-F5344CB8AC3E}">
        <p14:creationId xmlns:p14="http://schemas.microsoft.com/office/powerpoint/2010/main" val="1057421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501AC-2E57-4AD0-A307-C36C1A1FF4E9}"/>
              </a:ext>
            </a:extLst>
          </p:cNvPr>
          <p:cNvSpPr>
            <a:spLocks noGrp="1"/>
          </p:cNvSpPr>
          <p:nvPr>
            <p:ph type="title"/>
          </p:nvPr>
        </p:nvSpPr>
        <p:spPr/>
        <p:txBody>
          <a:bodyPr/>
          <a:lstStyle/>
          <a:p>
            <a:endParaRPr lang="en-US"/>
          </a:p>
        </p:txBody>
      </p:sp>
      <p:pic>
        <p:nvPicPr>
          <p:cNvPr id="4" name="Picture 4" descr="Text&#10;&#10;Description automatically generated">
            <a:extLst>
              <a:ext uri="{FF2B5EF4-FFF2-40B4-BE49-F238E27FC236}">
                <a16:creationId xmlns:a16="http://schemas.microsoft.com/office/drawing/2014/main" id="{A118EF4F-36B8-41DB-931F-6D0E95CF8F6B}"/>
              </a:ext>
            </a:extLst>
          </p:cNvPr>
          <p:cNvPicPr>
            <a:picLocks noGrp="1" noChangeAspect="1"/>
          </p:cNvPicPr>
          <p:nvPr>
            <p:ph idx="1"/>
          </p:nvPr>
        </p:nvPicPr>
        <p:blipFill>
          <a:blip r:embed="rId2"/>
          <a:stretch>
            <a:fillRect/>
          </a:stretch>
        </p:blipFill>
        <p:spPr>
          <a:xfrm>
            <a:off x="3008969" y="2875800"/>
            <a:ext cx="6248400" cy="1905000"/>
          </a:xfrm>
        </p:spPr>
      </p:pic>
    </p:spTree>
    <p:extLst>
      <p:ext uri="{BB962C8B-B14F-4D97-AF65-F5344CB8AC3E}">
        <p14:creationId xmlns:p14="http://schemas.microsoft.com/office/powerpoint/2010/main" val="2601128331"/>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B2A22-43EE-4DB0-95B7-132BDA65C15C}"/>
              </a:ext>
            </a:extLst>
          </p:cNvPr>
          <p:cNvSpPr>
            <a:spLocks noGrp="1"/>
          </p:cNvSpPr>
          <p:nvPr>
            <p:ph type="title"/>
          </p:nvPr>
        </p:nvSpPr>
        <p:spPr/>
        <p:txBody>
          <a:bodyPr/>
          <a:lstStyle/>
          <a:p>
            <a:endParaRPr lang="en-US"/>
          </a:p>
        </p:txBody>
      </p:sp>
      <p:pic>
        <p:nvPicPr>
          <p:cNvPr id="4" name="Picture 4" descr="A picture containing text&#10;&#10;Description automatically generated">
            <a:extLst>
              <a:ext uri="{FF2B5EF4-FFF2-40B4-BE49-F238E27FC236}">
                <a16:creationId xmlns:a16="http://schemas.microsoft.com/office/drawing/2014/main" id="{9E9B50D5-D429-4717-959B-F61D66707492}"/>
              </a:ext>
            </a:extLst>
          </p:cNvPr>
          <p:cNvPicPr>
            <a:picLocks noGrp="1" noChangeAspect="1"/>
          </p:cNvPicPr>
          <p:nvPr>
            <p:ph idx="1"/>
          </p:nvPr>
        </p:nvPicPr>
        <p:blipFill>
          <a:blip r:embed="rId2"/>
          <a:stretch>
            <a:fillRect/>
          </a:stretch>
        </p:blipFill>
        <p:spPr>
          <a:xfrm>
            <a:off x="4559594" y="837786"/>
            <a:ext cx="3091396" cy="5177472"/>
          </a:xfrm>
        </p:spPr>
      </p:pic>
    </p:spTree>
    <p:extLst>
      <p:ext uri="{BB962C8B-B14F-4D97-AF65-F5344CB8AC3E}">
        <p14:creationId xmlns:p14="http://schemas.microsoft.com/office/powerpoint/2010/main" val="3980780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1FB1D-B73E-4F2B-B330-F434A624CA52}"/>
              </a:ext>
            </a:extLst>
          </p:cNvPr>
          <p:cNvSpPr>
            <a:spLocks noGrp="1"/>
          </p:cNvSpPr>
          <p:nvPr>
            <p:ph type="title"/>
          </p:nvPr>
        </p:nvSpPr>
        <p:spPr/>
        <p:txBody>
          <a:bodyPr/>
          <a:lstStyle/>
          <a:p>
            <a:endParaRPr lang="en-US"/>
          </a:p>
        </p:txBody>
      </p:sp>
      <p:pic>
        <p:nvPicPr>
          <p:cNvPr id="4" name="Picture 4" descr="Graphical user interface, text&#10;&#10;Description automatically generated">
            <a:extLst>
              <a:ext uri="{FF2B5EF4-FFF2-40B4-BE49-F238E27FC236}">
                <a16:creationId xmlns:a16="http://schemas.microsoft.com/office/drawing/2014/main" id="{1B064543-8570-47F8-B5B2-1E52C6F32AD0}"/>
              </a:ext>
            </a:extLst>
          </p:cNvPr>
          <p:cNvPicPr>
            <a:picLocks noGrp="1" noChangeAspect="1"/>
          </p:cNvPicPr>
          <p:nvPr>
            <p:ph idx="1"/>
          </p:nvPr>
        </p:nvPicPr>
        <p:blipFill>
          <a:blip r:embed="rId2"/>
          <a:stretch>
            <a:fillRect/>
          </a:stretch>
        </p:blipFill>
        <p:spPr>
          <a:xfrm>
            <a:off x="2118151" y="1395955"/>
            <a:ext cx="7955698" cy="3652256"/>
          </a:xfrm>
        </p:spPr>
      </p:pic>
    </p:spTree>
    <p:extLst>
      <p:ext uri="{BB962C8B-B14F-4D97-AF65-F5344CB8AC3E}">
        <p14:creationId xmlns:p14="http://schemas.microsoft.com/office/powerpoint/2010/main" val="2260064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C8203-50F2-42DD-A45A-7D9413028071}"/>
              </a:ext>
            </a:extLst>
          </p:cNvPr>
          <p:cNvSpPr>
            <a:spLocks noGrp="1"/>
          </p:cNvSpPr>
          <p:nvPr>
            <p:ph type="title"/>
          </p:nvPr>
        </p:nvSpPr>
        <p:spPr/>
        <p:txBody>
          <a:bodyPr/>
          <a:lstStyle/>
          <a:p>
            <a:r>
              <a:rPr lang="en-US">
                <a:ea typeface="+mj-lt"/>
                <a:cs typeface="+mj-lt"/>
              </a:rPr>
              <a:t>Eureka Service Registry</a:t>
            </a:r>
            <a:endParaRPr lang="en-US"/>
          </a:p>
        </p:txBody>
      </p:sp>
      <p:sp>
        <p:nvSpPr>
          <p:cNvPr id="3" name="Content Placeholder 2">
            <a:extLst>
              <a:ext uri="{FF2B5EF4-FFF2-40B4-BE49-F238E27FC236}">
                <a16:creationId xmlns:a16="http://schemas.microsoft.com/office/drawing/2014/main" id="{A06F2C5A-D302-4361-B53E-33450224A25B}"/>
              </a:ext>
            </a:extLst>
          </p:cNvPr>
          <p:cNvSpPr>
            <a:spLocks noGrp="1"/>
          </p:cNvSpPr>
          <p:nvPr>
            <p:ph idx="1"/>
          </p:nvPr>
        </p:nvSpPr>
        <p:spPr/>
        <p:txBody>
          <a:bodyPr/>
          <a:lstStyle/>
          <a:p>
            <a:r>
              <a:rPr lang="en-US" dirty="0">
                <a:ea typeface="+mn-lt"/>
                <a:cs typeface="+mn-lt"/>
              </a:rPr>
              <a:t>Eureka Server is an application that holds the information about all client-service applications. Every Micro service will register into the Eureka server and Eureka server knows all the client applications running on each port and IP address. Eureka Server is also known as Discovery Server.</a:t>
            </a:r>
            <a:endParaRPr lang="en-US" dirty="0"/>
          </a:p>
        </p:txBody>
      </p:sp>
    </p:spTree>
    <p:extLst>
      <p:ext uri="{BB962C8B-B14F-4D97-AF65-F5344CB8AC3E}">
        <p14:creationId xmlns:p14="http://schemas.microsoft.com/office/powerpoint/2010/main" val="4181640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D963E-8662-4FAE-8187-14D8F2B5048C}"/>
              </a:ext>
            </a:extLst>
          </p:cNvPr>
          <p:cNvSpPr>
            <a:spLocks noGrp="1"/>
          </p:cNvSpPr>
          <p:nvPr>
            <p:ph type="title"/>
          </p:nvPr>
        </p:nvSpPr>
        <p:spPr/>
        <p:txBody>
          <a:bodyPr/>
          <a:lstStyle/>
          <a:p>
            <a:endParaRPr lang="en-US"/>
          </a:p>
        </p:txBody>
      </p:sp>
      <p:pic>
        <p:nvPicPr>
          <p:cNvPr id="4" name="Picture 4" descr="Text&#10;&#10;Description automatically generated">
            <a:extLst>
              <a:ext uri="{FF2B5EF4-FFF2-40B4-BE49-F238E27FC236}">
                <a16:creationId xmlns:a16="http://schemas.microsoft.com/office/drawing/2014/main" id="{F237DDA0-F79A-4B3C-B08C-E55C2F62045F}"/>
              </a:ext>
            </a:extLst>
          </p:cNvPr>
          <p:cNvPicPr>
            <a:picLocks noGrp="1" noChangeAspect="1"/>
          </p:cNvPicPr>
          <p:nvPr>
            <p:ph idx="1"/>
          </p:nvPr>
        </p:nvPicPr>
        <p:blipFill>
          <a:blip r:embed="rId2"/>
          <a:stretch>
            <a:fillRect/>
          </a:stretch>
        </p:blipFill>
        <p:spPr>
          <a:xfrm>
            <a:off x="2560133" y="2598195"/>
            <a:ext cx="7462024" cy="2623092"/>
          </a:xfrm>
        </p:spPr>
      </p:pic>
      <p:pic>
        <p:nvPicPr>
          <p:cNvPr id="5" name="Picture 5" descr="Text&#10;&#10;Description automatically generated">
            <a:extLst>
              <a:ext uri="{FF2B5EF4-FFF2-40B4-BE49-F238E27FC236}">
                <a16:creationId xmlns:a16="http://schemas.microsoft.com/office/drawing/2014/main" id="{4A2CB9C2-BE54-4452-BF12-7E4AAB427983}"/>
              </a:ext>
            </a:extLst>
          </p:cNvPr>
          <p:cNvPicPr>
            <a:picLocks noChangeAspect="1"/>
          </p:cNvPicPr>
          <p:nvPr/>
        </p:nvPicPr>
        <p:blipFill>
          <a:blip r:embed="rId3"/>
          <a:stretch>
            <a:fillRect/>
          </a:stretch>
        </p:blipFill>
        <p:spPr>
          <a:xfrm>
            <a:off x="2559204" y="1378588"/>
            <a:ext cx="7445297" cy="848385"/>
          </a:xfrm>
          <a:prstGeom prst="rect">
            <a:avLst/>
          </a:prstGeom>
        </p:spPr>
      </p:pic>
    </p:spTree>
    <p:extLst>
      <p:ext uri="{BB962C8B-B14F-4D97-AF65-F5344CB8AC3E}">
        <p14:creationId xmlns:p14="http://schemas.microsoft.com/office/powerpoint/2010/main" val="20970698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office theme</Template>
  <TotalTime>74</TotalTime>
  <Words>348</Words>
  <Application>Microsoft Office PowerPoint</Application>
  <PresentationFormat>Widescreen</PresentationFormat>
  <Paragraphs>22</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Garamond</vt:lpstr>
      <vt:lpstr>Times New Roman</vt:lpstr>
      <vt:lpstr>Organic</vt:lpstr>
      <vt:lpstr>Introducing the Eureka Netflix library</vt:lpstr>
      <vt:lpstr>Table of contents</vt:lpstr>
      <vt:lpstr>Spring Cloud Config Server</vt:lpstr>
      <vt:lpstr>PowerPoint Presentation</vt:lpstr>
      <vt:lpstr>PowerPoint Presentation</vt:lpstr>
      <vt:lpstr>PowerPoint Presentation</vt:lpstr>
      <vt:lpstr>PowerPoint Presentation</vt:lpstr>
      <vt:lpstr>Eureka Service Registry</vt:lpstr>
      <vt:lpstr>PowerPoint Presentation</vt:lpstr>
      <vt:lpstr>PowerPoint Presentation</vt:lpstr>
      <vt:lpstr>Load balancing &amp; Router</vt:lpstr>
      <vt:lpstr>Zuul Proxy</vt:lpstr>
      <vt:lpstr>PowerPoint Presentation</vt:lpstr>
      <vt:lpstr>Authentication</vt:lpstr>
      <vt:lpstr>PowerPoint Presentation</vt:lpstr>
      <vt:lpstr>Monitoring</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Văn Tâm</dc:creator>
  <cp:lastModifiedBy>Đào Văn Tâm</cp:lastModifiedBy>
  <cp:revision>196</cp:revision>
  <dcterms:created xsi:type="dcterms:W3CDTF">2020-11-25T02:01:15Z</dcterms:created>
  <dcterms:modified xsi:type="dcterms:W3CDTF">2020-12-15T03:12:20Z</dcterms:modified>
</cp:coreProperties>
</file>