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PMr43PxHBTNjjoonNl/7XQvtg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customschemas.google.com/relationships/presentationmetadata" Target="metadata"/><Relationship Id="rId2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7E9"/>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slide" Target="/ppt/slides/slide1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slide" Target="/ppt/slides/slide10.xml"/><Relationship Id="rId4" Type="http://schemas.openxmlformats.org/officeDocument/2006/relationships/image" Target="../media/image28.png"/><Relationship Id="rId10" Type="http://schemas.openxmlformats.org/officeDocument/2006/relationships/image" Target="../media/image21.png"/><Relationship Id="rId9"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image" Target="../media/image17.png"/><Relationship Id="rId7" Type="http://schemas.openxmlformats.org/officeDocument/2006/relationships/slide" Target="/ppt/slides/slide7.xml"/><Relationship Id="rId8"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about:blank"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4.png"/><Relationship Id="rId5" Type="http://schemas.openxmlformats.org/officeDocument/2006/relationships/image" Target="../media/image14.png"/><Relationship Id="rId6"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gif"/><Relationship Id="rId4" Type="http://schemas.openxmlformats.org/officeDocument/2006/relationships/image" Target="../media/image26.png"/><Relationship Id="rId5" Type="http://schemas.openxmlformats.org/officeDocument/2006/relationships/image" Target="../media/image22.png"/><Relationship Id="rId6"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slide" Target="/ppt/slides/slide1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slide" Target="/ppt/slides/slide1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slide" Target="/ppt/slides/slide1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rgbClr val="A5A5A5"/>
                </a:solidFill>
                <a:latin typeface="Times New Roman"/>
                <a:ea typeface="Times New Roman"/>
                <a:cs typeface="Times New Roman"/>
                <a:sym typeface="Times New Roman"/>
              </a:rPr>
              <a:t>GIỚI THIỆU</a:t>
            </a:r>
            <a:endParaRPr/>
          </a:p>
        </p:txBody>
      </p:sp>
      <p:grpSp>
        <p:nvGrpSpPr>
          <p:cNvPr id="85" name="Google Shape;85;p1"/>
          <p:cNvGrpSpPr/>
          <p:nvPr/>
        </p:nvGrpSpPr>
        <p:grpSpPr>
          <a:xfrm>
            <a:off x="5378756" y="878988"/>
            <a:ext cx="1434489" cy="190500"/>
            <a:chOff x="4679586" y="878988"/>
            <a:chExt cx="1434489" cy="190500"/>
          </a:xfrm>
        </p:grpSpPr>
        <p:sp>
          <p:nvSpPr>
            <p:cNvPr id="86" name="Google Shape;86;p1"/>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87" name="Google Shape;87;p1"/>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88" name="Google Shape;88;p1"/>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89" name="Google Shape;89;p1"/>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90" name="Google Shape;90;p1"/>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grpSp>
        <p:nvGrpSpPr>
          <p:cNvPr id="91" name="Google Shape;91;p1"/>
          <p:cNvGrpSpPr/>
          <p:nvPr/>
        </p:nvGrpSpPr>
        <p:grpSpPr>
          <a:xfrm>
            <a:off x="4304633" y="2027942"/>
            <a:ext cx="3578202" cy="3578202"/>
            <a:chOff x="4253833" y="2037467"/>
            <a:chExt cx="3578202" cy="3578202"/>
          </a:xfrm>
        </p:grpSpPr>
        <p:sp>
          <p:nvSpPr>
            <p:cNvPr id="92" name="Google Shape;92;p1"/>
            <p:cNvSpPr/>
            <p:nvPr/>
          </p:nvSpPr>
          <p:spPr>
            <a:xfrm>
              <a:off x="4253833" y="2037467"/>
              <a:ext cx="3578202" cy="3578202"/>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nvGrpSpPr>
            <p:cNvPr id="93" name="Google Shape;93;p1"/>
            <p:cNvGrpSpPr/>
            <p:nvPr/>
          </p:nvGrpSpPr>
          <p:grpSpPr>
            <a:xfrm>
              <a:off x="4532394" y="2931224"/>
              <a:ext cx="3019425" cy="1623772"/>
              <a:chOff x="4585402" y="3090248"/>
              <a:chExt cx="3019425" cy="1623772"/>
            </a:xfrm>
          </p:grpSpPr>
          <p:sp>
            <p:nvSpPr>
              <p:cNvPr id="94" name="Google Shape;94;p1"/>
              <p:cNvSpPr txBox="1"/>
              <p:nvPr/>
            </p:nvSpPr>
            <p:spPr>
              <a:xfrm>
                <a:off x="4585402" y="3090248"/>
                <a:ext cx="3019425" cy="1014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000" u="none" cap="none" strike="noStrike">
                    <a:solidFill>
                      <a:srgbClr val="E6E7E9"/>
                    </a:solidFill>
                    <a:latin typeface="Times New Roman"/>
                    <a:ea typeface="Times New Roman"/>
                    <a:cs typeface="Times New Roman"/>
                    <a:sym typeface="Times New Roman"/>
                  </a:rPr>
                  <a:t>ĐỀ TÀI</a:t>
                </a:r>
                <a:endParaRPr/>
              </a:p>
            </p:txBody>
          </p:sp>
          <p:sp>
            <p:nvSpPr>
              <p:cNvPr id="95" name="Google Shape;95;p1"/>
              <p:cNvSpPr txBox="1"/>
              <p:nvPr/>
            </p:nvSpPr>
            <p:spPr>
              <a:xfrm>
                <a:off x="4819585" y="4344720"/>
                <a:ext cx="2552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E6E7E9"/>
                    </a:solidFill>
                    <a:latin typeface="Times New Roman"/>
                    <a:ea typeface="Times New Roman"/>
                    <a:cs typeface="Times New Roman"/>
                    <a:sym typeface="Times New Roman"/>
                  </a:rPr>
                  <a:t>Nhận dạng chữ viết tay </a:t>
                </a:r>
                <a:endParaRPr/>
              </a:p>
            </p:txBody>
          </p:sp>
        </p:grpSp>
      </p:grpSp>
      <p:grpSp>
        <p:nvGrpSpPr>
          <p:cNvPr id="96" name="Google Shape;96;p1"/>
          <p:cNvGrpSpPr/>
          <p:nvPr/>
        </p:nvGrpSpPr>
        <p:grpSpPr>
          <a:xfrm>
            <a:off x="1733971" y="1629656"/>
            <a:ext cx="2133820" cy="2133820"/>
            <a:chOff x="1733971" y="1629656"/>
            <a:chExt cx="2133820" cy="2133820"/>
          </a:xfrm>
        </p:grpSpPr>
        <p:sp>
          <p:nvSpPr>
            <p:cNvPr id="97" name="Google Shape;97;p1"/>
            <p:cNvSpPr/>
            <p:nvPr/>
          </p:nvSpPr>
          <p:spPr>
            <a:xfrm>
              <a:off x="1733971" y="1629656"/>
              <a:ext cx="2133820" cy="2133820"/>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nvGrpSpPr>
            <p:cNvPr id="98" name="Google Shape;98;p1"/>
            <p:cNvGrpSpPr/>
            <p:nvPr/>
          </p:nvGrpSpPr>
          <p:grpSpPr>
            <a:xfrm>
              <a:off x="1829182" y="1941073"/>
              <a:ext cx="1943398" cy="1437054"/>
              <a:chOff x="1882190" y="2100097"/>
              <a:chExt cx="1943398" cy="1437054"/>
            </a:xfrm>
          </p:grpSpPr>
          <p:sp>
            <p:nvSpPr>
              <p:cNvPr id="99" name="Google Shape;99;p1"/>
              <p:cNvSpPr txBox="1"/>
              <p:nvPr/>
            </p:nvSpPr>
            <p:spPr>
              <a:xfrm>
                <a:off x="1882190" y="2100097"/>
                <a:ext cx="1943398"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E6E7E9"/>
                    </a:solidFill>
                    <a:latin typeface="Times New Roman"/>
                    <a:ea typeface="Times New Roman"/>
                    <a:cs typeface="Times New Roman"/>
                    <a:sym typeface="Times New Roman"/>
                  </a:rPr>
                  <a:t>Python</a:t>
                </a:r>
                <a:endParaRPr b="1" i="0" sz="2400" u="none" cap="none" strike="noStrike">
                  <a:solidFill>
                    <a:srgbClr val="E6E7E9"/>
                  </a:solidFill>
                  <a:latin typeface="Times New Roman"/>
                  <a:ea typeface="Times New Roman"/>
                  <a:cs typeface="Times New Roman"/>
                  <a:sym typeface="Times New Roman"/>
                </a:endParaRPr>
              </a:p>
            </p:txBody>
          </p:sp>
          <p:sp>
            <p:nvSpPr>
              <p:cNvPr id="100" name="Google Shape;100;p1"/>
              <p:cNvSpPr txBox="1"/>
              <p:nvPr/>
            </p:nvSpPr>
            <p:spPr>
              <a:xfrm>
                <a:off x="1882190" y="2891991"/>
                <a:ext cx="1943398"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E6E7E9"/>
                    </a:solidFill>
                    <a:latin typeface="Times New Roman"/>
                    <a:ea typeface="Times New Roman"/>
                    <a:cs typeface="Times New Roman"/>
                    <a:sym typeface="Times New Roman"/>
                  </a:rPr>
                  <a:t>Ngôn ngữ lập trình</a:t>
                </a:r>
                <a:endParaRPr/>
              </a:p>
            </p:txBody>
          </p:sp>
        </p:grpSp>
      </p:grpSp>
      <p:grpSp>
        <p:nvGrpSpPr>
          <p:cNvPr id="101" name="Google Shape;101;p1"/>
          <p:cNvGrpSpPr/>
          <p:nvPr/>
        </p:nvGrpSpPr>
        <p:grpSpPr>
          <a:xfrm>
            <a:off x="1453262" y="4176687"/>
            <a:ext cx="2496185" cy="2195195"/>
            <a:chOff x="1453262" y="4176687"/>
            <a:chExt cx="2496185" cy="2195195"/>
          </a:xfrm>
        </p:grpSpPr>
        <p:sp>
          <p:nvSpPr>
            <p:cNvPr id="102" name="Google Shape;102;p1"/>
            <p:cNvSpPr/>
            <p:nvPr/>
          </p:nvSpPr>
          <p:spPr>
            <a:xfrm>
              <a:off x="1453262" y="4176687"/>
              <a:ext cx="2496185" cy="2195195"/>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grpSp>
          <p:nvGrpSpPr>
            <p:cNvPr id="103" name="Google Shape;103;p1"/>
            <p:cNvGrpSpPr/>
            <p:nvPr/>
          </p:nvGrpSpPr>
          <p:grpSpPr>
            <a:xfrm>
              <a:off x="1535812" y="4595126"/>
              <a:ext cx="2413635" cy="1075011"/>
              <a:chOff x="1588820" y="2145524"/>
              <a:chExt cx="2413635" cy="1075011"/>
            </a:xfrm>
          </p:grpSpPr>
          <p:sp>
            <p:nvSpPr>
              <p:cNvPr id="104" name="Google Shape;104;p1"/>
              <p:cNvSpPr txBox="1"/>
              <p:nvPr/>
            </p:nvSpPr>
            <p:spPr>
              <a:xfrm>
                <a:off x="1588820" y="2145524"/>
                <a:ext cx="2413635"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rgbClr val="E6E7E9"/>
                    </a:solidFill>
                    <a:latin typeface="Times New Roman"/>
                    <a:ea typeface="Times New Roman"/>
                    <a:cs typeface="Times New Roman"/>
                    <a:sym typeface="Times New Roman"/>
                  </a:rPr>
                  <a:t>Tensorflow</a:t>
                </a:r>
                <a:endParaRPr/>
              </a:p>
            </p:txBody>
          </p:sp>
          <p:sp>
            <p:nvSpPr>
              <p:cNvPr id="105" name="Google Shape;105;p1"/>
              <p:cNvSpPr txBox="1"/>
              <p:nvPr/>
            </p:nvSpPr>
            <p:spPr>
              <a:xfrm>
                <a:off x="1882190" y="2852235"/>
                <a:ext cx="1943398"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rgbClr val="E6E7E9"/>
                    </a:solidFill>
                    <a:latin typeface="Times New Roman"/>
                    <a:ea typeface="Times New Roman"/>
                    <a:cs typeface="Times New Roman"/>
                    <a:sym typeface="Times New Roman"/>
                  </a:rPr>
                  <a:t>Thư viện chính</a:t>
                </a:r>
                <a:endParaRPr/>
              </a:p>
            </p:txBody>
          </p:sp>
        </p:grpSp>
      </p:grpSp>
      <p:grpSp>
        <p:nvGrpSpPr>
          <p:cNvPr id="106" name="Google Shape;106;p1"/>
          <p:cNvGrpSpPr/>
          <p:nvPr/>
        </p:nvGrpSpPr>
        <p:grpSpPr>
          <a:xfrm>
            <a:off x="9189085" y="1588770"/>
            <a:ext cx="2477770" cy="733501"/>
            <a:chOff x="9188820" y="1588909"/>
            <a:chExt cx="2349552" cy="733501"/>
          </a:xfrm>
        </p:grpSpPr>
        <p:sp>
          <p:nvSpPr>
            <p:cNvPr id="107" name="Google Shape;107;p1"/>
            <p:cNvSpPr txBox="1"/>
            <p:nvPr/>
          </p:nvSpPr>
          <p:spPr>
            <a:xfrm>
              <a:off x="9188820" y="1588909"/>
              <a:ext cx="1767653"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00B0F0"/>
                  </a:solidFill>
                  <a:latin typeface="Times New Roman"/>
                  <a:ea typeface="Times New Roman"/>
                  <a:cs typeface="Times New Roman"/>
                  <a:sym typeface="Times New Roman"/>
                </a:rPr>
                <a:t>CHƯƠNG 1</a:t>
              </a:r>
              <a:endParaRPr/>
            </a:p>
          </p:txBody>
        </p:sp>
        <p:sp>
          <p:nvSpPr>
            <p:cNvPr id="108" name="Google Shape;108;p1"/>
            <p:cNvSpPr txBox="1"/>
            <p:nvPr/>
          </p:nvSpPr>
          <p:spPr>
            <a:xfrm>
              <a:off x="9188820" y="1954110"/>
              <a:ext cx="2349552"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95723"/>
                  </a:solidFill>
                  <a:latin typeface="Times New Roman"/>
                  <a:ea typeface="Times New Roman"/>
                  <a:cs typeface="Times New Roman"/>
                  <a:sym typeface="Times New Roman"/>
                </a:rPr>
                <a:t>Tổng quan </a:t>
              </a:r>
              <a:endParaRPr/>
            </a:p>
          </p:txBody>
        </p:sp>
      </p:grpSp>
      <p:grpSp>
        <p:nvGrpSpPr>
          <p:cNvPr id="109" name="Google Shape;109;p1"/>
          <p:cNvGrpSpPr/>
          <p:nvPr/>
        </p:nvGrpSpPr>
        <p:grpSpPr>
          <a:xfrm>
            <a:off x="9781697" y="3328469"/>
            <a:ext cx="2349552" cy="733501"/>
            <a:chOff x="9781697" y="3328469"/>
            <a:chExt cx="2349552" cy="733501"/>
          </a:xfrm>
        </p:grpSpPr>
        <p:sp>
          <p:nvSpPr>
            <p:cNvPr id="110" name="Google Shape;110;p1"/>
            <p:cNvSpPr txBox="1"/>
            <p:nvPr/>
          </p:nvSpPr>
          <p:spPr>
            <a:xfrm>
              <a:off x="9781697" y="3328469"/>
              <a:ext cx="188468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B0F0"/>
                  </a:solidFill>
                  <a:latin typeface="Times New Roman"/>
                  <a:ea typeface="Times New Roman"/>
                  <a:cs typeface="Times New Roman"/>
                  <a:sym typeface="Times New Roman"/>
                </a:rPr>
                <a:t>CHƯƠNG 2 </a:t>
              </a:r>
              <a:endParaRPr/>
            </a:p>
          </p:txBody>
        </p:sp>
        <p:sp>
          <p:nvSpPr>
            <p:cNvPr id="111" name="Google Shape;111;p1"/>
            <p:cNvSpPr txBox="1"/>
            <p:nvPr/>
          </p:nvSpPr>
          <p:spPr>
            <a:xfrm>
              <a:off x="9781697" y="3693670"/>
              <a:ext cx="2349552"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95723"/>
                  </a:solidFill>
                  <a:latin typeface="Times New Roman"/>
                  <a:ea typeface="Times New Roman"/>
                  <a:cs typeface="Times New Roman"/>
                  <a:sym typeface="Times New Roman"/>
                </a:rPr>
                <a:t>Cấu trúc</a:t>
              </a:r>
              <a:endParaRPr b="1" sz="1800">
                <a:solidFill>
                  <a:srgbClr val="395723"/>
                </a:solidFill>
                <a:latin typeface="Times New Roman"/>
                <a:ea typeface="Times New Roman"/>
                <a:cs typeface="Times New Roman"/>
                <a:sym typeface="Times New Roman"/>
              </a:endParaRPr>
            </a:p>
          </p:txBody>
        </p:sp>
      </p:grpSp>
      <p:grpSp>
        <p:nvGrpSpPr>
          <p:cNvPr id="112" name="Google Shape;112;p1"/>
          <p:cNvGrpSpPr/>
          <p:nvPr/>
        </p:nvGrpSpPr>
        <p:grpSpPr>
          <a:xfrm>
            <a:off x="9188820" y="5060922"/>
            <a:ext cx="2349552" cy="1010361"/>
            <a:chOff x="9188820" y="5060922"/>
            <a:chExt cx="2349552" cy="1010361"/>
          </a:xfrm>
        </p:grpSpPr>
        <p:sp>
          <p:nvSpPr>
            <p:cNvPr id="113" name="Google Shape;113;p1"/>
            <p:cNvSpPr txBox="1"/>
            <p:nvPr/>
          </p:nvSpPr>
          <p:spPr>
            <a:xfrm>
              <a:off x="9188820" y="5060922"/>
              <a:ext cx="189738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B0F0"/>
                  </a:solidFill>
                  <a:latin typeface="Times New Roman"/>
                  <a:ea typeface="Times New Roman"/>
                  <a:cs typeface="Times New Roman"/>
                  <a:sym typeface="Times New Roman"/>
                </a:rPr>
                <a:t>CHƯƠNG 3</a:t>
              </a:r>
              <a:endParaRPr/>
            </a:p>
          </p:txBody>
        </p:sp>
        <p:sp>
          <p:nvSpPr>
            <p:cNvPr id="114" name="Google Shape;114;p1"/>
            <p:cNvSpPr txBox="1"/>
            <p:nvPr/>
          </p:nvSpPr>
          <p:spPr>
            <a:xfrm>
              <a:off x="9188820" y="5426123"/>
              <a:ext cx="2349552"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95723"/>
                  </a:solidFill>
                  <a:latin typeface="Times New Roman"/>
                  <a:ea typeface="Times New Roman"/>
                  <a:cs typeface="Times New Roman"/>
                  <a:sym typeface="Times New Roman"/>
                </a:rPr>
                <a:t>Kết luận và hướng phát triển</a:t>
              </a:r>
              <a:endParaRPr/>
            </a:p>
          </p:txBody>
        </p:sp>
      </p:grpSp>
      <p:grpSp>
        <p:nvGrpSpPr>
          <p:cNvPr id="115" name="Google Shape;115;p1"/>
          <p:cNvGrpSpPr/>
          <p:nvPr/>
        </p:nvGrpSpPr>
        <p:grpSpPr>
          <a:xfrm>
            <a:off x="8520429" y="3253462"/>
            <a:ext cx="1146212" cy="1146212"/>
            <a:chOff x="8520429" y="3253462"/>
            <a:chExt cx="1146212" cy="1146212"/>
          </a:xfrm>
        </p:grpSpPr>
        <p:sp>
          <p:nvSpPr>
            <p:cNvPr id="116" name="Google Shape;116;p1"/>
            <p:cNvSpPr/>
            <p:nvPr/>
          </p:nvSpPr>
          <p:spPr>
            <a:xfrm>
              <a:off x="8520429" y="3253462"/>
              <a:ext cx="1146212" cy="1146212"/>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D:\iconfinder_SVG_LINE_TECHNOLOGY-01_2897334 (1).pngiconfinder_SVG_LINE_TECHNOLOGY-01_2897334 (1)" id="117" name="Google Shape;117;p1"/>
            <p:cNvPicPr preferRelativeResize="0"/>
            <p:nvPr/>
          </p:nvPicPr>
          <p:blipFill rotWithShape="1">
            <a:blip r:embed="rId3">
              <a:alphaModFix/>
            </a:blip>
            <a:srcRect b="0" l="0" r="0" t="0"/>
            <a:stretch/>
          </p:blipFill>
          <p:spPr>
            <a:xfrm>
              <a:off x="8743968" y="3476686"/>
              <a:ext cx="699135" cy="699764"/>
            </a:xfrm>
            <a:prstGeom prst="rect">
              <a:avLst/>
            </a:prstGeom>
            <a:noFill/>
            <a:ln>
              <a:noFill/>
            </a:ln>
          </p:spPr>
        </p:pic>
      </p:grpSp>
      <p:grpSp>
        <p:nvGrpSpPr>
          <p:cNvPr id="118" name="Google Shape;118;p1"/>
          <p:cNvGrpSpPr/>
          <p:nvPr/>
        </p:nvGrpSpPr>
        <p:grpSpPr>
          <a:xfrm>
            <a:off x="7932233" y="1520592"/>
            <a:ext cx="1146212" cy="1146212"/>
            <a:chOff x="7932233" y="1520592"/>
            <a:chExt cx="1146212" cy="1146212"/>
          </a:xfrm>
        </p:grpSpPr>
        <p:sp>
          <p:nvSpPr>
            <p:cNvPr id="119" name="Google Shape;119;p1"/>
            <p:cNvSpPr/>
            <p:nvPr/>
          </p:nvSpPr>
          <p:spPr>
            <a:xfrm>
              <a:off x="7932233" y="1520592"/>
              <a:ext cx="1146212" cy="1146212"/>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D:\iconfinder_SVG_LINE_TECHNOLOGY-04_2897337.pngiconfinder_SVG_LINE_TECHNOLOGY-04_2897337" id="120" name="Google Shape;120;p1"/>
            <p:cNvPicPr preferRelativeResize="0"/>
            <p:nvPr/>
          </p:nvPicPr>
          <p:blipFill rotWithShape="1">
            <a:blip r:embed="rId4">
              <a:alphaModFix/>
            </a:blip>
            <a:srcRect b="0" l="0" r="0" t="0"/>
            <a:stretch/>
          </p:blipFill>
          <p:spPr>
            <a:xfrm>
              <a:off x="8105924" y="1708126"/>
              <a:ext cx="770890" cy="771256"/>
            </a:xfrm>
            <a:prstGeom prst="rect">
              <a:avLst/>
            </a:prstGeom>
            <a:noFill/>
            <a:ln>
              <a:noFill/>
            </a:ln>
          </p:spPr>
        </p:pic>
      </p:grpSp>
      <p:grpSp>
        <p:nvGrpSpPr>
          <p:cNvPr id="121" name="Google Shape;121;p1"/>
          <p:cNvGrpSpPr/>
          <p:nvPr/>
        </p:nvGrpSpPr>
        <p:grpSpPr>
          <a:xfrm>
            <a:off x="7932233" y="4986332"/>
            <a:ext cx="1146212" cy="1146212"/>
            <a:chOff x="7932233" y="4986332"/>
            <a:chExt cx="1146212" cy="1146212"/>
          </a:xfrm>
        </p:grpSpPr>
        <p:sp>
          <p:nvSpPr>
            <p:cNvPr id="122" name="Google Shape;122;p1"/>
            <p:cNvSpPr/>
            <p:nvPr/>
          </p:nvSpPr>
          <p:spPr>
            <a:xfrm>
              <a:off x="7932233" y="4986332"/>
              <a:ext cx="1146212" cy="1146212"/>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D:\iconfinder_SVG_LINE_TECHNOLOGY-02_2897335.pngiconfinder_SVG_LINE_TECHNOLOGY-02_2897335" id="123" name="Google Shape;123;p1"/>
            <p:cNvPicPr preferRelativeResize="0"/>
            <p:nvPr/>
          </p:nvPicPr>
          <p:blipFill rotWithShape="1">
            <a:blip r:embed="rId5">
              <a:alphaModFix/>
            </a:blip>
            <a:srcRect b="0" l="0" r="0" t="0"/>
            <a:stretch/>
          </p:blipFill>
          <p:spPr>
            <a:xfrm>
              <a:off x="8170576" y="5206278"/>
              <a:ext cx="706120" cy="706320"/>
            </a:xfrm>
            <a:prstGeom prst="rect">
              <a:avLst/>
            </a:prstGeom>
            <a:noFill/>
            <a:ln>
              <a:noFill/>
            </a:ln>
          </p:spPr>
        </p:pic>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ppt_w</p:attrName>
                                        </p:attrNameLst>
                                      </p:cBhvr>
                                      <p:tavLst>
                                        <p:tav fmla="" tm="0">
                                          <p:val>
                                            <p:strVal val="0"/>
                                          </p:val>
                                        </p:tav>
                                        <p:tav fmla="" tm="100000">
                                          <p:val>
                                            <p:strVal val="#ppt_w"/>
                                          </p:val>
                                        </p:tav>
                                      </p:tavLst>
                                    </p:anim>
                                    <p:anim calcmode="lin" valueType="num">
                                      <p:cBhvr additive="base">
                                        <p:cTn dur="500"/>
                                        <p:tgtEl>
                                          <p:spTgt spid="9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ppt_w</p:attrName>
                                        </p:attrNameLst>
                                      </p:cBhvr>
                                      <p:tavLst>
                                        <p:tav fmla="" tm="0">
                                          <p:val>
                                            <p:strVal val="0"/>
                                          </p:val>
                                        </p:tav>
                                        <p:tav fmla="" tm="100000">
                                          <p:val>
                                            <p:strVal val="#ppt_w"/>
                                          </p:val>
                                        </p:tav>
                                      </p:tavLst>
                                    </p:anim>
                                    <p:anim calcmode="lin" valueType="num">
                                      <p:cBhvr additive="base">
                                        <p:cTn dur="500"/>
                                        <p:tgtEl>
                                          <p:spTgt spid="96"/>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ppt_w</p:attrName>
                                        </p:attrNameLst>
                                      </p:cBhvr>
                                      <p:tavLst>
                                        <p:tav fmla="" tm="0">
                                          <p:val>
                                            <p:strVal val="0"/>
                                          </p:val>
                                        </p:tav>
                                        <p:tav fmla="" tm="100000">
                                          <p:val>
                                            <p:strVal val="#ppt_w"/>
                                          </p:val>
                                        </p:tav>
                                      </p:tavLst>
                                    </p:anim>
                                    <p:anim calcmode="lin" valueType="num">
                                      <p:cBhvr additive="base">
                                        <p:cTn dur="500"/>
                                        <p:tgtEl>
                                          <p:spTgt spid="101"/>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ppt_w</p:attrName>
                                        </p:attrNameLst>
                                      </p:cBhvr>
                                      <p:tavLst>
                                        <p:tav fmla="" tm="0">
                                          <p:val>
                                            <p:strVal val="0"/>
                                          </p:val>
                                        </p:tav>
                                        <p:tav fmla="" tm="100000">
                                          <p:val>
                                            <p:strVal val="#ppt_w"/>
                                          </p:val>
                                        </p:tav>
                                      </p:tavLst>
                                    </p:anim>
                                    <p:anim calcmode="lin" valueType="num">
                                      <p:cBhvr additive="base">
                                        <p:cTn dur="500"/>
                                        <p:tgtEl>
                                          <p:spTgt spid="118"/>
                                        </p:tgtEl>
                                        <p:attrNameLst>
                                          <p:attrName>ppt_h</p:attrName>
                                        </p:attrNameLst>
                                      </p:cBhvr>
                                      <p:tavLst>
                                        <p:tav fmla="" tm="0">
                                          <p:val>
                                            <p:strVal val="0"/>
                                          </p:val>
                                        </p:tav>
                                        <p:tav fmla="" tm="100000">
                                          <p:val>
                                            <p:strVal val="#ppt_h"/>
                                          </p:val>
                                        </p:tav>
                                      </p:tavLst>
                                    </p:anim>
                                  </p:childTnLst>
                                </p:cTn>
                              </p:par>
                              <p:par>
                                <p:cTn fill="hold" nodeType="withEffect" presetClass="entr" presetID="2" presetSubtype="2">
                                  <p:stCondLst>
                                    <p:cond delay="25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250"/>
                                        <p:tgtEl>
                                          <p:spTgt spid="10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ppt_w</p:attrName>
                                        </p:attrNameLst>
                                      </p:cBhvr>
                                      <p:tavLst>
                                        <p:tav fmla="" tm="0">
                                          <p:val>
                                            <p:strVal val="0"/>
                                          </p:val>
                                        </p:tav>
                                        <p:tav fmla="" tm="100000">
                                          <p:val>
                                            <p:strVal val="#ppt_w"/>
                                          </p:val>
                                        </p:tav>
                                      </p:tavLst>
                                    </p:anim>
                                    <p:anim calcmode="lin" valueType="num">
                                      <p:cBhvr additive="base">
                                        <p:cTn dur="500"/>
                                        <p:tgtEl>
                                          <p:spTgt spid="115"/>
                                        </p:tgtEl>
                                        <p:attrNameLst>
                                          <p:attrName>ppt_h</p:attrName>
                                        </p:attrNameLst>
                                      </p:cBhvr>
                                      <p:tavLst>
                                        <p:tav fmla="" tm="0">
                                          <p:val>
                                            <p:strVal val="0"/>
                                          </p:val>
                                        </p:tav>
                                        <p:tav fmla="" tm="100000">
                                          <p:val>
                                            <p:strVal val="#ppt_h"/>
                                          </p:val>
                                        </p:tav>
                                      </p:tavLst>
                                    </p:anim>
                                  </p:childTnLst>
                                </p:cTn>
                              </p:par>
                              <p:par>
                                <p:cTn fill="hold" nodeType="withEffect" presetClass="entr" presetID="2" presetSubtype="2">
                                  <p:stCondLst>
                                    <p:cond delay="25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250"/>
                                        <p:tgtEl>
                                          <p:spTgt spid="109"/>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ppt_w</p:attrName>
                                        </p:attrNameLst>
                                      </p:cBhvr>
                                      <p:tavLst>
                                        <p:tav fmla="" tm="0">
                                          <p:val>
                                            <p:strVal val="0"/>
                                          </p:val>
                                        </p:tav>
                                        <p:tav fmla="" tm="100000">
                                          <p:val>
                                            <p:strVal val="#ppt_w"/>
                                          </p:val>
                                        </p:tav>
                                      </p:tavLst>
                                    </p:anim>
                                    <p:anim calcmode="lin" valueType="num">
                                      <p:cBhvr additive="base">
                                        <p:cTn dur="500"/>
                                        <p:tgtEl>
                                          <p:spTgt spid="121"/>
                                        </p:tgtEl>
                                        <p:attrNameLst>
                                          <p:attrName>ppt_h</p:attrName>
                                        </p:attrNameLst>
                                      </p:cBhvr>
                                      <p:tavLst>
                                        <p:tav fmla="" tm="0">
                                          <p:val>
                                            <p:strVal val="0"/>
                                          </p:val>
                                        </p:tav>
                                        <p:tav fmla="" tm="100000">
                                          <p:val>
                                            <p:strVal val="#ppt_h"/>
                                          </p:val>
                                        </p:tav>
                                      </p:tavLst>
                                    </p:anim>
                                  </p:childTnLst>
                                </p:cTn>
                              </p:par>
                              <p:par>
                                <p:cTn fill="hold" nodeType="withEffect" presetClass="entr" presetID="2" presetSubtype="2">
                                  <p:stCondLst>
                                    <p:cond delay="25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250"/>
                                        <p:tgtEl>
                                          <p:spTgt spid="11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0" name="Shape 360"/>
        <p:cNvGrpSpPr/>
        <p:nvPr/>
      </p:nvGrpSpPr>
      <p:grpSpPr>
        <a:xfrm>
          <a:off x="0" y="0"/>
          <a:ext cx="0" cy="0"/>
          <a:chOff x="0" y="0"/>
          <a:chExt cx="0" cy="0"/>
        </a:xfrm>
      </p:grpSpPr>
      <p:pic>
        <p:nvPicPr>
          <p:cNvPr descr="SoluongCHu" id="361" name="Google Shape;361;p10">
            <a:hlinkClick action="ppaction://hlinksldjump" r:id="rId3"/>
          </p:cNvPr>
          <p:cNvPicPr preferRelativeResize="0"/>
          <p:nvPr/>
        </p:nvPicPr>
        <p:blipFill rotWithShape="1">
          <a:blip r:embed="rId4">
            <a:alphaModFix/>
          </a:blip>
          <a:srcRect b="0" l="0" r="0" t="0"/>
          <a:stretch/>
        </p:blipFill>
        <p:spPr>
          <a:xfrm>
            <a:off x="12700" y="36830"/>
            <a:ext cx="12132310" cy="68059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1"/>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DỮ LIỆU</a:t>
            </a:r>
            <a:endParaRPr/>
          </a:p>
        </p:txBody>
      </p:sp>
      <p:grpSp>
        <p:nvGrpSpPr>
          <p:cNvPr id="367" name="Google Shape;367;p11"/>
          <p:cNvGrpSpPr/>
          <p:nvPr/>
        </p:nvGrpSpPr>
        <p:grpSpPr>
          <a:xfrm>
            <a:off x="5420360" y="838835"/>
            <a:ext cx="1350645" cy="173990"/>
            <a:chOff x="4679586" y="878988"/>
            <a:chExt cx="1434489" cy="190500"/>
          </a:xfrm>
        </p:grpSpPr>
        <p:sp>
          <p:nvSpPr>
            <p:cNvPr id="368" name="Google Shape;368;p11"/>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69" name="Google Shape;369;p11"/>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70" name="Google Shape;370;p11"/>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71" name="Google Shape;371;p11"/>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72" name="Google Shape;372;p11"/>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grpSp>
        <p:nvGrpSpPr>
          <p:cNvPr id="373" name="Google Shape;373;p11"/>
          <p:cNvGrpSpPr/>
          <p:nvPr/>
        </p:nvGrpSpPr>
        <p:grpSpPr>
          <a:xfrm>
            <a:off x="9039118" y="1351684"/>
            <a:ext cx="2927563" cy="3028142"/>
            <a:chOff x="7145259" y="2031135"/>
            <a:chExt cx="2099038" cy="2099038"/>
          </a:xfrm>
        </p:grpSpPr>
        <p:sp>
          <p:nvSpPr>
            <p:cNvPr id="374" name="Google Shape;374;p11"/>
            <p:cNvSpPr/>
            <p:nvPr/>
          </p:nvSpPr>
          <p:spPr>
            <a:xfrm rot="2700000">
              <a:off x="7452656" y="2338532"/>
              <a:ext cx="1484244" cy="1484244"/>
            </a:xfrm>
            <a:prstGeom prst="roundRect">
              <a:avLst>
                <a:gd fmla="val 13096" name="adj"/>
              </a:avLst>
            </a:prstGeom>
            <a:solidFill>
              <a:srgbClr val="F2F2F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D:\SoluongCHu.pngSoluongCHu" id="375" name="Google Shape;375;p11">
              <a:hlinkClick action="ppaction://hlinksldjump" r:id="rId3"/>
            </p:cNvPr>
            <p:cNvPicPr preferRelativeResize="0"/>
            <p:nvPr/>
          </p:nvPicPr>
          <p:blipFill rotWithShape="1">
            <a:blip r:embed="rId4">
              <a:alphaModFix/>
            </a:blip>
            <a:srcRect b="0" l="0" r="0" t="0"/>
            <a:stretch/>
          </p:blipFill>
          <p:spPr>
            <a:xfrm>
              <a:off x="7535519" y="2714434"/>
              <a:ext cx="1318519" cy="742562"/>
            </a:xfrm>
            <a:prstGeom prst="rect">
              <a:avLst/>
            </a:prstGeom>
            <a:noFill/>
            <a:ln>
              <a:noFill/>
            </a:ln>
          </p:spPr>
        </p:pic>
      </p:grpSp>
      <p:grpSp>
        <p:nvGrpSpPr>
          <p:cNvPr id="376" name="Google Shape;376;p11"/>
          <p:cNvGrpSpPr/>
          <p:nvPr/>
        </p:nvGrpSpPr>
        <p:grpSpPr>
          <a:xfrm>
            <a:off x="6203843" y="1318029"/>
            <a:ext cx="2927563" cy="3028142"/>
            <a:chOff x="5078096" y="2031135"/>
            <a:chExt cx="2099038" cy="2099038"/>
          </a:xfrm>
        </p:grpSpPr>
        <p:sp>
          <p:nvSpPr>
            <p:cNvPr id="377" name="Google Shape;377;p11"/>
            <p:cNvSpPr/>
            <p:nvPr/>
          </p:nvSpPr>
          <p:spPr>
            <a:xfrm rot="2700000">
              <a:off x="5385493" y="2338532"/>
              <a:ext cx="1484244" cy="1484244"/>
            </a:xfrm>
            <a:prstGeom prst="roundRect">
              <a:avLst>
                <a:gd fmla="val 13096" name="adj"/>
              </a:avLst>
            </a:prstGeom>
            <a:solidFill>
              <a:srgbClr val="F2F2F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D:\Chu.pngChu" id="378" name="Google Shape;378;p11">
              <a:hlinkClick action="ppaction://hlinksldjump" r:id="rId5"/>
            </p:cNvPr>
            <p:cNvPicPr preferRelativeResize="0"/>
            <p:nvPr/>
          </p:nvPicPr>
          <p:blipFill rotWithShape="1">
            <a:blip r:embed="rId6">
              <a:alphaModFix/>
            </a:blip>
            <a:srcRect b="0" l="0" r="0" t="0"/>
            <a:stretch/>
          </p:blipFill>
          <p:spPr>
            <a:xfrm>
              <a:off x="5511153" y="2721478"/>
              <a:ext cx="1288469" cy="736400"/>
            </a:xfrm>
            <a:prstGeom prst="rect">
              <a:avLst/>
            </a:prstGeom>
            <a:noFill/>
            <a:ln>
              <a:noFill/>
            </a:ln>
          </p:spPr>
        </p:pic>
      </p:grpSp>
      <p:grpSp>
        <p:nvGrpSpPr>
          <p:cNvPr id="379" name="Google Shape;379;p11"/>
          <p:cNvGrpSpPr/>
          <p:nvPr/>
        </p:nvGrpSpPr>
        <p:grpSpPr>
          <a:xfrm>
            <a:off x="466618" y="1338984"/>
            <a:ext cx="2927563" cy="3028142"/>
            <a:chOff x="880019" y="2031135"/>
            <a:chExt cx="2099038" cy="2099038"/>
          </a:xfrm>
        </p:grpSpPr>
        <p:sp>
          <p:nvSpPr>
            <p:cNvPr id="380" name="Google Shape;380;p11"/>
            <p:cNvSpPr/>
            <p:nvPr/>
          </p:nvSpPr>
          <p:spPr>
            <a:xfrm rot="2700000">
              <a:off x="1187416" y="2338532"/>
              <a:ext cx="1484244" cy="1484244"/>
            </a:xfrm>
            <a:prstGeom prst="roundRect">
              <a:avLst>
                <a:gd fmla="val 13096" name="adj"/>
              </a:avLst>
            </a:prstGeom>
            <a:solidFill>
              <a:srgbClr val="F2F2F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D:\CSV.pngCSV" id="381" name="Google Shape;381;p11">
              <a:hlinkClick action="ppaction://hlinksldjump" r:id="rId7"/>
            </p:cNvPr>
            <p:cNvPicPr preferRelativeResize="0"/>
            <p:nvPr/>
          </p:nvPicPr>
          <p:blipFill rotWithShape="1">
            <a:blip r:embed="rId8">
              <a:alphaModFix/>
            </a:blip>
            <a:srcRect b="0" l="0" r="0" t="0"/>
            <a:stretch/>
          </p:blipFill>
          <p:spPr>
            <a:xfrm>
              <a:off x="1295320" y="2721478"/>
              <a:ext cx="1201054" cy="735960"/>
            </a:xfrm>
            <a:prstGeom prst="rect">
              <a:avLst/>
            </a:prstGeom>
            <a:noFill/>
            <a:ln>
              <a:noFill/>
            </a:ln>
          </p:spPr>
        </p:pic>
      </p:grpSp>
      <p:grpSp>
        <p:nvGrpSpPr>
          <p:cNvPr id="382" name="Google Shape;382;p11"/>
          <p:cNvGrpSpPr/>
          <p:nvPr/>
        </p:nvGrpSpPr>
        <p:grpSpPr>
          <a:xfrm>
            <a:off x="3357138" y="1318029"/>
            <a:ext cx="2927563" cy="3028142"/>
            <a:chOff x="2979057" y="2031135"/>
            <a:chExt cx="2099038" cy="2099038"/>
          </a:xfrm>
        </p:grpSpPr>
        <p:sp>
          <p:nvSpPr>
            <p:cNvPr id="383" name="Google Shape;383;p11"/>
            <p:cNvSpPr/>
            <p:nvPr/>
          </p:nvSpPr>
          <p:spPr>
            <a:xfrm rot="2700000">
              <a:off x="3286454" y="2338532"/>
              <a:ext cx="1484244" cy="1484244"/>
            </a:xfrm>
            <a:prstGeom prst="roundRect">
              <a:avLst>
                <a:gd fmla="val 13096" name="adj"/>
              </a:avLst>
            </a:prstGeom>
            <a:solidFill>
              <a:srgbClr val="F2F2F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D:\Chubatky.pngChubatky" id="384" name="Google Shape;384;p11">
              <a:hlinkClick action="ppaction://hlinksldjump" r:id="rId9"/>
            </p:cNvPr>
            <p:cNvPicPr preferRelativeResize="0"/>
            <p:nvPr/>
          </p:nvPicPr>
          <p:blipFill rotWithShape="1">
            <a:blip r:embed="rId10">
              <a:alphaModFix/>
            </a:blip>
            <a:srcRect b="0" l="0" r="0" t="0"/>
            <a:stretch/>
          </p:blipFill>
          <p:spPr>
            <a:xfrm>
              <a:off x="3401642" y="2720597"/>
              <a:ext cx="1291201" cy="735519"/>
            </a:xfrm>
            <a:prstGeom prst="rect">
              <a:avLst/>
            </a:prstGeom>
            <a:noFill/>
            <a:ln>
              <a:noFill/>
            </a:ln>
          </p:spPr>
        </p:pic>
      </p:grpSp>
      <p:grpSp>
        <p:nvGrpSpPr>
          <p:cNvPr id="385" name="Google Shape;385;p11"/>
          <p:cNvGrpSpPr/>
          <p:nvPr/>
        </p:nvGrpSpPr>
        <p:grpSpPr>
          <a:xfrm>
            <a:off x="2208383" y="3346391"/>
            <a:ext cx="2343447" cy="2463284"/>
            <a:chOff x="1934591" y="3350076"/>
            <a:chExt cx="2099038" cy="2099038"/>
          </a:xfrm>
        </p:grpSpPr>
        <p:sp>
          <p:nvSpPr>
            <p:cNvPr id="386" name="Google Shape;386;p11"/>
            <p:cNvSpPr/>
            <p:nvPr/>
          </p:nvSpPr>
          <p:spPr>
            <a:xfrm rot="2700000">
              <a:off x="2241988" y="3657473"/>
              <a:ext cx="1484244" cy="1484244"/>
            </a:xfrm>
            <a:prstGeom prst="roundRect">
              <a:avLst>
                <a:gd fmla="val 13096" name="adj"/>
              </a:avLst>
            </a:prstGeom>
            <a:solidFill>
              <a:srgbClr val="EF3078"/>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87" name="Google Shape;387;p11"/>
            <p:cNvSpPr txBox="1"/>
            <p:nvPr/>
          </p:nvSpPr>
          <p:spPr>
            <a:xfrm>
              <a:off x="2026295" y="3856786"/>
              <a:ext cx="1915627" cy="3922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6E7E9"/>
                  </a:solidFill>
                  <a:latin typeface="Times New Roman"/>
                  <a:ea typeface="Times New Roman"/>
                  <a:cs typeface="Times New Roman"/>
                  <a:sym typeface="Times New Roman"/>
                </a:rPr>
                <a:t>File CSV </a:t>
              </a:r>
              <a:endParaRPr/>
            </a:p>
          </p:txBody>
        </p:sp>
        <p:sp>
          <p:nvSpPr>
            <p:cNvPr id="388" name="Google Shape;388;p11"/>
            <p:cNvSpPr txBox="1"/>
            <p:nvPr/>
          </p:nvSpPr>
          <p:spPr>
            <a:xfrm>
              <a:off x="2174011" y="4291152"/>
              <a:ext cx="1615145" cy="628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E6E7E9"/>
                  </a:solidFill>
                  <a:latin typeface="Times New Roman"/>
                  <a:ea typeface="Times New Roman"/>
                  <a:cs typeface="Times New Roman"/>
                  <a:sym typeface="Times New Roman"/>
                </a:rPr>
                <a:t>Ma trận 1 chiều và gồm có khoảng 372037 dòng </a:t>
              </a:r>
              <a:endParaRPr/>
            </a:p>
          </p:txBody>
        </p:sp>
      </p:grpSp>
      <p:grpSp>
        <p:nvGrpSpPr>
          <p:cNvPr id="389" name="Google Shape;389;p11"/>
          <p:cNvGrpSpPr/>
          <p:nvPr/>
        </p:nvGrpSpPr>
        <p:grpSpPr>
          <a:xfrm>
            <a:off x="5096706" y="3378776"/>
            <a:ext cx="2343447" cy="2463284"/>
            <a:chOff x="4028576" y="3350076"/>
            <a:chExt cx="2099038" cy="2099038"/>
          </a:xfrm>
        </p:grpSpPr>
        <p:sp>
          <p:nvSpPr>
            <p:cNvPr id="390" name="Google Shape;390;p11"/>
            <p:cNvSpPr/>
            <p:nvPr/>
          </p:nvSpPr>
          <p:spPr>
            <a:xfrm rot="2700000">
              <a:off x="4335973" y="3657473"/>
              <a:ext cx="1484244" cy="1484244"/>
            </a:xfrm>
            <a:prstGeom prst="roundRect">
              <a:avLst>
                <a:gd fmla="val 13096" name="adj"/>
              </a:avLst>
            </a:prstGeom>
            <a:solidFill>
              <a:srgbClr val="03A1A4"/>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91" name="Google Shape;391;p11"/>
            <p:cNvSpPr txBox="1"/>
            <p:nvPr/>
          </p:nvSpPr>
          <p:spPr>
            <a:xfrm>
              <a:off x="4096084" y="3820540"/>
              <a:ext cx="1915627" cy="3922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6E7E9"/>
                  </a:solidFill>
                  <a:latin typeface="Times New Roman"/>
                  <a:ea typeface="Times New Roman"/>
                  <a:cs typeface="Times New Roman"/>
                  <a:sym typeface="Times New Roman"/>
                </a:rPr>
                <a:t>Cấu thành</a:t>
              </a:r>
              <a:endParaRPr/>
            </a:p>
          </p:txBody>
        </p:sp>
        <p:sp>
          <p:nvSpPr>
            <p:cNvPr id="392" name="Google Shape;392;p11"/>
            <p:cNvSpPr txBox="1"/>
            <p:nvPr/>
          </p:nvSpPr>
          <p:spPr>
            <a:xfrm>
              <a:off x="4243800" y="4248954"/>
              <a:ext cx="1615145" cy="4447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E6E7E9"/>
                  </a:solidFill>
                  <a:latin typeface="Times New Roman"/>
                  <a:ea typeface="Times New Roman"/>
                  <a:cs typeface="Times New Roman"/>
                  <a:sym typeface="Times New Roman"/>
                </a:rPr>
                <a:t>Sau khi tạo lại hình dáng sẽ ra 1 chữ </a:t>
              </a:r>
              <a:endParaRPr/>
            </a:p>
          </p:txBody>
        </p:sp>
      </p:grpSp>
      <p:grpSp>
        <p:nvGrpSpPr>
          <p:cNvPr id="393" name="Google Shape;393;p11"/>
          <p:cNvGrpSpPr/>
          <p:nvPr/>
        </p:nvGrpSpPr>
        <p:grpSpPr>
          <a:xfrm>
            <a:off x="7998522" y="3346391"/>
            <a:ext cx="2343447" cy="2463284"/>
            <a:chOff x="6095739" y="3350076"/>
            <a:chExt cx="2099038" cy="2099038"/>
          </a:xfrm>
        </p:grpSpPr>
        <p:sp>
          <p:nvSpPr>
            <p:cNvPr id="394" name="Google Shape;394;p11"/>
            <p:cNvSpPr/>
            <p:nvPr/>
          </p:nvSpPr>
          <p:spPr>
            <a:xfrm rot="2700000">
              <a:off x="6403136" y="3657473"/>
              <a:ext cx="1484244" cy="1484244"/>
            </a:xfrm>
            <a:prstGeom prst="roundRect">
              <a:avLst>
                <a:gd fmla="val 13096" name="adj"/>
              </a:avLst>
            </a:prstGeom>
            <a:solidFill>
              <a:srgbClr val="EE9524"/>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95" name="Google Shape;395;p11"/>
            <p:cNvSpPr txBox="1"/>
            <p:nvPr/>
          </p:nvSpPr>
          <p:spPr>
            <a:xfrm>
              <a:off x="6179862" y="3789588"/>
              <a:ext cx="1915627" cy="3922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E6E7E9"/>
                  </a:solidFill>
                  <a:latin typeface="Times New Roman"/>
                  <a:ea typeface="Times New Roman"/>
                  <a:cs typeface="Times New Roman"/>
                  <a:sym typeface="Times New Roman"/>
                </a:rPr>
                <a:t>Bộ ảnh</a:t>
              </a:r>
              <a:endParaRPr/>
            </a:p>
          </p:txBody>
        </p:sp>
        <p:sp>
          <p:nvSpPr>
            <p:cNvPr id="396" name="Google Shape;396;p11"/>
            <p:cNvSpPr txBox="1"/>
            <p:nvPr/>
          </p:nvSpPr>
          <p:spPr>
            <a:xfrm>
              <a:off x="6327578" y="4218002"/>
              <a:ext cx="1615145" cy="4447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E6E7E9"/>
                  </a:solidFill>
                  <a:latin typeface="Times New Roman"/>
                  <a:ea typeface="Times New Roman"/>
                  <a:cs typeface="Times New Roman"/>
                  <a:sym typeface="Times New Roman"/>
                </a:rPr>
                <a:t>Đủ 26 chữ cái in hoa theo size 28*28 pixel</a:t>
              </a:r>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cxnSp>
        <p:nvCxnSpPr>
          <p:cNvPr id="401" name="Google Shape;401;p12"/>
          <p:cNvCxnSpPr/>
          <p:nvPr/>
        </p:nvCxnSpPr>
        <p:spPr>
          <a:xfrm>
            <a:off x="6175088" y="3995319"/>
            <a:ext cx="2252870" cy="0"/>
          </a:xfrm>
          <a:prstGeom prst="straightConnector1">
            <a:avLst/>
          </a:prstGeom>
          <a:noFill/>
          <a:ln cap="flat" cmpd="sng" w="19050">
            <a:solidFill>
              <a:srgbClr val="A5A5A5"/>
            </a:solidFill>
            <a:prstDash val="solid"/>
            <a:miter lim="800000"/>
            <a:headEnd len="sm" w="sm" type="none"/>
            <a:tailEnd len="sm" w="sm" type="none"/>
          </a:ln>
        </p:spPr>
      </p:cxnSp>
      <p:cxnSp>
        <p:nvCxnSpPr>
          <p:cNvPr id="402" name="Google Shape;402;p12"/>
          <p:cNvCxnSpPr/>
          <p:nvPr/>
        </p:nvCxnSpPr>
        <p:spPr>
          <a:xfrm>
            <a:off x="8413015" y="3995319"/>
            <a:ext cx="2252870" cy="0"/>
          </a:xfrm>
          <a:prstGeom prst="straightConnector1">
            <a:avLst/>
          </a:prstGeom>
          <a:noFill/>
          <a:ln cap="flat" cmpd="sng" w="19050">
            <a:solidFill>
              <a:srgbClr val="A5A5A5"/>
            </a:solidFill>
            <a:prstDash val="solid"/>
            <a:miter lim="800000"/>
            <a:headEnd len="sm" w="sm" type="none"/>
            <a:tailEnd len="sm" w="sm" type="none"/>
          </a:ln>
        </p:spPr>
      </p:cxnSp>
      <p:cxnSp>
        <p:nvCxnSpPr>
          <p:cNvPr id="403" name="Google Shape;403;p12"/>
          <p:cNvCxnSpPr/>
          <p:nvPr/>
        </p:nvCxnSpPr>
        <p:spPr>
          <a:xfrm>
            <a:off x="10665885" y="3995319"/>
            <a:ext cx="1538514" cy="0"/>
          </a:xfrm>
          <a:prstGeom prst="straightConnector1">
            <a:avLst/>
          </a:prstGeom>
          <a:noFill/>
          <a:ln cap="flat" cmpd="sng" w="19050">
            <a:solidFill>
              <a:srgbClr val="A5A5A5"/>
            </a:solidFill>
            <a:prstDash val="solid"/>
            <a:miter lim="800000"/>
            <a:headEnd len="sm" w="sm" type="none"/>
            <a:tailEnd len="sm" w="sm" type="none"/>
          </a:ln>
        </p:spPr>
      </p:cxnSp>
      <p:cxnSp>
        <p:nvCxnSpPr>
          <p:cNvPr id="404" name="Google Shape;404;p12"/>
          <p:cNvCxnSpPr/>
          <p:nvPr/>
        </p:nvCxnSpPr>
        <p:spPr>
          <a:xfrm>
            <a:off x="3911339" y="3995319"/>
            <a:ext cx="2252870" cy="0"/>
          </a:xfrm>
          <a:prstGeom prst="straightConnector1">
            <a:avLst/>
          </a:prstGeom>
          <a:noFill/>
          <a:ln cap="flat" cmpd="sng" w="19050">
            <a:solidFill>
              <a:srgbClr val="A5A5A5"/>
            </a:solidFill>
            <a:prstDash val="solid"/>
            <a:miter lim="800000"/>
            <a:headEnd len="sm" w="sm" type="none"/>
            <a:tailEnd len="sm" w="sm" type="none"/>
          </a:ln>
        </p:spPr>
      </p:cxnSp>
      <p:cxnSp>
        <p:nvCxnSpPr>
          <p:cNvPr id="405" name="Google Shape;405;p12"/>
          <p:cNvCxnSpPr/>
          <p:nvPr/>
        </p:nvCxnSpPr>
        <p:spPr>
          <a:xfrm>
            <a:off x="1657906" y="3995319"/>
            <a:ext cx="2252870" cy="0"/>
          </a:xfrm>
          <a:prstGeom prst="straightConnector1">
            <a:avLst/>
          </a:prstGeom>
          <a:noFill/>
          <a:ln cap="flat" cmpd="sng" w="19050">
            <a:solidFill>
              <a:srgbClr val="A5A5A5"/>
            </a:solidFill>
            <a:prstDash val="solid"/>
            <a:miter lim="800000"/>
            <a:headEnd len="sm" w="sm" type="none"/>
            <a:tailEnd len="sm" w="sm" type="none"/>
          </a:ln>
        </p:spPr>
      </p:cxnSp>
      <p:sp>
        <p:nvSpPr>
          <p:cNvPr id="406" name="Google Shape;406;p12"/>
          <p:cNvSpPr/>
          <p:nvPr/>
        </p:nvSpPr>
        <p:spPr>
          <a:xfrm>
            <a:off x="1150597" y="3535738"/>
            <a:ext cx="919162" cy="919162"/>
          </a:xfrm>
          <a:prstGeom prst="arc">
            <a:avLst>
              <a:gd fmla="val 5420354" name="adj1"/>
              <a:gd fmla="val 10853341"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407" name="Google Shape;407;p12"/>
          <p:cNvCxnSpPr/>
          <p:nvPr/>
        </p:nvCxnSpPr>
        <p:spPr>
          <a:xfrm>
            <a:off x="0" y="3995319"/>
            <a:ext cx="1538514" cy="0"/>
          </a:xfrm>
          <a:prstGeom prst="straightConnector1">
            <a:avLst/>
          </a:prstGeom>
          <a:noFill/>
          <a:ln cap="flat" cmpd="sng" w="19050">
            <a:solidFill>
              <a:srgbClr val="A5A5A5"/>
            </a:solidFill>
            <a:prstDash val="solid"/>
            <a:miter lim="800000"/>
            <a:headEnd len="sm" w="sm" type="none"/>
            <a:tailEnd len="sm" w="sm" type="none"/>
          </a:ln>
        </p:spPr>
      </p:cxnSp>
      <p:sp>
        <p:nvSpPr>
          <p:cNvPr id="408" name="Google Shape;408;p12"/>
          <p:cNvSpPr/>
          <p:nvPr/>
        </p:nvSpPr>
        <p:spPr>
          <a:xfrm>
            <a:off x="1514928" y="3900069"/>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09" name="Google Shape;409;p12"/>
          <p:cNvSpPr/>
          <p:nvPr/>
        </p:nvSpPr>
        <p:spPr>
          <a:xfrm>
            <a:off x="1395865" y="3781006"/>
            <a:ext cx="428626" cy="428626"/>
          </a:xfrm>
          <a:prstGeom prst="donut">
            <a:avLst>
              <a:gd fmla="val 5281" name="adj"/>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10" name="Google Shape;410;p12"/>
          <p:cNvSpPr/>
          <p:nvPr/>
        </p:nvSpPr>
        <p:spPr>
          <a:xfrm>
            <a:off x="1262993" y="3648134"/>
            <a:ext cx="694370" cy="694370"/>
          </a:xfrm>
          <a:prstGeom prst="donut">
            <a:avLst>
              <a:gd fmla="val 2879"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411" name="Google Shape;411;p12"/>
          <p:cNvCxnSpPr/>
          <p:nvPr/>
        </p:nvCxnSpPr>
        <p:spPr>
          <a:xfrm rot="10800000">
            <a:off x="1610179" y="4342505"/>
            <a:ext cx="0" cy="1033387"/>
          </a:xfrm>
          <a:prstGeom prst="straightConnector1">
            <a:avLst/>
          </a:prstGeom>
          <a:noFill/>
          <a:ln cap="flat" cmpd="sng" w="19050">
            <a:solidFill>
              <a:srgbClr val="03A1A4"/>
            </a:solidFill>
            <a:prstDash val="solid"/>
            <a:miter lim="800000"/>
            <a:headEnd len="sm" w="sm" type="none"/>
            <a:tailEnd len="sm" w="sm" type="none"/>
          </a:ln>
        </p:spPr>
      </p:cxnSp>
      <p:sp>
        <p:nvSpPr>
          <p:cNvPr id="412" name="Google Shape;412;p12"/>
          <p:cNvSpPr/>
          <p:nvPr/>
        </p:nvSpPr>
        <p:spPr>
          <a:xfrm>
            <a:off x="1548058" y="5350759"/>
            <a:ext cx="124240" cy="12424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13" name="Google Shape;413;p12"/>
          <p:cNvSpPr txBox="1"/>
          <p:nvPr/>
        </p:nvSpPr>
        <p:spPr>
          <a:xfrm>
            <a:off x="13335" y="3141345"/>
            <a:ext cx="3194050" cy="506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700">
                <a:solidFill>
                  <a:srgbClr val="03A1A4"/>
                </a:solidFill>
                <a:latin typeface="Times New Roman"/>
                <a:ea typeface="Times New Roman"/>
                <a:cs typeface="Times New Roman"/>
                <a:sym typeface="Times New Roman"/>
              </a:rPr>
              <a:t>Convolutional Layers</a:t>
            </a:r>
            <a:endParaRPr/>
          </a:p>
        </p:txBody>
      </p:sp>
      <p:sp>
        <p:nvSpPr>
          <p:cNvPr id="414" name="Google Shape;414;p12"/>
          <p:cNvSpPr txBox="1"/>
          <p:nvPr/>
        </p:nvSpPr>
        <p:spPr>
          <a:xfrm>
            <a:off x="552351" y="5602985"/>
            <a:ext cx="3201043"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95723"/>
                </a:solidFill>
                <a:latin typeface="Times New Roman"/>
                <a:ea typeface="Times New Roman"/>
                <a:cs typeface="Times New Roman"/>
                <a:sym typeface="Times New Roman"/>
              </a:rPr>
              <a:t>Chứa các layer trong mạng nơ ron tích chập </a:t>
            </a:r>
            <a:endParaRPr/>
          </a:p>
        </p:txBody>
      </p:sp>
      <p:sp>
        <p:nvSpPr>
          <p:cNvPr id="415" name="Google Shape;415;p12"/>
          <p:cNvSpPr/>
          <p:nvPr/>
        </p:nvSpPr>
        <p:spPr>
          <a:xfrm rot="5400000">
            <a:off x="3389075" y="3535738"/>
            <a:ext cx="919162" cy="919162"/>
          </a:xfrm>
          <a:prstGeom prst="arc">
            <a:avLst>
              <a:gd fmla="val 5420354" name="adj1"/>
              <a:gd fmla="val 10853341"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16" name="Google Shape;416;p12"/>
          <p:cNvSpPr/>
          <p:nvPr/>
        </p:nvSpPr>
        <p:spPr>
          <a:xfrm>
            <a:off x="3753406" y="3900069"/>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17" name="Google Shape;417;p12"/>
          <p:cNvSpPr/>
          <p:nvPr/>
        </p:nvSpPr>
        <p:spPr>
          <a:xfrm>
            <a:off x="3634343" y="3781006"/>
            <a:ext cx="428626" cy="428626"/>
          </a:xfrm>
          <a:prstGeom prst="donut">
            <a:avLst>
              <a:gd fmla="val 5281" name="adj"/>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18" name="Google Shape;418;p12"/>
          <p:cNvSpPr/>
          <p:nvPr/>
        </p:nvSpPr>
        <p:spPr>
          <a:xfrm>
            <a:off x="3501471" y="3648134"/>
            <a:ext cx="694370" cy="694370"/>
          </a:xfrm>
          <a:prstGeom prst="donut">
            <a:avLst>
              <a:gd fmla="val 2879"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419" name="Google Shape;419;p12"/>
          <p:cNvCxnSpPr/>
          <p:nvPr/>
        </p:nvCxnSpPr>
        <p:spPr>
          <a:xfrm rot="10800000">
            <a:off x="3848657" y="2614747"/>
            <a:ext cx="0" cy="1033387"/>
          </a:xfrm>
          <a:prstGeom prst="straightConnector1">
            <a:avLst/>
          </a:prstGeom>
          <a:noFill/>
          <a:ln cap="flat" cmpd="sng" w="19050">
            <a:solidFill>
              <a:srgbClr val="EE9524"/>
            </a:solidFill>
            <a:prstDash val="solid"/>
            <a:miter lim="800000"/>
            <a:headEnd len="sm" w="sm" type="none"/>
            <a:tailEnd len="sm" w="sm" type="none"/>
          </a:ln>
        </p:spPr>
      </p:cxnSp>
      <p:sp>
        <p:nvSpPr>
          <p:cNvPr id="420" name="Google Shape;420;p12"/>
          <p:cNvSpPr/>
          <p:nvPr/>
        </p:nvSpPr>
        <p:spPr>
          <a:xfrm>
            <a:off x="3786536" y="2568391"/>
            <a:ext cx="124240" cy="12424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21" name="Google Shape;421;p12"/>
          <p:cNvSpPr txBox="1"/>
          <p:nvPr/>
        </p:nvSpPr>
        <p:spPr>
          <a:xfrm>
            <a:off x="2807970" y="4382770"/>
            <a:ext cx="2049780" cy="506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700">
                <a:solidFill>
                  <a:srgbClr val="EE9524"/>
                </a:solidFill>
                <a:latin typeface="Times New Roman"/>
                <a:ea typeface="Times New Roman"/>
                <a:cs typeface="Times New Roman"/>
                <a:sym typeface="Times New Roman"/>
              </a:rPr>
              <a:t>Max Pooling</a:t>
            </a:r>
            <a:endParaRPr/>
          </a:p>
        </p:txBody>
      </p:sp>
      <p:sp>
        <p:nvSpPr>
          <p:cNvPr id="422" name="Google Shape;422;p12"/>
          <p:cNvSpPr txBox="1"/>
          <p:nvPr/>
        </p:nvSpPr>
        <p:spPr>
          <a:xfrm>
            <a:off x="2700522" y="1926108"/>
            <a:ext cx="3201043"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95723"/>
                </a:solidFill>
                <a:latin typeface="Times New Roman"/>
                <a:ea typeface="Times New Roman"/>
                <a:cs typeface="Times New Roman"/>
                <a:sym typeface="Times New Roman"/>
              </a:rPr>
              <a:t>Lớp này chỉ đơn giản là giảm kích thước ma trận input theo một cửa sổ kích thước </a:t>
            </a:r>
            <a:endParaRPr/>
          </a:p>
        </p:txBody>
      </p:sp>
      <p:sp>
        <p:nvSpPr>
          <p:cNvPr id="423" name="Google Shape;423;p12"/>
          <p:cNvSpPr/>
          <p:nvPr/>
        </p:nvSpPr>
        <p:spPr>
          <a:xfrm>
            <a:off x="5642508" y="3535738"/>
            <a:ext cx="919162" cy="919162"/>
          </a:xfrm>
          <a:prstGeom prst="arc">
            <a:avLst>
              <a:gd fmla="val 5420354" name="adj1"/>
              <a:gd fmla="val 10853341"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24" name="Google Shape;424;p12"/>
          <p:cNvSpPr/>
          <p:nvPr/>
        </p:nvSpPr>
        <p:spPr>
          <a:xfrm>
            <a:off x="6006839" y="3900069"/>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25" name="Google Shape;425;p12"/>
          <p:cNvSpPr/>
          <p:nvPr/>
        </p:nvSpPr>
        <p:spPr>
          <a:xfrm>
            <a:off x="5887776" y="3781006"/>
            <a:ext cx="428626" cy="428626"/>
          </a:xfrm>
          <a:prstGeom prst="donut">
            <a:avLst>
              <a:gd fmla="val 5281" name="adj"/>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26" name="Google Shape;426;p12"/>
          <p:cNvSpPr/>
          <p:nvPr/>
        </p:nvSpPr>
        <p:spPr>
          <a:xfrm>
            <a:off x="5754904" y="3648134"/>
            <a:ext cx="694370" cy="694370"/>
          </a:xfrm>
          <a:prstGeom prst="donut">
            <a:avLst>
              <a:gd fmla="val 2879"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427" name="Google Shape;427;p12"/>
          <p:cNvCxnSpPr/>
          <p:nvPr/>
        </p:nvCxnSpPr>
        <p:spPr>
          <a:xfrm rot="10800000">
            <a:off x="6102090" y="4342505"/>
            <a:ext cx="0" cy="1033387"/>
          </a:xfrm>
          <a:prstGeom prst="straightConnector1">
            <a:avLst/>
          </a:prstGeom>
          <a:noFill/>
          <a:ln cap="flat" cmpd="sng" w="19050">
            <a:solidFill>
              <a:srgbClr val="EF3078"/>
            </a:solidFill>
            <a:prstDash val="solid"/>
            <a:miter lim="800000"/>
            <a:headEnd len="sm" w="sm" type="none"/>
            <a:tailEnd len="sm" w="sm" type="none"/>
          </a:ln>
        </p:spPr>
      </p:cxnSp>
      <p:sp>
        <p:nvSpPr>
          <p:cNvPr id="428" name="Google Shape;428;p12"/>
          <p:cNvSpPr/>
          <p:nvPr/>
        </p:nvSpPr>
        <p:spPr>
          <a:xfrm>
            <a:off x="6039969" y="5350759"/>
            <a:ext cx="124240" cy="12424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29" name="Google Shape;429;p12"/>
          <p:cNvSpPr txBox="1"/>
          <p:nvPr/>
        </p:nvSpPr>
        <p:spPr>
          <a:xfrm>
            <a:off x="5344396" y="2961830"/>
            <a:ext cx="1515386" cy="506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700">
                <a:solidFill>
                  <a:srgbClr val="EF3078"/>
                </a:solidFill>
                <a:latin typeface="Times New Roman"/>
                <a:ea typeface="Times New Roman"/>
                <a:cs typeface="Times New Roman"/>
                <a:sym typeface="Times New Roman"/>
              </a:rPr>
              <a:t>Flatten</a:t>
            </a:r>
            <a:endParaRPr/>
          </a:p>
        </p:txBody>
      </p:sp>
      <p:sp>
        <p:nvSpPr>
          <p:cNvPr id="430" name="Google Shape;430;p12"/>
          <p:cNvSpPr txBox="1"/>
          <p:nvPr/>
        </p:nvSpPr>
        <p:spPr>
          <a:xfrm>
            <a:off x="5039817" y="5602985"/>
            <a:ext cx="3201043"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95723"/>
                </a:solidFill>
                <a:latin typeface="Times New Roman"/>
                <a:ea typeface="Times New Roman"/>
                <a:cs typeface="Times New Roman"/>
                <a:sym typeface="Times New Roman"/>
              </a:rPr>
              <a:t>Chuyển thành ma trận 1 chiều</a:t>
            </a:r>
            <a:endParaRPr/>
          </a:p>
        </p:txBody>
      </p:sp>
      <p:sp>
        <p:nvSpPr>
          <p:cNvPr id="431" name="Google Shape;431;p12"/>
          <p:cNvSpPr/>
          <p:nvPr/>
        </p:nvSpPr>
        <p:spPr>
          <a:xfrm rot="5400000">
            <a:off x="7906257" y="3535738"/>
            <a:ext cx="919162" cy="919162"/>
          </a:xfrm>
          <a:prstGeom prst="arc">
            <a:avLst>
              <a:gd fmla="val 5420354" name="adj1"/>
              <a:gd fmla="val 10853341"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32" name="Google Shape;432;p12"/>
          <p:cNvSpPr/>
          <p:nvPr/>
        </p:nvSpPr>
        <p:spPr>
          <a:xfrm>
            <a:off x="8270588" y="3900069"/>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33" name="Google Shape;433;p12"/>
          <p:cNvSpPr/>
          <p:nvPr/>
        </p:nvSpPr>
        <p:spPr>
          <a:xfrm>
            <a:off x="8151525" y="3781006"/>
            <a:ext cx="428626" cy="428626"/>
          </a:xfrm>
          <a:prstGeom prst="donut">
            <a:avLst>
              <a:gd fmla="val 5281" name="adj"/>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34" name="Google Shape;434;p12"/>
          <p:cNvSpPr/>
          <p:nvPr/>
        </p:nvSpPr>
        <p:spPr>
          <a:xfrm>
            <a:off x="8018653" y="3648134"/>
            <a:ext cx="694370" cy="694370"/>
          </a:xfrm>
          <a:prstGeom prst="donut">
            <a:avLst>
              <a:gd fmla="val 2879"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435" name="Google Shape;435;p12"/>
          <p:cNvCxnSpPr/>
          <p:nvPr/>
        </p:nvCxnSpPr>
        <p:spPr>
          <a:xfrm rot="10800000">
            <a:off x="8365839" y="2614747"/>
            <a:ext cx="0" cy="1033387"/>
          </a:xfrm>
          <a:prstGeom prst="straightConnector1">
            <a:avLst/>
          </a:prstGeom>
          <a:noFill/>
          <a:ln cap="flat" cmpd="sng" w="19050">
            <a:solidFill>
              <a:srgbClr val="1C7CBB"/>
            </a:solidFill>
            <a:prstDash val="solid"/>
            <a:miter lim="800000"/>
            <a:headEnd len="sm" w="sm" type="none"/>
            <a:tailEnd len="sm" w="sm" type="none"/>
          </a:ln>
        </p:spPr>
      </p:cxnSp>
      <p:sp>
        <p:nvSpPr>
          <p:cNvPr id="436" name="Google Shape;436;p12"/>
          <p:cNvSpPr/>
          <p:nvPr/>
        </p:nvSpPr>
        <p:spPr>
          <a:xfrm>
            <a:off x="8303718" y="2568391"/>
            <a:ext cx="124240" cy="12424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37" name="Google Shape;437;p12"/>
          <p:cNvSpPr txBox="1"/>
          <p:nvPr/>
        </p:nvSpPr>
        <p:spPr>
          <a:xfrm>
            <a:off x="7327265" y="4382770"/>
            <a:ext cx="2049780" cy="506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700">
                <a:solidFill>
                  <a:srgbClr val="1C7CBB"/>
                </a:solidFill>
                <a:latin typeface="Times New Roman"/>
                <a:ea typeface="Times New Roman"/>
                <a:cs typeface="Times New Roman"/>
                <a:sym typeface="Times New Roman"/>
              </a:rPr>
              <a:t>Layer Dense </a:t>
            </a:r>
            <a:endParaRPr/>
          </a:p>
        </p:txBody>
      </p:sp>
      <p:sp>
        <p:nvSpPr>
          <p:cNvPr id="438" name="Google Shape;438;p12"/>
          <p:cNvSpPr txBox="1"/>
          <p:nvPr/>
        </p:nvSpPr>
        <p:spPr>
          <a:xfrm>
            <a:off x="7217704" y="1926108"/>
            <a:ext cx="3201043"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95723"/>
                </a:solidFill>
                <a:latin typeface="Times New Roman"/>
                <a:ea typeface="Times New Roman"/>
                <a:cs typeface="Times New Roman"/>
                <a:sym typeface="Times New Roman"/>
              </a:rPr>
              <a:t>128 nút điểm xác suất</a:t>
            </a:r>
            <a:endParaRPr/>
          </a:p>
        </p:txBody>
      </p:sp>
      <p:sp>
        <p:nvSpPr>
          <p:cNvPr id="439" name="Google Shape;439;p12"/>
          <p:cNvSpPr/>
          <p:nvPr/>
        </p:nvSpPr>
        <p:spPr>
          <a:xfrm>
            <a:off x="10144184" y="3535738"/>
            <a:ext cx="919162" cy="919162"/>
          </a:xfrm>
          <a:prstGeom prst="arc">
            <a:avLst>
              <a:gd fmla="val 5420354" name="adj1"/>
              <a:gd fmla="val 10853341" name="adj2"/>
            </a:avLst>
          </a:prstGeom>
          <a:noFill/>
          <a:ln cap="flat" cmpd="sng" w="190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40" name="Google Shape;440;p12"/>
          <p:cNvSpPr/>
          <p:nvPr/>
        </p:nvSpPr>
        <p:spPr>
          <a:xfrm>
            <a:off x="10508515" y="3900069"/>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41" name="Google Shape;441;p12"/>
          <p:cNvSpPr/>
          <p:nvPr/>
        </p:nvSpPr>
        <p:spPr>
          <a:xfrm>
            <a:off x="10389452" y="3781006"/>
            <a:ext cx="428626" cy="428626"/>
          </a:xfrm>
          <a:prstGeom prst="donut">
            <a:avLst>
              <a:gd fmla="val 5281" name="adj"/>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42" name="Google Shape;442;p12"/>
          <p:cNvSpPr/>
          <p:nvPr/>
        </p:nvSpPr>
        <p:spPr>
          <a:xfrm>
            <a:off x="10256580" y="3648134"/>
            <a:ext cx="694370" cy="694370"/>
          </a:xfrm>
          <a:prstGeom prst="donut">
            <a:avLst>
              <a:gd fmla="val 2879"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443" name="Google Shape;443;p12"/>
          <p:cNvCxnSpPr/>
          <p:nvPr/>
        </p:nvCxnSpPr>
        <p:spPr>
          <a:xfrm rot="10800000">
            <a:off x="10603766" y="4342505"/>
            <a:ext cx="0" cy="1033387"/>
          </a:xfrm>
          <a:prstGeom prst="straightConnector1">
            <a:avLst/>
          </a:prstGeom>
          <a:noFill/>
          <a:ln cap="flat" cmpd="sng" w="19050">
            <a:solidFill>
              <a:srgbClr val="385623"/>
            </a:solidFill>
            <a:prstDash val="solid"/>
            <a:miter lim="800000"/>
            <a:headEnd len="sm" w="sm" type="none"/>
            <a:tailEnd len="sm" w="sm" type="none"/>
          </a:ln>
        </p:spPr>
      </p:cxnSp>
      <p:sp>
        <p:nvSpPr>
          <p:cNvPr id="444" name="Google Shape;444;p12"/>
          <p:cNvSpPr/>
          <p:nvPr/>
        </p:nvSpPr>
        <p:spPr>
          <a:xfrm>
            <a:off x="10541645" y="5350759"/>
            <a:ext cx="124240" cy="12424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45" name="Google Shape;445;p12"/>
          <p:cNvSpPr txBox="1"/>
          <p:nvPr/>
        </p:nvSpPr>
        <p:spPr>
          <a:xfrm>
            <a:off x="9655175" y="2961640"/>
            <a:ext cx="2049145" cy="506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700">
                <a:solidFill>
                  <a:srgbClr val="385623"/>
                </a:solidFill>
                <a:latin typeface="Times New Roman"/>
                <a:ea typeface="Times New Roman"/>
                <a:cs typeface="Times New Roman"/>
                <a:sym typeface="Times New Roman"/>
              </a:rPr>
              <a:t>Layer Dense</a:t>
            </a:r>
            <a:endParaRPr/>
          </a:p>
        </p:txBody>
      </p:sp>
      <p:sp>
        <p:nvSpPr>
          <p:cNvPr id="446" name="Google Shape;446;p12"/>
          <p:cNvSpPr txBox="1"/>
          <p:nvPr/>
        </p:nvSpPr>
        <p:spPr>
          <a:xfrm>
            <a:off x="9541493" y="5602985"/>
            <a:ext cx="3201043"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95723"/>
                </a:solidFill>
                <a:latin typeface="Times New Roman"/>
                <a:ea typeface="Times New Roman"/>
                <a:cs typeface="Times New Roman"/>
                <a:sym typeface="Times New Roman"/>
              </a:rPr>
              <a:t>26 nút với điểm xác suất</a:t>
            </a:r>
            <a:endParaRPr/>
          </a:p>
          <a:p>
            <a:pPr indent="0" lvl="0" marL="0" marR="0" rtl="0" algn="l">
              <a:spcBef>
                <a:spcPts val="0"/>
              </a:spcBef>
              <a:spcAft>
                <a:spcPts val="0"/>
              </a:spcAft>
              <a:buNone/>
            </a:pPr>
            <a:r>
              <a:t/>
            </a:r>
            <a:endParaRPr sz="1600">
              <a:solidFill>
                <a:srgbClr val="395723"/>
              </a:solidFill>
              <a:latin typeface="Times New Roman"/>
              <a:ea typeface="Times New Roman"/>
              <a:cs typeface="Times New Roman"/>
              <a:sym typeface="Times New Roman"/>
            </a:endParaRPr>
          </a:p>
        </p:txBody>
      </p:sp>
      <p:cxnSp>
        <p:nvCxnSpPr>
          <p:cNvPr id="447" name="Google Shape;447;p12"/>
          <p:cNvCxnSpPr/>
          <p:nvPr/>
        </p:nvCxnSpPr>
        <p:spPr>
          <a:xfrm>
            <a:off x="651657" y="6212376"/>
            <a:ext cx="2048865" cy="0"/>
          </a:xfrm>
          <a:prstGeom prst="straightConnector1">
            <a:avLst/>
          </a:prstGeom>
          <a:noFill/>
          <a:ln cap="flat" cmpd="sng" w="19050">
            <a:solidFill>
              <a:srgbClr val="03A1A4"/>
            </a:solidFill>
            <a:prstDash val="solid"/>
            <a:miter lim="800000"/>
            <a:headEnd len="sm" w="sm" type="none"/>
            <a:tailEnd len="sm" w="sm" type="none"/>
          </a:ln>
        </p:spPr>
      </p:cxnSp>
      <p:cxnSp>
        <p:nvCxnSpPr>
          <p:cNvPr id="448" name="Google Shape;448;p12"/>
          <p:cNvCxnSpPr/>
          <p:nvPr/>
        </p:nvCxnSpPr>
        <p:spPr>
          <a:xfrm>
            <a:off x="5131605" y="6212376"/>
            <a:ext cx="2048865" cy="0"/>
          </a:xfrm>
          <a:prstGeom prst="straightConnector1">
            <a:avLst/>
          </a:prstGeom>
          <a:noFill/>
          <a:ln cap="flat" cmpd="sng" w="19050">
            <a:solidFill>
              <a:srgbClr val="EF3078"/>
            </a:solidFill>
            <a:prstDash val="solid"/>
            <a:miter lim="800000"/>
            <a:headEnd len="sm" w="sm" type="none"/>
            <a:tailEnd len="sm" w="sm" type="none"/>
          </a:ln>
        </p:spPr>
      </p:cxnSp>
      <p:cxnSp>
        <p:nvCxnSpPr>
          <p:cNvPr id="449" name="Google Shape;449;p12"/>
          <p:cNvCxnSpPr/>
          <p:nvPr/>
        </p:nvCxnSpPr>
        <p:spPr>
          <a:xfrm>
            <a:off x="9655100" y="6212376"/>
            <a:ext cx="2048865" cy="0"/>
          </a:xfrm>
          <a:prstGeom prst="straightConnector1">
            <a:avLst/>
          </a:prstGeom>
          <a:noFill/>
          <a:ln cap="flat" cmpd="sng" w="19050">
            <a:solidFill>
              <a:srgbClr val="385623"/>
            </a:solidFill>
            <a:prstDash val="solid"/>
            <a:miter lim="800000"/>
            <a:headEnd len="sm" w="sm" type="none"/>
            <a:tailEnd len="sm" w="sm" type="none"/>
          </a:ln>
        </p:spPr>
      </p:cxnSp>
      <p:cxnSp>
        <p:nvCxnSpPr>
          <p:cNvPr id="450" name="Google Shape;450;p12"/>
          <p:cNvCxnSpPr/>
          <p:nvPr/>
        </p:nvCxnSpPr>
        <p:spPr>
          <a:xfrm>
            <a:off x="2807969" y="1835312"/>
            <a:ext cx="2048865" cy="0"/>
          </a:xfrm>
          <a:prstGeom prst="straightConnector1">
            <a:avLst/>
          </a:prstGeom>
          <a:noFill/>
          <a:ln cap="flat" cmpd="sng" w="19050">
            <a:solidFill>
              <a:srgbClr val="EE9524"/>
            </a:solidFill>
            <a:prstDash val="solid"/>
            <a:miter lim="800000"/>
            <a:headEnd len="sm" w="sm" type="none"/>
            <a:tailEnd len="sm" w="sm" type="none"/>
          </a:ln>
        </p:spPr>
      </p:cxnSp>
      <p:cxnSp>
        <p:nvCxnSpPr>
          <p:cNvPr id="451" name="Google Shape;451;p12"/>
          <p:cNvCxnSpPr/>
          <p:nvPr/>
        </p:nvCxnSpPr>
        <p:spPr>
          <a:xfrm>
            <a:off x="7328027" y="1835312"/>
            <a:ext cx="2048865" cy="0"/>
          </a:xfrm>
          <a:prstGeom prst="straightConnector1">
            <a:avLst/>
          </a:prstGeom>
          <a:noFill/>
          <a:ln cap="flat" cmpd="sng" w="19050">
            <a:solidFill>
              <a:srgbClr val="1C7CBB"/>
            </a:solidFill>
            <a:prstDash val="solid"/>
            <a:miter lim="800000"/>
            <a:headEnd len="sm" w="sm" type="none"/>
            <a:tailEnd len="sm" w="sm" type="none"/>
          </a:ln>
        </p:spPr>
      </p:cxnSp>
      <p:sp>
        <p:nvSpPr>
          <p:cNvPr id="452" name="Google Shape;452;p12"/>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XÂY DỰNG MODEL </a:t>
            </a:r>
            <a:endParaRPr/>
          </a:p>
        </p:txBody>
      </p:sp>
      <p:grpSp>
        <p:nvGrpSpPr>
          <p:cNvPr id="453" name="Google Shape;453;p12"/>
          <p:cNvGrpSpPr/>
          <p:nvPr/>
        </p:nvGrpSpPr>
        <p:grpSpPr>
          <a:xfrm>
            <a:off x="5378756" y="878988"/>
            <a:ext cx="1434489" cy="190500"/>
            <a:chOff x="4679586" y="878988"/>
            <a:chExt cx="1434489" cy="190500"/>
          </a:xfrm>
        </p:grpSpPr>
        <p:sp>
          <p:nvSpPr>
            <p:cNvPr id="454" name="Google Shape;454;p12"/>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55" name="Google Shape;455;p12"/>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56" name="Google Shape;456;p12"/>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57" name="Google Shape;457;p12"/>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58" name="Google Shape;458;p12"/>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408"/>
                                        </p:tgtEl>
                                        <p:attrNameLst>
                                          <p:attrName>style.visibility</p:attrName>
                                        </p:attrNameLst>
                                      </p:cBhvr>
                                      <p:to>
                                        <p:strVal val="visible"/>
                                      </p:to>
                                    </p:set>
                                    <p:anim calcmode="lin" valueType="num">
                                      <p:cBhvr additive="base">
                                        <p:cTn dur="500"/>
                                        <p:tgtEl>
                                          <p:spTgt spid="408"/>
                                        </p:tgtEl>
                                        <p:attrNameLst>
                                          <p:attrName>ppt_w</p:attrName>
                                        </p:attrNameLst>
                                      </p:cBhvr>
                                      <p:tavLst>
                                        <p:tav fmla="" tm="0">
                                          <p:val>
                                            <p:strVal val="0"/>
                                          </p:val>
                                        </p:tav>
                                        <p:tav fmla="" tm="100000">
                                          <p:val>
                                            <p:strVal val="#ppt_w"/>
                                          </p:val>
                                        </p:tav>
                                      </p:tavLst>
                                    </p:anim>
                                    <p:anim calcmode="lin" valueType="num">
                                      <p:cBhvr additive="base">
                                        <p:cTn dur="500"/>
                                        <p:tgtEl>
                                          <p:spTgt spid="40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500"/>
                                        <p:tgtEl>
                                          <p:spTgt spid="409"/>
                                        </p:tgtEl>
                                        <p:attrNameLst>
                                          <p:attrName>ppt_w</p:attrName>
                                        </p:attrNameLst>
                                      </p:cBhvr>
                                      <p:tavLst>
                                        <p:tav fmla="" tm="0">
                                          <p:val>
                                            <p:strVal val="0"/>
                                          </p:val>
                                        </p:tav>
                                        <p:tav fmla="" tm="100000">
                                          <p:val>
                                            <p:strVal val="#ppt_w"/>
                                          </p:val>
                                        </p:tav>
                                      </p:tavLst>
                                    </p:anim>
                                    <p:anim calcmode="lin" valueType="num">
                                      <p:cBhvr additive="base">
                                        <p:cTn dur="500"/>
                                        <p:tgtEl>
                                          <p:spTgt spid="409"/>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410"/>
                                        </p:tgtEl>
                                        <p:attrNameLst>
                                          <p:attrName>style.visibility</p:attrName>
                                        </p:attrNameLst>
                                      </p:cBhvr>
                                      <p:to>
                                        <p:strVal val="visible"/>
                                      </p:to>
                                    </p:set>
                                    <p:anim calcmode="lin" valueType="num">
                                      <p:cBhvr additive="base">
                                        <p:cTn dur="500"/>
                                        <p:tgtEl>
                                          <p:spTgt spid="410"/>
                                        </p:tgtEl>
                                        <p:attrNameLst>
                                          <p:attrName>ppt_w</p:attrName>
                                        </p:attrNameLst>
                                      </p:cBhvr>
                                      <p:tavLst>
                                        <p:tav fmla="" tm="0">
                                          <p:val>
                                            <p:strVal val="0"/>
                                          </p:val>
                                        </p:tav>
                                        <p:tav fmla="" tm="100000">
                                          <p:val>
                                            <p:strVal val="#ppt_w"/>
                                          </p:val>
                                        </p:tav>
                                      </p:tavLst>
                                    </p:anim>
                                    <p:anim calcmode="lin" valueType="num">
                                      <p:cBhvr additive="base">
                                        <p:cTn dur="500"/>
                                        <p:tgtEl>
                                          <p:spTgt spid="410"/>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412"/>
                                        </p:tgtEl>
                                        <p:attrNameLst>
                                          <p:attrName>style.visibility</p:attrName>
                                        </p:attrNameLst>
                                      </p:cBhvr>
                                      <p:to>
                                        <p:strVal val="visible"/>
                                      </p:to>
                                    </p:set>
                                    <p:anim calcmode="lin" valueType="num">
                                      <p:cBhvr additive="base">
                                        <p:cTn dur="500"/>
                                        <p:tgtEl>
                                          <p:spTgt spid="412"/>
                                        </p:tgtEl>
                                        <p:attrNameLst>
                                          <p:attrName>ppt_w</p:attrName>
                                        </p:attrNameLst>
                                      </p:cBhvr>
                                      <p:tavLst>
                                        <p:tav fmla="" tm="0">
                                          <p:val>
                                            <p:strVal val="0"/>
                                          </p:val>
                                        </p:tav>
                                        <p:tav fmla="" tm="100000">
                                          <p:val>
                                            <p:strVal val="#ppt_w"/>
                                          </p:val>
                                        </p:tav>
                                      </p:tavLst>
                                    </p:anim>
                                    <p:anim calcmode="lin" valueType="num">
                                      <p:cBhvr additive="base">
                                        <p:cTn dur="500"/>
                                        <p:tgtEl>
                                          <p:spTgt spid="412"/>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500"/>
                                        <p:tgtEl>
                                          <p:spTgt spid="406"/>
                                        </p:tgtEl>
                                        <p:attrNameLst>
                                          <p:attrName>ppt_w</p:attrName>
                                        </p:attrNameLst>
                                      </p:cBhvr>
                                      <p:tavLst>
                                        <p:tav fmla="" tm="0">
                                          <p:val>
                                            <p:strVal val="0"/>
                                          </p:val>
                                        </p:tav>
                                        <p:tav fmla="" tm="100000">
                                          <p:val>
                                            <p:strVal val="#ppt_w"/>
                                          </p:val>
                                        </p:tav>
                                      </p:tavLst>
                                    </p:anim>
                                    <p:anim calcmode="lin" valueType="num">
                                      <p:cBhvr additive="base">
                                        <p:cTn dur="500"/>
                                        <p:tgtEl>
                                          <p:spTgt spid="40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500"/>
                                        <p:tgtEl>
                                          <p:spTgt spid="416"/>
                                        </p:tgtEl>
                                        <p:attrNameLst>
                                          <p:attrName>ppt_w</p:attrName>
                                        </p:attrNameLst>
                                      </p:cBhvr>
                                      <p:tavLst>
                                        <p:tav fmla="" tm="0">
                                          <p:val>
                                            <p:strVal val="0"/>
                                          </p:val>
                                        </p:tav>
                                        <p:tav fmla="" tm="100000">
                                          <p:val>
                                            <p:strVal val="#ppt_w"/>
                                          </p:val>
                                        </p:tav>
                                      </p:tavLst>
                                    </p:anim>
                                    <p:anim calcmode="lin" valueType="num">
                                      <p:cBhvr additive="base">
                                        <p:cTn dur="500"/>
                                        <p:tgtEl>
                                          <p:spTgt spid="416"/>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500"/>
                                        <p:tgtEl>
                                          <p:spTgt spid="417"/>
                                        </p:tgtEl>
                                        <p:attrNameLst>
                                          <p:attrName>ppt_w</p:attrName>
                                        </p:attrNameLst>
                                      </p:cBhvr>
                                      <p:tavLst>
                                        <p:tav fmla="" tm="0">
                                          <p:val>
                                            <p:strVal val="0"/>
                                          </p:val>
                                        </p:tav>
                                        <p:tav fmla="" tm="100000">
                                          <p:val>
                                            <p:strVal val="#ppt_w"/>
                                          </p:val>
                                        </p:tav>
                                      </p:tavLst>
                                    </p:anim>
                                    <p:anim calcmode="lin" valueType="num">
                                      <p:cBhvr additive="base">
                                        <p:cTn dur="500"/>
                                        <p:tgtEl>
                                          <p:spTgt spid="417"/>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500"/>
                                        <p:tgtEl>
                                          <p:spTgt spid="418"/>
                                        </p:tgtEl>
                                        <p:attrNameLst>
                                          <p:attrName>ppt_w</p:attrName>
                                        </p:attrNameLst>
                                      </p:cBhvr>
                                      <p:tavLst>
                                        <p:tav fmla="" tm="0">
                                          <p:val>
                                            <p:strVal val="0"/>
                                          </p:val>
                                        </p:tav>
                                        <p:tav fmla="" tm="100000">
                                          <p:val>
                                            <p:strVal val="#ppt_w"/>
                                          </p:val>
                                        </p:tav>
                                      </p:tavLst>
                                    </p:anim>
                                    <p:anim calcmode="lin" valueType="num">
                                      <p:cBhvr additive="base">
                                        <p:cTn dur="500"/>
                                        <p:tgtEl>
                                          <p:spTgt spid="418"/>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par>
                          <p:cTn fill="hold">
                            <p:stCondLst>
                              <p:cond delay="6500"/>
                            </p:stCondLst>
                            <p:childTnLst>
                              <p:par>
                                <p:cTn fill="hold" nodeType="afterEffect" presetClass="entr" presetID="23" presetSubtype="16">
                                  <p:stCondLst>
                                    <p:cond delay="0"/>
                                  </p:stCondLst>
                                  <p:childTnLst>
                                    <p:set>
                                      <p:cBhvr>
                                        <p:cTn dur="1" fill="hold">
                                          <p:stCondLst>
                                            <p:cond delay="0"/>
                                          </p:stCondLst>
                                        </p:cTn>
                                        <p:tgtEl>
                                          <p:spTgt spid="420"/>
                                        </p:tgtEl>
                                        <p:attrNameLst>
                                          <p:attrName>style.visibility</p:attrName>
                                        </p:attrNameLst>
                                      </p:cBhvr>
                                      <p:to>
                                        <p:strVal val="visible"/>
                                      </p:to>
                                    </p:set>
                                    <p:anim calcmode="lin" valueType="num">
                                      <p:cBhvr additive="base">
                                        <p:cTn dur="500"/>
                                        <p:tgtEl>
                                          <p:spTgt spid="420"/>
                                        </p:tgtEl>
                                        <p:attrNameLst>
                                          <p:attrName>ppt_w</p:attrName>
                                        </p:attrNameLst>
                                      </p:cBhvr>
                                      <p:tavLst>
                                        <p:tav fmla="" tm="0">
                                          <p:val>
                                            <p:strVal val="0"/>
                                          </p:val>
                                        </p:tav>
                                        <p:tav fmla="" tm="100000">
                                          <p:val>
                                            <p:strVal val="#ppt_w"/>
                                          </p:val>
                                        </p:tav>
                                      </p:tavLst>
                                    </p:anim>
                                    <p:anim calcmode="lin" valueType="num">
                                      <p:cBhvr additive="base">
                                        <p:cTn dur="500"/>
                                        <p:tgtEl>
                                          <p:spTgt spid="420"/>
                                        </p:tgtEl>
                                        <p:attrNameLst>
                                          <p:attrName>ppt_h</p:attrName>
                                        </p:attrNameLst>
                                      </p:cBhvr>
                                      <p:tavLst>
                                        <p:tav fmla="" tm="0">
                                          <p:val>
                                            <p:strVal val="0"/>
                                          </p:val>
                                        </p:tav>
                                        <p:tav fmla="" tm="100000">
                                          <p:val>
                                            <p:strVal val="#ppt_h"/>
                                          </p:val>
                                        </p:tav>
                                      </p:tavLst>
                                    </p:anim>
                                  </p:childTnLst>
                                </p:cTn>
                              </p:par>
                            </p:childTnLst>
                          </p:cTn>
                        </p:par>
                        <p:par>
                          <p:cTn fill="hold">
                            <p:stCondLst>
                              <p:cond delay="7000"/>
                            </p:stCondLst>
                            <p:childTnLst>
                              <p:par>
                                <p:cTn fill="hold" nodeType="afterEffect" presetClass="entr" presetID="23" presetSubtype="16">
                                  <p:stCondLst>
                                    <p:cond delay="0"/>
                                  </p:stCondLst>
                                  <p:childTnLst>
                                    <p:set>
                                      <p:cBhvr>
                                        <p:cTn dur="1" fill="hold">
                                          <p:stCondLst>
                                            <p:cond delay="0"/>
                                          </p:stCondLst>
                                        </p:cTn>
                                        <p:tgtEl>
                                          <p:spTgt spid="415"/>
                                        </p:tgtEl>
                                        <p:attrNameLst>
                                          <p:attrName>style.visibility</p:attrName>
                                        </p:attrNameLst>
                                      </p:cBhvr>
                                      <p:to>
                                        <p:strVal val="visible"/>
                                      </p:to>
                                    </p:set>
                                    <p:anim calcmode="lin" valueType="num">
                                      <p:cBhvr additive="base">
                                        <p:cTn dur="500"/>
                                        <p:tgtEl>
                                          <p:spTgt spid="415"/>
                                        </p:tgtEl>
                                        <p:attrNameLst>
                                          <p:attrName>ppt_w</p:attrName>
                                        </p:attrNameLst>
                                      </p:cBhvr>
                                      <p:tavLst>
                                        <p:tav fmla="" tm="0">
                                          <p:val>
                                            <p:strVal val="0"/>
                                          </p:val>
                                        </p:tav>
                                        <p:tav fmla="" tm="100000">
                                          <p:val>
                                            <p:strVal val="#ppt_w"/>
                                          </p:val>
                                        </p:tav>
                                      </p:tavLst>
                                    </p:anim>
                                    <p:anim calcmode="lin" valueType="num">
                                      <p:cBhvr additive="base">
                                        <p:cTn dur="500"/>
                                        <p:tgtEl>
                                          <p:spTgt spid="41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par>
                          <p:cTn fill="hold">
                            <p:stCondLst>
                              <p:cond delay="8500"/>
                            </p:stCondLst>
                            <p:childTnLst>
                              <p:par>
                                <p:cTn fill="hold" nodeType="afterEffect" presetClass="entr" presetID="23" presetSubtype="16">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500"/>
                                        <p:tgtEl>
                                          <p:spTgt spid="424"/>
                                        </p:tgtEl>
                                        <p:attrNameLst>
                                          <p:attrName>ppt_w</p:attrName>
                                        </p:attrNameLst>
                                      </p:cBhvr>
                                      <p:tavLst>
                                        <p:tav fmla="" tm="0">
                                          <p:val>
                                            <p:strVal val="0"/>
                                          </p:val>
                                        </p:tav>
                                        <p:tav fmla="" tm="100000">
                                          <p:val>
                                            <p:strVal val="#ppt_w"/>
                                          </p:val>
                                        </p:tav>
                                      </p:tavLst>
                                    </p:anim>
                                    <p:anim calcmode="lin" valueType="num">
                                      <p:cBhvr additive="base">
                                        <p:cTn dur="500"/>
                                        <p:tgtEl>
                                          <p:spTgt spid="424"/>
                                        </p:tgtEl>
                                        <p:attrNameLst>
                                          <p:attrName>ppt_h</p:attrName>
                                        </p:attrNameLst>
                                      </p:cBhvr>
                                      <p:tavLst>
                                        <p:tav fmla="" tm="0">
                                          <p:val>
                                            <p:strVal val="0"/>
                                          </p:val>
                                        </p:tav>
                                        <p:tav fmla="" tm="100000">
                                          <p:val>
                                            <p:strVal val="#ppt_h"/>
                                          </p:val>
                                        </p:tav>
                                      </p:tavLst>
                                    </p:anim>
                                  </p:childTnLst>
                                </p:cTn>
                              </p:par>
                            </p:childTnLst>
                          </p:cTn>
                        </p:par>
                        <p:par>
                          <p:cTn fill="hold">
                            <p:stCondLst>
                              <p:cond delay="9000"/>
                            </p:stCondLst>
                            <p:childTnLst>
                              <p:par>
                                <p:cTn fill="hold" nodeType="afterEffect" presetClass="entr" presetID="23" presetSubtype="16">
                                  <p:stCondLst>
                                    <p:cond delay="0"/>
                                  </p:stCondLst>
                                  <p:childTnLst>
                                    <p:set>
                                      <p:cBhvr>
                                        <p:cTn dur="1" fill="hold">
                                          <p:stCondLst>
                                            <p:cond delay="0"/>
                                          </p:stCondLst>
                                        </p:cTn>
                                        <p:tgtEl>
                                          <p:spTgt spid="425"/>
                                        </p:tgtEl>
                                        <p:attrNameLst>
                                          <p:attrName>style.visibility</p:attrName>
                                        </p:attrNameLst>
                                      </p:cBhvr>
                                      <p:to>
                                        <p:strVal val="visible"/>
                                      </p:to>
                                    </p:set>
                                    <p:anim calcmode="lin" valueType="num">
                                      <p:cBhvr additive="base">
                                        <p:cTn dur="500"/>
                                        <p:tgtEl>
                                          <p:spTgt spid="425"/>
                                        </p:tgtEl>
                                        <p:attrNameLst>
                                          <p:attrName>ppt_w</p:attrName>
                                        </p:attrNameLst>
                                      </p:cBhvr>
                                      <p:tavLst>
                                        <p:tav fmla="" tm="0">
                                          <p:val>
                                            <p:strVal val="0"/>
                                          </p:val>
                                        </p:tav>
                                        <p:tav fmla="" tm="100000">
                                          <p:val>
                                            <p:strVal val="#ppt_w"/>
                                          </p:val>
                                        </p:tav>
                                      </p:tavLst>
                                    </p:anim>
                                    <p:anim calcmode="lin" valueType="num">
                                      <p:cBhvr additive="base">
                                        <p:cTn dur="500"/>
                                        <p:tgtEl>
                                          <p:spTgt spid="425"/>
                                        </p:tgtEl>
                                        <p:attrNameLst>
                                          <p:attrName>ppt_h</p:attrName>
                                        </p:attrNameLst>
                                      </p:cBhvr>
                                      <p:tavLst>
                                        <p:tav fmla="" tm="0">
                                          <p:val>
                                            <p:strVal val="0"/>
                                          </p:val>
                                        </p:tav>
                                        <p:tav fmla="" tm="100000">
                                          <p:val>
                                            <p:strVal val="#ppt_h"/>
                                          </p:val>
                                        </p:tav>
                                      </p:tavLst>
                                    </p:anim>
                                  </p:childTnLst>
                                </p:cTn>
                              </p:par>
                            </p:childTnLst>
                          </p:cTn>
                        </p:par>
                        <p:par>
                          <p:cTn fill="hold">
                            <p:stCondLst>
                              <p:cond delay="9500"/>
                            </p:stCondLst>
                            <p:childTnLst>
                              <p:par>
                                <p:cTn fill="hold" nodeType="afterEffect" presetClass="entr" presetID="23" presetSubtype="16">
                                  <p:stCondLst>
                                    <p:cond delay="0"/>
                                  </p:stCondLst>
                                  <p:childTnLst>
                                    <p:set>
                                      <p:cBhvr>
                                        <p:cTn dur="1" fill="hold">
                                          <p:stCondLst>
                                            <p:cond delay="0"/>
                                          </p:stCondLst>
                                        </p:cTn>
                                        <p:tgtEl>
                                          <p:spTgt spid="426"/>
                                        </p:tgtEl>
                                        <p:attrNameLst>
                                          <p:attrName>style.visibility</p:attrName>
                                        </p:attrNameLst>
                                      </p:cBhvr>
                                      <p:to>
                                        <p:strVal val="visible"/>
                                      </p:to>
                                    </p:set>
                                    <p:anim calcmode="lin" valueType="num">
                                      <p:cBhvr additive="base">
                                        <p:cTn dur="500"/>
                                        <p:tgtEl>
                                          <p:spTgt spid="426"/>
                                        </p:tgtEl>
                                        <p:attrNameLst>
                                          <p:attrName>ppt_w</p:attrName>
                                        </p:attrNameLst>
                                      </p:cBhvr>
                                      <p:tavLst>
                                        <p:tav fmla="" tm="0">
                                          <p:val>
                                            <p:strVal val="0"/>
                                          </p:val>
                                        </p:tav>
                                        <p:tav fmla="" tm="100000">
                                          <p:val>
                                            <p:strVal val="#ppt_w"/>
                                          </p:val>
                                        </p:tav>
                                      </p:tavLst>
                                    </p:anim>
                                    <p:anim calcmode="lin" valueType="num">
                                      <p:cBhvr additive="base">
                                        <p:cTn dur="500"/>
                                        <p:tgtEl>
                                          <p:spTgt spid="426"/>
                                        </p:tgtEl>
                                        <p:attrNameLst>
                                          <p:attrName>ppt_h</p:attrName>
                                        </p:attrNameLst>
                                      </p:cBhvr>
                                      <p:tavLst>
                                        <p:tav fmla="" tm="0">
                                          <p:val>
                                            <p:strVal val="0"/>
                                          </p:val>
                                        </p:tav>
                                        <p:tav fmla="" tm="100000">
                                          <p:val>
                                            <p:strVal val="#ppt_h"/>
                                          </p:val>
                                        </p:tav>
                                      </p:tavLst>
                                    </p:anim>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childTnLst>
                          </p:cTn>
                        </p:par>
                        <p:par>
                          <p:cTn fill="hold">
                            <p:stCondLst>
                              <p:cond delay="10500"/>
                            </p:stCondLst>
                            <p:childTnLst>
                              <p:par>
                                <p:cTn fill="hold" nodeType="afterEffect" presetClass="entr" presetID="23" presetSubtype="16">
                                  <p:stCondLst>
                                    <p:cond delay="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500"/>
                                        <p:tgtEl>
                                          <p:spTgt spid="428"/>
                                        </p:tgtEl>
                                        <p:attrNameLst>
                                          <p:attrName>ppt_w</p:attrName>
                                        </p:attrNameLst>
                                      </p:cBhvr>
                                      <p:tavLst>
                                        <p:tav fmla="" tm="0">
                                          <p:val>
                                            <p:strVal val="0"/>
                                          </p:val>
                                        </p:tav>
                                        <p:tav fmla="" tm="100000">
                                          <p:val>
                                            <p:strVal val="#ppt_w"/>
                                          </p:val>
                                        </p:tav>
                                      </p:tavLst>
                                    </p:anim>
                                    <p:anim calcmode="lin" valueType="num">
                                      <p:cBhvr additive="base">
                                        <p:cTn dur="500"/>
                                        <p:tgtEl>
                                          <p:spTgt spid="428"/>
                                        </p:tgtEl>
                                        <p:attrNameLst>
                                          <p:attrName>ppt_h</p:attrName>
                                        </p:attrNameLst>
                                      </p:cBhvr>
                                      <p:tavLst>
                                        <p:tav fmla="" tm="0">
                                          <p:val>
                                            <p:strVal val="0"/>
                                          </p:val>
                                        </p:tav>
                                        <p:tav fmla="" tm="100000">
                                          <p:val>
                                            <p:strVal val="#ppt_h"/>
                                          </p:val>
                                        </p:tav>
                                      </p:tavLst>
                                    </p:anim>
                                  </p:childTnLst>
                                </p:cTn>
                              </p:par>
                            </p:childTnLst>
                          </p:cTn>
                        </p:par>
                        <p:par>
                          <p:cTn fill="hold">
                            <p:stCondLst>
                              <p:cond delay="11000"/>
                            </p:stCondLst>
                            <p:childTnLst>
                              <p:par>
                                <p:cTn fill="hold" nodeType="afterEffect" presetClass="entr" presetID="23" presetSubtype="16">
                                  <p:stCondLst>
                                    <p:cond delay="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500"/>
                                        <p:tgtEl>
                                          <p:spTgt spid="423"/>
                                        </p:tgtEl>
                                        <p:attrNameLst>
                                          <p:attrName>ppt_w</p:attrName>
                                        </p:attrNameLst>
                                      </p:cBhvr>
                                      <p:tavLst>
                                        <p:tav fmla="" tm="0">
                                          <p:val>
                                            <p:strVal val="0"/>
                                          </p:val>
                                        </p:tav>
                                        <p:tav fmla="" tm="100000">
                                          <p:val>
                                            <p:strVal val="#ppt_w"/>
                                          </p:val>
                                        </p:tav>
                                      </p:tavLst>
                                    </p:anim>
                                    <p:anim calcmode="lin" valueType="num">
                                      <p:cBhvr additive="base">
                                        <p:cTn dur="500"/>
                                        <p:tgtEl>
                                          <p:spTgt spid="42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par>
                          <p:cTn fill="hold">
                            <p:stCondLst>
                              <p:cond delay="12500"/>
                            </p:stCondLst>
                            <p:childTnLst>
                              <p:par>
                                <p:cTn fill="hold" nodeType="afterEffect" presetClass="entr" presetID="23" presetSubtype="16">
                                  <p:stCondLst>
                                    <p:cond delay="0"/>
                                  </p:stCondLst>
                                  <p:childTnLst>
                                    <p:set>
                                      <p:cBhvr>
                                        <p:cTn dur="1" fill="hold">
                                          <p:stCondLst>
                                            <p:cond delay="0"/>
                                          </p:stCondLst>
                                        </p:cTn>
                                        <p:tgtEl>
                                          <p:spTgt spid="432"/>
                                        </p:tgtEl>
                                        <p:attrNameLst>
                                          <p:attrName>style.visibility</p:attrName>
                                        </p:attrNameLst>
                                      </p:cBhvr>
                                      <p:to>
                                        <p:strVal val="visible"/>
                                      </p:to>
                                    </p:set>
                                    <p:anim calcmode="lin" valueType="num">
                                      <p:cBhvr additive="base">
                                        <p:cTn dur="500"/>
                                        <p:tgtEl>
                                          <p:spTgt spid="432"/>
                                        </p:tgtEl>
                                        <p:attrNameLst>
                                          <p:attrName>ppt_w</p:attrName>
                                        </p:attrNameLst>
                                      </p:cBhvr>
                                      <p:tavLst>
                                        <p:tav fmla="" tm="0">
                                          <p:val>
                                            <p:strVal val="0"/>
                                          </p:val>
                                        </p:tav>
                                        <p:tav fmla="" tm="100000">
                                          <p:val>
                                            <p:strVal val="#ppt_w"/>
                                          </p:val>
                                        </p:tav>
                                      </p:tavLst>
                                    </p:anim>
                                    <p:anim calcmode="lin" valueType="num">
                                      <p:cBhvr additive="base">
                                        <p:cTn dur="500"/>
                                        <p:tgtEl>
                                          <p:spTgt spid="432"/>
                                        </p:tgtEl>
                                        <p:attrNameLst>
                                          <p:attrName>ppt_h</p:attrName>
                                        </p:attrNameLst>
                                      </p:cBhvr>
                                      <p:tavLst>
                                        <p:tav fmla="" tm="0">
                                          <p:val>
                                            <p:strVal val="0"/>
                                          </p:val>
                                        </p:tav>
                                        <p:tav fmla="" tm="100000">
                                          <p:val>
                                            <p:strVal val="#ppt_h"/>
                                          </p:val>
                                        </p:tav>
                                      </p:tavLst>
                                    </p:anim>
                                  </p:childTnLst>
                                </p:cTn>
                              </p:par>
                            </p:childTnLst>
                          </p:cTn>
                        </p:par>
                        <p:par>
                          <p:cTn fill="hold">
                            <p:stCondLst>
                              <p:cond delay="13000"/>
                            </p:stCondLst>
                            <p:childTnLst>
                              <p:par>
                                <p:cTn fill="hold" nodeType="afterEffect" presetClass="entr" presetID="23" presetSubtype="16">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ppt_w</p:attrName>
                                        </p:attrNameLst>
                                      </p:cBhvr>
                                      <p:tavLst>
                                        <p:tav fmla="" tm="0">
                                          <p:val>
                                            <p:strVal val="0"/>
                                          </p:val>
                                        </p:tav>
                                        <p:tav fmla="" tm="100000">
                                          <p:val>
                                            <p:strVal val="#ppt_w"/>
                                          </p:val>
                                        </p:tav>
                                      </p:tavLst>
                                    </p:anim>
                                    <p:anim calcmode="lin" valueType="num">
                                      <p:cBhvr additive="base">
                                        <p:cTn dur="500"/>
                                        <p:tgtEl>
                                          <p:spTgt spid="433"/>
                                        </p:tgtEl>
                                        <p:attrNameLst>
                                          <p:attrName>ppt_h</p:attrName>
                                        </p:attrNameLst>
                                      </p:cBhvr>
                                      <p:tavLst>
                                        <p:tav fmla="" tm="0">
                                          <p:val>
                                            <p:strVal val="0"/>
                                          </p:val>
                                        </p:tav>
                                        <p:tav fmla="" tm="100000">
                                          <p:val>
                                            <p:strVal val="#ppt_h"/>
                                          </p:val>
                                        </p:tav>
                                      </p:tavLst>
                                    </p:anim>
                                  </p:childTnLst>
                                </p:cTn>
                              </p:par>
                            </p:childTnLst>
                          </p:cTn>
                        </p:par>
                        <p:par>
                          <p:cTn fill="hold">
                            <p:stCondLst>
                              <p:cond delay="13500"/>
                            </p:stCondLst>
                            <p:childTnLst>
                              <p:par>
                                <p:cTn fill="hold" nodeType="afterEffect" presetClass="entr" presetID="23" presetSubtype="16">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ppt_w</p:attrName>
                                        </p:attrNameLst>
                                      </p:cBhvr>
                                      <p:tavLst>
                                        <p:tav fmla="" tm="0">
                                          <p:val>
                                            <p:strVal val="0"/>
                                          </p:val>
                                        </p:tav>
                                        <p:tav fmla="" tm="100000">
                                          <p:val>
                                            <p:strVal val="#ppt_w"/>
                                          </p:val>
                                        </p:tav>
                                      </p:tavLst>
                                    </p:anim>
                                    <p:anim calcmode="lin" valueType="num">
                                      <p:cBhvr additive="base">
                                        <p:cTn dur="500"/>
                                        <p:tgtEl>
                                          <p:spTgt spid="434"/>
                                        </p:tgtEl>
                                        <p:attrNameLst>
                                          <p:attrName>ppt_h</p:attrName>
                                        </p:attrNameLst>
                                      </p:cBhvr>
                                      <p:tavLst>
                                        <p:tav fmla="" tm="0">
                                          <p:val>
                                            <p:strVal val="0"/>
                                          </p:val>
                                        </p:tav>
                                        <p:tav fmla="" tm="100000">
                                          <p:val>
                                            <p:strVal val="#ppt_h"/>
                                          </p:val>
                                        </p:tav>
                                      </p:tavLst>
                                    </p:anim>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childTnLst>
                          </p:cTn>
                        </p:par>
                        <p:par>
                          <p:cTn fill="hold">
                            <p:stCondLst>
                              <p:cond delay="14500"/>
                            </p:stCondLst>
                            <p:childTnLst>
                              <p:par>
                                <p:cTn fill="hold" nodeType="afterEffect" presetClass="entr" presetID="23" presetSubtype="16">
                                  <p:stCondLst>
                                    <p:cond delay="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500"/>
                                        <p:tgtEl>
                                          <p:spTgt spid="436"/>
                                        </p:tgtEl>
                                        <p:attrNameLst>
                                          <p:attrName>ppt_w</p:attrName>
                                        </p:attrNameLst>
                                      </p:cBhvr>
                                      <p:tavLst>
                                        <p:tav fmla="" tm="0">
                                          <p:val>
                                            <p:strVal val="0"/>
                                          </p:val>
                                        </p:tav>
                                        <p:tav fmla="" tm="100000">
                                          <p:val>
                                            <p:strVal val="#ppt_w"/>
                                          </p:val>
                                        </p:tav>
                                      </p:tavLst>
                                    </p:anim>
                                    <p:anim calcmode="lin" valueType="num">
                                      <p:cBhvr additive="base">
                                        <p:cTn dur="500"/>
                                        <p:tgtEl>
                                          <p:spTgt spid="436"/>
                                        </p:tgtEl>
                                        <p:attrNameLst>
                                          <p:attrName>ppt_h</p:attrName>
                                        </p:attrNameLst>
                                      </p:cBhvr>
                                      <p:tavLst>
                                        <p:tav fmla="" tm="0">
                                          <p:val>
                                            <p:strVal val="0"/>
                                          </p:val>
                                        </p:tav>
                                        <p:tav fmla="" tm="100000">
                                          <p:val>
                                            <p:strVal val="#ppt_h"/>
                                          </p:val>
                                        </p:tav>
                                      </p:tavLst>
                                    </p:anim>
                                  </p:childTnLst>
                                </p:cTn>
                              </p:par>
                            </p:childTnLst>
                          </p:cTn>
                        </p:par>
                        <p:par>
                          <p:cTn fill="hold">
                            <p:stCondLst>
                              <p:cond delay="15000"/>
                            </p:stCondLst>
                            <p:childTnLst>
                              <p:par>
                                <p:cTn fill="hold" nodeType="afterEffect" presetClass="entr" presetID="23" presetSubtype="16">
                                  <p:stCondLst>
                                    <p:cond delay="0"/>
                                  </p:stCondLst>
                                  <p:childTnLst>
                                    <p:set>
                                      <p:cBhvr>
                                        <p:cTn dur="1" fill="hold">
                                          <p:stCondLst>
                                            <p:cond delay="0"/>
                                          </p:stCondLst>
                                        </p:cTn>
                                        <p:tgtEl>
                                          <p:spTgt spid="431"/>
                                        </p:tgtEl>
                                        <p:attrNameLst>
                                          <p:attrName>style.visibility</p:attrName>
                                        </p:attrNameLst>
                                      </p:cBhvr>
                                      <p:to>
                                        <p:strVal val="visible"/>
                                      </p:to>
                                    </p:set>
                                    <p:anim calcmode="lin" valueType="num">
                                      <p:cBhvr additive="base">
                                        <p:cTn dur="500"/>
                                        <p:tgtEl>
                                          <p:spTgt spid="431"/>
                                        </p:tgtEl>
                                        <p:attrNameLst>
                                          <p:attrName>ppt_w</p:attrName>
                                        </p:attrNameLst>
                                      </p:cBhvr>
                                      <p:tavLst>
                                        <p:tav fmla="" tm="0">
                                          <p:val>
                                            <p:strVal val="0"/>
                                          </p:val>
                                        </p:tav>
                                        <p:tav fmla="" tm="100000">
                                          <p:val>
                                            <p:strVal val="#ppt_w"/>
                                          </p:val>
                                        </p:tav>
                                      </p:tavLst>
                                    </p:anim>
                                    <p:anim calcmode="lin" valueType="num">
                                      <p:cBhvr additive="base">
                                        <p:cTn dur="500"/>
                                        <p:tgtEl>
                                          <p:spTgt spid="43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par>
                          <p:cTn fill="hold">
                            <p:stCondLst>
                              <p:cond delay="16500"/>
                            </p:stCondLst>
                            <p:childTnLst>
                              <p:par>
                                <p:cTn fill="hold" nodeType="afterEffect" presetClass="entr" presetID="23" presetSubtype="16">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500"/>
                                        <p:tgtEl>
                                          <p:spTgt spid="440"/>
                                        </p:tgtEl>
                                        <p:attrNameLst>
                                          <p:attrName>ppt_w</p:attrName>
                                        </p:attrNameLst>
                                      </p:cBhvr>
                                      <p:tavLst>
                                        <p:tav fmla="" tm="0">
                                          <p:val>
                                            <p:strVal val="0"/>
                                          </p:val>
                                        </p:tav>
                                        <p:tav fmla="" tm="100000">
                                          <p:val>
                                            <p:strVal val="#ppt_w"/>
                                          </p:val>
                                        </p:tav>
                                      </p:tavLst>
                                    </p:anim>
                                    <p:anim calcmode="lin" valueType="num">
                                      <p:cBhvr additive="base">
                                        <p:cTn dur="500"/>
                                        <p:tgtEl>
                                          <p:spTgt spid="440"/>
                                        </p:tgtEl>
                                        <p:attrNameLst>
                                          <p:attrName>ppt_h</p:attrName>
                                        </p:attrNameLst>
                                      </p:cBhvr>
                                      <p:tavLst>
                                        <p:tav fmla="" tm="0">
                                          <p:val>
                                            <p:strVal val="0"/>
                                          </p:val>
                                        </p:tav>
                                        <p:tav fmla="" tm="100000">
                                          <p:val>
                                            <p:strVal val="#ppt_h"/>
                                          </p:val>
                                        </p:tav>
                                      </p:tavLst>
                                    </p:anim>
                                  </p:childTnLst>
                                </p:cTn>
                              </p:par>
                            </p:childTnLst>
                          </p:cTn>
                        </p:par>
                        <p:par>
                          <p:cTn fill="hold">
                            <p:stCondLst>
                              <p:cond delay="17000"/>
                            </p:stCondLst>
                            <p:childTnLst>
                              <p:par>
                                <p:cTn fill="hold" nodeType="afterEffect" presetClass="entr" presetID="23" presetSubtype="16">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500"/>
                                        <p:tgtEl>
                                          <p:spTgt spid="441"/>
                                        </p:tgtEl>
                                        <p:attrNameLst>
                                          <p:attrName>ppt_w</p:attrName>
                                        </p:attrNameLst>
                                      </p:cBhvr>
                                      <p:tavLst>
                                        <p:tav fmla="" tm="0">
                                          <p:val>
                                            <p:strVal val="0"/>
                                          </p:val>
                                        </p:tav>
                                        <p:tav fmla="" tm="100000">
                                          <p:val>
                                            <p:strVal val="#ppt_w"/>
                                          </p:val>
                                        </p:tav>
                                      </p:tavLst>
                                    </p:anim>
                                    <p:anim calcmode="lin" valueType="num">
                                      <p:cBhvr additive="base">
                                        <p:cTn dur="500"/>
                                        <p:tgtEl>
                                          <p:spTgt spid="441"/>
                                        </p:tgtEl>
                                        <p:attrNameLst>
                                          <p:attrName>ppt_h</p:attrName>
                                        </p:attrNameLst>
                                      </p:cBhvr>
                                      <p:tavLst>
                                        <p:tav fmla="" tm="0">
                                          <p:val>
                                            <p:strVal val="0"/>
                                          </p:val>
                                        </p:tav>
                                        <p:tav fmla="" tm="100000">
                                          <p:val>
                                            <p:strVal val="#ppt_h"/>
                                          </p:val>
                                        </p:tav>
                                      </p:tavLst>
                                    </p:anim>
                                  </p:childTnLst>
                                </p:cTn>
                              </p:par>
                            </p:childTnLst>
                          </p:cTn>
                        </p:par>
                        <p:par>
                          <p:cTn fill="hold">
                            <p:stCondLst>
                              <p:cond delay="17500"/>
                            </p:stCondLst>
                            <p:childTnLst>
                              <p:par>
                                <p:cTn fill="hold" nodeType="afterEffect" presetClass="entr" presetID="23" presetSubtype="16">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500"/>
                                        <p:tgtEl>
                                          <p:spTgt spid="442"/>
                                        </p:tgtEl>
                                        <p:attrNameLst>
                                          <p:attrName>ppt_w</p:attrName>
                                        </p:attrNameLst>
                                      </p:cBhvr>
                                      <p:tavLst>
                                        <p:tav fmla="" tm="0">
                                          <p:val>
                                            <p:strVal val="0"/>
                                          </p:val>
                                        </p:tav>
                                        <p:tav fmla="" tm="100000">
                                          <p:val>
                                            <p:strVal val="#ppt_w"/>
                                          </p:val>
                                        </p:tav>
                                      </p:tavLst>
                                    </p:anim>
                                    <p:anim calcmode="lin" valueType="num">
                                      <p:cBhvr additive="base">
                                        <p:cTn dur="500"/>
                                        <p:tgtEl>
                                          <p:spTgt spid="442"/>
                                        </p:tgtEl>
                                        <p:attrNameLst>
                                          <p:attrName>ppt_h</p:attrName>
                                        </p:attrNameLst>
                                      </p:cBhvr>
                                      <p:tavLst>
                                        <p:tav fmla="" tm="0">
                                          <p:val>
                                            <p:strVal val="0"/>
                                          </p:val>
                                        </p:tav>
                                        <p:tav fmla="" tm="100000">
                                          <p:val>
                                            <p:strVal val="#ppt_h"/>
                                          </p:val>
                                        </p:tav>
                                      </p:tavLst>
                                    </p:anim>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par>
                          <p:cTn fill="hold">
                            <p:stCondLst>
                              <p:cond delay="18500"/>
                            </p:stCondLst>
                            <p:childTnLst>
                              <p:par>
                                <p:cTn fill="hold" nodeType="afterEffect" presetClass="entr" presetID="23" presetSubtype="16">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500"/>
                                        <p:tgtEl>
                                          <p:spTgt spid="444"/>
                                        </p:tgtEl>
                                        <p:attrNameLst>
                                          <p:attrName>ppt_w</p:attrName>
                                        </p:attrNameLst>
                                      </p:cBhvr>
                                      <p:tavLst>
                                        <p:tav fmla="" tm="0">
                                          <p:val>
                                            <p:strVal val="0"/>
                                          </p:val>
                                        </p:tav>
                                        <p:tav fmla="" tm="100000">
                                          <p:val>
                                            <p:strVal val="#ppt_w"/>
                                          </p:val>
                                        </p:tav>
                                      </p:tavLst>
                                    </p:anim>
                                    <p:anim calcmode="lin" valueType="num">
                                      <p:cBhvr additive="base">
                                        <p:cTn dur="500"/>
                                        <p:tgtEl>
                                          <p:spTgt spid="444"/>
                                        </p:tgtEl>
                                        <p:attrNameLst>
                                          <p:attrName>ppt_h</p:attrName>
                                        </p:attrNameLst>
                                      </p:cBhvr>
                                      <p:tavLst>
                                        <p:tav fmla="" tm="0">
                                          <p:val>
                                            <p:strVal val="0"/>
                                          </p:val>
                                        </p:tav>
                                        <p:tav fmla="" tm="100000">
                                          <p:val>
                                            <p:strVal val="#ppt_h"/>
                                          </p:val>
                                        </p:tav>
                                      </p:tavLst>
                                    </p:anim>
                                  </p:childTnLst>
                                </p:cTn>
                              </p:par>
                            </p:childTnLst>
                          </p:cTn>
                        </p:par>
                        <p:par>
                          <p:cTn fill="hold">
                            <p:stCondLst>
                              <p:cond delay="19000"/>
                            </p:stCondLst>
                            <p:childTnLst>
                              <p:par>
                                <p:cTn fill="hold" nodeType="afterEffect" presetClass="entr" presetID="23" presetSubtype="16">
                                  <p:stCondLst>
                                    <p:cond delay="0"/>
                                  </p:stCondLst>
                                  <p:childTnLst>
                                    <p:set>
                                      <p:cBhvr>
                                        <p:cTn dur="1" fill="hold">
                                          <p:stCondLst>
                                            <p:cond delay="0"/>
                                          </p:stCondLst>
                                        </p:cTn>
                                        <p:tgtEl>
                                          <p:spTgt spid="439"/>
                                        </p:tgtEl>
                                        <p:attrNameLst>
                                          <p:attrName>style.visibility</p:attrName>
                                        </p:attrNameLst>
                                      </p:cBhvr>
                                      <p:to>
                                        <p:strVal val="visible"/>
                                      </p:to>
                                    </p:set>
                                    <p:anim calcmode="lin" valueType="num">
                                      <p:cBhvr additive="base">
                                        <p:cTn dur="500"/>
                                        <p:tgtEl>
                                          <p:spTgt spid="439"/>
                                        </p:tgtEl>
                                        <p:attrNameLst>
                                          <p:attrName>ppt_w</p:attrName>
                                        </p:attrNameLst>
                                      </p:cBhvr>
                                      <p:tavLst>
                                        <p:tav fmla="" tm="0">
                                          <p:val>
                                            <p:strVal val="0"/>
                                          </p:val>
                                        </p:tav>
                                        <p:tav fmla="" tm="100000">
                                          <p:val>
                                            <p:strVal val="#ppt_w"/>
                                          </p:val>
                                        </p:tav>
                                      </p:tavLst>
                                    </p:anim>
                                    <p:anim calcmode="lin" valueType="num">
                                      <p:cBhvr additive="base">
                                        <p:cTn dur="500"/>
                                        <p:tgtEl>
                                          <p:spTgt spid="43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3"/>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ĐÁNH GIÁ MÔ HÌNH</a:t>
            </a:r>
            <a:endParaRPr/>
          </a:p>
        </p:txBody>
      </p:sp>
      <p:grpSp>
        <p:nvGrpSpPr>
          <p:cNvPr id="464" name="Google Shape;464;p13"/>
          <p:cNvGrpSpPr/>
          <p:nvPr/>
        </p:nvGrpSpPr>
        <p:grpSpPr>
          <a:xfrm>
            <a:off x="5378756" y="878988"/>
            <a:ext cx="1434489" cy="190500"/>
            <a:chOff x="4679586" y="878988"/>
            <a:chExt cx="1434489" cy="190500"/>
          </a:xfrm>
        </p:grpSpPr>
        <p:sp>
          <p:nvSpPr>
            <p:cNvPr id="465" name="Google Shape;465;p13"/>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66" name="Google Shape;466;p13"/>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67" name="Google Shape;467;p13"/>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68" name="Google Shape;468;p13"/>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69" name="Google Shape;469;p13"/>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grpSp>
        <p:nvGrpSpPr>
          <p:cNvPr id="470" name="Google Shape;470;p13"/>
          <p:cNvGrpSpPr/>
          <p:nvPr/>
        </p:nvGrpSpPr>
        <p:grpSpPr>
          <a:xfrm>
            <a:off x="-199914" y="1578146"/>
            <a:ext cx="3435007" cy="3435007"/>
            <a:chOff x="2854436" y="1578146"/>
            <a:chExt cx="3435007" cy="3435007"/>
          </a:xfrm>
        </p:grpSpPr>
        <p:sp>
          <p:nvSpPr>
            <p:cNvPr id="471" name="Google Shape;471;p13"/>
            <p:cNvSpPr/>
            <p:nvPr/>
          </p:nvSpPr>
          <p:spPr>
            <a:xfrm>
              <a:off x="3314642" y="2038350"/>
              <a:ext cx="2514600" cy="2514600"/>
            </a:xfrm>
            <a:prstGeom prst="donut">
              <a:avLst>
                <a:gd fmla="val 8331"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72" name="Google Shape;472;p13"/>
            <p:cNvSpPr/>
            <p:nvPr/>
          </p:nvSpPr>
          <p:spPr>
            <a:xfrm rot="-3600000">
              <a:off x="3314640" y="2038350"/>
              <a:ext cx="2514600" cy="2514600"/>
            </a:xfrm>
            <a:prstGeom prst="blockArc">
              <a:avLst>
                <a:gd fmla="val 19892625" name="adj1"/>
                <a:gd fmla="val 3763181" name="adj2"/>
                <a:gd fmla="val 7424" name="adj3"/>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sp>
        <p:nvSpPr>
          <p:cNvPr id="473" name="Google Shape;473;p13"/>
          <p:cNvSpPr txBox="1"/>
          <p:nvPr/>
        </p:nvSpPr>
        <p:spPr>
          <a:xfrm>
            <a:off x="474604" y="2787183"/>
            <a:ext cx="2085975" cy="10147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7F7F7F"/>
                </a:solidFill>
                <a:latin typeface="Times New Roman"/>
                <a:ea typeface="Times New Roman"/>
                <a:cs typeface="Times New Roman"/>
                <a:sym typeface="Times New Roman"/>
              </a:rPr>
              <a:t>25%</a:t>
            </a:r>
            <a:endParaRPr/>
          </a:p>
        </p:txBody>
      </p:sp>
      <p:grpSp>
        <p:nvGrpSpPr>
          <p:cNvPr id="474" name="Google Shape;474;p13"/>
          <p:cNvGrpSpPr/>
          <p:nvPr/>
        </p:nvGrpSpPr>
        <p:grpSpPr>
          <a:xfrm>
            <a:off x="260290" y="4787432"/>
            <a:ext cx="2514600" cy="1136836"/>
            <a:chOff x="3314640" y="4788067"/>
            <a:chExt cx="2514600" cy="1136836"/>
          </a:xfrm>
        </p:grpSpPr>
        <p:sp>
          <p:nvSpPr>
            <p:cNvPr id="475" name="Google Shape;475;p13"/>
            <p:cNvSpPr txBox="1"/>
            <p:nvPr/>
          </p:nvSpPr>
          <p:spPr>
            <a:xfrm>
              <a:off x="3528953" y="4788067"/>
              <a:ext cx="2085975"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3A1A4"/>
                  </a:solidFill>
                  <a:latin typeface="Times New Roman"/>
                  <a:ea typeface="Times New Roman"/>
                  <a:cs typeface="Times New Roman"/>
                  <a:sym typeface="Times New Roman"/>
                </a:rPr>
                <a:t>Dữ liệu test</a:t>
              </a:r>
              <a:endParaRPr/>
            </a:p>
          </p:txBody>
        </p:sp>
        <p:sp>
          <p:nvSpPr>
            <p:cNvPr id="476" name="Google Shape;476;p13"/>
            <p:cNvSpPr txBox="1"/>
            <p:nvPr/>
          </p:nvSpPr>
          <p:spPr>
            <a:xfrm>
              <a:off x="3314640" y="5218148"/>
              <a:ext cx="2514600"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95723"/>
                  </a:solidFill>
                  <a:latin typeface="Times New Roman"/>
                  <a:ea typeface="Times New Roman"/>
                  <a:cs typeface="Times New Roman"/>
                  <a:sym typeface="Times New Roman"/>
                </a:rPr>
                <a:t>Chi 25% dữ liệu của file CSV </a:t>
              </a:r>
              <a:endParaRPr/>
            </a:p>
          </p:txBody>
        </p:sp>
      </p:grpSp>
      <p:grpSp>
        <p:nvGrpSpPr>
          <p:cNvPr id="477" name="Google Shape;477;p13"/>
          <p:cNvGrpSpPr/>
          <p:nvPr/>
        </p:nvGrpSpPr>
        <p:grpSpPr>
          <a:xfrm>
            <a:off x="4907162" y="5311307"/>
            <a:ext cx="2514600" cy="1136836"/>
            <a:chOff x="6327022" y="5311307"/>
            <a:chExt cx="2514600" cy="1136836"/>
          </a:xfrm>
        </p:grpSpPr>
        <p:sp>
          <p:nvSpPr>
            <p:cNvPr id="478" name="Google Shape;478;p13"/>
            <p:cNvSpPr txBox="1"/>
            <p:nvPr/>
          </p:nvSpPr>
          <p:spPr>
            <a:xfrm>
              <a:off x="6541335" y="5311307"/>
              <a:ext cx="2085975"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92D050"/>
                  </a:solidFill>
                  <a:latin typeface="Times New Roman"/>
                  <a:ea typeface="Times New Roman"/>
                  <a:cs typeface="Times New Roman"/>
                  <a:sym typeface="Times New Roman"/>
                </a:rPr>
                <a:t>Test</a:t>
              </a:r>
              <a:endParaRPr/>
            </a:p>
          </p:txBody>
        </p:sp>
        <p:sp>
          <p:nvSpPr>
            <p:cNvPr id="479" name="Google Shape;479;p13"/>
            <p:cNvSpPr txBox="1"/>
            <p:nvPr/>
          </p:nvSpPr>
          <p:spPr>
            <a:xfrm>
              <a:off x="6327022" y="5741388"/>
              <a:ext cx="2514600"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95723"/>
                  </a:solidFill>
                  <a:latin typeface="Times New Roman"/>
                  <a:ea typeface="Times New Roman"/>
                  <a:cs typeface="Times New Roman"/>
                  <a:sym typeface="Times New Roman"/>
                </a:rPr>
                <a:t>Đồng loạt nhiều chữ cái</a:t>
              </a:r>
              <a:endParaRPr/>
            </a:p>
          </p:txBody>
        </p:sp>
      </p:grpSp>
      <p:grpSp>
        <p:nvGrpSpPr>
          <p:cNvPr id="480" name="Google Shape;480;p13"/>
          <p:cNvGrpSpPr/>
          <p:nvPr/>
        </p:nvGrpSpPr>
        <p:grpSpPr>
          <a:xfrm>
            <a:off x="8989057" y="1578781"/>
            <a:ext cx="3435007" cy="3435007"/>
            <a:chOff x="8988422" y="1578146"/>
            <a:chExt cx="3435007" cy="3435007"/>
          </a:xfrm>
        </p:grpSpPr>
        <p:sp>
          <p:nvSpPr>
            <p:cNvPr id="481" name="Google Shape;481;p13"/>
            <p:cNvSpPr/>
            <p:nvPr/>
          </p:nvSpPr>
          <p:spPr>
            <a:xfrm>
              <a:off x="9448626" y="2038350"/>
              <a:ext cx="2514600" cy="2514600"/>
            </a:xfrm>
            <a:prstGeom prst="donut">
              <a:avLst>
                <a:gd fmla="val 8331"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82" name="Google Shape;482;p13"/>
            <p:cNvSpPr/>
            <p:nvPr/>
          </p:nvSpPr>
          <p:spPr>
            <a:xfrm rot="3600000">
              <a:off x="9448626" y="2038350"/>
              <a:ext cx="2514600" cy="2514600"/>
            </a:xfrm>
            <a:prstGeom prst="blockArc">
              <a:avLst>
                <a:gd fmla="val 9545056" name="adj1"/>
                <a:gd fmla="val 6243124" name="adj2"/>
                <a:gd fmla="val 6803" name="adj3"/>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sp>
        <p:nvSpPr>
          <p:cNvPr id="483" name="Google Shape;483;p13"/>
          <p:cNvSpPr txBox="1"/>
          <p:nvPr/>
        </p:nvSpPr>
        <p:spPr>
          <a:xfrm>
            <a:off x="9662795" y="2787650"/>
            <a:ext cx="2085975" cy="968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700">
                <a:solidFill>
                  <a:srgbClr val="7F7F7F"/>
                </a:solidFill>
                <a:latin typeface="Times New Roman"/>
                <a:ea typeface="Times New Roman"/>
                <a:cs typeface="Times New Roman"/>
                <a:sym typeface="Times New Roman"/>
              </a:rPr>
              <a:t>~98%</a:t>
            </a:r>
            <a:endParaRPr/>
          </a:p>
        </p:txBody>
      </p:sp>
      <p:grpSp>
        <p:nvGrpSpPr>
          <p:cNvPr id="484" name="Google Shape;484;p13"/>
          <p:cNvGrpSpPr/>
          <p:nvPr/>
        </p:nvGrpSpPr>
        <p:grpSpPr>
          <a:xfrm>
            <a:off x="9448624" y="4788067"/>
            <a:ext cx="2514600" cy="1136836"/>
            <a:chOff x="9448624" y="4788067"/>
            <a:chExt cx="2514600" cy="1136836"/>
          </a:xfrm>
        </p:grpSpPr>
        <p:sp>
          <p:nvSpPr>
            <p:cNvPr id="485" name="Google Shape;485;p13"/>
            <p:cNvSpPr txBox="1"/>
            <p:nvPr/>
          </p:nvSpPr>
          <p:spPr>
            <a:xfrm>
              <a:off x="9662937" y="4788067"/>
              <a:ext cx="2085975"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1C7CBB"/>
                  </a:solidFill>
                  <a:latin typeface="Times New Roman"/>
                  <a:ea typeface="Times New Roman"/>
                  <a:cs typeface="Times New Roman"/>
                  <a:sym typeface="Times New Roman"/>
                </a:rPr>
                <a:t>Kết quả</a:t>
              </a:r>
              <a:endParaRPr/>
            </a:p>
          </p:txBody>
        </p:sp>
        <p:sp>
          <p:nvSpPr>
            <p:cNvPr id="486" name="Google Shape;486;p13"/>
            <p:cNvSpPr txBox="1"/>
            <p:nvPr/>
          </p:nvSpPr>
          <p:spPr>
            <a:xfrm>
              <a:off x="9448624" y="5218148"/>
              <a:ext cx="2514600"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95723"/>
                  </a:solidFill>
                  <a:latin typeface="Times New Roman"/>
                  <a:ea typeface="Times New Roman"/>
                  <a:cs typeface="Times New Roman"/>
                  <a:sym typeface="Times New Roman"/>
                </a:rPr>
                <a:t>Ta thấy được tỷ lệ nhận dạng rất cao</a:t>
              </a:r>
              <a:endParaRPr/>
            </a:p>
          </p:txBody>
        </p:sp>
      </p:grpSp>
      <p:pic>
        <p:nvPicPr>
          <p:cNvPr descr="Test" id="487" name="Google Shape;487;p13"/>
          <p:cNvPicPr preferRelativeResize="0"/>
          <p:nvPr/>
        </p:nvPicPr>
        <p:blipFill rotWithShape="1">
          <a:blip r:embed="rId3">
            <a:alphaModFix/>
          </a:blip>
          <a:srcRect b="0" l="0" r="0" t="0"/>
          <a:stretch/>
        </p:blipFill>
        <p:spPr>
          <a:xfrm>
            <a:off x="2879725" y="1271270"/>
            <a:ext cx="6569075" cy="394716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25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500"/>
                                        <p:tgtEl>
                                          <p:spTgt spid="470"/>
                                        </p:tgtEl>
                                        <p:attrNameLst>
                                          <p:attrName>ppt_w</p:attrName>
                                        </p:attrNameLst>
                                      </p:cBhvr>
                                      <p:tavLst>
                                        <p:tav fmla="" tm="0">
                                          <p:val>
                                            <p:strVal val="0"/>
                                          </p:val>
                                        </p:tav>
                                        <p:tav fmla="" tm="100000">
                                          <p:val>
                                            <p:strVal val="#ppt_w"/>
                                          </p:val>
                                        </p:tav>
                                      </p:tavLst>
                                    </p:anim>
                                    <p:anim calcmode="lin" valueType="num">
                                      <p:cBhvr additive="base">
                                        <p:cTn dur="500"/>
                                        <p:tgtEl>
                                          <p:spTgt spid="470"/>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25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500"/>
                                        <p:tgtEl>
                                          <p:spTgt spid="473"/>
                                        </p:tgtEl>
                                        <p:attrNameLst>
                                          <p:attrName>ppt_w</p:attrName>
                                        </p:attrNameLst>
                                      </p:cBhvr>
                                      <p:tavLst>
                                        <p:tav fmla="" tm="0">
                                          <p:val>
                                            <p:strVal val="0"/>
                                          </p:val>
                                        </p:tav>
                                        <p:tav fmla="" tm="100000">
                                          <p:val>
                                            <p:strVal val="#ppt_w"/>
                                          </p:val>
                                        </p:tav>
                                      </p:tavLst>
                                    </p:anim>
                                    <p:anim calcmode="lin" valueType="num">
                                      <p:cBhvr additive="base">
                                        <p:cTn dur="500"/>
                                        <p:tgtEl>
                                          <p:spTgt spid="473"/>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par>
                          <p:cTn fill="hold">
                            <p:stCondLst>
                              <p:cond delay="2500"/>
                            </p:stCondLst>
                            <p:childTnLst>
                              <p:par>
                                <p:cTn fill="hold" nodeType="afterEffect" presetClass="entr" presetID="23" presetSubtype="16">
                                  <p:stCondLst>
                                    <p:cond delay="25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500"/>
                                        <p:tgtEl>
                                          <p:spTgt spid="480"/>
                                        </p:tgtEl>
                                        <p:attrNameLst>
                                          <p:attrName>ppt_w</p:attrName>
                                        </p:attrNameLst>
                                      </p:cBhvr>
                                      <p:tavLst>
                                        <p:tav fmla="" tm="0">
                                          <p:val>
                                            <p:strVal val="0"/>
                                          </p:val>
                                        </p:tav>
                                        <p:tav fmla="" tm="100000">
                                          <p:val>
                                            <p:strVal val="#ppt_w"/>
                                          </p:val>
                                        </p:tav>
                                      </p:tavLst>
                                    </p:anim>
                                    <p:anim calcmode="lin" valueType="num">
                                      <p:cBhvr additive="base">
                                        <p:cTn dur="500"/>
                                        <p:tgtEl>
                                          <p:spTgt spid="480"/>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25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500"/>
                                        <p:tgtEl>
                                          <p:spTgt spid="483"/>
                                        </p:tgtEl>
                                        <p:attrNameLst>
                                          <p:attrName>ppt_w</p:attrName>
                                        </p:attrNameLst>
                                      </p:cBhvr>
                                      <p:tavLst>
                                        <p:tav fmla="" tm="0">
                                          <p:val>
                                            <p:strVal val="0"/>
                                          </p:val>
                                        </p:tav>
                                        <p:tav fmla="" tm="100000">
                                          <p:val>
                                            <p:strVal val="#ppt_w"/>
                                          </p:val>
                                        </p:tav>
                                      </p:tavLst>
                                    </p:anim>
                                    <p:anim calcmode="lin" valueType="num">
                                      <p:cBhvr additive="base">
                                        <p:cTn dur="500"/>
                                        <p:tgtEl>
                                          <p:spTgt spid="483"/>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cxnSp>
        <p:nvCxnSpPr>
          <p:cNvPr id="492" name="Google Shape;492;p14"/>
          <p:cNvCxnSpPr>
            <a:endCxn id="493" idx="3"/>
          </p:cNvCxnSpPr>
          <p:nvPr/>
        </p:nvCxnSpPr>
        <p:spPr>
          <a:xfrm rot="10800000">
            <a:off x="10882232" y="3759948"/>
            <a:ext cx="1297200" cy="527100"/>
          </a:xfrm>
          <a:prstGeom prst="straightConnector1">
            <a:avLst/>
          </a:prstGeom>
          <a:noFill/>
          <a:ln cap="flat" cmpd="sng" w="28575">
            <a:solidFill>
              <a:srgbClr val="A6A6A6"/>
            </a:solidFill>
            <a:prstDash val="solid"/>
            <a:miter lim="800000"/>
            <a:headEnd len="sm" w="sm" type="none"/>
            <a:tailEnd len="sm" w="sm" type="none"/>
          </a:ln>
        </p:spPr>
      </p:cxnSp>
      <p:cxnSp>
        <p:nvCxnSpPr>
          <p:cNvPr id="494" name="Google Shape;494;p14"/>
          <p:cNvCxnSpPr/>
          <p:nvPr/>
        </p:nvCxnSpPr>
        <p:spPr>
          <a:xfrm rot="10800000">
            <a:off x="1" y="4559319"/>
            <a:ext cx="1352549" cy="719005"/>
          </a:xfrm>
          <a:prstGeom prst="straightConnector1">
            <a:avLst/>
          </a:prstGeom>
          <a:noFill/>
          <a:ln cap="flat" cmpd="sng" w="28575">
            <a:solidFill>
              <a:srgbClr val="A6A6A6"/>
            </a:solidFill>
            <a:prstDash val="solid"/>
            <a:miter lim="800000"/>
            <a:headEnd len="sm" w="sm" type="none"/>
            <a:tailEnd len="sm" w="sm" type="none"/>
          </a:ln>
        </p:spPr>
      </p:cxnSp>
      <p:cxnSp>
        <p:nvCxnSpPr>
          <p:cNvPr id="495" name="Google Shape;495;p14"/>
          <p:cNvCxnSpPr/>
          <p:nvPr/>
        </p:nvCxnSpPr>
        <p:spPr>
          <a:xfrm flipH="1" rot="10800000">
            <a:off x="5367591" y="4061709"/>
            <a:ext cx="1577206" cy="1136471"/>
          </a:xfrm>
          <a:prstGeom prst="straightConnector1">
            <a:avLst/>
          </a:prstGeom>
          <a:noFill/>
          <a:ln cap="flat" cmpd="sng" w="28575">
            <a:solidFill>
              <a:srgbClr val="A6A6A6"/>
            </a:solidFill>
            <a:prstDash val="solid"/>
            <a:miter lim="800000"/>
            <a:headEnd len="sm" w="sm" type="none"/>
            <a:tailEnd len="sm" w="sm" type="none"/>
          </a:ln>
        </p:spPr>
      </p:cxnSp>
      <p:cxnSp>
        <p:nvCxnSpPr>
          <p:cNvPr id="496" name="Google Shape;496;p14"/>
          <p:cNvCxnSpPr/>
          <p:nvPr/>
        </p:nvCxnSpPr>
        <p:spPr>
          <a:xfrm rot="10800000">
            <a:off x="6980663" y="3992713"/>
            <a:ext cx="1801641" cy="991370"/>
          </a:xfrm>
          <a:prstGeom prst="straightConnector1">
            <a:avLst/>
          </a:prstGeom>
          <a:noFill/>
          <a:ln cap="flat" cmpd="sng" w="28575">
            <a:solidFill>
              <a:srgbClr val="A6A6A6"/>
            </a:solidFill>
            <a:prstDash val="solid"/>
            <a:miter lim="800000"/>
            <a:headEnd len="sm" w="sm" type="none"/>
            <a:tailEnd len="sm" w="sm" type="none"/>
          </a:ln>
        </p:spPr>
      </p:cxnSp>
      <p:cxnSp>
        <p:nvCxnSpPr>
          <p:cNvPr id="497" name="Google Shape;497;p14"/>
          <p:cNvCxnSpPr/>
          <p:nvPr/>
        </p:nvCxnSpPr>
        <p:spPr>
          <a:xfrm flipH="1" rot="10800000">
            <a:off x="8939272" y="3789895"/>
            <a:ext cx="1680503" cy="1101747"/>
          </a:xfrm>
          <a:prstGeom prst="straightConnector1">
            <a:avLst/>
          </a:prstGeom>
          <a:noFill/>
          <a:ln cap="flat" cmpd="sng" w="28575">
            <a:solidFill>
              <a:srgbClr val="A6A6A6"/>
            </a:solidFill>
            <a:prstDash val="solid"/>
            <a:miter lim="800000"/>
            <a:headEnd len="sm" w="sm" type="none"/>
            <a:tailEnd len="sm" w="sm" type="none"/>
          </a:ln>
        </p:spPr>
      </p:cxnSp>
      <p:cxnSp>
        <p:nvCxnSpPr>
          <p:cNvPr id="498" name="Google Shape;498;p14"/>
          <p:cNvCxnSpPr/>
          <p:nvPr/>
        </p:nvCxnSpPr>
        <p:spPr>
          <a:xfrm rot="10800000">
            <a:off x="3555177" y="4315879"/>
            <a:ext cx="1709825" cy="882300"/>
          </a:xfrm>
          <a:prstGeom prst="straightConnector1">
            <a:avLst/>
          </a:prstGeom>
          <a:noFill/>
          <a:ln cap="flat" cmpd="sng" w="28575">
            <a:solidFill>
              <a:srgbClr val="A6A6A6"/>
            </a:solidFill>
            <a:prstDash val="solid"/>
            <a:miter lim="800000"/>
            <a:headEnd len="sm" w="sm" type="none"/>
            <a:tailEnd len="sm" w="sm" type="none"/>
          </a:ln>
        </p:spPr>
      </p:cxnSp>
      <p:cxnSp>
        <p:nvCxnSpPr>
          <p:cNvPr id="499" name="Google Shape;499;p14"/>
          <p:cNvCxnSpPr/>
          <p:nvPr/>
        </p:nvCxnSpPr>
        <p:spPr>
          <a:xfrm flipH="1" rot="10800000">
            <a:off x="1488100" y="4236152"/>
            <a:ext cx="1778890" cy="962027"/>
          </a:xfrm>
          <a:prstGeom prst="straightConnector1">
            <a:avLst/>
          </a:prstGeom>
          <a:noFill/>
          <a:ln cap="flat" cmpd="sng" w="28575">
            <a:solidFill>
              <a:srgbClr val="A6A6A6"/>
            </a:solidFill>
            <a:prstDash val="solid"/>
            <a:miter lim="800000"/>
            <a:headEnd len="sm" w="sm" type="none"/>
            <a:tailEnd len="sm" w="sm" type="none"/>
          </a:ln>
        </p:spPr>
      </p:cxnSp>
      <p:sp>
        <p:nvSpPr>
          <p:cNvPr id="500" name="Google Shape;500;p14"/>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QUÁ TRÌNH</a:t>
            </a:r>
            <a:endParaRPr/>
          </a:p>
        </p:txBody>
      </p:sp>
      <p:grpSp>
        <p:nvGrpSpPr>
          <p:cNvPr id="501" name="Google Shape;501;p14"/>
          <p:cNvGrpSpPr/>
          <p:nvPr/>
        </p:nvGrpSpPr>
        <p:grpSpPr>
          <a:xfrm>
            <a:off x="5378756" y="878988"/>
            <a:ext cx="1434489" cy="190500"/>
            <a:chOff x="4679586" y="878988"/>
            <a:chExt cx="1434489" cy="190500"/>
          </a:xfrm>
        </p:grpSpPr>
        <p:sp>
          <p:nvSpPr>
            <p:cNvPr id="502" name="Google Shape;502;p14"/>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03" name="Google Shape;503;p14"/>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04" name="Google Shape;504;p14"/>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05" name="Google Shape;505;p14"/>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06" name="Google Shape;506;p14"/>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
        <p:nvSpPr>
          <p:cNvPr id="507" name="Google Shape;507;p14"/>
          <p:cNvSpPr/>
          <p:nvPr/>
        </p:nvSpPr>
        <p:spPr>
          <a:xfrm>
            <a:off x="1122113" y="4930251"/>
            <a:ext cx="588480" cy="588480"/>
          </a:xfrm>
          <a:prstGeom prst="ellipse">
            <a:avLst/>
          </a:prstGeom>
          <a:solidFill>
            <a:srgbClr val="EF3078"/>
          </a:solidFill>
          <a:ln>
            <a:noFill/>
          </a:ln>
          <a:effectLst>
            <a:outerShdw blurRad="762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08" name="Google Shape;508;p14"/>
          <p:cNvSpPr txBox="1"/>
          <p:nvPr/>
        </p:nvSpPr>
        <p:spPr>
          <a:xfrm>
            <a:off x="1224701" y="4901325"/>
            <a:ext cx="383303" cy="646331"/>
          </a:xfrm>
          <a:prstGeom prst="rect">
            <a:avLst/>
          </a:prstGeom>
          <a:noFill/>
          <a:ln>
            <a:noFill/>
          </a:ln>
          <a:effectLst>
            <a:outerShdw blurRad="63500" sx="104999" rotWithShape="0" algn="ctr" sy="104999">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3E3E3"/>
                </a:solidFill>
                <a:latin typeface="Times New Roman"/>
                <a:ea typeface="Times New Roman"/>
                <a:cs typeface="Times New Roman"/>
                <a:sym typeface="Times New Roman"/>
              </a:rPr>
              <a:t>1</a:t>
            </a:r>
            <a:endParaRPr/>
          </a:p>
        </p:txBody>
      </p:sp>
      <p:sp>
        <p:nvSpPr>
          <p:cNvPr id="509" name="Google Shape;509;p14"/>
          <p:cNvSpPr/>
          <p:nvPr/>
        </p:nvSpPr>
        <p:spPr>
          <a:xfrm>
            <a:off x="3049114" y="3941913"/>
            <a:ext cx="588480" cy="588480"/>
          </a:xfrm>
          <a:prstGeom prst="ellipse">
            <a:avLst/>
          </a:prstGeom>
          <a:solidFill>
            <a:srgbClr val="03A1A4"/>
          </a:solidFill>
          <a:ln>
            <a:noFill/>
          </a:ln>
          <a:effectLst>
            <a:outerShdw blurRad="762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10" name="Google Shape;510;p14"/>
          <p:cNvSpPr txBox="1"/>
          <p:nvPr/>
        </p:nvSpPr>
        <p:spPr>
          <a:xfrm>
            <a:off x="3151702" y="3912987"/>
            <a:ext cx="383303" cy="646331"/>
          </a:xfrm>
          <a:prstGeom prst="rect">
            <a:avLst/>
          </a:prstGeom>
          <a:noFill/>
          <a:ln>
            <a:noFill/>
          </a:ln>
          <a:effectLst>
            <a:outerShdw blurRad="63500" sx="104999" rotWithShape="0" algn="ctr" sy="104999">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3E3E3"/>
                </a:solidFill>
                <a:latin typeface="Times New Roman"/>
                <a:ea typeface="Times New Roman"/>
                <a:cs typeface="Times New Roman"/>
                <a:sym typeface="Times New Roman"/>
              </a:rPr>
              <a:t>2</a:t>
            </a:r>
            <a:endParaRPr/>
          </a:p>
        </p:txBody>
      </p:sp>
      <p:sp>
        <p:nvSpPr>
          <p:cNvPr id="511" name="Google Shape;511;p14"/>
          <p:cNvSpPr/>
          <p:nvPr/>
        </p:nvSpPr>
        <p:spPr>
          <a:xfrm>
            <a:off x="5001873" y="4891641"/>
            <a:ext cx="588480" cy="588480"/>
          </a:xfrm>
          <a:prstGeom prst="ellipse">
            <a:avLst/>
          </a:prstGeom>
          <a:solidFill>
            <a:srgbClr val="EE9524"/>
          </a:solidFill>
          <a:ln>
            <a:noFill/>
          </a:ln>
          <a:effectLst>
            <a:outerShdw blurRad="762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12" name="Google Shape;512;p14"/>
          <p:cNvSpPr txBox="1"/>
          <p:nvPr/>
        </p:nvSpPr>
        <p:spPr>
          <a:xfrm>
            <a:off x="5104461" y="4862715"/>
            <a:ext cx="383303" cy="646331"/>
          </a:xfrm>
          <a:prstGeom prst="rect">
            <a:avLst/>
          </a:prstGeom>
          <a:noFill/>
          <a:ln>
            <a:noFill/>
          </a:ln>
          <a:effectLst>
            <a:outerShdw blurRad="63500" sx="104999" rotWithShape="0" algn="ctr" sy="104999">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3E3E3"/>
                </a:solidFill>
                <a:latin typeface="Times New Roman"/>
                <a:ea typeface="Times New Roman"/>
                <a:cs typeface="Times New Roman"/>
                <a:sym typeface="Times New Roman"/>
              </a:rPr>
              <a:t>3</a:t>
            </a:r>
            <a:endParaRPr/>
          </a:p>
        </p:txBody>
      </p:sp>
      <p:sp>
        <p:nvSpPr>
          <p:cNvPr id="513" name="Google Shape;513;p14"/>
          <p:cNvSpPr/>
          <p:nvPr/>
        </p:nvSpPr>
        <p:spPr>
          <a:xfrm>
            <a:off x="6708674" y="3698473"/>
            <a:ext cx="588480" cy="588480"/>
          </a:xfrm>
          <a:prstGeom prst="ellipse">
            <a:avLst/>
          </a:prstGeom>
          <a:solidFill>
            <a:srgbClr val="385723"/>
          </a:solidFill>
          <a:ln>
            <a:noFill/>
          </a:ln>
          <a:effectLst>
            <a:outerShdw blurRad="762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14" name="Google Shape;514;p14"/>
          <p:cNvSpPr txBox="1"/>
          <p:nvPr/>
        </p:nvSpPr>
        <p:spPr>
          <a:xfrm>
            <a:off x="6810973" y="3669547"/>
            <a:ext cx="383303" cy="646331"/>
          </a:xfrm>
          <a:prstGeom prst="rect">
            <a:avLst/>
          </a:prstGeom>
          <a:noFill/>
          <a:ln>
            <a:noFill/>
          </a:ln>
          <a:effectLst>
            <a:outerShdw blurRad="63500" sx="104999" rotWithShape="0" algn="ctr" sy="104999">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3E3E3"/>
                </a:solidFill>
                <a:latin typeface="Times New Roman"/>
                <a:ea typeface="Times New Roman"/>
                <a:cs typeface="Times New Roman"/>
                <a:sym typeface="Times New Roman"/>
              </a:rPr>
              <a:t>4</a:t>
            </a:r>
            <a:endParaRPr/>
          </a:p>
        </p:txBody>
      </p:sp>
      <p:sp>
        <p:nvSpPr>
          <p:cNvPr id="515" name="Google Shape;515;p14"/>
          <p:cNvSpPr/>
          <p:nvPr/>
        </p:nvSpPr>
        <p:spPr>
          <a:xfrm>
            <a:off x="8522002" y="4689844"/>
            <a:ext cx="588480" cy="588480"/>
          </a:xfrm>
          <a:prstGeom prst="ellipse">
            <a:avLst/>
          </a:prstGeom>
          <a:solidFill>
            <a:srgbClr val="00B0F0"/>
          </a:solidFill>
          <a:ln>
            <a:noFill/>
          </a:ln>
          <a:effectLst>
            <a:outerShdw blurRad="762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16" name="Google Shape;516;p14"/>
          <p:cNvSpPr txBox="1"/>
          <p:nvPr/>
        </p:nvSpPr>
        <p:spPr>
          <a:xfrm>
            <a:off x="8624590" y="4660918"/>
            <a:ext cx="383303" cy="646331"/>
          </a:xfrm>
          <a:prstGeom prst="rect">
            <a:avLst/>
          </a:prstGeom>
          <a:noFill/>
          <a:ln>
            <a:noFill/>
          </a:ln>
          <a:effectLst>
            <a:outerShdw blurRad="63500" sx="104999" rotWithShape="0" algn="ctr" sy="104999">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3E3E3"/>
                </a:solidFill>
                <a:latin typeface="Times New Roman"/>
                <a:ea typeface="Times New Roman"/>
                <a:cs typeface="Times New Roman"/>
                <a:sym typeface="Times New Roman"/>
              </a:rPr>
              <a:t>5</a:t>
            </a:r>
            <a:endParaRPr/>
          </a:p>
        </p:txBody>
      </p:sp>
      <p:sp>
        <p:nvSpPr>
          <p:cNvPr id="517" name="Google Shape;517;p14"/>
          <p:cNvSpPr/>
          <p:nvPr/>
        </p:nvSpPr>
        <p:spPr>
          <a:xfrm>
            <a:off x="10396341" y="3465708"/>
            <a:ext cx="588480" cy="588480"/>
          </a:xfrm>
          <a:prstGeom prst="ellipse">
            <a:avLst/>
          </a:prstGeom>
          <a:solidFill>
            <a:srgbClr val="EF3078"/>
          </a:solidFill>
          <a:ln>
            <a:noFill/>
          </a:ln>
          <a:effectLst>
            <a:outerShdw blurRad="762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93" name="Google Shape;493;p14"/>
          <p:cNvSpPr txBox="1"/>
          <p:nvPr/>
        </p:nvSpPr>
        <p:spPr>
          <a:xfrm>
            <a:off x="10498929" y="3436782"/>
            <a:ext cx="383303" cy="646331"/>
          </a:xfrm>
          <a:prstGeom prst="rect">
            <a:avLst/>
          </a:prstGeom>
          <a:noFill/>
          <a:ln>
            <a:noFill/>
          </a:ln>
          <a:effectLst>
            <a:outerShdw blurRad="63500" sx="104999" rotWithShape="0" algn="ctr" sy="104999">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3E3E3"/>
                </a:solidFill>
                <a:latin typeface="Times New Roman"/>
                <a:ea typeface="Times New Roman"/>
                <a:cs typeface="Times New Roman"/>
                <a:sym typeface="Times New Roman"/>
              </a:rPr>
              <a:t>6</a:t>
            </a:r>
            <a:endParaRPr/>
          </a:p>
        </p:txBody>
      </p:sp>
      <p:grpSp>
        <p:nvGrpSpPr>
          <p:cNvPr id="518" name="Google Shape;518;p14"/>
          <p:cNvGrpSpPr/>
          <p:nvPr/>
        </p:nvGrpSpPr>
        <p:grpSpPr>
          <a:xfrm>
            <a:off x="378640" y="3809602"/>
            <a:ext cx="2126507" cy="1148584"/>
            <a:chOff x="378640" y="3809602"/>
            <a:chExt cx="2126507" cy="1148584"/>
          </a:xfrm>
        </p:grpSpPr>
        <p:sp>
          <p:nvSpPr>
            <p:cNvPr id="519" name="Google Shape;519;p14"/>
            <p:cNvSpPr txBox="1"/>
            <p:nvPr/>
          </p:nvSpPr>
          <p:spPr>
            <a:xfrm>
              <a:off x="378640" y="3809602"/>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F3078"/>
                  </a:solidFill>
                  <a:latin typeface="Times New Roman"/>
                  <a:ea typeface="Times New Roman"/>
                  <a:cs typeface="Times New Roman"/>
                  <a:sym typeface="Times New Roman"/>
                </a:rPr>
                <a:t>PYTHON</a:t>
              </a:r>
              <a:endParaRPr/>
            </a:p>
          </p:txBody>
        </p:sp>
        <p:sp>
          <p:nvSpPr>
            <p:cNvPr id="520" name="Google Shape;520;p14"/>
            <p:cNvSpPr txBox="1"/>
            <p:nvPr/>
          </p:nvSpPr>
          <p:spPr>
            <a:xfrm>
              <a:off x="378640" y="4128241"/>
              <a:ext cx="2126507"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Tìm hiểu và học về ngôn ngữ lập trình Python</a:t>
              </a:r>
              <a:endParaRPr/>
            </a:p>
          </p:txBody>
        </p:sp>
      </p:grpSp>
      <p:grpSp>
        <p:nvGrpSpPr>
          <p:cNvPr id="521" name="Google Shape;521;p14"/>
          <p:cNvGrpSpPr/>
          <p:nvPr/>
        </p:nvGrpSpPr>
        <p:grpSpPr>
          <a:xfrm>
            <a:off x="2280557" y="3142868"/>
            <a:ext cx="2126507" cy="655824"/>
            <a:chOff x="2281192" y="2835528"/>
            <a:chExt cx="2126507" cy="655824"/>
          </a:xfrm>
        </p:grpSpPr>
        <p:sp>
          <p:nvSpPr>
            <p:cNvPr id="522" name="Google Shape;522;p14"/>
            <p:cNvSpPr txBox="1"/>
            <p:nvPr/>
          </p:nvSpPr>
          <p:spPr>
            <a:xfrm>
              <a:off x="2281192" y="2835528"/>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3A1A4"/>
                  </a:solidFill>
                  <a:latin typeface="Times New Roman"/>
                  <a:ea typeface="Times New Roman"/>
                  <a:cs typeface="Times New Roman"/>
                  <a:sym typeface="Times New Roman"/>
                </a:rPr>
                <a:t>DỮ LIỆU</a:t>
              </a:r>
              <a:endParaRPr/>
            </a:p>
          </p:txBody>
        </p:sp>
        <p:sp>
          <p:nvSpPr>
            <p:cNvPr id="523" name="Google Shape;523;p14"/>
            <p:cNvSpPr txBox="1"/>
            <p:nvPr/>
          </p:nvSpPr>
          <p:spPr>
            <a:xfrm>
              <a:off x="2281192" y="3154167"/>
              <a:ext cx="212650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Tìm kiếm dữ liệu</a:t>
              </a:r>
              <a:endParaRPr/>
            </a:p>
          </p:txBody>
        </p:sp>
      </p:grpSp>
      <p:grpSp>
        <p:nvGrpSpPr>
          <p:cNvPr id="524" name="Google Shape;524;p14"/>
          <p:cNvGrpSpPr/>
          <p:nvPr/>
        </p:nvGrpSpPr>
        <p:grpSpPr>
          <a:xfrm>
            <a:off x="4246516" y="3872063"/>
            <a:ext cx="2126507" cy="1148584"/>
            <a:chOff x="4246516" y="3872063"/>
            <a:chExt cx="2126507" cy="1148584"/>
          </a:xfrm>
        </p:grpSpPr>
        <p:sp>
          <p:nvSpPr>
            <p:cNvPr id="525" name="Google Shape;525;p14"/>
            <p:cNvSpPr txBox="1"/>
            <p:nvPr/>
          </p:nvSpPr>
          <p:spPr>
            <a:xfrm>
              <a:off x="4246516" y="3872063"/>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E9524"/>
                  </a:solidFill>
                  <a:latin typeface="Times New Roman"/>
                  <a:ea typeface="Times New Roman"/>
                  <a:cs typeface="Times New Roman"/>
                  <a:sym typeface="Times New Roman"/>
                </a:rPr>
                <a:t>GIẢI PHÁP</a:t>
              </a:r>
              <a:endParaRPr/>
            </a:p>
          </p:txBody>
        </p:sp>
        <p:sp>
          <p:nvSpPr>
            <p:cNvPr id="526" name="Google Shape;526;p14"/>
            <p:cNvSpPr txBox="1"/>
            <p:nvPr/>
          </p:nvSpPr>
          <p:spPr>
            <a:xfrm>
              <a:off x="4246516" y="4190702"/>
              <a:ext cx="2126507"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Các cách làm và xử lý dữ liệu dang có</a:t>
              </a:r>
              <a:endParaRPr/>
            </a:p>
            <a:p>
              <a:pPr indent="0" lvl="0" marL="0" marR="0" rtl="0" algn="ctr">
                <a:spcBef>
                  <a:spcPts val="0"/>
                </a:spcBef>
                <a:spcAft>
                  <a:spcPts val="0"/>
                </a:spcAft>
                <a:buNone/>
              </a:pPr>
              <a:r>
                <a:t/>
              </a:r>
              <a:endParaRPr b="1" sz="1600">
                <a:solidFill>
                  <a:srgbClr val="A6A6A6"/>
                </a:solidFill>
                <a:latin typeface="Times New Roman"/>
                <a:ea typeface="Times New Roman"/>
                <a:cs typeface="Times New Roman"/>
                <a:sym typeface="Times New Roman"/>
              </a:endParaRPr>
            </a:p>
          </p:txBody>
        </p:sp>
      </p:grpSp>
      <p:grpSp>
        <p:nvGrpSpPr>
          <p:cNvPr id="527" name="Google Shape;527;p14"/>
          <p:cNvGrpSpPr/>
          <p:nvPr/>
        </p:nvGrpSpPr>
        <p:grpSpPr>
          <a:xfrm>
            <a:off x="5938957" y="2493636"/>
            <a:ext cx="2126507" cy="1148584"/>
            <a:chOff x="5943402" y="2692391"/>
            <a:chExt cx="2126507" cy="1148584"/>
          </a:xfrm>
        </p:grpSpPr>
        <p:sp>
          <p:nvSpPr>
            <p:cNvPr id="528" name="Google Shape;528;p14"/>
            <p:cNvSpPr txBox="1"/>
            <p:nvPr/>
          </p:nvSpPr>
          <p:spPr>
            <a:xfrm>
              <a:off x="5943402" y="2692391"/>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85723"/>
                  </a:solidFill>
                  <a:latin typeface="Times New Roman"/>
                  <a:ea typeface="Times New Roman"/>
                  <a:cs typeface="Times New Roman"/>
                  <a:sym typeface="Times New Roman"/>
                </a:rPr>
                <a:t>TÌM HIỂU</a:t>
              </a:r>
              <a:endParaRPr/>
            </a:p>
          </p:txBody>
        </p:sp>
        <p:sp>
          <p:nvSpPr>
            <p:cNvPr id="529" name="Google Shape;529;p14"/>
            <p:cNvSpPr txBox="1"/>
            <p:nvPr/>
          </p:nvSpPr>
          <p:spPr>
            <a:xfrm>
              <a:off x="5943402" y="3011030"/>
              <a:ext cx="2126507"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Học các bước đầu về AI và nghiên cứu về Keras</a:t>
              </a:r>
              <a:endParaRPr/>
            </a:p>
          </p:txBody>
        </p:sp>
      </p:grpSp>
      <p:grpSp>
        <p:nvGrpSpPr>
          <p:cNvPr id="530" name="Google Shape;530;p14"/>
          <p:cNvGrpSpPr/>
          <p:nvPr/>
        </p:nvGrpSpPr>
        <p:grpSpPr>
          <a:xfrm>
            <a:off x="7752980" y="3541380"/>
            <a:ext cx="2126507" cy="1148584"/>
            <a:chOff x="7742820" y="3644885"/>
            <a:chExt cx="2126507" cy="1148584"/>
          </a:xfrm>
        </p:grpSpPr>
        <p:sp>
          <p:nvSpPr>
            <p:cNvPr id="531" name="Google Shape;531;p14"/>
            <p:cNvSpPr txBox="1"/>
            <p:nvPr/>
          </p:nvSpPr>
          <p:spPr>
            <a:xfrm>
              <a:off x="7742820" y="3644885"/>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B0F0"/>
                  </a:solidFill>
                  <a:latin typeface="Times New Roman"/>
                  <a:ea typeface="Times New Roman"/>
                  <a:cs typeface="Times New Roman"/>
                  <a:sym typeface="Times New Roman"/>
                </a:rPr>
                <a:t>KHAI THÁC</a:t>
              </a:r>
              <a:endParaRPr/>
            </a:p>
          </p:txBody>
        </p:sp>
        <p:sp>
          <p:nvSpPr>
            <p:cNvPr id="532" name="Google Shape;532;p14"/>
            <p:cNvSpPr txBox="1"/>
            <p:nvPr/>
          </p:nvSpPr>
          <p:spPr>
            <a:xfrm>
              <a:off x="7742820" y="3963524"/>
              <a:ext cx="2126507"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Khai thác và xử lí các thông tin cơ bản của dữ liệu</a:t>
              </a:r>
              <a:endParaRPr/>
            </a:p>
          </p:txBody>
        </p:sp>
      </p:grpSp>
      <p:grpSp>
        <p:nvGrpSpPr>
          <p:cNvPr id="533" name="Google Shape;533;p14"/>
          <p:cNvGrpSpPr/>
          <p:nvPr/>
        </p:nvGrpSpPr>
        <p:grpSpPr>
          <a:xfrm>
            <a:off x="9620021" y="2456997"/>
            <a:ext cx="2126507" cy="902204"/>
            <a:chOff x="9620021" y="2456997"/>
            <a:chExt cx="2126507" cy="902204"/>
          </a:xfrm>
        </p:grpSpPr>
        <p:sp>
          <p:nvSpPr>
            <p:cNvPr id="534" name="Google Shape;534;p14"/>
            <p:cNvSpPr txBox="1"/>
            <p:nvPr/>
          </p:nvSpPr>
          <p:spPr>
            <a:xfrm>
              <a:off x="9620021" y="2456997"/>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F3078"/>
                  </a:solidFill>
                  <a:latin typeface="Times New Roman"/>
                  <a:ea typeface="Times New Roman"/>
                  <a:cs typeface="Times New Roman"/>
                  <a:sym typeface="Times New Roman"/>
                </a:rPr>
                <a:t>TIẾN HÀNH</a:t>
              </a:r>
              <a:endParaRPr/>
            </a:p>
          </p:txBody>
        </p:sp>
        <p:sp>
          <p:nvSpPr>
            <p:cNvPr id="535" name="Google Shape;535;p14"/>
            <p:cNvSpPr txBox="1"/>
            <p:nvPr/>
          </p:nvSpPr>
          <p:spPr>
            <a:xfrm>
              <a:off x="9620021" y="2775636"/>
              <a:ext cx="2126507"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Xử lí các bước đầu vào</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par>
                                <p:cTn fill="hold" nodeType="withEffect" presetClass="entr" presetID="23" presetSubtype="16">
                                  <p:stCondLst>
                                    <p:cond delay="250"/>
                                  </p:stCondLst>
                                  <p:childTnLst>
                                    <p:set>
                                      <p:cBhvr>
                                        <p:cTn dur="1" fill="hold">
                                          <p:stCondLst>
                                            <p:cond delay="0"/>
                                          </p:stCondLst>
                                        </p:cTn>
                                        <p:tgtEl>
                                          <p:spTgt spid="507"/>
                                        </p:tgtEl>
                                        <p:attrNameLst>
                                          <p:attrName>style.visibility</p:attrName>
                                        </p:attrNameLst>
                                      </p:cBhvr>
                                      <p:to>
                                        <p:strVal val="visible"/>
                                      </p:to>
                                    </p:set>
                                    <p:anim calcmode="lin" valueType="num">
                                      <p:cBhvr additive="base">
                                        <p:cTn dur="500"/>
                                        <p:tgtEl>
                                          <p:spTgt spid="507"/>
                                        </p:tgtEl>
                                        <p:attrNameLst>
                                          <p:attrName>ppt_w</p:attrName>
                                        </p:attrNameLst>
                                      </p:cBhvr>
                                      <p:tavLst>
                                        <p:tav fmla="" tm="0">
                                          <p:val>
                                            <p:strVal val="0"/>
                                          </p:val>
                                        </p:tav>
                                        <p:tav fmla="" tm="100000">
                                          <p:val>
                                            <p:strVal val="#ppt_w"/>
                                          </p:val>
                                        </p:tav>
                                      </p:tavLst>
                                    </p:anim>
                                    <p:anim calcmode="lin" valueType="num">
                                      <p:cBhvr additive="base">
                                        <p:cTn dur="500"/>
                                        <p:tgtEl>
                                          <p:spTgt spid="507"/>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508"/>
                                        </p:tgtEl>
                                        <p:attrNameLst>
                                          <p:attrName>style.visibility</p:attrName>
                                        </p:attrNameLst>
                                      </p:cBhvr>
                                      <p:to>
                                        <p:strVal val="visible"/>
                                      </p:to>
                                    </p:set>
                                    <p:anim calcmode="lin" valueType="num">
                                      <p:cBhvr additive="base">
                                        <p:cTn dur="500"/>
                                        <p:tgtEl>
                                          <p:spTgt spid="508"/>
                                        </p:tgtEl>
                                        <p:attrNameLst>
                                          <p:attrName>ppt_w</p:attrName>
                                        </p:attrNameLst>
                                      </p:cBhvr>
                                      <p:tavLst>
                                        <p:tav fmla="" tm="0">
                                          <p:val>
                                            <p:strVal val="0"/>
                                          </p:val>
                                        </p:tav>
                                        <p:tav fmla="" tm="100000">
                                          <p:val>
                                            <p:strVal val="#ppt_w"/>
                                          </p:val>
                                        </p:tav>
                                      </p:tavLst>
                                    </p:anim>
                                    <p:anim calcmode="lin" valueType="num">
                                      <p:cBhvr additive="base">
                                        <p:cTn dur="500"/>
                                        <p:tgtEl>
                                          <p:spTgt spid="50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500"/>
                                        <p:tgtEl>
                                          <p:spTgt spid="518"/>
                                        </p:tgtEl>
                                        <p:attrNameLst>
                                          <p:attrName>ppt_w</p:attrName>
                                        </p:attrNameLst>
                                      </p:cBhvr>
                                      <p:tavLst>
                                        <p:tav fmla="" tm="0">
                                          <p:val>
                                            <p:strVal val="0"/>
                                          </p:val>
                                        </p:tav>
                                        <p:tav fmla="" tm="100000">
                                          <p:val>
                                            <p:strVal val="#ppt_w"/>
                                          </p:val>
                                        </p:tav>
                                      </p:tavLst>
                                    </p:anim>
                                    <p:anim calcmode="lin" valueType="num">
                                      <p:cBhvr additive="base">
                                        <p:cTn dur="500"/>
                                        <p:tgtEl>
                                          <p:spTgt spid="51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par>
                                <p:cTn fill="hold" nodeType="withEffect" presetClass="entr" presetID="23" presetSubtype="16">
                                  <p:stCondLst>
                                    <p:cond delay="50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500"/>
                                        <p:tgtEl>
                                          <p:spTgt spid="509"/>
                                        </p:tgtEl>
                                        <p:attrNameLst>
                                          <p:attrName>ppt_w</p:attrName>
                                        </p:attrNameLst>
                                      </p:cBhvr>
                                      <p:tavLst>
                                        <p:tav fmla="" tm="0">
                                          <p:val>
                                            <p:strVal val="0"/>
                                          </p:val>
                                        </p:tav>
                                        <p:tav fmla="" tm="100000">
                                          <p:val>
                                            <p:strVal val="#ppt_w"/>
                                          </p:val>
                                        </p:tav>
                                      </p:tavLst>
                                    </p:anim>
                                    <p:anim calcmode="lin" valueType="num">
                                      <p:cBhvr additive="base">
                                        <p:cTn dur="500"/>
                                        <p:tgtEl>
                                          <p:spTgt spid="509"/>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510"/>
                                        </p:tgtEl>
                                        <p:attrNameLst>
                                          <p:attrName>style.visibility</p:attrName>
                                        </p:attrNameLst>
                                      </p:cBhvr>
                                      <p:to>
                                        <p:strVal val="visible"/>
                                      </p:to>
                                    </p:set>
                                    <p:anim calcmode="lin" valueType="num">
                                      <p:cBhvr additive="base">
                                        <p:cTn dur="500"/>
                                        <p:tgtEl>
                                          <p:spTgt spid="510"/>
                                        </p:tgtEl>
                                        <p:attrNameLst>
                                          <p:attrName>ppt_w</p:attrName>
                                        </p:attrNameLst>
                                      </p:cBhvr>
                                      <p:tavLst>
                                        <p:tav fmla="" tm="0">
                                          <p:val>
                                            <p:strVal val="0"/>
                                          </p:val>
                                        </p:tav>
                                        <p:tav fmla="" tm="100000">
                                          <p:val>
                                            <p:strVal val="#ppt_w"/>
                                          </p:val>
                                        </p:tav>
                                      </p:tavLst>
                                    </p:anim>
                                    <p:anim calcmode="lin" valueType="num">
                                      <p:cBhvr additive="base">
                                        <p:cTn dur="500"/>
                                        <p:tgtEl>
                                          <p:spTgt spid="51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500"/>
                                        <p:tgtEl>
                                          <p:spTgt spid="521"/>
                                        </p:tgtEl>
                                        <p:attrNameLst>
                                          <p:attrName>ppt_w</p:attrName>
                                        </p:attrNameLst>
                                      </p:cBhvr>
                                      <p:tavLst>
                                        <p:tav fmla="" tm="0">
                                          <p:val>
                                            <p:strVal val="0"/>
                                          </p:val>
                                        </p:tav>
                                        <p:tav fmla="" tm="100000">
                                          <p:val>
                                            <p:strVal val="#ppt_w"/>
                                          </p:val>
                                        </p:tav>
                                      </p:tavLst>
                                    </p:anim>
                                    <p:anim calcmode="lin" valueType="num">
                                      <p:cBhvr additive="base">
                                        <p:cTn dur="500"/>
                                        <p:tgtEl>
                                          <p:spTgt spid="52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50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par>
                                <p:cTn fill="hold" nodeType="withEffect" presetClass="entr" presetID="23" presetSubtype="16">
                                  <p:stCondLst>
                                    <p:cond delay="75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500"/>
                                        <p:tgtEl>
                                          <p:spTgt spid="511"/>
                                        </p:tgtEl>
                                        <p:attrNameLst>
                                          <p:attrName>ppt_w</p:attrName>
                                        </p:attrNameLst>
                                      </p:cBhvr>
                                      <p:tavLst>
                                        <p:tav fmla="" tm="0">
                                          <p:val>
                                            <p:strVal val="0"/>
                                          </p:val>
                                        </p:tav>
                                        <p:tav fmla="" tm="100000">
                                          <p:val>
                                            <p:strVal val="#ppt_w"/>
                                          </p:val>
                                        </p:tav>
                                      </p:tavLst>
                                    </p:anim>
                                    <p:anim calcmode="lin" valueType="num">
                                      <p:cBhvr additive="base">
                                        <p:cTn dur="500"/>
                                        <p:tgtEl>
                                          <p:spTgt spid="511"/>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500"/>
                                        <p:tgtEl>
                                          <p:spTgt spid="512"/>
                                        </p:tgtEl>
                                        <p:attrNameLst>
                                          <p:attrName>ppt_w</p:attrName>
                                        </p:attrNameLst>
                                      </p:cBhvr>
                                      <p:tavLst>
                                        <p:tav fmla="" tm="0">
                                          <p:val>
                                            <p:strVal val="0"/>
                                          </p:val>
                                        </p:tav>
                                        <p:tav fmla="" tm="100000">
                                          <p:val>
                                            <p:strVal val="#ppt_w"/>
                                          </p:val>
                                        </p:tav>
                                      </p:tavLst>
                                    </p:anim>
                                    <p:anim calcmode="lin" valueType="num">
                                      <p:cBhvr additive="base">
                                        <p:cTn dur="500"/>
                                        <p:tgtEl>
                                          <p:spTgt spid="512"/>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500"/>
                                        <p:tgtEl>
                                          <p:spTgt spid="524"/>
                                        </p:tgtEl>
                                        <p:attrNameLst>
                                          <p:attrName>ppt_w</p:attrName>
                                        </p:attrNameLst>
                                      </p:cBhvr>
                                      <p:tavLst>
                                        <p:tav fmla="" tm="0">
                                          <p:val>
                                            <p:strVal val="0"/>
                                          </p:val>
                                        </p:tav>
                                        <p:tav fmla="" tm="100000">
                                          <p:val>
                                            <p:strVal val="#ppt_w"/>
                                          </p:val>
                                        </p:tav>
                                      </p:tavLst>
                                    </p:anim>
                                    <p:anim calcmode="lin" valueType="num">
                                      <p:cBhvr additive="base">
                                        <p:cTn dur="500"/>
                                        <p:tgtEl>
                                          <p:spTgt spid="524"/>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par>
                                <p:cTn fill="hold" nodeType="withEffect" presetClass="entr" presetID="23" presetSubtype="16">
                                  <p:stCondLst>
                                    <p:cond delay="50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500"/>
                                        <p:tgtEl>
                                          <p:spTgt spid="513"/>
                                        </p:tgtEl>
                                        <p:attrNameLst>
                                          <p:attrName>ppt_w</p:attrName>
                                        </p:attrNameLst>
                                      </p:cBhvr>
                                      <p:tavLst>
                                        <p:tav fmla="" tm="0">
                                          <p:val>
                                            <p:strVal val="0"/>
                                          </p:val>
                                        </p:tav>
                                        <p:tav fmla="" tm="100000">
                                          <p:val>
                                            <p:strVal val="#ppt_w"/>
                                          </p:val>
                                        </p:tav>
                                      </p:tavLst>
                                    </p:anim>
                                    <p:anim calcmode="lin" valueType="num">
                                      <p:cBhvr additive="base">
                                        <p:cTn dur="500"/>
                                        <p:tgtEl>
                                          <p:spTgt spid="513"/>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500"/>
                                        <p:tgtEl>
                                          <p:spTgt spid="514"/>
                                        </p:tgtEl>
                                        <p:attrNameLst>
                                          <p:attrName>ppt_w</p:attrName>
                                        </p:attrNameLst>
                                      </p:cBhvr>
                                      <p:tavLst>
                                        <p:tav fmla="" tm="0">
                                          <p:val>
                                            <p:strVal val="0"/>
                                          </p:val>
                                        </p:tav>
                                        <p:tav fmla="" tm="100000">
                                          <p:val>
                                            <p:strVal val="#ppt_w"/>
                                          </p:val>
                                        </p:tav>
                                      </p:tavLst>
                                    </p:anim>
                                    <p:anim calcmode="lin" valueType="num">
                                      <p:cBhvr additive="base">
                                        <p:cTn dur="500"/>
                                        <p:tgtEl>
                                          <p:spTgt spid="514"/>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527"/>
                                        </p:tgtEl>
                                        <p:attrNameLst>
                                          <p:attrName>style.visibility</p:attrName>
                                        </p:attrNameLst>
                                      </p:cBhvr>
                                      <p:to>
                                        <p:strVal val="visible"/>
                                      </p:to>
                                    </p:set>
                                    <p:anim calcmode="lin" valueType="num">
                                      <p:cBhvr additive="base">
                                        <p:cTn dur="500"/>
                                        <p:tgtEl>
                                          <p:spTgt spid="527"/>
                                        </p:tgtEl>
                                        <p:attrNameLst>
                                          <p:attrName>ppt_w</p:attrName>
                                        </p:attrNameLst>
                                      </p:cBhvr>
                                      <p:tavLst>
                                        <p:tav fmla="" tm="0">
                                          <p:val>
                                            <p:strVal val="0"/>
                                          </p:val>
                                        </p:tav>
                                        <p:tav fmla="" tm="100000">
                                          <p:val>
                                            <p:strVal val="#ppt_w"/>
                                          </p:val>
                                        </p:tav>
                                      </p:tavLst>
                                    </p:anim>
                                    <p:anim calcmode="lin" valueType="num">
                                      <p:cBhvr additive="base">
                                        <p:cTn dur="500"/>
                                        <p:tgtEl>
                                          <p:spTgt spid="52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par>
                                <p:cTn fill="hold" nodeType="withEffect" presetClass="entr" presetID="23" presetSubtype="16">
                                  <p:stCondLst>
                                    <p:cond delay="50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500"/>
                                        <p:tgtEl>
                                          <p:spTgt spid="515"/>
                                        </p:tgtEl>
                                        <p:attrNameLst>
                                          <p:attrName>ppt_w</p:attrName>
                                        </p:attrNameLst>
                                      </p:cBhvr>
                                      <p:tavLst>
                                        <p:tav fmla="" tm="0">
                                          <p:val>
                                            <p:strVal val="0"/>
                                          </p:val>
                                        </p:tav>
                                        <p:tav fmla="" tm="100000">
                                          <p:val>
                                            <p:strVal val="#ppt_w"/>
                                          </p:val>
                                        </p:tav>
                                      </p:tavLst>
                                    </p:anim>
                                    <p:anim calcmode="lin" valueType="num">
                                      <p:cBhvr additive="base">
                                        <p:cTn dur="500"/>
                                        <p:tgtEl>
                                          <p:spTgt spid="515"/>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516"/>
                                        </p:tgtEl>
                                        <p:attrNameLst>
                                          <p:attrName>style.visibility</p:attrName>
                                        </p:attrNameLst>
                                      </p:cBhvr>
                                      <p:to>
                                        <p:strVal val="visible"/>
                                      </p:to>
                                    </p:set>
                                    <p:anim calcmode="lin" valueType="num">
                                      <p:cBhvr additive="base">
                                        <p:cTn dur="500"/>
                                        <p:tgtEl>
                                          <p:spTgt spid="516"/>
                                        </p:tgtEl>
                                        <p:attrNameLst>
                                          <p:attrName>ppt_w</p:attrName>
                                        </p:attrNameLst>
                                      </p:cBhvr>
                                      <p:tavLst>
                                        <p:tav fmla="" tm="0">
                                          <p:val>
                                            <p:strVal val="0"/>
                                          </p:val>
                                        </p:tav>
                                        <p:tav fmla="" tm="100000">
                                          <p:val>
                                            <p:strVal val="#ppt_w"/>
                                          </p:val>
                                        </p:tav>
                                      </p:tavLst>
                                    </p:anim>
                                    <p:anim calcmode="lin" valueType="num">
                                      <p:cBhvr additive="base">
                                        <p:cTn dur="500"/>
                                        <p:tgtEl>
                                          <p:spTgt spid="516"/>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500"/>
                                        <p:tgtEl>
                                          <p:spTgt spid="530"/>
                                        </p:tgtEl>
                                        <p:attrNameLst>
                                          <p:attrName>ppt_w</p:attrName>
                                        </p:attrNameLst>
                                      </p:cBhvr>
                                      <p:tavLst>
                                        <p:tav fmla="" tm="0">
                                          <p:val>
                                            <p:strVal val="0"/>
                                          </p:val>
                                        </p:tav>
                                        <p:tav fmla="" tm="100000">
                                          <p:val>
                                            <p:strVal val="#ppt_w"/>
                                          </p:val>
                                        </p:tav>
                                      </p:tavLst>
                                    </p:anim>
                                    <p:anim calcmode="lin" valueType="num">
                                      <p:cBhvr additive="base">
                                        <p:cTn dur="500"/>
                                        <p:tgtEl>
                                          <p:spTgt spid="53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par>
                                <p:cTn fill="hold" nodeType="withEffect" presetClass="entr" presetID="23" presetSubtype="16">
                                  <p:stCondLst>
                                    <p:cond delay="50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500"/>
                                        <p:tgtEl>
                                          <p:spTgt spid="517"/>
                                        </p:tgtEl>
                                        <p:attrNameLst>
                                          <p:attrName>ppt_w</p:attrName>
                                        </p:attrNameLst>
                                      </p:cBhvr>
                                      <p:tavLst>
                                        <p:tav fmla="" tm="0">
                                          <p:val>
                                            <p:strVal val="0"/>
                                          </p:val>
                                        </p:tav>
                                        <p:tav fmla="" tm="100000">
                                          <p:val>
                                            <p:strVal val="#ppt_w"/>
                                          </p:val>
                                        </p:tav>
                                      </p:tavLst>
                                    </p:anim>
                                    <p:anim calcmode="lin" valueType="num">
                                      <p:cBhvr additive="base">
                                        <p:cTn dur="500"/>
                                        <p:tgtEl>
                                          <p:spTgt spid="517"/>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500"/>
                                        <p:tgtEl>
                                          <p:spTgt spid="493"/>
                                        </p:tgtEl>
                                        <p:attrNameLst>
                                          <p:attrName>ppt_w</p:attrName>
                                        </p:attrNameLst>
                                      </p:cBhvr>
                                      <p:tavLst>
                                        <p:tav fmla="" tm="0">
                                          <p:val>
                                            <p:strVal val="0"/>
                                          </p:val>
                                        </p:tav>
                                        <p:tav fmla="" tm="100000">
                                          <p:val>
                                            <p:strVal val="#ppt_w"/>
                                          </p:val>
                                        </p:tav>
                                      </p:tavLst>
                                    </p:anim>
                                    <p:anim calcmode="lin" valueType="num">
                                      <p:cBhvr additive="base">
                                        <p:cTn dur="500"/>
                                        <p:tgtEl>
                                          <p:spTgt spid="493"/>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533"/>
                                        </p:tgtEl>
                                        <p:attrNameLst>
                                          <p:attrName>style.visibility</p:attrName>
                                        </p:attrNameLst>
                                      </p:cBhvr>
                                      <p:to>
                                        <p:strVal val="visible"/>
                                      </p:to>
                                    </p:set>
                                    <p:anim calcmode="lin" valueType="num">
                                      <p:cBhvr additive="base">
                                        <p:cTn dur="500"/>
                                        <p:tgtEl>
                                          <p:spTgt spid="533"/>
                                        </p:tgtEl>
                                        <p:attrNameLst>
                                          <p:attrName>ppt_w</p:attrName>
                                        </p:attrNameLst>
                                      </p:cBhvr>
                                      <p:tavLst>
                                        <p:tav fmla="" tm="0">
                                          <p:val>
                                            <p:strVal val="0"/>
                                          </p:val>
                                        </p:tav>
                                        <p:tav fmla="" tm="100000">
                                          <p:val>
                                            <p:strVal val="#ppt_w"/>
                                          </p:val>
                                        </p:tav>
                                      </p:tavLst>
                                    </p:anim>
                                    <p:anim calcmode="lin" valueType="num">
                                      <p:cBhvr additive="base">
                                        <p:cTn dur="500"/>
                                        <p:tgtEl>
                                          <p:spTgt spid="53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cxnSp>
        <p:nvCxnSpPr>
          <p:cNvPr id="540" name="Google Shape;540;p15"/>
          <p:cNvCxnSpPr>
            <a:stCxn id="541" idx="1"/>
          </p:cNvCxnSpPr>
          <p:nvPr/>
        </p:nvCxnSpPr>
        <p:spPr>
          <a:xfrm flipH="1">
            <a:off x="-19891" y="3638298"/>
            <a:ext cx="1983900" cy="696600"/>
          </a:xfrm>
          <a:prstGeom prst="straightConnector1">
            <a:avLst/>
          </a:prstGeom>
          <a:noFill/>
          <a:ln cap="flat" cmpd="sng" w="28575">
            <a:solidFill>
              <a:srgbClr val="A6A6A6"/>
            </a:solidFill>
            <a:prstDash val="solid"/>
            <a:miter lim="800000"/>
            <a:headEnd len="sm" w="sm" type="none"/>
            <a:tailEnd len="sm" w="sm" type="none"/>
          </a:ln>
        </p:spPr>
      </p:cxnSp>
      <p:cxnSp>
        <p:nvCxnSpPr>
          <p:cNvPr id="542" name="Google Shape;542;p15"/>
          <p:cNvCxnSpPr>
            <a:stCxn id="543" idx="1"/>
          </p:cNvCxnSpPr>
          <p:nvPr/>
        </p:nvCxnSpPr>
        <p:spPr>
          <a:xfrm rot="10800000">
            <a:off x="2449031" y="3652146"/>
            <a:ext cx="2002500" cy="818400"/>
          </a:xfrm>
          <a:prstGeom prst="straightConnector1">
            <a:avLst/>
          </a:prstGeom>
          <a:noFill/>
          <a:ln cap="flat" cmpd="sng" w="28575">
            <a:solidFill>
              <a:srgbClr val="A6A6A6"/>
            </a:solidFill>
            <a:prstDash val="solid"/>
            <a:miter lim="800000"/>
            <a:headEnd len="sm" w="sm" type="none"/>
            <a:tailEnd len="sm" w="sm" type="none"/>
          </a:ln>
        </p:spPr>
      </p:cxnSp>
      <p:cxnSp>
        <p:nvCxnSpPr>
          <p:cNvPr id="544" name="Google Shape;544;p15"/>
          <p:cNvCxnSpPr/>
          <p:nvPr/>
        </p:nvCxnSpPr>
        <p:spPr>
          <a:xfrm flipH="1" rot="10800000">
            <a:off x="4665022" y="3506773"/>
            <a:ext cx="2398436" cy="974385"/>
          </a:xfrm>
          <a:prstGeom prst="straightConnector1">
            <a:avLst/>
          </a:prstGeom>
          <a:noFill/>
          <a:ln cap="flat" cmpd="sng" w="28575">
            <a:solidFill>
              <a:srgbClr val="A6A6A6"/>
            </a:solidFill>
            <a:prstDash val="solid"/>
            <a:miter lim="800000"/>
            <a:headEnd len="sm" w="sm" type="none"/>
            <a:tailEnd len="sm" w="sm" type="none"/>
          </a:ln>
        </p:spPr>
      </p:cxnSp>
      <p:cxnSp>
        <p:nvCxnSpPr>
          <p:cNvPr id="545" name="Google Shape;545;p15"/>
          <p:cNvCxnSpPr/>
          <p:nvPr/>
        </p:nvCxnSpPr>
        <p:spPr>
          <a:xfrm rot="10800000">
            <a:off x="6960870" y="3264262"/>
            <a:ext cx="2413393" cy="1206283"/>
          </a:xfrm>
          <a:prstGeom prst="straightConnector1">
            <a:avLst/>
          </a:prstGeom>
          <a:noFill/>
          <a:ln cap="flat" cmpd="sng" w="28575">
            <a:solidFill>
              <a:srgbClr val="A6A6A6"/>
            </a:solidFill>
            <a:prstDash val="solid"/>
            <a:miter lim="800000"/>
            <a:headEnd len="sm" w="sm" type="none"/>
            <a:tailEnd len="sm" w="sm" type="none"/>
          </a:ln>
        </p:spPr>
      </p:cxnSp>
      <p:cxnSp>
        <p:nvCxnSpPr>
          <p:cNvPr id="546" name="Google Shape;546;p15"/>
          <p:cNvCxnSpPr/>
          <p:nvPr/>
        </p:nvCxnSpPr>
        <p:spPr>
          <a:xfrm flipH="1">
            <a:off x="10621010" y="3688080"/>
            <a:ext cx="1532255" cy="727710"/>
          </a:xfrm>
          <a:prstGeom prst="straightConnector1">
            <a:avLst/>
          </a:prstGeom>
          <a:noFill/>
          <a:ln cap="flat" cmpd="sng" w="28575">
            <a:solidFill>
              <a:srgbClr val="A6A6A6"/>
            </a:solidFill>
            <a:prstDash val="solid"/>
            <a:miter lim="800000"/>
            <a:headEnd len="sm" w="sm" type="none"/>
            <a:tailEnd len="sm" w="sm" type="none"/>
          </a:ln>
        </p:spPr>
      </p:cxnSp>
      <p:sp>
        <p:nvSpPr>
          <p:cNvPr id="547" name="Google Shape;547;p15"/>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QUÁ TRÌNH</a:t>
            </a:r>
            <a:endParaRPr/>
          </a:p>
        </p:txBody>
      </p:sp>
      <p:grpSp>
        <p:nvGrpSpPr>
          <p:cNvPr id="548" name="Google Shape;548;p15"/>
          <p:cNvGrpSpPr/>
          <p:nvPr/>
        </p:nvGrpSpPr>
        <p:grpSpPr>
          <a:xfrm>
            <a:off x="5378756" y="878988"/>
            <a:ext cx="1434489" cy="190500"/>
            <a:chOff x="4679586" y="878988"/>
            <a:chExt cx="1434489" cy="190500"/>
          </a:xfrm>
        </p:grpSpPr>
        <p:sp>
          <p:nvSpPr>
            <p:cNvPr id="549" name="Google Shape;549;p15"/>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0" name="Google Shape;550;p15"/>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1" name="Google Shape;551;p15"/>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2" name="Google Shape;552;p15"/>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3" name="Google Shape;553;p15"/>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
        <p:nvSpPr>
          <p:cNvPr id="554" name="Google Shape;554;p15"/>
          <p:cNvSpPr/>
          <p:nvPr/>
        </p:nvSpPr>
        <p:spPr>
          <a:xfrm>
            <a:off x="9050589" y="3577914"/>
            <a:ext cx="1793540" cy="1793540"/>
          </a:xfrm>
          <a:prstGeom prst="ellipse">
            <a:avLst/>
          </a:prstGeom>
          <a:solidFill>
            <a:srgbClr val="EF3078"/>
          </a:solidFill>
          <a:ln>
            <a:noFill/>
          </a:ln>
          <a:effectLst>
            <a:outerShdw blurRad="762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5" name="Google Shape;555;p15"/>
          <p:cNvSpPr txBox="1"/>
          <p:nvPr/>
        </p:nvSpPr>
        <p:spPr>
          <a:xfrm>
            <a:off x="8990960" y="3692469"/>
            <a:ext cx="1912798" cy="1446550"/>
          </a:xfrm>
          <a:prstGeom prst="rect">
            <a:avLst/>
          </a:prstGeom>
          <a:noFill/>
          <a:ln>
            <a:noFill/>
          </a:ln>
          <a:effectLst>
            <a:outerShdw blurRad="63500" sx="104999" rotWithShape="0" algn="ctr" sy="104999">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800">
                <a:solidFill>
                  <a:srgbClr val="E3E3E3"/>
                </a:solidFill>
                <a:latin typeface="Times New Roman"/>
                <a:ea typeface="Times New Roman"/>
                <a:cs typeface="Times New Roman"/>
                <a:sym typeface="Times New Roman"/>
              </a:rPr>
              <a:t>10</a:t>
            </a:r>
            <a:endParaRPr/>
          </a:p>
        </p:txBody>
      </p:sp>
      <p:sp>
        <p:nvSpPr>
          <p:cNvPr id="556" name="Google Shape;556;p15"/>
          <p:cNvSpPr/>
          <p:nvPr/>
        </p:nvSpPr>
        <p:spPr>
          <a:xfrm>
            <a:off x="1861421" y="3344058"/>
            <a:ext cx="588480" cy="588480"/>
          </a:xfrm>
          <a:prstGeom prst="ellipse">
            <a:avLst/>
          </a:prstGeom>
          <a:solidFill>
            <a:srgbClr val="03A1A4"/>
          </a:solidFill>
          <a:ln>
            <a:noFill/>
          </a:ln>
          <a:effectLst>
            <a:outerShdw blurRad="762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41" name="Google Shape;541;p15"/>
          <p:cNvSpPr txBox="1"/>
          <p:nvPr/>
        </p:nvSpPr>
        <p:spPr>
          <a:xfrm>
            <a:off x="1964009" y="3315132"/>
            <a:ext cx="383303" cy="646331"/>
          </a:xfrm>
          <a:prstGeom prst="rect">
            <a:avLst/>
          </a:prstGeom>
          <a:noFill/>
          <a:ln>
            <a:noFill/>
          </a:ln>
          <a:effectLst>
            <a:outerShdw blurRad="63500" sx="104999" rotWithShape="0" algn="ctr" sy="104999">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3E3E3"/>
                </a:solidFill>
                <a:latin typeface="Times New Roman"/>
                <a:ea typeface="Times New Roman"/>
                <a:cs typeface="Times New Roman"/>
                <a:sym typeface="Times New Roman"/>
              </a:rPr>
              <a:t>7</a:t>
            </a:r>
            <a:endParaRPr/>
          </a:p>
        </p:txBody>
      </p:sp>
      <p:sp>
        <p:nvSpPr>
          <p:cNvPr id="557" name="Google Shape;557;p15"/>
          <p:cNvSpPr/>
          <p:nvPr/>
        </p:nvSpPr>
        <p:spPr>
          <a:xfrm>
            <a:off x="4348943" y="4176306"/>
            <a:ext cx="588480" cy="588480"/>
          </a:xfrm>
          <a:prstGeom prst="ellipse">
            <a:avLst/>
          </a:prstGeom>
          <a:solidFill>
            <a:srgbClr val="EE9524"/>
          </a:solidFill>
          <a:ln>
            <a:noFill/>
          </a:ln>
          <a:effectLst>
            <a:outerShdw blurRad="762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43" name="Google Shape;543;p15"/>
          <p:cNvSpPr txBox="1"/>
          <p:nvPr/>
        </p:nvSpPr>
        <p:spPr>
          <a:xfrm>
            <a:off x="4451531" y="4147380"/>
            <a:ext cx="383303" cy="646331"/>
          </a:xfrm>
          <a:prstGeom prst="rect">
            <a:avLst/>
          </a:prstGeom>
          <a:noFill/>
          <a:ln>
            <a:noFill/>
          </a:ln>
          <a:effectLst>
            <a:outerShdw blurRad="63500" sx="104999" rotWithShape="0" algn="ctr" sy="104999">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3E3E3"/>
                </a:solidFill>
                <a:latin typeface="Times New Roman"/>
                <a:ea typeface="Times New Roman"/>
                <a:cs typeface="Times New Roman"/>
                <a:sym typeface="Times New Roman"/>
              </a:rPr>
              <a:t>8</a:t>
            </a:r>
            <a:endParaRPr/>
          </a:p>
        </p:txBody>
      </p:sp>
      <p:sp>
        <p:nvSpPr>
          <p:cNvPr id="558" name="Google Shape;558;p15"/>
          <p:cNvSpPr/>
          <p:nvPr/>
        </p:nvSpPr>
        <p:spPr>
          <a:xfrm>
            <a:off x="6858281" y="3212534"/>
            <a:ext cx="588480" cy="588480"/>
          </a:xfrm>
          <a:prstGeom prst="ellipse">
            <a:avLst/>
          </a:prstGeom>
          <a:solidFill>
            <a:srgbClr val="00B0F0"/>
          </a:solidFill>
          <a:ln>
            <a:noFill/>
          </a:ln>
          <a:effectLst>
            <a:outerShdw blurRad="762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59" name="Google Shape;559;p15"/>
          <p:cNvSpPr txBox="1"/>
          <p:nvPr/>
        </p:nvSpPr>
        <p:spPr>
          <a:xfrm>
            <a:off x="6960869" y="3183608"/>
            <a:ext cx="383303" cy="646331"/>
          </a:xfrm>
          <a:prstGeom prst="rect">
            <a:avLst/>
          </a:prstGeom>
          <a:noFill/>
          <a:ln>
            <a:noFill/>
          </a:ln>
          <a:effectLst>
            <a:outerShdw blurRad="63500" sx="104999" rotWithShape="0" algn="ctr" sy="104999">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E3E3E3"/>
                </a:solidFill>
                <a:latin typeface="Times New Roman"/>
                <a:ea typeface="Times New Roman"/>
                <a:cs typeface="Times New Roman"/>
                <a:sym typeface="Times New Roman"/>
              </a:rPr>
              <a:t>9</a:t>
            </a:r>
            <a:endParaRPr/>
          </a:p>
        </p:txBody>
      </p:sp>
      <p:grpSp>
        <p:nvGrpSpPr>
          <p:cNvPr id="560" name="Google Shape;560;p15"/>
          <p:cNvGrpSpPr/>
          <p:nvPr/>
        </p:nvGrpSpPr>
        <p:grpSpPr>
          <a:xfrm>
            <a:off x="8883470" y="2294446"/>
            <a:ext cx="2126507" cy="1168904"/>
            <a:chOff x="378640" y="3789282"/>
            <a:chExt cx="2126507" cy="1168904"/>
          </a:xfrm>
        </p:grpSpPr>
        <p:sp>
          <p:nvSpPr>
            <p:cNvPr id="561" name="Google Shape;561;p15"/>
            <p:cNvSpPr txBox="1"/>
            <p:nvPr/>
          </p:nvSpPr>
          <p:spPr>
            <a:xfrm>
              <a:off x="378640" y="3789282"/>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F3078"/>
                  </a:solidFill>
                  <a:latin typeface="Times New Roman"/>
                  <a:ea typeface="Times New Roman"/>
                  <a:cs typeface="Times New Roman"/>
                  <a:sym typeface="Times New Roman"/>
                </a:rPr>
                <a:t>HOÀN THÀNH</a:t>
              </a:r>
              <a:endParaRPr/>
            </a:p>
          </p:txBody>
        </p:sp>
        <p:sp>
          <p:nvSpPr>
            <p:cNvPr id="562" name="Google Shape;562;p15"/>
            <p:cNvSpPr txBox="1"/>
            <p:nvPr/>
          </p:nvSpPr>
          <p:spPr>
            <a:xfrm>
              <a:off x="378640" y="4128241"/>
              <a:ext cx="2126507"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Xây dựng đưa chữ viết vào và xây giao diện</a:t>
              </a:r>
              <a:endParaRPr/>
            </a:p>
          </p:txBody>
        </p:sp>
      </p:grpSp>
      <p:grpSp>
        <p:nvGrpSpPr>
          <p:cNvPr id="563" name="Google Shape;563;p15"/>
          <p:cNvGrpSpPr/>
          <p:nvPr/>
        </p:nvGrpSpPr>
        <p:grpSpPr>
          <a:xfrm>
            <a:off x="1092669" y="2339249"/>
            <a:ext cx="2126507" cy="902204"/>
            <a:chOff x="2281192" y="2835528"/>
            <a:chExt cx="2126507" cy="902204"/>
          </a:xfrm>
        </p:grpSpPr>
        <p:sp>
          <p:nvSpPr>
            <p:cNvPr id="564" name="Google Shape;564;p15"/>
            <p:cNvSpPr txBox="1"/>
            <p:nvPr/>
          </p:nvSpPr>
          <p:spPr>
            <a:xfrm>
              <a:off x="2281192" y="2835528"/>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3A1A4"/>
                  </a:solidFill>
                  <a:latin typeface="Times New Roman"/>
                  <a:ea typeface="Times New Roman"/>
                  <a:cs typeface="Times New Roman"/>
                  <a:sym typeface="Times New Roman"/>
                </a:rPr>
                <a:t>DỮ LIỆU VÀO</a:t>
              </a:r>
              <a:endParaRPr/>
            </a:p>
          </p:txBody>
        </p:sp>
        <p:sp>
          <p:nvSpPr>
            <p:cNvPr id="565" name="Google Shape;565;p15"/>
            <p:cNvSpPr txBox="1"/>
            <p:nvPr/>
          </p:nvSpPr>
          <p:spPr>
            <a:xfrm>
              <a:off x="2281192" y="3154167"/>
              <a:ext cx="2126507"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Tiền xử lí dữ liệu đầu vào</a:t>
              </a:r>
              <a:endParaRPr/>
            </a:p>
          </p:txBody>
        </p:sp>
      </p:grpSp>
      <p:grpSp>
        <p:nvGrpSpPr>
          <p:cNvPr id="566" name="Google Shape;566;p15"/>
          <p:cNvGrpSpPr/>
          <p:nvPr/>
        </p:nvGrpSpPr>
        <p:grpSpPr>
          <a:xfrm>
            <a:off x="3580381" y="3064335"/>
            <a:ext cx="2126507" cy="1148584"/>
            <a:chOff x="4246516" y="3872063"/>
            <a:chExt cx="2126507" cy="1148584"/>
          </a:xfrm>
        </p:grpSpPr>
        <p:sp>
          <p:nvSpPr>
            <p:cNvPr id="567" name="Google Shape;567;p15"/>
            <p:cNvSpPr txBox="1"/>
            <p:nvPr/>
          </p:nvSpPr>
          <p:spPr>
            <a:xfrm>
              <a:off x="4246516" y="3872063"/>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E9524"/>
                  </a:solidFill>
                  <a:latin typeface="Times New Roman"/>
                  <a:ea typeface="Times New Roman"/>
                  <a:cs typeface="Times New Roman"/>
                  <a:sym typeface="Times New Roman"/>
                </a:rPr>
                <a:t>MODEL</a:t>
              </a:r>
              <a:endParaRPr/>
            </a:p>
          </p:txBody>
        </p:sp>
        <p:sp>
          <p:nvSpPr>
            <p:cNvPr id="568" name="Google Shape;568;p15"/>
            <p:cNvSpPr txBox="1"/>
            <p:nvPr/>
          </p:nvSpPr>
          <p:spPr>
            <a:xfrm>
              <a:off x="4246516" y="4190702"/>
              <a:ext cx="2126507"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Xây dựng Model quá trình đưa vào và xử lý dữ liêu</a:t>
              </a:r>
              <a:endParaRPr/>
            </a:p>
          </p:txBody>
        </p:sp>
      </p:grpSp>
      <p:grpSp>
        <p:nvGrpSpPr>
          <p:cNvPr id="569" name="Google Shape;569;p15"/>
          <p:cNvGrpSpPr/>
          <p:nvPr/>
        </p:nvGrpSpPr>
        <p:grpSpPr>
          <a:xfrm>
            <a:off x="6089502" y="1940745"/>
            <a:ext cx="2126507" cy="1148584"/>
            <a:chOff x="7742820" y="3644885"/>
            <a:chExt cx="2126507" cy="1148584"/>
          </a:xfrm>
        </p:grpSpPr>
        <p:sp>
          <p:nvSpPr>
            <p:cNvPr id="570" name="Google Shape;570;p15"/>
            <p:cNvSpPr txBox="1"/>
            <p:nvPr/>
          </p:nvSpPr>
          <p:spPr>
            <a:xfrm>
              <a:off x="7742820" y="3644885"/>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B0F0"/>
                  </a:solidFill>
                  <a:latin typeface="Times New Roman"/>
                  <a:ea typeface="Times New Roman"/>
                  <a:cs typeface="Times New Roman"/>
                  <a:sym typeface="Times New Roman"/>
                </a:rPr>
                <a:t>THỬ NGHIỆM</a:t>
              </a:r>
              <a:endParaRPr/>
            </a:p>
          </p:txBody>
        </p:sp>
        <p:sp>
          <p:nvSpPr>
            <p:cNvPr id="571" name="Google Shape;571;p15"/>
            <p:cNvSpPr txBox="1"/>
            <p:nvPr/>
          </p:nvSpPr>
          <p:spPr>
            <a:xfrm>
              <a:off x="7742820" y="3963524"/>
              <a:ext cx="2126507"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Thử nghiệm tính đúng đắn tỷ lệ nhận dạng thành công </a:t>
              </a:r>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par>
                                <p:cTn fill="hold" nodeType="withEffect" presetClass="entr" presetID="23" presetSubtype="16">
                                  <p:stCondLst>
                                    <p:cond delay="250"/>
                                  </p:stCondLst>
                                  <p:childTnLst>
                                    <p:set>
                                      <p:cBhvr>
                                        <p:cTn dur="1" fill="hold">
                                          <p:stCondLst>
                                            <p:cond delay="0"/>
                                          </p:stCondLst>
                                        </p:cTn>
                                        <p:tgtEl>
                                          <p:spTgt spid="556"/>
                                        </p:tgtEl>
                                        <p:attrNameLst>
                                          <p:attrName>style.visibility</p:attrName>
                                        </p:attrNameLst>
                                      </p:cBhvr>
                                      <p:to>
                                        <p:strVal val="visible"/>
                                      </p:to>
                                    </p:set>
                                    <p:anim calcmode="lin" valueType="num">
                                      <p:cBhvr additive="base">
                                        <p:cTn dur="500"/>
                                        <p:tgtEl>
                                          <p:spTgt spid="556"/>
                                        </p:tgtEl>
                                        <p:attrNameLst>
                                          <p:attrName>ppt_w</p:attrName>
                                        </p:attrNameLst>
                                      </p:cBhvr>
                                      <p:tavLst>
                                        <p:tav fmla="" tm="0">
                                          <p:val>
                                            <p:strVal val="0"/>
                                          </p:val>
                                        </p:tav>
                                        <p:tav fmla="" tm="100000">
                                          <p:val>
                                            <p:strVal val="#ppt_w"/>
                                          </p:val>
                                        </p:tav>
                                      </p:tavLst>
                                    </p:anim>
                                    <p:anim calcmode="lin" valueType="num">
                                      <p:cBhvr additive="base">
                                        <p:cTn dur="500"/>
                                        <p:tgtEl>
                                          <p:spTgt spid="556"/>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500"/>
                                        <p:tgtEl>
                                          <p:spTgt spid="541"/>
                                        </p:tgtEl>
                                        <p:attrNameLst>
                                          <p:attrName>ppt_w</p:attrName>
                                        </p:attrNameLst>
                                      </p:cBhvr>
                                      <p:tavLst>
                                        <p:tav fmla="" tm="0">
                                          <p:val>
                                            <p:strVal val="0"/>
                                          </p:val>
                                        </p:tav>
                                        <p:tav fmla="" tm="100000">
                                          <p:val>
                                            <p:strVal val="#ppt_w"/>
                                          </p:val>
                                        </p:tav>
                                      </p:tavLst>
                                    </p:anim>
                                    <p:anim calcmode="lin" valueType="num">
                                      <p:cBhvr additive="base">
                                        <p:cTn dur="500"/>
                                        <p:tgtEl>
                                          <p:spTgt spid="541"/>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563"/>
                                        </p:tgtEl>
                                        <p:attrNameLst>
                                          <p:attrName>style.visibility</p:attrName>
                                        </p:attrNameLst>
                                      </p:cBhvr>
                                      <p:to>
                                        <p:strVal val="visible"/>
                                      </p:to>
                                    </p:set>
                                    <p:anim calcmode="lin" valueType="num">
                                      <p:cBhvr additive="base">
                                        <p:cTn dur="500"/>
                                        <p:tgtEl>
                                          <p:spTgt spid="563"/>
                                        </p:tgtEl>
                                        <p:attrNameLst>
                                          <p:attrName>ppt_w</p:attrName>
                                        </p:attrNameLst>
                                      </p:cBhvr>
                                      <p:tavLst>
                                        <p:tav fmla="" tm="0">
                                          <p:val>
                                            <p:strVal val="0"/>
                                          </p:val>
                                        </p:tav>
                                        <p:tav fmla="" tm="100000">
                                          <p:val>
                                            <p:strVal val="#ppt_w"/>
                                          </p:val>
                                        </p:tav>
                                      </p:tavLst>
                                    </p:anim>
                                    <p:anim calcmode="lin" valueType="num">
                                      <p:cBhvr additive="base">
                                        <p:cTn dur="500"/>
                                        <p:tgtEl>
                                          <p:spTgt spid="56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500"/>
                                        <p:tgtEl>
                                          <p:spTgt spid="542"/>
                                        </p:tgtEl>
                                        <p:attrNameLst>
                                          <p:attrName>ppt_w</p:attrName>
                                        </p:attrNameLst>
                                      </p:cBhvr>
                                      <p:tavLst>
                                        <p:tav fmla="" tm="0">
                                          <p:val>
                                            <p:strVal val="0"/>
                                          </p:val>
                                        </p:tav>
                                        <p:tav fmla="" tm="100000">
                                          <p:val>
                                            <p:strVal val="#ppt_w"/>
                                          </p:val>
                                        </p:tav>
                                      </p:tavLst>
                                    </p:anim>
                                    <p:anim calcmode="lin" valueType="num">
                                      <p:cBhvr additive="base">
                                        <p:cTn dur="500"/>
                                        <p:tgtEl>
                                          <p:spTgt spid="54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500"/>
                                  </p:stCondLst>
                                  <p:childTnLst>
                                    <p:set>
                                      <p:cBhvr>
                                        <p:cTn dur="1" fill="hold">
                                          <p:stCondLst>
                                            <p:cond delay="0"/>
                                          </p:stCondLst>
                                        </p:cTn>
                                        <p:tgtEl>
                                          <p:spTgt spid="557"/>
                                        </p:tgtEl>
                                        <p:attrNameLst>
                                          <p:attrName>style.visibility</p:attrName>
                                        </p:attrNameLst>
                                      </p:cBhvr>
                                      <p:to>
                                        <p:strVal val="visible"/>
                                      </p:to>
                                    </p:set>
                                    <p:anim calcmode="lin" valueType="num">
                                      <p:cBhvr additive="base">
                                        <p:cTn dur="500"/>
                                        <p:tgtEl>
                                          <p:spTgt spid="557"/>
                                        </p:tgtEl>
                                        <p:attrNameLst>
                                          <p:attrName>ppt_w</p:attrName>
                                        </p:attrNameLst>
                                      </p:cBhvr>
                                      <p:tavLst>
                                        <p:tav fmla="" tm="0">
                                          <p:val>
                                            <p:strVal val="0"/>
                                          </p:val>
                                        </p:tav>
                                        <p:tav fmla="" tm="100000">
                                          <p:val>
                                            <p:strVal val="#ppt_w"/>
                                          </p:val>
                                        </p:tav>
                                      </p:tavLst>
                                    </p:anim>
                                    <p:anim calcmode="lin" valueType="num">
                                      <p:cBhvr additive="base">
                                        <p:cTn dur="500"/>
                                        <p:tgtEl>
                                          <p:spTgt spid="557"/>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500"/>
                                        <p:tgtEl>
                                          <p:spTgt spid="543"/>
                                        </p:tgtEl>
                                        <p:attrNameLst>
                                          <p:attrName>ppt_w</p:attrName>
                                        </p:attrNameLst>
                                      </p:cBhvr>
                                      <p:tavLst>
                                        <p:tav fmla="" tm="0">
                                          <p:val>
                                            <p:strVal val="0"/>
                                          </p:val>
                                        </p:tav>
                                        <p:tav fmla="" tm="100000">
                                          <p:val>
                                            <p:strVal val="#ppt_w"/>
                                          </p:val>
                                        </p:tav>
                                      </p:tavLst>
                                    </p:anim>
                                    <p:anim calcmode="lin" valueType="num">
                                      <p:cBhvr additive="base">
                                        <p:cTn dur="500"/>
                                        <p:tgtEl>
                                          <p:spTgt spid="543"/>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566"/>
                                        </p:tgtEl>
                                        <p:attrNameLst>
                                          <p:attrName>style.visibility</p:attrName>
                                        </p:attrNameLst>
                                      </p:cBhvr>
                                      <p:to>
                                        <p:strVal val="visible"/>
                                      </p:to>
                                    </p:set>
                                    <p:anim calcmode="lin" valueType="num">
                                      <p:cBhvr additive="base">
                                        <p:cTn dur="500"/>
                                        <p:tgtEl>
                                          <p:spTgt spid="566"/>
                                        </p:tgtEl>
                                        <p:attrNameLst>
                                          <p:attrName>ppt_w</p:attrName>
                                        </p:attrNameLst>
                                      </p:cBhvr>
                                      <p:tavLst>
                                        <p:tav fmla="" tm="0">
                                          <p:val>
                                            <p:strVal val="0"/>
                                          </p:val>
                                        </p:tav>
                                        <p:tav fmla="" tm="100000">
                                          <p:val>
                                            <p:strVal val="#ppt_w"/>
                                          </p:val>
                                        </p:tav>
                                      </p:tavLst>
                                    </p:anim>
                                    <p:anim calcmode="lin" valueType="num">
                                      <p:cBhvr additive="base">
                                        <p:cTn dur="500"/>
                                        <p:tgtEl>
                                          <p:spTgt spid="56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par>
                                <p:cTn fill="hold" nodeType="withEffect" presetClass="entr" presetID="23" presetSubtype="16">
                                  <p:stCondLst>
                                    <p:cond delay="50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500"/>
                                        <p:tgtEl>
                                          <p:spTgt spid="558"/>
                                        </p:tgtEl>
                                        <p:attrNameLst>
                                          <p:attrName>ppt_w</p:attrName>
                                        </p:attrNameLst>
                                      </p:cBhvr>
                                      <p:tavLst>
                                        <p:tav fmla="" tm="0">
                                          <p:val>
                                            <p:strVal val="0"/>
                                          </p:val>
                                        </p:tav>
                                        <p:tav fmla="" tm="100000">
                                          <p:val>
                                            <p:strVal val="#ppt_w"/>
                                          </p:val>
                                        </p:tav>
                                      </p:tavLst>
                                    </p:anim>
                                    <p:anim calcmode="lin" valueType="num">
                                      <p:cBhvr additive="base">
                                        <p:cTn dur="500"/>
                                        <p:tgtEl>
                                          <p:spTgt spid="558"/>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500"/>
                                        <p:tgtEl>
                                          <p:spTgt spid="559"/>
                                        </p:tgtEl>
                                        <p:attrNameLst>
                                          <p:attrName>ppt_w</p:attrName>
                                        </p:attrNameLst>
                                      </p:cBhvr>
                                      <p:tavLst>
                                        <p:tav fmla="" tm="0">
                                          <p:val>
                                            <p:strVal val="0"/>
                                          </p:val>
                                        </p:tav>
                                        <p:tav fmla="" tm="100000">
                                          <p:val>
                                            <p:strVal val="#ppt_w"/>
                                          </p:val>
                                        </p:tav>
                                      </p:tavLst>
                                    </p:anim>
                                    <p:anim calcmode="lin" valueType="num">
                                      <p:cBhvr additive="base">
                                        <p:cTn dur="500"/>
                                        <p:tgtEl>
                                          <p:spTgt spid="559"/>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569"/>
                                        </p:tgtEl>
                                        <p:attrNameLst>
                                          <p:attrName>style.visibility</p:attrName>
                                        </p:attrNameLst>
                                      </p:cBhvr>
                                      <p:to>
                                        <p:strVal val="visible"/>
                                      </p:to>
                                    </p:set>
                                    <p:anim calcmode="lin" valueType="num">
                                      <p:cBhvr additive="base">
                                        <p:cTn dur="500"/>
                                        <p:tgtEl>
                                          <p:spTgt spid="569"/>
                                        </p:tgtEl>
                                        <p:attrNameLst>
                                          <p:attrName>ppt_w</p:attrName>
                                        </p:attrNameLst>
                                      </p:cBhvr>
                                      <p:tavLst>
                                        <p:tav fmla="" tm="0">
                                          <p:val>
                                            <p:strVal val="0"/>
                                          </p:val>
                                        </p:tav>
                                        <p:tav fmla="" tm="100000">
                                          <p:val>
                                            <p:strVal val="#ppt_w"/>
                                          </p:val>
                                        </p:tav>
                                      </p:tavLst>
                                    </p:anim>
                                    <p:anim calcmode="lin" valueType="num">
                                      <p:cBhvr additive="base">
                                        <p:cTn dur="500"/>
                                        <p:tgtEl>
                                          <p:spTgt spid="56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par>
                                <p:cTn fill="hold" nodeType="withEffect" presetClass="entr" presetID="23" presetSubtype="16">
                                  <p:stCondLst>
                                    <p:cond delay="500"/>
                                  </p:stCondLst>
                                  <p:childTnLst>
                                    <p:set>
                                      <p:cBhvr>
                                        <p:cTn dur="1" fill="hold">
                                          <p:stCondLst>
                                            <p:cond delay="0"/>
                                          </p:stCondLst>
                                        </p:cTn>
                                        <p:tgtEl>
                                          <p:spTgt spid="554"/>
                                        </p:tgtEl>
                                        <p:attrNameLst>
                                          <p:attrName>style.visibility</p:attrName>
                                        </p:attrNameLst>
                                      </p:cBhvr>
                                      <p:to>
                                        <p:strVal val="visible"/>
                                      </p:to>
                                    </p:set>
                                    <p:anim calcmode="lin" valueType="num">
                                      <p:cBhvr additive="base">
                                        <p:cTn dur="500"/>
                                        <p:tgtEl>
                                          <p:spTgt spid="554"/>
                                        </p:tgtEl>
                                        <p:attrNameLst>
                                          <p:attrName>ppt_w</p:attrName>
                                        </p:attrNameLst>
                                      </p:cBhvr>
                                      <p:tavLst>
                                        <p:tav fmla="" tm="0">
                                          <p:val>
                                            <p:strVal val="0"/>
                                          </p:val>
                                        </p:tav>
                                        <p:tav fmla="" tm="100000">
                                          <p:val>
                                            <p:strVal val="#ppt_w"/>
                                          </p:val>
                                        </p:tav>
                                      </p:tavLst>
                                    </p:anim>
                                    <p:anim calcmode="lin" valueType="num">
                                      <p:cBhvr additive="base">
                                        <p:cTn dur="500"/>
                                        <p:tgtEl>
                                          <p:spTgt spid="554"/>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555"/>
                                        </p:tgtEl>
                                        <p:attrNameLst>
                                          <p:attrName>style.visibility</p:attrName>
                                        </p:attrNameLst>
                                      </p:cBhvr>
                                      <p:to>
                                        <p:strVal val="visible"/>
                                      </p:to>
                                    </p:set>
                                    <p:anim calcmode="lin" valueType="num">
                                      <p:cBhvr additive="base">
                                        <p:cTn dur="500"/>
                                        <p:tgtEl>
                                          <p:spTgt spid="555"/>
                                        </p:tgtEl>
                                        <p:attrNameLst>
                                          <p:attrName>ppt_w</p:attrName>
                                        </p:attrNameLst>
                                      </p:cBhvr>
                                      <p:tavLst>
                                        <p:tav fmla="" tm="0">
                                          <p:val>
                                            <p:strVal val="0"/>
                                          </p:val>
                                        </p:tav>
                                        <p:tav fmla="" tm="100000">
                                          <p:val>
                                            <p:strVal val="#ppt_w"/>
                                          </p:val>
                                        </p:tav>
                                      </p:tavLst>
                                    </p:anim>
                                    <p:anim calcmode="lin" valueType="num">
                                      <p:cBhvr additive="base">
                                        <p:cTn dur="500"/>
                                        <p:tgtEl>
                                          <p:spTgt spid="555"/>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560"/>
                                        </p:tgtEl>
                                        <p:attrNameLst>
                                          <p:attrName>style.visibility</p:attrName>
                                        </p:attrNameLst>
                                      </p:cBhvr>
                                      <p:to>
                                        <p:strVal val="visible"/>
                                      </p:to>
                                    </p:set>
                                    <p:anim calcmode="lin" valueType="num">
                                      <p:cBhvr additive="base">
                                        <p:cTn dur="500"/>
                                        <p:tgtEl>
                                          <p:spTgt spid="560"/>
                                        </p:tgtEl>
                                        <p:attrNameLst>
                                          <p:attrName>ppt_w</p:attrName>
                                        </p:attrNameLst>
                                      </p:cBhvr>
                                      <p:tavLst>
                                        <p:tav fmla="" tm="0">
                                          <p:val>
                                            <p:strVal val="0"/>
                                          </p:val>
                                        </p:tav>
                                        <p:tav fmla="" tm="100000">
                                          <p:val>
                                            <p:strVal val="#ppt_w"/>
                                          </p:val>
                                        </p:tav>
                                      </p:tavLst>
                                    </p:anim>
                                    <p:anim calcmode="lin" valueType="num">
                                      <p:cBhvr additive="base">
                                        <p:cTn dur="500"/>
                                        <p:tgtEl>
                                          <p:spTgt spid="56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cxnSp>
        <p:nvCxnSpPr>
          <p:cNvPr id="576" name="Google Shape;576;p16"/>
          <p:cNvCxnSpPr/>
          <p:nvPr/>
        </p:nvCxnSpPr>
        <p:spPr>
          <a:xfrm flipH="1">
            <a:off x="-19891" y="3637663"/>
            <a:ext cx="1983900" cy="696600"/>
          </a:xfrm>
          <a:prstGeom prst="straightConnector1">
            <a:avLst/>
          </a:prstGeom>
          <a:noFill/>
          <a:ln cap="flat" cmpd="sng" w="28575">
            <a:solidFill>
              <a:srgbClr val="A6A6A6"/>
            </a:solidFill>
            <a:prstDash val="solid"/>
            <a:miter lim="800000"/>
            <a:headEnd len="sm" w="sm" type="none"/>
            <a:tailEnd len="sm" w="sm" type="none"/>
          </a:ln>
        </p:spPr>
      </p:cxnSp>
      <p:cxnSp>
        <p:nvCxnSpPr>
          <p:cNvPr id="577" name="Google Shape;577;p16"/>
          <p:cNvCxnSpPr/>
          <p:nvPr/>
        </p:nvCxnSpPr>
        <p:spPr>
          <a:xfrm rot="10800000">
            <a:off x="6502344" y="3515699"/>
            <a:ext cx="2002392" cy="818322"/>
          </a:xfrm>
          <a:prstGeom prst="straightConnector1">
            <a:avLst/>
          </a:prstGeom>
          <a:noFill/>
          <a:ln cap="flat" cmpd="sng" w="28575">
            <a:solidFill>
              <a:srgbClr val="A6A6A6"/>
            </a:solidFill>
            <a:prstDash val="solid"/>
            <a:miter lim="800000"/>
            <a:headEnd len="sm" w="sm" type="none"/>
            <a:tailEnd len="sm" w="sm" type="none"/>
          </a:ln>
        </p:spPr>
      </p:cxnSp>
      <p:sp>
        <p:nvSpPr>
          <p:cNvPr id="578" name="Google Shape;578;p16"/>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GIAO DIỆN</a:t>
            </a:r>
            <a:endParaRPr/>
          </a:p>
        </p:txBody>
      </p:sp>
      <p:grpSp>
        <p:nvGrpSpPr>
          <p:cNvPr id="579" name="Google Shape;579;p16"/>
          <p:cNvGrpSpPr/>
          <p:nvPr/>
        </p:nvGrpSpPr>
        <p:grpSpPr>
          <a:xfrm>
            <a:off x="5378756" y="878988"/>
            <a:ext cx="1434489" cy="190500"/>
            <a:chOff x="4679586" y="878988"/>
            <a:chExt cx="1434489" cy="190500"/>
          </a:xfrm>
        </p:grpSpPr>
        <p:sp>
          <p:nvSpPr>
            <p:cNvPr id="580" name="Google Shape;580;p16"/>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81" name="Google Shape;581;p16"/>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82" name="Google Shape;582;p16"/>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83" name="Google Shape;583;p16"/>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84" name="Google Shape;584;p16"/>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grpSp>
        <p:nvGrpSpPr>
          <p:cNvPr id="585" name="Google Shape;585;p16"/>
          <p:cNvGrpSpPr/>
          <p:nvPr/>
        </p:nvGrpSpPr>
        <p:grpSpPr>
          <a:xfrm>
            <a:off x="3169754" y="5234849"/>
            <a:ext cx="2126507" cy="655824"/>
            <a:chOff x="4111897" y="7590408"/>
            <a:chExt cx="2126507" cy="655824"/>
          </a:xfrm>
        </p:grpSpPr>
        <p:sp>
          <p:nvSpPr>
            <p:cNvPr id="586" name="Google Shape;586;p16"/>
            <p:cNvSpPr txBox="1"/>
            <p:nvPr/>
          </p:nvSpPr>
          <p:spPr>
            <a:xfrm>
              <a:off x="4111897" y="7590408"/>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3A1A4"/>
                  </a:solidFill>
                  <a:latin typeface="Times New Roman"/>
                  <a:ea typeface="Times New Roman"/>
                  <a:cs typeface="Times New Roman"/>
                  <a:sym typeface="Times New Roman"/>
                </a:rPr>
                <a:t>DỮ LIỆU VÀO</a:t>
              </a:r>
              <a:endParaRPr/>
            </a:p>
          </p:txBody>
        </p:sp>
        <p:sp>
          <p:nvSpPr>
            <p:cNvPr id="587" name="Google Shape;587;p16"/>
            <p:cNvSpPr txBox="1"/>
            <p:nvPr/>
          </p:nvSpPr>
          <p:spPr>
            <a:xfrm>
              <a:off x="4111897" y="7909047"/>
              <a:ext cx="2126507"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600">
                <a:solidFill>
                  <a:srgbClr val="A6A6A6"/>
                </a:solidFill>
                <a:latin typeface="Times New Roman"/>
                <a:ea typeface="Times New Roman"/>
                <a:cs typeface="Times New Roman"/>
                <a:sym typeface="Times New Roman"/>
              </a:endParaRPr>
            </a:p>
          </p:txBody>
        </p:sp>
      </p:grpSp>
      <p:grpSp>
        <p:nvGrpSpPr>
          <p:cNvPr id="588" name="Google Shape;588;p16"/>
          <p:cNvGrpSpPr/>
          <p:nvPr/>
        </p:nvGrpSpPr>
        <p:grpSpPr>
          <a:xfrm>
            <a:off x="9534141" y="1382220"/>
            <a:ext cx="2126507" cy="902204"/>
            <a:chOff x="3627391" y="2544913"/>
            <a:chExt cx="2126507" cy="902204"/>
          </a:xfrm>
        </p:grpSpPr>
        <p:sp>
          <p:nvSpPr>
            <p:cNvPr id="589" name="Google Shape;589;p16"/>
            <p:cNvSpPr txBox="1"/>
            <p:nvPr/>
          </p:nvSpPr>
          <p:spPr>
            <a:xfrm>
              <a:off x="3627391" y="2544913"/>
              <a:ext cx="2126507"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E9524"/>
                  </a:solidFill>
                  <a:latin typeface="Times New Roman"/>
                  <a:ea typeface="Times New Roman"/>
                  <a:cs typeface="Times New Roman"/>
                  <a:sym typeface="Times New Roman"/>
                </a:rPr>
                <a:t>Chọn 1 chữ</a:t>
              </a:r>
              <a:endParaRPr/>
            </a:p>
          </p:txBody>
        </p:sp>
        <p:sp>
          <p:nvSpPr>
            <p:cNvPr id="590" name="Google Shape;590;p16"/>
            <p:cNvSpPr txBox="1"/>
            <p:nvPr/>
          </p:nvSpPr>
          <p:spPr>
            <a:xfrm>
              <a:off x="3627391" y="2863552"/>
              <a:ext cx="2126507"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A6A6A6"/>
                  </a:solidFill>
                  <a:latin typeface="Times New Roman"/>
                  <a:ea typeface="Times New Roman"/>
                  <a:cs typeface="Times New Roman"/>
                  <a:sym typeface="Times New Roman"/>
                </a:rPr>
                <a:t>Vẽ 1 chữ từ panit với size 28*28</a:t>
              </a:r>
              <a:endParaRPr/>
            </a:p>
          </p:txBody>
        </p:sp>
      </p:grpSp>
      <p:pic>
        <p:nvPicPr>
          <p:cNvPr descr="mmm" id="591" name="Google Shape;591;p16"/>
          <p:cNvPicPr preferRelativeResize="0"/>
          <p:nvPr/>
        </p:nvPicPr>
        <p:blipFill rotWithShape="1">
          <a:blip r:embed="rId3">
            <a:alphaModFix/>
          </a:blip>
          <a:srcRect b="0" l="0" r="0" t="0"/>
          <a:stretch/>
        </p:blipFill>
        <p:spPr>
          <a:xfrm>
            <a:off x="1964055" y="1907540"/>
            <a:ext cx="4538345" cy="3185160"/>
          </a:xfrm>
          <a:prstGeom prst="rect">
            <a:avLst/>
          </a:prstGeom>
          <a:noFill/>
          <a:ln>
            <a:noFill/>
          </a:ln>
        </p:spPr>
      </p:pic>
      <p:pic>
        <p:nvPicPr>
          <p:cNvPr descr="mm" id="592" name="Google Shape;592;p16"/>
          <p:cNvPicPr preferRelativeResize="0"/>
          <p:nvPr/>
        </p:nvPicPr>
        <p:blipFill rotWithShape="1">
          <a:blip r:embed="rId4">
            <a:alphaModFix/>
          </a:blip>
          <a:srcRect b="0" l="0" r="325" t="0"/>
          <a:stretch/>
        </p:blipFill>
        <p:spPr>
          <a:xfrm>
            <a:off x="8504555" y="2617470"/>
            <a:ext cx="4652645" cy="316484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500"/>
                                        <p:tgtEl>
                                          <p:spTgt spid="585"/>
                                        </p:tgtEl>
                                        <p:attrNameLst>
                                          <p:attrName>ppt_w</p:attrName>
                                        </p:attrNameLst>
                                      </p:cBhvr>
                                      <p:tavLst>
                                        <p:tav fmla="" tm="0">
                                          <p:val>
                                            <p:strVal val="0"/>
                                          </p:val>
                                        </p:tav>
                                        <p:tav fmla="" tm="100000">
                                          <p:val>
                                            <p:strVal val="#ppt_w"/>
                                          </p:val>
                                        </p:tav>
                                      </p:tavLst>
                                    </p:anim>
                                    <p:anim calcmode="lin" valueType="num">
                                      <p:cBhvr additive="base">
                                        <p:cTn dur="500"/>
                                        <p:tgtEl>
                                          <p:spTgt spid="58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500"/>
                                        <p:tgtEl>
                                          <p:spTgt spid="577"/>
                                        </p:tgtEl>
                                        <p:attrNameLst>
                                          <p:attrName>ppt_w</p:attrName>
                                        </p:attrNameLst>
                                      </p:cBhvr>
                                      <p:tavLst>
                                        <p:tav fmla="" tm="0">
                                          <p:val>
                                            <p:strVal val="0"/>
                                          </p:val>
                                        </p:tav>
                                        <p:tav fmla="" tm="100000">
                                          <p:val>
                                            <p:strVal val="#ppt_w"/>
                                          </p:val>
                                        </p:tav>
                                      </p:tavLst>
                                    </p:anim>
                                    <p:anim calcmode="lin" valueType="num">
                                      <p:cBhvr additive="base">
                                        <p:cTn dur="500"/>
                                        <p:tgtEl>
                                          <p:spTgt spid="577"/>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588"/>
                                        </p:tgtEl>
                                        <p:attrNameLst>
                                          <p:attrName>style.visibility</p:attrName>
                                        </p:attrNameLst>
                                      </p:cBhvr>
                                      <p:to>
                                        <p:strVal val="visible"/>
                                      </p:to>
                                    </p:set>
                                    <p:anim calcmode="lin" valueType="num">
                                      <p:cBhvr additive="base">
                                        <p:cTn dur="500"/>
                                        <p:tgtEl>
                                          <p:spTgt spid="588"/>
                                        </p:tgtEl>
                                        <p:attrNameLst>
                                          <p:attrName>ppt_w</p:attrName>
                                        </p:attrNameLst>
                                      </p:cBhvr>
                                      <p:tavLst>
                                        <p:tav fmla="" tm="0">
                                          <p:val>
                                            <p:strVal val="0"/>
                                          </p:val>
                                        </p:tav>
                                        <p:tav fmla="" tm="100000">
                                          <p:val>
                                            <p:strVal val="#ppt_w"/>
                                          </p:val>
                                        </p:tav>
                                      </p:tavLst>
                                    </p:anim>
                                    <p:anim calcmode="lin" valueType="num">
                                      <p:cBhvr additive="base">
                                        <p:cTn dur="500"/>
                                        <p:tgtEl>
                                          <p:spTgt spid="588"/>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500"/>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cxnSp>
        <p:nvCxnSpPr>
          <p:cNvPr id="597" name="Google Shape;597;p17"/>
          <p:cNvCxnSpPr/>
          <p:nvPr/>
        </p:nvCxnSpPr>
        <p:spPr>
          <a:xfrm flipH="1">
            <a:off x="940339" y="3958973"/>
            <a:ext cx="1983790" cy="696590"/>
          </a:xfrm>
          <a:prstGeom prst="straightConnector1">
            <a:avLst/>
          </a:prstGeom>
          <a:noFill/>
          <a:ln cap="flat" cmpd="sng" w="28575">
            <a:solidFill>
              <a:srgbClr val="A6A6A6"/>
            </a:solidFill>
            <a:prstDash val="solid"/>
            <a:miter lim="800000"/>
            <a:headEnd len="sm" w="sm" type="none"/>
            <a:tailEnd len="sm" w="sm" type="none"/>
          </a:ln>
        </p:spPr>
      </p:cxnSp>
      <p:sp>
        <p:nvSpPr>
          <p:cNvPr id="598" name="Google Shape;598;p17"/>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GIAO DIỆN</a:t>
            </a:r>
            <a:endParaRPr/>
          </a:p>
        </p:txBody>
      </p:sp>
      <p:grpSp>
        <p:nvGrpSpPr>
          <p:cNvPr id="599" name="Google Shape;599;p17"/>
          <p:cNvGrpSpPr/>
          <p:nvPr/>
        </p:nvGrpSpPr>
        <p:grpSpPr>
          <a:xfrm>
            <a:off x="5378756" y="878988"/>
            <a:ext cx="1434489" cy="190500"/>
            <a:chOff x="4679586" y="878988"/>
            <a:chExt cx="1434489" cy="190500"/>
          </a:xfrm>
        </p:grpSpPr>
        <p:sp>
          <p:nvSpPr>
            <p:cNvPr id="600" name="Google Shape;600;p17"/>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01" name="Google Shape;601;p17"/>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02" name="Google Shape;602;p17"/>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03" name="Google Shape;603;p17"/>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04" name="Google Shape;604;p17"/>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
        <p:nvSpPr>
          <p:cNvPr id="605" name="Google Shape;605;p17"/>
          <p:cNvSpPr txBox="1"/>
          <p:nvPr/>
        </p:nvSpPr>
        <p:spPr>
          <a:xfrm>
            <a:off x="4478655" y="2165985"/>
            <a:ext cx="2126615"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EE9524"/>
                </a:solidFill>
                <a:latin typeface="Times New Roman"/>
                <a:ea typeface="Times New Roman"/>
                <a:cs typeface="Times New Roman"/>
                <a:sym typeface="Times New Roman"/>
              </a:rPr>
              <a:t>Kết quả</a:t>
            </a:r>
            <a:endParaRPr/>
          </a:p>
        </p:txBody>
      </p:sp>
      <p:pic>
        <p:nvPicPr>
          <p:cNvPr descr="mm" id="606" name="Google Shape;606;p17"/>
          <p:cNvPicPr preferRelativeResize="0"/>
          <p:nvPr/>
        </p:nvPicPr>
        <p:blipFill rotWithShape="1">
          <a:blip r:embed="rId3">
            <a:alphaModFix/>
          </a:blip>
          <a:srcRect b="0" l="79009" r="558" t="-1445"/>
          <a:stretch/>
        </p:blipFill>
        <p:spPr>
          <a:xfrm>
            <a:off x="-13335" y="2564765"/>
            <a:ext cx="953770" cy="3210560"/>
          </a:xfrm>
          <a:prstGeom prst="rect">
            <a:avLst/>
          </a:prstGeom>
          <a:noFill/>
          <a:ln>
            <a:noFill/>
          </a:ln>
        </p:spPr>
      </p:pic>
      <p:pic>
        <p:nvPicPr>
          <p:cNvPr descr="nhandang" id="607" name="Google Shape;607;p17"/>
          <p:cNvPicPr preferRelativeResize="0"/>
          <p:nvPr/>
        </p:nvPicPr>
        <p:blipFill rotWithShape="1">
          <a:blip r:embed="rId4">
            <a:alphaModFix/>
          </a:blip>
          <a:srcRect b="0" l="0" r="0" t="0"/>
          <a:stretch/>
        </p:blipFill>
        <p:spPr>
          <a:xfrm>
            <a:off x="2924175" y="2879090"/>
            <a:ext cx="5234940" cy="316230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8"/>
          <p:cNvSpPr txBox="1"/>
          <p:nvPr/>
        </p:nvSpPr>
        <p:spPr>
          <a:xfrm>
            <a:off x="1599687" y="3284399"/>
            <a:ext cx="8992508" cy="768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A5A5A5"/>
                </a:solidFill>
                <a:latin typeface="Times New Roman"/>
                <a:ea typeface="Times New Roman"/>
                <a:cs typeface="Times New Roman"/>
                <a:sym typeface="Times New Roman"/>
              </a:rPr>
              <a:t>CẢM ƠN VÌ ĐÃ LẮNG NGHE</a:t>
            </a:r>
            <a:endParaRPr/>
          </a:p>
        </p:txBody>
      </p:sp>
      <p:grpSp>
        <p:nvGrpSpPr>
          <p:cNvPr id="613" name="Google Shape;613;p18"/>
          <p:cNvGrpSpPr/>
          <p:nvPr/>
        </p:nvGrpSpPr>
        <p:grpSpPr>
          <a:xfrm>
            <a:off x="5378756" y="6145070"/>
            <a:ext cx="1434489" cy="190500"/>
            <a:chOff x="4679586" y="878988"/>
            <a:chExt cx="1434489" cy="190500"/>
          </a:xfrm>
        </p:grpSpPr>
        <p:sp>
          <p:nvSpPr>
            <p:cNvPr id="614" name="Google Shape;614;p18"/>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15" name="Google Shape;615;p18"/>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16" name="Google Shape;616;p18"/>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17" name="Google Shape;617;p18"/>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18" name="Google Shape;618;p18"/>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pic>
        <p:nvPicPr>
          <p:cNvPr id="619" name="Google Shape;619;p18"/>
          <p:cNvPicPr preferRelativeResize="0"/>
          <p:nvPr/>
        </p:nvPicPr>
        <p:blipFill rotWithShape="1">
          <a:blip r:embed="rId3">
            <a:alphaModFix/>
          </a:blip>
          <a:srcRect b="0" l="0" r="0" t="0"/>
          <a:stretch/>
        </p:blipFill>
        <p:spPr>
          <a:xfrm>
            <a:off x="5378755" y="1828383"/>
            <a:ext cx="1244104" cy="1244104"/>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612"/>
                                        </p:tgtEl>
                                        <p:attrNameLst>
                                          <p:attrName>style.visibility</p:attrName>
                                        </p:attrNameLst>
                                      </p:cBhvr>
                                      <p:to>
                                        <p:strVal val="visible"/>
                                      </p:to>
                                    </p:set>
                                    <p:anim calcmode="lin" valueType="num">
                                      <p:cBhvr additive="base">
                                        <p:cTn dur="500"/>
                                        <p:tgtEl>
                                          <p:spTgt spid="612"/>
                                        </p:tgtEl>
                                        <p:attrNameLst>
                                          <p:attrName>ppt_w</p:attrName>
                                        </p:attrNameLst>
                                      </p:cBhvr>
                                      <p:tavLst>
                                        <p:tav fmla="" tm="0">
                                          <p:val>
                                            <p:strVal val="0"/>
                                          </p:val>
                                        </p:tav>
                                        <p:tav fmla="" tm="100000">
                                          <p:val>
                                            <p:strVal val="#ppt_w"/>
                                          </p:val>
                                        </p:tav>
                                      </p:tavLst>
                                    </p:anim>
                                    <p:anim calcmode="lin" valueType="num">
                                      <p:cBhvr additive="base">
                                        <p:cTn dur="500"/>
                                        <p:tgtEl>
                                          <p:spTgt spid="612"/>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613"/>
                                        </p:tgtEl>
                                        <p:attrNameLst>
                                          <p:attrName>style.visibility</p:attrName>
                                        </p:attrNameLst>
                                      </p:cBhvr>
                                      <p:to>
                                        <p:strVal val="visible"/>
                                      </p:to>
                                    </p:set>
                                    <p:anim calcmode="lin" valueType="num">
                                      <p:cBhvr additive="base">
                                        <p:cTn dur="500"/>
                                        <p:tgtEl>
                                          <p:spTgt spid="613"/>
                                        </p:tgtEl>
                                        <p:attrNameLst>
                                          <p:attrName>ppt_w</p:attrName>
                                        </p:attrNameLst>
                                      </p:cBhvr>
                                      <p:tavLst>
                                        <p:tav fmla="" tm="0">
                                          <p:val>
                                            <p:strVal val="0"/>
                                          </p:val>
                                        </p:tav>
                                        <p:tav fmla="" tm="100000">
                                          <p:val>
                                            <p:strVal val="#ppt_w"/>
                                          </p:val>
                                        </p:tav>
                                      </p:tavLst>
                                    </p:anim>
                                    <p:anim calcmode="lin" valueType="num">
                                      <p:cBhvr additive="base">
                                        <p:cTn dur="500"/>
                                        <p:tgtEl>
                                          <p:spTgt spid="6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9"/>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DEMO</a:t>
            </a:r>
            <a:endParaRPr/>
          </a:p>
        </p:txBody>
      </p:sp>
      <p:grpSp>
        <p:nvGrpSpPr>
          <p:cNvPr id="625" name="Google Shape;625;p19"/>
          <p:cNvGrpSpPr/>
          <p:nvPr/>
        </p:nvGrpSpPr>
        <p:grpSpPr>
          <a:xfrm>
            <a:off x="5378756" y="878988"/>
            <a:ext cx="1434489" cy="190500"/>
            <a:chOff x="4679586" y="878988"/>
            <a:chExt cx="1434489" cy="190500"/>
          </a:xfrm>
        </p:grpSpPr>
        <p:sp>
          <p:nvSpPr>
            <p:cNvPr id="626" name="Google Shape;626;p19"/>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27" name="Google Shape;627;p19"/>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28" name="Google Shape;628;p19"/>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29" name="Google Shape;629;p19"/>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630" name="Google Shape;630;p19"/>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grpSp>
        <p:nvGrpSpPr>
          <p:cNvPr id="631" name="Google Shape;631;p19"/>
          <p:cNvGrpSpPr/>
          <p:nvPr/>
        </p:nvGrpSpPr>
        <p:grpSpPr>
          <a:xfrm>
            <a:off x="4927509" y="4353561"/>
            <a:ext cx="2336800" cy="1389112"/>
            <a:chOff x="979714" y="4445001"/>
            <a:chExt cx="2336800" cy="1389112"/>
          </a:xfrm>
        </p:grpSpPr>
        <p:sp>
          <p:nvSpPr>
            <p:cNvPr id="632" name="Google Shape;632;p19"/>
            <p:cNvSpPr txBox="1"/>
            <p:nvPr/>
          </p:nvSpPr>
          <p:spPr>
            <a:xfrm>
              <a:off x="979714" y="4445001"/>
              <a:ext cx="2336800" cy="768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03A1A4"/>
                  </a:solidFill>
                  <a:latin typeface="Times New Roman"/>
                  <a:ea typeface="Times New Roman"/>
                  <a:cs typeface="Times New Roman"/>
                  <a:sym typeface="Times New Roman"/>
                </a:rPr>
                <a:t>DEMO</a:t>
              </a:r>
              <a:endParaRPr/>
            </a:p>
          </p:txBody>
        </p:sp>
        <p:sp>
          <p:nvSpPr>
            <p:cNvPr id="633" name="Google Shape;633;p19"/>
            <p:cNvSpPr txBox="1"/>
            <p:nvPr/>
          </p:nvSpPr>
          <p:spPr>
            <a:xfrm>
              <a:off x="979714" y="5127358"/>
              <a:ext cx="2336800"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A6A6A6"/>
                  </a:solidFill>
                  <a:latin typeface="Times New Roman"/>
                  <a:ea typeface="Times New Roman"/>
                  <a:cs typeface="Times New Roman"/>
                  <a:sym typeface="Times New Roman"/>
                </a:rPr>
                <a:t>Nhận dạng chữ viết tay in hoa</a:t>
              </a:r>
              <a:endParaRPr/>
            </a:p>
          </p:txBody>
        </p:sp>
      </p:grpSp>
      <p:grpSp>
        <p:nvGrpSpPr>
          <p:cNvPr id="634" name="Google Shape;634;p19"/>
          <p:cNvGrpSpPr/>
          <p:nvPr/>
        </p:nvGrpSpPr>
        <p:grpSpPr>
          <a:xfrm>
            <a:off x="5050880" y="2133600"/>
            <a:ext cx="2090058" cy="2090058"/>
            <a:chOff x="1103085" y="2209800"/>
            <a:chExt cx="2090058" cy="2090058"/>
          </a:xfrm>
        </p:grpSpPr>
        <p:sp>
          <p:nvSpPr>
            <p:cNvPr id="635" name="Google Shape;635;p19"/>
            <p:cNvSpPr/>
            <p:nvPr/>
          </p:nvSpPr>
          <p:spPr>
            <a:xfrm>
              <a:off x="1103085" y="2209800"/>
              <a:ext cx="2090058" cy="2090058"/>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descr="D:\iconfinder_Cancel_Icon_919983.pngiconfinder_Cancel_Icon_919983" id="636" name="Google Shape;636;p19">
              <a:hlinkClick r:id="rId3"/>
            </p:cNvPr>
            <p:cNvPicPr preferRelativeResize="0"/>
            <p:nvPr/>
          </p:nvPicPr>
          <p:blipFill rotWithShape="1">
            <a:blip r:embed="rId4">
              <a:alphaModFix/>
            </a:blip>
            <a:srcRect b="0" l="0" r="0" t="0"/>
            <a:stretch/>
          </p:blipFill>
          <p:spPr>
            <a:xfrm>
              <a:off x="1230085" y="2336800"/>
              <a:ext cx="1835150" cy="1835785"/>
            </a:xfrm>
            <a:prstGeom prst="rect">
              <a:avLst/>
            </a:prstGeom>
            <a:noFill/>
            <a:ln>
              <a:noFill/>
            </a:ln>
          </p:spPr>
        </p:pic>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34"/>
                                        </p:tgtEl>
                                        <p:attrNameLst>
                                          <p:attrName>style.visibility</p:attrName>
                                        </p:attrNameLst>
                                      </p:cBhvr>
                                      <p:to>
                                        <p:strVal val="visible"/>
                                      </p:to>
                                    </p:set>
                                    <p:anim calcmode="lin" valueType="num">
                                      <p:cBhvr additive="base">
                                        <p:cTn dur="500"/>
                                        <p:tgtEl>
                                          <p:spTgt spid="634"/>
                                        </p:tgtEl>
                                        <p:attrNameLst>
                                          <p:attrName>ppt_w</p:attrName>
                                        </p:attrNameLst>
                                      </p:cBhvr>
                                      <p:tavLst>
                                        <p:tav fmla="" tm="0">
                                          <p:val>
                                            <p:strVal val="0"/>
                                          </p:val>
                                        </p:tav>
                                        <p:tav fmla="" tm="100000">
                                          <p:val>
                                            <p:strVal val="#ppt_w"/>
                                          </p:val>
                                        </p:tav>
                                      </p:tavLst>
                                    </p:anim>
                                    <p:anim calcmode="lin" valueType="num">
                                      <p:cBhvr additive="base">
                                        <p:cTn dur="500"/>
                                        <p:tgtEl>
                                          <p:spTgt spid="634"/>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500"/>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TẠI SAO LẠI CHỌN ĐỀ TÀI ?</a:t>
            </a:r>
            <a:endParaRPr/>
          </a:p>
        </p:txBody>
      </p:sp>
      <p:grpSp>
        <p:nvGrpSpPr>
          <p:cNvPr id="129" name="Google Shape;129;p2"/>
          <p:cNvGrpSpPr/>
          <p:nvPr/>
        </p:nvGrpSpPr>
        <p:grpSpPr>
          <a:xfrm>
            <a:off x="5378756" y="878988"/>
            <a:ext cx="1434489" cy="190500"/>
            <a:chOff x="4679586" y="878988"/>
            <a:chExt cx="1434489" cy="190500"/>
          </a:xfrm>
        </p:grpSpPr>
        <p:sp>
          <p:nvSpPr>
            <p:cNvPr id="130" name="Google Shape;130;p2"/>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1" name="Google Shape;131;p2"/>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2" name="Google Shape;132;p2"/>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3" name="Google Shape;133;p2"/>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4" name="Google Shape;134;p2"/>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
        <p:nvSpPr>
          <p:cNvPr id="135" name="Google Shape;135;p2"/>
          <p:cNvSpPr/>
          <p:nvPr/>
        </p:nvSpPr>
        <p:spPr>
          <a:xfrm>
            <a:off x="2170430" y="3015615"/>
            <a:ext cx="1056640" cy="90551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6" name="Google Shape;136;p2"/>
          <p:cNvSpPr/>
          <p:nvPr/>
        </p:nvSpPr>
        <p:spPr>
          <a:xfrm>
            <a:off x="3458845" y="3264535"/>
            <a:ext cx="1397000" cy="1303655"/>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7" name="Google Shape;137;p2"/>
          <p:cNvSpPr/>
          <p:nvPr/>
        </p:nvSpPr>
        <p:spPr>
          <a:xfrm>
            <a:off x="5015865" y="2304415"/>
            <a:ext cx="2108200" cy="196723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8" name="Google Shape;138;p2"/>
          <p:cNvSpPr/>
          <p:nvPr/>
        </p:nvSpPr>
        <p:spPr>
          <a:xfrm>
            <a:off x="7357110" y="3483610"/>
            <a:ext cx="1069975" cy="998220"/>
          </a:xfrm>
          <a:prstGeom prst="ellipse">
            <a:avLst/>
          </a:prstGeom>
          <a:solidFill>
            <a:srgbClr val="3857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9" name="Google Shape;139;p2"/>
          <p:cNvSpPr/>
          <p:nvPr/>
        </p:nvSpPr>
        <p:spPr>
          <a:xfrm>
            <a:off x="8590915" y="3538855"/>
            <a:ext cx="1568450" cy="1463675"/>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id="140" name="Google Shape;140;p2"/>
          <p:cNvPicPr preferRelativeResize="0"/>
          <p:nvPr/>
        </p:nvPicPr>
        <p:blipFill rotWithShape="1">
          <a:blip r:embed="rId3">
            <a:alphaModFix/>
          </a:blip>
          <a:srcRect b="0" l="0" r="0" t="0"/>
          <a:stretch/>
        </p:blipFill>
        <p:spPr>
          <a:xfrm>
            <a:off x="5378450" y="2503805"/>
            <a:ext cx="1400810" cy="1400810"/>
          </a:xfrm>
          <a:prstGeom prst="rect">
            <a:avLst/>
          </a:prstGeom>
          <a:noFill/>
          <a:ln>
            <a:noFill/>
          </a:ln>
        </p:spPr>
      </p:pic>
      <p:pic>
        <p:nvPicPr>
          <p:cNvPr id="141" name="Google Shape;141;p2"/>
          <p:cNvPicPr preferRelativeResize="0"/>
          <p:nvPr/>
        </p:nvPicPr>
        <p:blipFill rotWithShape="1">
          <a:blip r:embed="rId4">
            <a:alphaModFix/>
          </a:blip>
          <a:srcRect b="0" l="0" r="0" t="0"/>
          <a:stretch/>
        </p:blipFill>
        <p:spPr>
          <a:xfrm>
            <a:off x="8869680" y="3792855"/>
            <a:ext cx="931545" cy="931545"/>
          </a:xfrm>
          <a:prstGeom prst="rect">
            <a:avLst/>
          </a:prstGeom>
          <a:noFill/>
          <a:ln>
            <a:noFill/>
          </a:ln>
        </p:spPr>
      </p:pic>
      <p:pic>
        <p:nvPicPr>
          <p:cNvPr descr="D:\iconfinder_Cancel_Icon_919983.pngiconfinder_Cancel_Icon_919983" id="142" name="Google Shape;142;p2"/>
          <p:cNvPicPr preferRelativeResize="0"/>
          <p:nvPr/>
        </p:nvPicPr>
        <p:blipFill rotWithShape="1">
          <a:blip r:embed="rId5">
            <a:alphaModFix/>
          </a:blip>
          <a:srcRect b="0" l="0" r="0" t="0"/>
          <a:stretch/>
        </p:blipFill>
        <p:spPr>
          <a:xfrm>
            <a:off x="7540625" y="3613150"/>
            <a:ext cx="710565" cy="711200"/>
          </a:xfrm>
          <a:prstGeom prst="rect">
            <a:avLst/>
          </a:prstGeom>
          <a:noFill/>
          <a:ln>
            <a:noFill/>
          </a:ln>
        </p:spPr>
      </p:pic>
      <p:pic>
        <p:nvPicPr>
          <p:cNvPr descr="D:\iconfinder_Python_logo_282809.pngiconfinder_Python_logo_282809" id="143" name="Google Shape;143;p2"/>
          <p:cNvPicPr preferRelativeResize="0"/>
          <p:nvPr/>
        </p:nvPicPr>
        <p:blipFill rotWithShape="1">
          <a:blip r:embed="rId6">
            <a:alphaModFix/>
          </a:blip>
          <a:srcRect b="0" l="0" r="0" t="0"/>
          <a:stretch/>
        </p:blipFill>
        <p:spPr>
          <a:xfrm>
            <a:off x="3781425" y="3538855"/>
            <a:ext cx="767080" cy="767080"/>
          </a:xfrm>
          <a:prstGeom prst="rect">
            <a:avLst/>
          </a:prstGeom>
          <a:noFill/>
          <a:ln>
            <a:noFill/>
          </a:ln>
        </p:spPr>
      </p:pic>
      <p:pic>
        <p:nvPicPr>
          <p:cNvPr descr="D:\iconfinder_SVG_LINE_TECHNOLOGY-12_2897343.pngiconfinder_SVG_LINE_TECHNOLOGY-12_2897343" id="144" name="Google Shape;144;p2"/>
          <p:cNvPicPr preferRelativeResize="0"/>
          <p:nvPr/>
        </p:nvPicPr>
        <p:blipFill rotWithShape="1">
          <a:blip r:embed="rId7">
            <a:alphaModFix/>
          </a:blip>
          <a:srcRect b="0" l="0" r="0" t="0"/>
          <a:stretch/>
        </p:blipFill>
        <p:spPr>
          <a:xfrm>
            <a:off x="2442210" y="3172460"/>
            <a:ext cx="512445" cy="513080"/>
          </a:xfrm>
          <a:prstGeom prst="rect">
            <a:avLst/>
          </a:prstGeom>
          <a:noFill/>
          <a:ln>
            <a:noFill/>
          </a:ln>
        </p:spPr>
      </p:pic>
      <p:grpSp>
        <p:nvGrpSpPr>
          <p:cNvPr id="145" name="Google Shape;145;p2"/>
          <p:cNvGrpSpPr/>
          <p:nvPr/>
        </p:nvGrpSpPr>
        <p:grpSpPr>
          <a:xfrm>
            <a:off x="1555115" y="2380615"/>
            <a:ext cx="1433195" cy="879475"/>
            <a:chOff x="1666080" y="3059827"/>
            <a:chExt cx="988771" cy="707135"/>
          </a:xfrm>
        </p:grpSpPr>
        <p:cxnSp>
          <p:nvCxnSpPr>
            <p:cNvPr id="146" name="Google Shape;146;p2"/>
            <p:cNvCxnSpPr/>
            <p:nvPr/>
          </p:nvCxnSpPr>
          <p:spPr>
            <a:xfrm rot="10800000">
              <a:off x="2135655" y="3059827"/>
              <a:ext cx="519196" cy="707135"/>
            </a:xfrm>
            <a:prstGeom prst="straightConnector1">
              <a:avLst/>
            </a:prstGeom>
            <a:noFill/>
            <a:ln cap="flat" cmpd="sng" w="9525">
              <a:solidFill>
                <a:srgbClr val="EF3078"/>
              </a:solidFill>
              <a:prstDash val="solid"/>
              <a:miter lim="800000"/>
              <a:headEnd len="sm" w="sm" type="none"/>
              <a:tailEnd len="sm" w="sm" type="none"/>
            </a:ln>
          </p:spPr>
        </p:cxnSp>
        <p:cxnSp>
          <p:nvCxnSpPr>
            <p:cNvPr id="147" name="Google Shape;147;p2"/>
            <p:cNvCxnSpPr/>
            <p:nvPr/>
          </p:nvCxnSpPr>
          <p:spPr>
            <a:xfrm rot="10800000">
              <a:off x="1666080" y="3062208"/>
              <a:ext cx="471956" cy="0"/>
            </a:xfrm>
            <a:prstGeom prst="straightConnector1">
              <a:avLst/>
            </a:prstGeom>
            <a:noFill/>
            <a:ln cap="flat" cmpd="sng" w="9525">
              <a:solidFill>
                <a:srgbClr val="EF3078"/>
              </a:solidFill>
              <a:prstDash val="solid"/>
              <a:miter lim="800000"/>
              <a:headEnd len="sm" w="sm" type="none"/>
              <a:tailEnd len="sm" w="sm" type="none"/>
            </a:ln>
          </p:spPr>
        </p:cxnSp>
      </p:grpSp>
      <p:grpSp>
        <p:nvGrpSpPr>
          <p:cNvPr id="148" name="Google Shape;148;p2"/>
          <p:cNvGrpSpPr/>
          <p:nvPr/>
        </p:nvGrpSpPr>
        <p:grpSpPr>
          <a:xfrm flipH="1" rot="10800000">
            <a:off x="3085465" y="4493260"/>
            <a:ext cx="1130300" cy="754380"/>
            <a:chOff x="1666080" y="3059827"/>
            <a:chExt cx="988771" cy="707135"/>
          </a:xfrm>
        </p:grpSpPr>
        <p:cxnSp>
          <p:nvCxnSpPr>
            <p:cNvPr id="149" name="Google Shape;149;p2"/>
            <p:cNvCxnSpPr/>
            <p:nvPr/>
          </p:nvCxnSpPr>
          <p:spPr>
            <a:xfrm rot="10800000">
              <a:off x="2135655" y="3059827"/>
              <a:ext cx="519196" cy="707135"/>
            </a:xfrm>
            <a:prstGeom prst="straightConnector1">
              <a:avLst/>
            </a:prstGeom>
            <a:noFill/>
            <a:ln cap="flat" cmpd="sng" w="9525">
              <a:solidFill>
                <a:srgbClr val="EE9524"/>
              </a:solidFill>
              <a:prstDash val="solid"/>
              <a:miter lim="800000"/>
              <a:headEnd len="sm" w="sm" type="none"/>
              <a:tailEnd len="sm" w="sm" type="none"/>
            </a:ln>
          </p:spPr>
        </p:cxnSp>
        <p:cxnSp>
          <p:nvCxnSpPr>
            <p:cNvPr id="150" name="Google Shape;150;p2"/>
            <p:cNvCxnSpPr/>
            <p:nvPr/>
          </p:nvCxnSpPr>
          <p:spPr>
            <a:xfrm rot="10800000">
              <a:off x="1666080" y="3062208"/>
              <a:ext cx="471956" cy="0"/>
            </a:xfrm>
            <a:prstGeom prst="straightConnector1">
              <a:avLst/>
            </a:prstGeom>
            <a:noFill/>
            <a:ln cap="flat" cmpd="sng" w="9525">
              <a:solidFill>
                <a:srgbClr val="EE9524"/>
              </a:solidFill>
              <a:prstDash val="solid"/>
              <a:miter lim="800000"/>
              <a:headEnd len="sm" w="sm" type="none"/>
              <a:tailEnd len="sm" w="sm" type="none"/>
            </a:ln>
          </p:spPr>
        </p:cxnSp>
      </p:grpSp>
      <p:grpSp>
        <p:nvGrpSpPr>
          <p:cNvPr id="151" name="Google Shape;151;p2"/>
          <p:cNvGrpSpPr/>
          <p:nvPr/>
        </p:nvGrpSpPr>
        <p:grpSpPr>
          <a:xfrm rot="10800000">
            <a:off x="9269095" y="4968875"/>
            <a:ext cx="963930" cy="539115"/>
            <a:chOff x="1811860" y="3261620"/>
            <a:chExt cx="842991" cy="505342"/>
          </a:xfrm>
        </p:grpSpPr>
        <p:cxnSp>
          <p:nvCxnSpPr>
            <p:cNvPr id="152" name="Google Shape;152;p2"/>
            <p:cNvCxnSpPr/>
            <p:nvPr/>
          </p:nvCxnSpPr>
          <p:spPr>
            <a:xfrm rot="10800000">
              <a:off x="2283816" y="3261620"/>
              <a:ext cx="371035" cy="505342"/>
            </a:xfrm>
            <a:prstGeom prst="straightConnector1">
              <a:avLst/>
            </a:prstGeom>
            <a:noFill/>
            <a:ln cap="flat" cmpd="sng" w="9525">
              <a:solidFill>
                <a:srgbClr val="03A1A4"/>
              </a:solidFill>
              <a:prstDash val="solid"/>
              <a:miter lim="800000"/>
              <a:headEnd len="sm" w="sm" type="none"/>
              <a:tailEnd len="sm" w="sm" type="none"/>
            </a:ln>
          </p:spPr>
        </p:cxnSp>
        <p:cxnSp>
          <p:nvCxnSpPr>
            <p:cNvPr id="153" name="Google Shape;153;p2"/>
            <p:cNvCxnSpPr/>
            <p:nvPr/>
          </p:nvCxnSpPr>
          <p:spPr>
            <a:xfrm rot="10800000">
              <a:off x="1811860" y="3265029"/>
              <a:ext cx="471956" cy="0"/>
            </a:xfrm>
            <a:prstGeom prst="straightConnector1">
              <a:avLst/>
            </a:prstGeom>
            <a:noFill/>
            <a:ln cap="flat" cmpd="sng" w="9525">
              <a:solidFill>
                <a:srgbClr val="03A1A4"/>
              </a:solidFill>
              <a:prstDash val="solid"/>
              <a:miter lim="800000"/>
              <a:headEnd len="sm" w="sm" type="none"/>
              <a:tailEnd len="sm" w="sm" type="none"/>
            </a:ln>
          </p:spPr>
        </p:cxnSp>
      </p:grpSp>
      <p:grpSp>
        <p:nvGrpSpPr>
          <p:cNvPr id="154" name="Google Shape;154;p2"/>
          <p:cNvGrpSpPr/>
          <p:nvPr/>
        </p:nvGrpSpPr>
        <p:grpSpPr>
          <a:xfrm flipH="1">
            <a:off x="7785100" y="2258060"/>
            <a:ext cx="980440" cy="1384300"/>
            <a:chOff x="1976797" y="2950736"/>
            <a:chExt cx="459234" cy="694309"/>
          </a:xfrm>
        </p:grpSpPr>
        <p:cxnSp>
          <p:nvCxnSpPr>
            <p:cNvPr id="155" name="Google Shape;155;p2"/>
            <p:cNvCxnSpPr/>
            <p:nvPr/>
          </p:nvCxnSpPr>
          <p:spPr>
            <a:xfrm rot="10800000">
              <a:off x="2244671" y="2950736"/>
              <a:ext cx="191360" cy="694309"/>
            </a:xfrm>
            <a:prstGeom prst="straightConnector1">
              <a:avLst/>
            </a:prstGeom>
            <a:noFill/>
            <a:ln cap="flat" cmpd="sng" w="9525">
              <a:solidFill>
                <a:srgbClr val="385723"/>
              </a:solidFill>
              <a:prstDash val="solid"/>
              <a:miter lim="800000"/>
              <a:headEnd len="sm" w="sm" type="none"/>
              <a:tailEnd len="sm" w="sm" type="none"/>
            </a:ln>
          </p:spPr>
        </p:cxnSp>
        <p:cxnSp>
          <p:nvCxnSpPr>
            <p:cNvPr id="156" name="Google Shape;156;p2"/>
            <p:cNvCxnSpPr/>
            <p:nvPr/>
          </p:nvCxnSpPr>
          <p:spPr>
            <a:xfrm rot="10800000">
              <a:off x="1976797" y="2950736"/>
              <a:ext cx="267874" cy="0"/>
            </a:xfrm>
            <a:prstGeom prst="straightConnector1">
              <a:avLst/>
            </a:prstGeom>
            <a:noFill/>
            <a:ln cap="flat" cmpd="sng" w="9525">
              <a:solidFill>
                <a:srgbClr val="385723"/>
              </a:solidFill>
              <a:prstDash val="solid"/>
              <a:miter lim="800000"/>
              <a:headEnd len="sm" w="sm" type="none"/>
              <a:tailEnd len="sm" w="sm" type="none"/>
            </a:ln>
          </p:spPr>
        </p:cxnSp>
      </p:grpSp>
      <p:grpSp>
        <p:nvGrpSpPr>
          <p:cNvPr id="157" name="Google Shape;157;p2"/>
          <p:cNvGrpSpPr/>
          <p:nvPr/>
        </p:nvGrpSpPr>
        <p:grpSpPr>
          <a:xfrm>
            <a:off x="-350520" y="1868170"/>
            <a:ext cx="1905635" cy="1030968"/>
            <a:chOff x="66260" y="2411599"/>
            <a:chExt cx="1666472" cy="966339"/>
          </a:xfrm>
        </p:grpSpPr>
        <p:sp>
          <p:nvSpPr>
            <p:cNvPr id="158" name="Google Shape;158;p2"/>
            <p:cNvSpPr txBox="1"/>
            <p:nvPr/>
          </p:nvSpPr>
          <p:spPr>
            <a:xfrm>
              <a:off x="1007919" y="2411599"/>
              <a:ext cx="724812" cy="43151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EF3078"/>
                  </a:solidFill>
                  <a:latin typeface="Times New Roman"/>
                  <a:ea typeface="Times New Roman"/>
                  <a:cs typeface="Times New Roman"/>
                  <a:sym typeface="Times New Roman"/>
                </a:rPr>
                <a:t>01</a:t>
              </a:r>
              <a:endParaRPr/>
            </a:p>
          </p:txBody>
        </p:sp>
        <p:sp>
          <p:nvSpPr>
            <p:cNvPr id="159" name="Google Shape;159;p2"/>
            <p:cNvSpPr txBox="1"/>
            <p:nvPr/>
          </p:nvSpPr>
          <p:spPr>
            <a:xfrm>
              <a:off x="345412" y="2730616"/>
              <a:ext cx="1387320" cy="37378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rgbClr val="EF3078"/>
                  </a:solidFill>
                  <a:latin typeface="Times New Roman"/>
                  <a:ea typeface="Times New Roman"/>
                  <a:cs typeface="Times New Roman"/>
                  <a:sym typeface="Times New Roman"/>
                </a:rPr>
                <a:t>AI</a:t>
              </a:r>
              <a:endParaRPr/>
            </a:p>
          </p:txBody>
        </p:sp>
        <p:sp>
          <p:nvSpPr>
            <p:cNvPr id="160" name="Google Shape;160;p2"/>
            <p:cNvSpPr txBox="1"/>
            <p:nvPr/>
          </p:nvSpPr>
          <p:spPr>
            <a:xfrm>
              <a:off x="66260" y="3032726"/>
              <a:ext cx="1666472" cy="34521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A6A6A6"/>
                  </a:solidFill>
                  <a:latin typeface="Times New Roman"/>
                  <a:ea typeface="Times New Roman"/>
                  <a:cs typeface="Times New Roman"/>
                  <a:sym typeface="Times New Roman"/>
                </a:rPr>
                <a:t>Sự phát triển</a:t>
              </a:r>
              <a:endParaRPr/>
            </a:p>
          </p:txBody>
        </p:sp>
      </p:grpSp>
      <p:grpSp>
        <p:nvGrpSpPr>
          <p:cNvPr id="161" name="Google Shape;161;p2"/>
          <p:cNvGrpSpPr/>
          <p:nvPr/>
        </p:nvGrpSpPr>
        <p:grpSpPr>
          <a:xfrm>
            <a:off x="868045" y="4665980"/>
            <a:ext cx="2217420" cy="1423476"/>
            <a:chOff x="889474" y="5072730"/>
            <a:chExt cx="1938925" cy="779207"/>
          </a:xfrm>
        </p:grpSpPr>
        <p:sp>
          <p:nvSpPr>
            <p:cNvPr id="162" name="Google Shape;162;p2"/>
            <p:cNvSpPr txBox="1"/>
            <p:nvPr/>
          </p:nvSpPr>
          <p:spPr>
            <a:xfrm>
              <a:off x="2103586" y="5072730"/>
              <a:ext cx="724812" cy="25200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EE9524"/>
                  </a:solidFill>
                  <a:latin typeface="Times New Roman"/>
                  <a:ea typeface="Times New Roman"/>
                  <a:cs typeface="Times New Roman"/>
                  <a:sym typeface="Times New Roman"/>
                </a:rPr>
                <a:t>02</a:t>
              </a:r>
              <a:endParaRPr/>
            </a:p>
          </p:txBody>
        </p:sp>
        <p:sp>
          <p:nvSpPr>
            <p:cNvPr id="163" name="Google Shape;163;p2"/>
            <p:cNvSpPr txBox="1"/>
            <p:nvPr/>
          </p:nvSpPr>
          <p:spPr>
            <a:xfrm>
              <a:off x="1441079" y="5280523"/>
              <a:ext cx="1387320" cy="218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rgbClr val="EE9524"/>
                  </a:solidFill>
                  <a:latin typeface="Times New Roman"/>
                  <a:ea typeface="Times New Roman"/>
                  <a:cs typeface="Times New Roman"/>
                  <a:sym typeface="Times New Roman"/>
                </a:rPr>
                <a:t>Python</a:t>
              </a:r>
              <a:endParaRPr/>
            </a:p>
          </p:txBody>
        </p:sp>
        <p:sp>
          <p:nvSpPr>
            <p:cNvPr id="164" name="Google Shape;164;p2"/>
            <p:cNvSpPr txBox="1"/>
            <p:nvPr/>
          </p:nvSpPr>
          <p:spPr>
            <a:xfrm>
              <a:off x="889474" y="5498778"/>
              <a:ext cx="1938925" cy="35315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rgbClr val="A6A6A6"/>
                  </a:solidFill>
                  <a:latin typeface="Times New Roman"/>
                  <a:ea typeface="Times New Roman"/>
                  <a:cs typeface="Times New Roman"/>
                  <a:sym typeface="Times New Roman"/>
                </a:rPr>
                <a:t>Thuận tiện và hỗ trợ nhiều mặt</a:t>
              </a:r>
              <a:endParaRPr/>
            </a:p>
          </p:txBody>
        </p:sp>
      </p:grpSp>
      <p:grpSp>
        <p:nvGrpSpPr>
          <p:cNvPr id="165" name="Google Shape;165;p2"/>
          <p:cNvGrpSpPr/>
          <p:nvPr/>
        </p:nvGrpSpPr>
        <p:grpSpPr>
          <a:xfrm>
            <a:off x="10233024" y="4968875"/>
            <a:ext cx="1905635" cy="1584790"/>
            <a:chOff x="9146176" y="5273815"/>
            <a:chExt cx="1666472" cy="1485216"/>
          </a:xfrm>
        </p:grpSpPr>
        <p:sp>
          <p:nvSpPr>
            <p:cNvPr id="166" name="Google Shape;166;p2"/>
            <p:cNvSpPr txBox="1"/>
            <p:nvPr/>
          </p:nvSpPr>
          <p:spPr>
            <a:xfrm>
              <a:off x="9146176" y="5273815"/>
              <a:ext cx="724812" cy="4314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B0F0"/>
                  </a:solidFill>
                  <a:latin typeface="Times New Roman"/>
                  <a:ea typeface="Times New Roman"/>
                  <a:cs typeface="Times New Roman"/>
                  <a:sym typeface="Times New Roman"/>
                </a:rPr>
                <a:t>04</a:t>
              </a:r>
              <a:endParaRPr sz="2400">
                <a:solidFill>
                  <a:srgbClr val="00B0F0"/>
                </a:solidFill>
                <a:latin typeface="Times New Roman"/>
                <a:ea typeface="Times New Roman"/>
                <a:cs typeface="Times New Roman"/>
                <a:sym typeface="Times New Roman"/>
              </a:endParaRPr>
            </a:p>
          </p:txBody>
        </p:sp>
        <p:sp>
          <p:nvSpPr>
            <p:cNvPr id="167" name="Google Shape;167;p2"/>
            <p:cNvSpPr txBox="1"/>
            <p:nvPr/>
          </p:nvSpPr>
          <p:spPr>
            <a:xfrm>
              <a:off x="9151891" y="5593855"/>
              <a:ext cx="1660525" cy="3737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B0F0"/>
                  </a:solidFill>
                  <a:latin typeface="Times New Roman"/>
                  <a:ea typeface="Times New Roman"/>
                  <a:cs typeface="Times New Roman"/>
                  <a:sym typeface="Times New Roman"/>
                </a:rPr>
                <a:t>Sự phát triển</a:t>
              </a:r>
              <a:endParaRPr/>
            </a:p>
          </p:txBody>
        </p:sp>
        <p:sp>
          <p:nvSpPr>
            <p:cNvPr id="168" name="Google Shape;168;p2"/>
            <p:cNvSpPr txBox="1"/>
            <p:nvPr/>
          </p:nvSpPr>
          <p:spPr>
            <a:xfrm>
              <a:off x="9146176" y="5894942"/>
              <a:ext cx="1666472" cy="8640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6A6A6"/>
                  </a:solidFill>
                  <a:latin typeface="Times New Roman"/>
                  <a:ea typeface="Times New Roman"/>
                  <a:cs typeface="Times New Roman"/>
                  <a:sym typeface="Times New Roman"/>
                </a:rPr>
                <a:t>Có thể phát triển trên nhiều ứng dụng</a:t>
              </a:r>
              <a:endParaRPr/>
            </a:p>
          </p:txBody>
        </p:sp>
      </p:grpSp>
      <p:grpSp>
        <p:nvGrpSpPr>
          <p:cNvPr id="169" name="Google Shape;169;p2"/>
          <p:cNvGrpSpPr/>
          <p:nvPr/>
        </p:nvGrpSpPr>
        <p:grpSpPr>
          <a:xfrm>
            <a:off x="8765540" y="1707515"/>
            <a:ext cx="1905635" cy="1307888"/>
            <a:chOff x="7840984" y="2085925"/>
            <a:chExt cx="1666472" cy="1225789"/>
          </a:xfrm>
        </p:grpSpPr>
        <p:sp>
          <p:nvSpPr>
            <p:cNvPr id="170" name="Google Shape;170;p2"/>
            <p:cNvSpPr txBox="1"/>
            <p:nvPr/>
          </p:nvSpPr>
          <p:spPr>
            <a:xfrm>
              <a:off x="7840984" y="2085925"/>
              <a:ext cx="724812" cy="4314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85723"/>
                  </a:solidFill>
                  <a:latin typeface="Times New Roman"/>
                  <a:ea typeface="Times New Roman"/>
                  <a:cs typeface="Times New Roman"/>
                  <a:sym typeface="Times New Roman"/>
                </a:rPr>
                <a:t>03</a:t>
              </a:r>
              <a:endParaRPr/>
            </a:p>
          </p:txBody>
        </p:sp>
        <p:sp>
          <p:nvSpPr>
            <p:cNvPr id="171" name="Google Shape;171;p2"/>
            <p:cNvSpPr txBox="1"/>
            <p:nvPr/>
          </p:nvSpPr>
          <p:spPr>
            <a:xfrm>
              <a:off x="7846935" y="2405695"/>
              <a:ext cx="1387320" cy="373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85723"/>
                  </a:solidFill>
                  <a:latin typeface="Times New Roman"/>
                  <a:ea typeface="Times New Roman"/>
                  <a:cs typeface="Times New Roman"/>
                  <a:sym typeface="Times New Roman"/>
                </a:rPr>
                <a:t>Bắt đầu</a:t>
              </a:r>
              <a:endParaRPr/>
            </a:p>
          </p:txBody>
        </p:sp>
        <p:sp>
          <p:nvSpPr>
            <p:cNvPr id="172" name="Google Shape;172;p2"/>
            <p:cNvSpPr txBox="1"/>
            <p:nvPr/>
          </p:nvSpPr>
          <p:spPr>
            <a:xfrm>
              <a:off x="7840984" y="2707052"/>
              <a:ext cx="1666472" cy="604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6A6A6"/>
                  </a:solidFill>
                  <a:latin typeface="Times New Roman"/>
                  <a:ea typeface="Times New Roman"/>
                  <a:cs typeface="Times New Roman"/>
                  <a:sym typeface="Times New Roman"/>
                </a:rPr>
                <a:t>Bài “Hello world” trong AI</a:t>
              </a:r>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ppt_w</p:attrName>
                                        </p:attrNameLst>
                                      </p:cBhvr>
                                      <p:tavLst>
                                        <p:tav fmla="" tm="0">
                                          <p:val>
                                            <p:strVal val="0"/>
                                          </p:val>
                                        </p:tav>
                                        <p:tav fmla="" tm="100000">
                                          <p:val>
                                            <p:strVal val="#ppt_w"/>
                                          </p:val>
                                        </p:tav>
                                      </p:tavLst>
                                    </p:anim>
                                    <p:anim calcmode="lin" valueType="num">
                                      <p:cBhvr additive="base">
                                        <p:cTn dur="500"/>
                                        <p:tgtEl>
                                          <p:spTgt spid="135"/>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10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ppt_w</p:attrName>
                                        </p:attrNameLst>
                                      </p:cBhvr>
                                      <p:tavLst>
                                        <p:tav fmla="" tm="0">
                                          <p:val>
                                            <p:strVal val="0"/>
                                          </p:val>
                                        </p:tav>
                                        <p:tav fmla="" tm="100000">
                                          <p:val>
                                            <p:strVal val="#ppt_w"/>
                                          </p:val>
                                        </p:tav>
                                      </p:tavLst>
                                    </p:anim>
                                    <p:anim calcmode="lin" valueType="num">
                                      <p:cBhvr additive="base">
                                        <p:cTn dur="500"/>
                                        <p:tgtEl>
                                          <p:spTgt spid="144"/>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10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par>
                          <p:cTn fill="hold">
                            <p:stCondLst>
                              <p:cond delay="1500"/>
                            </p:stCondLst>
                            <p:childTnLst>
                              <p:par>
                                <p:cTn fill="hold" nodeType="afterEffect" presetClass="entr" presetID="23" presetSubtype="16">
                                  <p:stCondLst>
                                    <p:cond delay="10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500"/>
                                        <p:tgtEl>
                                          <p:spTgt spid="157"/>
                                        </p:tgtEl>
                                        <p:attrNameLst>
                                          <p:attrName>ppt_w</p:attrName>
                                        </p:attrNameLst>
                                      </p:cBhvr>
                                      <p:tavLst>
                                        <p:tav fmla="" tm="0">
                                          <p:val>
                                            <p:strVal val="0"/>
                                          </p:val>
                                        </p:tav>
                                        <p:tav fmla="" tm="100000">
                                          <p:val>
                                            <p:strVal val="#ppt_w"/>
                                          </p:val>
                                        </p:tav>
                                      </p:tavLst>
                                    </p:anim>
                                    <p:anim calcmode="lin" valueType="num">
                                      <p:cBhvr additive="base">
                                        <p:cTn dur="500"/>
                                        <p:tgtEl>
                                          <p:spTgt spid="157"/>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10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ppt_w</p:attrName>
                                        </p:attrNameLst>
                                      </p:cBhvr>
                                      <p:tavLst>
                                        <p:tav fmla="" tm="0">
                                          <p:val>
                                            <p:strVal val="0"/>
                                          </p:val>
                                        </p:tav>
                                        <p:tav fmla="" tm="100000">
                                          <p:val>
                                            <p:strVal val="#ppt_w"/>
                                          </p:val>
                                        </p:tav>
                                      </p:tavLst>
                                    </p:anim>
                                    <p:anim calcmode="lin" valueType="num">
                                      <p:cBhvr additive="base">
                                        <p:cTn dur="500"/>
                                        <p:tgtEl>
                                          <p:spTgt spid="136"/>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10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ppt_w</p:attrName>
                                        </p:attrNameLst>
                                      </p:cBhvr>
                                      <p:tavLst>
                                        <p:tav fmla="" tm="0">
                                          <p:val>
                                            <p:strVal val="0"/>
                                          </p:val>
                                        </p:tav>
                                        <p:tav fmla="" tm="100000">
                                          <p:val>
                                            <p:strVal val="#ppt_w"/>
                                          </p:val>
                                        </p:tav>
                                      </p:tavLst>
                                    </p:anim>
                                    <p:anim calcmode="lin" valueType="num">
                                      <p:cBhvr additive="base">
                                        <p:cTn dur="500"/>
                                        <p:tgtEl>
                                          <p:spTgt spid="143"/>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10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par>
                          <p:cTn fill="hold">
                            <p:stCondLst>
                              <p:cond delay="3500"/>
                            </p:stCondLst>
                            <p:childTnLst>
                              <p:par>
                                <p:cTn fill="hold" nodeType="afterEffect" presetClass="entr" presetID="23" presetSubtype="16">
                                  <p:stCondLst>
                                    <p:cond delay="10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ppt_w</p:attrName>
                                        </p:attrNameLst>
                                      </p:cBhvr>
                                      <p:tavLst>
                                        <p:tav fmla="" tm="0">
                                          <p:val>
                                            <p:strVal val="0"/>
                                          </p:val>
                                        </p:tav>
                                        <p:tav fmla="" tm="100000">
                                          <p:val>
                                            <p:strVal val="#ppt_w"/>
                                          </p:val>
                                        </p:tav>
                                      </p:tavLst>
                                    </p:anim>
                                    <p:anim calcmode="lin" valueType="num">
                                      <p:cBhvr additive="base">
                                        <p:cTn dur="500"/>
                                        <p:tgtEl>
                                          <p:spTgt spid="161"/>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10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ppt_w</p:attrName>
                                        </p:attrNameLst>
                                      </p:cBhvr>
                                      <p:tavLst>
                                        <p:tav fmla="" tm="0">
                                          <p:val>
                                            <p:strVal val="0"/>
                                          </p:val>
                                        </p:tav>
                                        <p:tav fmla="" tm="100000">
                                          <p:val>
                                            <p:strVal val="#ppt_w"/>
                                          </p:val>
                                        </p:tav>
                                      </p:tavLst>
                                    </p:anim>
                                    <p:anim calcmode="lin" valueType="num">
                                      <p:cBhvr additive="base">
                                        <p:cTn dur="500"/>
                                        <p:tgtEl>
                                          <p:spTgt spid="137"/>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10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ppt_w</p:attrName>
                                        </p:attrNameLst>
                                      </p:cBhvr>
                                      <p:tavLst>
                                        <p:tav fmla="" tm="0">
                                          <p:val>
                                            <p:strVal val="0"/>
                                          </p:val>
                                        </p:tav>
                                        <p:tav fmla="" tm="100000">
                                          <p:val>
                                            <p:strVal val="#ppt_w"/>
                                          </p:val>
                                        </p:tav>
                                      </p:tavLst>
                                    </p:anim>
                                    <p:anim calcmode="lin" valueType="num">
                                      <p:cBhvr additive="base">
                                        <p:cTn dur="500"/>
                                        <p:tgtEl>
                                          <p:spTgt spid="140"/>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10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ppt_w</p:attrName>
                                        </p:attrNameLst>
                                      </p:cBhvr>
                                      <p:tavLst>
                                        <p:tav fmla="" tm="0">
                                          <p:val>
                                            <p:strVal val="0"/>
                                          </p:val>
                                        </p:tav>
                                        <p:tav fmla="" tm="100000">
                                          <p:val>
                                            <p:strVal val="#ppt_w"/>
                                          </p:val>
                                        </p:tav>
                                      </p:tavLst>
                                    </p:anim>
                                    <p:anim calcmode="lin" valueType="num">
                                      <p:cBhvr additive="base">
                                        <p:cTn dur="500"/>
                                        <p:tgtEl>
                                          <p:spTgt spid="138"/>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23" presetSubtype="16">
                                  <p:stCondLst>
                                    <p:cond delay="10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ppt_w</p:attrName>
                                        </p:attrNameLst>
                                      </p:cBhvr>
                                      <p:tavLst>
                                        <p:tav fmla="" tm="0">
                                          <p:val>
                                            <p:strVal val="0"/>
                                          </p:val>
                                        </p:tav>
                                        <p:tav fmla="" tm="100000">
                                          <p:val>
                                            <p:strVal val="#ppt_w"/>
                                          </p:val>
                                        </p:tav>
                                      </p:tavLst>
                                    </p:anim>
                                    <p:anim calcmode="lin" valueType="num">
                                      <p:cBhvr additive="base">
                                        <p:cTn dur="500"/>
                                        <p:tgtEl>
                                          <p:spTgt spid="142"/>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10" presetSubtype="0">
                                  <p:stCondLst>
                                    <p:cond delay="10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par>
                          <p:cTn fill="hold">
                            <p:stCondLst>
                              <p:cond delay="6500"/>
                            </p:stCondLst>
                            <p:childTnLst>
                              <p:par>
                                <p:cTn fill="hold" nodeType="afterEffect" presetClass="entr" presetID="23" presetSubtype="16">
                                  <p:stCondLst>
                                    <p:cond delay="10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ppt_w</p:attrName>
                                        </p:attrNameLst>
                                      </p:cBhvr>
                                      <p:tavLst>
                                        <p:tav fmla="" tm="0">
                                          <p:val>
                                            <p:strVal val="0"/>
                                          </p:val>
                                        </p:tav>
                                        <p:tav fmla="" tm="100000">
                                          <p:val>
                                            <p:strVal val="#ppt_w"/>
                                          </p:val>
                                        </p:tav>
                                      </p:tavLst>
                                    </p:anim>
                                    <p:anim calcmode="lin" valueType="num">
                                      <p:cBhvr additive="base">
                                        <p:cTn dur="500"/>
                                        <p:tgtEl>
                                          <p:spTgt spid="169"/>
                                        </p:tgtEl>
                                        <p:attrNameLst>
                                          <p:attrName>ppt_h</p:attrName>
                                        </p:attrNameLst>
                                      </p:cBhvr>
                                      <p:tavLst>
                                        <p:tav fmla="" tm="0">
                                          <p:val>
                                            <p:strVal val="0"/>
                                          </p:val>
                                        </p:tav>
                                        <p:tav fmla="" tm="100000">
                                          <p:val>
                                            <p:strVal val="#ppt_h"/>
                                          </p:val>
                                        </p:tav>
                                      </p:tavLst>
                                    </p:anim>
                                  </p:childTnLst>
                                </p:cTn>
                              </p:par>
                            </p:childTnLst>
                          </p:cTn>
                        </p:par>
                        <p:par>
                          <p:cTn fill="hold">
                            <p:stCondLst>
                              <p:cond delay="7000"/>
                            </p:stCondLst>
                            <p:childTnLst>
                              <p:par>
                                <p:cTn fill="hold" nodeType="afterEffect" presetClass="entr" presetID="23" presetSubtype="16">
                                  <p:stCondLst>
                                    <p:cond delay="10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ppt_w</p:attrName>
                                        </p:attrNameLst>
                                      </p:cBhvr>
                                      <p:tavLst>
                                        <p:tav fmla="" tm="0">
                                          <p:val>
                                            <p:strVal val="0"/>
                                          </p:val>
                                        </p:tav>
                                        <p:tav fmla="" tm="100000">
                                          <p:val>
                                            <p:strVal val="#ppt_w"/>
                                          </p:val>
                                        </p:tav>
                                      </p:tavLst>
                                    </p:anim>
                                    <p:anim calcmode="lin" valueType="num">
                                      <p:cBhvr additive="base">
                                        <p:cTn dur="500"/>
                                        <p:tgtEl>
                                          <p:spTgt spid="139"/>
                                        </p:tgtEl>
                                        <p:attrNameLst>
                                          <p:attrName>ppt_h</p:attrName>
                                        </p:attrNameLst>
                                      </p:cBhvr>
                                      <p:tavLst>
                                        <p:tav fmla="" tm="0">
                                          <p:val>
                                            <p:strVal val="0"/>
                                          </p:val>
                                        </p:tav>
                                        <p:tav fmla="" tm="100000">
                                          <p:val>
                                            <p:strVal val="#ppt_h"/>
                                          </p:val>
                                        </p:tav>
                                      </p:tavLst>
                                    </p:anim>
                                  </p:childTnLst>
                                </p:cTn>
                              </p:par>
                            </p:childTnLst>
                          </p:cTn>
                        </p:par>
                        <p:par>
                          <p:cTn fill="hold">
                            <p:stCondLst>
                              <p:cond delay="7500"/>
                            </p:stCondLst>
                            <p:childTnLst>
                              <p:par>
                                <p:cTn fill="hold" nodeType="afterEffect" presetClass="entr" presetID="23" presetSubtype="16">
                                  <p:stCondLst>
                                    <p:cond delay="10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ppt_w</p:attrName>
                                        </p:attrNameLst>
                                      </p:cBhvr>
                                      <p:tavLst>
                                        <p:tav fmla="" tm="0">
                                          <p:val>
                                            <p:strVal val="0"/>
                                          </p:val>
                                        </p:tav>
                                        <p:tav fmla="" tm="100000">
                                          <p:val>
                                            <p:strVal val="#ppt_w"/>
                                          </p:val>
                                        </p:tav>
                                      </p:tavLst>
                                    </p:anim>
                                    <p:anim calcmode="lin" valueType="num">
                                      <p:cBhvr additive="base">
                                        <p:cTn dur="500"/>
                                        <p:tgtEl>
                                          <p:spTgt spid="141"/>
                                        </p:tgtEl>
                                        <p:attrNameLst>
                                          <p:attrName>ppt_h</p:attrName>
                                        </p:attrNameLst>
                                      </p:cBhvr>
                                      <p:tavLst>
                                        <p:tav fmla="" tm="0">
                                          <p:val>
                                            <p:strVal val="0"/>
                                          </p:val>
                                        </p:tav>
                                        <p:tav fmla="" tm="100000">
                                          <p:val>
                                            <p:strVal val="#ppt_h"/>
                                          </p:val>
                                        </p:tav>
                                      </p:tavLst>
                                    </p:anim>
                                  </p:childTnLst>
                                </p:cTn>
                              </p:par>
                            </p:childTnLst>
                          </p:cTn>
                        </p:par>
                        <p:par>
                          <p:cTn fill="hold">
                            <p:stCondLst>
                              <p:cond delay="8000"/>
                            </p:stCondLst>
                            <p:childTnLst>
                              <p:par>
                                <p:cTn fill="hold" nodeType="afterEffect" presetClass="entr" presetID="10" presetSubtype="0">
                                  <p:stCondLst>
                                    <p:cond delay="10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par>
                          <p:cTn fill="hold">
                            <p:stCondLst>
                              <p:cond delay="8500"/>
                            </p:stCondLst>
                            <p:childTnLst>
                              <p:par>
                                <p:cTn fill="hold" nodeType="afterEffect" presetClass="entr" presetID="23" presetSubtype="16">
                                  <p:stCondLst>
                                    <p:cond delay="10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ppt_w</p:attrName>
                                        </p:attrNameLst>
                                      </p:cBhvr>
                                      <p:tavLst>
                                        <p:tav fmla="" tm="0">
                                          <p:val>
                                            <p:strVal val="0"/>
                                          </p:val>
                                        </p:tav>
                                        <p:tav fmla="" tm="100000">
                                          <p:val>
                                            <p:strVal val="#ppt_w"/>
                                          </p:val>
                                        </p:tav>
                                      </p:tavLst>
                                    </p:anim>
                                    <p:anim calcmode="lin" valueType="num">
                                      <p:cBhvr additive="base">
                                        <p:cTn dur="500"/>
                                        <p:tgtEl>
                                          <p:spTgt spid="16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NHIỆM VỤ ĐỀ TÀI</a:t>
            </a:r>
            <a:endParaRPr/>
          </a:p>
        </p:txBody>
      </p:sp>
      <p:grpSp>
        <p:nvGrpSpPr>
          <p:cNvPr id="178" name="Google Shape;178;p3"/>
          <p:cNvGrpSpPr/>
          <p:nvPr/>
        </p:nvGrpSpPr>
        <p:grpSpPr>
          <a:xfrm>
            <a:off x="5378756" y="878988"/>
            <a:ext cx="1434489" cy="190500"/>
            <a:chOff x="4679586" y="878988"/>
            <a:chExt cx="1434489" cy="190500"/>
          </a:xfrm>
        </p:grpSpPr>
        <p:sp>
          <p:nvSpPr>
            <p:cNvPr id="179" name="Google Shape;179;p3"/>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0" name="Google Shape;180;p3"/>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1" name="Google Shape;181;p3"/>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2" name="Google Shape;182;p3"/>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83" name="Google Shape;183;p3"/>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cxnSp>
        <p:nvCxnSpPr>
          <p:cNvPr id="184" name="Google Shape;184;p3"/>
          <p:cNvCxnSpPr/>
          <p:nvPr/>
        </p:nvCxnSpPr>
        <p:spPr>
          <a:xfrm>
            <a:off x="163830" y="4297680"/>
            <a:ext cx="8915400" cy="0"/>
          </a:xfrm>
          <a:prstGeom prst="straightConnector1">
            <a:avLst/>
          </a:prstGeom>
          <a:noFill/>
          <a:ln cap="flat" cmpd="sng" w="9525">
            <a:solidFill>
              <a:srgbClr val="BFBFBF"/>
            </a:solidFill>
            <a:prstDash val="solid"/>
            <a:miter lim="800000"/>
            <a:headEnd len="sm" w="sm" type="none"/>
            <a:tailEnd len="sm" w="sm" type="none"/>
          </a:ln>
        </p:spPr>
      </p:cxnSp>
      <p:cxnSp>
        <p:nvCxnSpPr>
          <p:cNvPr id="185" name="Google Shape;185;p3"/>
          <p:cNvCxnSpPr/>
          <p:nvPr/>
        </p:nvCxnSpPr>
        <p:spPr>
          <a:xfrm>
            <a:off x="163830" y="2913380"/>
            <a:ext cx="8915400" cy="0"/>
          </a:xfrm>
          <a:prstGeom prst="straightConnector1">
            <a:avLst/>
          </a:prstGeom>
          <a:noFill/>
          <a:ln cap="flat" cmpd="sng" w="9525">
            <a:solidFill>
              <a:schemeClr val="lt1"/>
            </a:solidFill>
            <a:prstDash val="solid"/>
            <a:miter lim="800000"/>
            <a:headEnd len="sm" w="sm" type="none"/>
            <a:tailEnd len="sm" w="sm" type="none"/>
          </a:ln>
        </p:spPr>
      </p:cxnSp>
      <p:cxnSp>
        <p:nvCxnSpPr>
          <p:cNvPr id="186" name="Google Shape;186;p3"/>
          <p:cNvCxnSpPr/>
          <p:nvPr/>
        </p:nvCxnSpPr>
        <p:spPr>
          <a:xfrm rot="10800000">
            <a:off x="163830" y="1605280"/>
            <a:ext cx="0" cy="2692402"/>
          </a:xfrm>
          <a:prstGeom prst="straightConnector1">
            <a:avLst/>
          </a:prstGeom>
          <a:noFill/>
          <a:ln cap="flat" cmpd="sng" w="9525">
            <a:solidFill>
              <a:srgbClr val="BFBFBF"/>
            </a:solidFill>
            <a:prstDash val="solid"/>
            <a:miter lim="800000"/>
            <a:headEnd len="sm" w="sm" type="none"/>
            <a:tailEnd len="sm" w="sm" type="none"/>
          </a:ln>
        </p:spPr>
      </p:cxnSp>
      <p:cxnSp>
        <p:nvCxnSpPr>
          <p:cNvPr id="187" name="Google Shape;187;p3"/>
          <p:cNvCxnSpPr/>
          <p:nvPr/>
        </p:nvCxnSpPr>
        <p:spPr>
          <a:xfrm rot="10800000">
            <a:off x="1649730" y="1605280"/>
            <a:ext cx="0" cy="2692402"/>
          </a:xfrm>
          <a:prstGeom prst="straightConnector1">
            <a:avLst/>
          </a:prstGeom>
          <a:noFill/>
          <a:ln cap="flat" cmpd="sng" w="9525">
            <a:solidFill>
              <a:srgbClr val="BFBFBF"/>
            </a:solidFill>
            <a:prstDash val="solid"/>
            <a:miter lim="800000"/>
            <a:headEnd len="sm" w="sm" type="none"/>
            <a:tailEnd len="sm" w="sm" type="none"/>
          </a:ln>
        </p:spPr>
      </p:cxnSp>
      <p:cxnSp>
        <p:nvCxnSpPr>
          <p:cNvPr id="188" name="Google Shape;188;p3"/>
          <p:cNvCxnSpPr/>
          <p:nvPr/>
        </p:nvCxnSpPr>
        <p:spPr>
          <a:xfrm rot="10800000">
            <a:off x="3135630" y="1605280"/>
            <a:ext cx="0" cy="2692402"/>
          </a:xfrm>
          <a:prstGeom prst="straightConnector1">
            <a:avLst/>
          </a:prstGeom>
          <a:noFill/>
          <a:ln cap="flat" cmpd="sng" w="9525">
            <a:solidFill>
              <a:srgbClr val="BFBFBF"/>
            </a:solidFill>
            <a:prstDash val="solid"/>
            <a:miter lim="800000"/>
            <a:headEnd len="sm" w="sm" type="none"/>
            <a:tailEnd len="sm" w="sm" type="none"/>
          </a:ln>
        </p:spPr>
      </p:cxnSp>
      <p:cxnSp>
        <p:nvCxnSpPr>
          <p:cNvPr id="189" name="Google Shape;189;p3"/>
          <p:cNvCxnSpPr/>
          <p:nvPr/>
        </p:nvCxnSpPr>
        <p:spPr>
          <a:xfrm rot="10800000">
            <a:off x="4621530" y="1605280"/>
            <a:ext cx="0" cy="2692402"/>
          </a:xfrm>
          <a:prstGeom prst="straightConnector1">
            <a:avLst/>
          </a:prstGeom>
          <a:noFill/>
          <a:ln cap="flat" cmpd="sng" w="9525">
            <a:solidFill>
              <a:srgbClr val="BFBFBF"/>
            </a:solidFill>
            <a:prstDash val="solid"/>
            <a:miter lim="800000"/>
            <a:headEnd len="sm" w="sm" type="none"/>
            <a:tailEnd len="sm" w="sm" type="none"/>
          </a:ln>
        </p:spPr>
      </p:cxnSp>
      <p:cxnSp>
        <p:nvCxnSpPr>
          <p:cNvPr id="190" name="Google Shape;190;p3"/>
          <p:cNvCxnSpPr/>
          <p:nvPr/>
        </p:nvCxnSpPr>
        <p:spPr>
          <a:xfrm rot="10800000">
            <a:off x="6107430" y="1605280"/>
            <a:ext cx="0" cy="2692402"/>
          </a:xfrm>
          <a:prstGeom prst="straightConnector1">
            <a:avLst/>
          </a:prstGeom>
          <a:noFill/>
          <a:ln cap="flat" cmpd="sng" w="9525">
            <a:solidFill>
              <a:srgbClr val="BFBFBF"/>
            </a:solidFill>
            <a:prstDash val="solid"/>
            <a:miter lim="800000"/>
            <a:headEnd len="sm" w="sm" type="none"/>
            <a:tailEnd len="sm" w="sm" type="none"/>
          </a:ln>
        </p:spPr>
      </p:cxnSp>
      <p:cxnSp>
        <p:nvCxnSpPr>
          <p:cNvPr id="191" name="Google Shape;191;p3"/>
          <p:cNvCxnSpPr/>
          <p:nvPr/>
        </p:nvCxnSpPr>
        <p:spPr>
          <a:xfrm rot="10800000">
            <a:off x="7593330" y="1605280"/>
            <a:ext cx="0" cy="2692402"/>
          </a:xfrm>
          <a:prstGeom prst="straightConnector1">
            <a:avLst/>
          </a:prstGeom>
          <a:noFill/>
          <a:ln cap="flat" cmpd="sng" w="9525">
            <a:solidFill>
              <a:srgbClr val="BFBFBF"/>
            </a:solidFill>
            <a:prstDash val="solid"/>
            <a:miter lim="800000"/>
            <a:headEnd len="sm" w="sm" type="none"/>
            <a:tailEnd len="sm" w="sm" type="none"/>
          </a:ln>
        </p:spPr>
      </p:cxnSp>
      <p:cxnSp>
        <p:nvCxnSpPr>
          <p:cNvPr id="192" name="Google Shape;192;p3"/>
          <p:cNvCxnSpPr/>
          <p:nvPr/>
        </p:nvCxnSpPr>
        <p:spPr>
          <a:xfrm rot="10800000">
            <a:off x="9079230" y="1605280"/>
            <a:ext cx="0" cy="2692402"/>
          </a:xfrm>
          <a:prstGeom prst="straightConnector1">
            <a:avLst/>
          </a:prstGeom>
          <a:noFill/>
          <a:ln cap="flat" cmpd="sng" w="9525">
            <a:solidFill>
              <a:srgbClr val="BFBFBF"/>
            </a:solidFill>
            <a:prstDash val="solid"/>
            <a:miter lim="800000"/>
            <a:headEnd len="sm" w="sm" type="none"/>
            <a:tailEnd len="sm" w="sm" type="none"/>
          </a:ln>
        </p:spPr>
      </p:cxnSp>
      <p:cxnSp>
        <p:nvCxnSpPr>
          <p:cNvPr id="193" name="Google Shape;193;p3"/>
          <p:cNvCxnSpPr/>
          <p:nvPr/>
        </p:nvCxnSpPr>
        <p:spPr>
          <a:xfrm>
            <a:off x="163830" y="1605280"/>
            <a:ext cx="8915400" cy="0"/>
          </a:xfrm>
          <a:prstGeom prst="straightConnector1">
            <a:avLst/>
          </a:prstGeom>
          <a:noFill/>
          <a:ln cap="flat" cmpd="sng" w="9525">
            <a:solidFill>
              <a:schemeClr val="lt1"/>
            </a:solidFill>
            <a:prstDash val="solid"/>
            <a:miter lim="800000"/>
            <a:headEnd len="sm" w="sm" type="none"/>
            <a:tailEnd len="sm" w="sm" type="none"/>
          </a:ln>
        </p:spPr>
      </p:cxnSp>
      <p:cxnSp>
        <p:nvCxnSpPr>
          <p:cNvPr id="194" name="Google Shape;194;p3"/>
          <p:cNvCxnSpPr/>
          <p:nvPr/>
        </p:nvCxnSpPr>
        <p:spPr>
          <a:xfrm>
            <a:off x="163830" y="2265680"/>
            <a:ext cx="1485609" cy="1201646"/>
          </a:xfrm>
          <a:prstGeom prst="straightConnector1">
            <a:avLst/>
          </a:prstGeom>
          <a:noFill/>
          <a:ln cap="flat" cmpd="sng" w="38100">
            <a:solidFill>
              <a:srgbClr val="EF3078"/>
            </a:solidFill>
            <a:prstDash val="solid"/>
            <a:miter lim="800000"/>
            <a:headEnd len="sm" w="sm" type="none"/>
            <a:tailEnd len="sm" w="sm" type="none"/>
          </a:ln>
        </p:spPr>
      </p:cxnSp>
      <p:cxnSp>
        <p:nvCxnSpPr>
          <p:cNvPr id="195" name="Google Shape;195;p3"/>
          <p:cNvCxnSpPr/>
          <p:nvPr/>
        </p:nvCxnSpPr>
        <p:spPr>
          <a:xfrm flipH="1" rot="10800000">
            <a:off x="1649579" y="2905908"/>
            <a:ext cx="1485229" cy="555069"/>
          </a:xfrm>
          <a:prstGeom prst="straightConnector1">
            <a:avLst/>
          </a:prstGeom>
          <a:noFill/>
          <a:ln cap="flat" cmpd="sng" w="38100">
            <a:solidFill>
              <a:srgbClr val="EF3078"/>
            </a:solidFill>
            <a:prstDash val="solid"/>
            <a:miter lim="800000"/>
            <a:headEnd len="sm" w="sm" type="none"/>
            <a:tailEnd len="sm" w="sm" type="none"/>
          </a:ln>
        </p:spPr>
      </p:cxnSp>
      <p:cxnSp>
        <p:nvCxnSpPr>
          <p:cNvPr id="196" name="Google Shape;196;p3"/>
          <p:cNvCxnSpPr/>
          <p:nvPr/>
        </p:nvCxnSpPr>
        <p:spPr>
          <a:xfrm>
            <a:off x="3135100" y="2913380"/>
            <a:ext cx="1484997" cy="270062"/>
          </a:xfrm>
          <a:prstGeom prst="straightConnector1">
            <a:avLst/>
          </a:prstGeom>
          <a:noFill/>
          <a:ln cap="flat" cmpd="sng" w="38100">
            <a:solidFill>
              <a:srgbClr val="EF3078"/>
            </a:solidFill>
            <a:prstDash val="solid"/>
            <a:miter lim="800000"/>
            <a:headEnd len="sm" w="sm" type="none"/>
            <a:tailEnd len="sm" w="sm" type="none"/>
          </a:ln>
        </p:spPr>
      </p:cxnSp>
      <p:cxnSp>
        <p:nvCxnSpPr>
          <p:cNvPr id="197" name="Google Shape;197;p3"/>
          <p:cNvCxnSpPr/>
          <p:nvPr/>
        </p:nvCxnSpPr>
        <p:spPr>
          <a:xfrm flipH="1" rot="10800000">
            <a:off x="4626273" y="2265680"/>
            <a:ext cx="1476416" cy="917763"/>
          </a:xfrm>
          <a:prstGeom prst="straightConnector1">
            <a:avLst/>
          </a:prstGeom>
          <a:noFill/>
          <a:ln cap="flat" cmpd="sng" w="38100">
            <a:solidFill>
              <a:srgbClr val="EF3078"/>
            </a:solidFill>
            <a:prstDash val="solid"/>
            <a:miter lim="800000"/>
            <a:headEnd len="sm" w="sm" type="none"/>
            <a:tailEnd len="sm" w="sm" type="none"/>
          </a:ln>
        </p:spPr>
      </p:cxnSp>
      <p:cxnSp>
        <p:nvCxnSpPr>
          <p:cNvPr id="198" name="Google Shape;198;p3"/>
          <p:cNvCxnSpPr/>
          <p:nvPr/>
        </p:nvCxnSpPr>
        <p:spPr>
          <a:xfrm>
            <a:off x="6110965" y="2265679"/>
            <a:ext cx="1481962" cy="973044"/>
          </a:xfrm>
          <a:prstGeom prst="straightConnector1">
            <a:avLst/>
          </a:prstGeom>
          <a:noFill/>
          <a:ln cap="flat" cmpd="sng" w="38100">
            <a:solidFill>
              <a:srgbClr val="EF3078"/>
            </a:solidFill>
            <a:prstDash val="solid"/>
            <a:miter lim="800000"/>
            <a:headEnd len="sm" w="sm" type="none"/>
            <a:tailEnd len="sm" w="sm" type="none"/>
          </a:ln>
        </p:spPr>
      </p:cxnSp>
      <p:cxnSp>
        <p:nvCxnSpPr>
          <p:cNvPr id="199" name="Google Shape;199;p3"/>
          <p:cNvCxnSpPr/>
          <p:nvPr/>
        </p:nvCxnSpPr>
        <p:spPr>
          <a:xfrm flipH="1" rot="10800000">
            <a:off x="7596998" y="2366535"/>
            <a:ext cx="1482225" cy="872188"/>
          </a:xfrm>
          <a:prstGeom prst="straightConnector1">
            <a:avLst/>
          </a:prstGeom>
          <a:noFill/>
          <a:ln cap="flat" cmpd="sng" w="38100">
            <a:solidFill>
              <a:srgbClr val="EF3078"/>
            </a:solidFill>
            <a:prstDash val="solid"/>
            <a:miter lim="800000"/>
            <a:headEnd len="sm" w="sm" type="none"/>
            <a:tailEnd len="sm" w="sm" type="none"/>
          </a:ln>
        </p:spPr>
      </p:cxnSp>
      <p:cxnSp>
        <p:nvCxnSpPr>
          <p:cNvPr id="200" name="Google Shape;200;p3"/>
          <p:cNvCxnSpPr/>
          <p:nvPr/>
        </p:nvCxnSpPr>
        <p:spPr>
          <a:xfrm flipH="1" rot="10800000">
            <a:off x="165779" y="2037456"/>
            <a:ext cx="1482721" cy="1230500"/>
          </a:xfrm>
          <a:prstGeom prst="straightConnector1">
            <a:avLst/>
          </a:prstGeom>
          <a:noFill/>
          <a:ln cap="flat" cmpd="sng" w="38100">
            <a:solidFill>
              <a:srgbClr val="03A1A4"/>
            </a:solidFill>
            <a:prstDash val="solid"/>
            <a:miter lim="800000"/>
            <a:headEnd len="sm" w="sm" type="none"/>
            <a:tailEnd len="sm" w="sm" type="none"/>
          </a:ln>
        </p:spPr>
      </p:cxnSp>
      <p:cxnSp>
        <p:nvCxnSpPr>
          <p:cNvPr id="201" name="Google Shape;201;p3"/>
          <p:cNvCxnSpPr/>
          <p:nvPr/>
        </p:nvCxnSpPr>
        <p:spPr>
          <a:xfrm rot="10800000">
            <a:off x="1648291" y="2037080"/>
            <a:ext cx="1486517" cy="520701"/>
          </a:xfrm>
          <a:prstGeom prst="straightConnector1">
            <a:avLst/>
          </a:prstGeom>
          <a:noFill/>
          <a:ln cap="flat" cmpd="sng" w="38100">
            <a:solidFill>
              <a:srgbClr val="03A1A4"/>
            </a:solidFill>
            <a:prstDash val="solid"/>
            <a:miter lim="800000"/>
            <a:headEnd len="sm" w="sm" type="none"/>
            <a:tailEnd len="sm" w="sm" type="none"/>
          </a:ln>
        </p:spPr>
      </p:cxnSp>
      <p:cxnSp>
        <p:nvCxnSpPr>
          <p:cNvPr id="202" name="Google Shape;202;p3"/>
          <p:cNvCxnSpPr/>
          <p:nvPr/>
        </p:nvCxnSpPr>
        <p:spPr>
          <a:xfrm flipH="1">
            <a:off x="3134400" y="2169871"/>
            <a:ext cx="1479001" cy="401727"/>
          </a:xfrm>
          <a:prstGeom prst="straightConnector1">
            <a:avLst/>
          </a:prstGeom>
          <a:noFill/>
          <a:ln cap="flat" cmpd="sng" w="38100">
            <a:solidFill>
              <a:srgbClr val="03A1A4"/>
            </a:solidFill>
            <a:prstDash val="solid"/>
            <a:miter lim="800000"/>
            <a:headEnd len="sm" w="sm" type="none"/>
            <a:tailEnd len="sm" w="sm" type="none"/>
          </a:ln>
        </p:spPr>
      </p:cxnSp>
      <p:cxnSp>
        <p:nvCxnSpPr>
          <p:cNvPr id="203" name="Google Shape;203;p3"/>
          <p:cNvCxnSpPr/>
          <p:nvPr/>
        </p:nvCxnSpPr>
        <p:spPr>
          <a:xfrm rot="10800000">
            <a:off x="4623444" y="2169871"/>
            <a:ext cx="1479245" cy="819709"/>
          </a:xfrm>
          <a:prstGeom prst="straightConnector1">
            <a:avLst/>
          </a:prstGeom>
          <a:noFill/>
          <a:ln cap="flat" cmpd="sng" w="38100">
            <a:solidFill>
              <a:srgbClr val="03A1A4"/>
            </a:solidFill>
            <a:prstDash val="solid"/>
            <a:miter lim="800000"/>
            <a:headEnd len="sm" w="sm" type="none"/>
            <a:tailEnd len="sm" w="sm" type="none"/>
          </a:ln>
        </p:spPr>
      </p:cxnSp>
      <p:cxnSp>
        <p:nvCxnSpPr>
          <p:cNvPr id="204" name="Google Shape;204;p3"/>
          <p:cNvCxnSpPr/>
          <p:nvPr/>
        </p:nvCxnSpPr>
        <p:spPr>
          <a:xfrm flipH="1">
            <a:off x="6106899" y="2189479"/>
            <a:ext cx="1486354" cy="812801"/>
          </a:xfrm>
          <a:prstGeom prst="straightConnector1">
            <a:avLst/>
          </a:prstGeom>
          <a:noFill/>
          <a:ln cap="flat" cmpd="sng" w="38100">
            <a:solidFill>
              <a:srgbClr val="03A1A4"/>
            </a:solidFill>
            <a:prstDash val="solid"/>
            <a:miter lim="800000"/>
            <a:headEnd len="sm" w="sm" type="none"/>
            <a:tailEnd len="sm" w="sm" type="none"/>
          </a:ln>
        </p:spPr>
      </p:cxnSp>
      <p:cxnSp>
        <p:nvCxnSpPr>
          <p:cNvPr id="205" name="Google Shape;205;p3"/>
          <p:cNvCxnSpPr/>
          <p:nvPr/>
        </p:nvCxnSpPr>
        <p:spPr>
          <a:xfrm rot="10800000">
            <a:off x="7593253" y="2189480"/>
            <a:ext cx="1485837" cy="1100980"/>
          </a:xfrm>
          <a:prstGeom prst="straightConnector1">
            <a:avLst/>
          </a:prstGeom>
          <a:noFill/>
          <a:ln cap="flat" cmpd="sng" w="38100">
            <a:solidFill>
              <a:srgbClr val="03A1A4"/>
            </a:solidFill>
            <a:prstDash val="solid"/>
            <a:miter lim="800000"/>
            <a:headEnd len="sm" w="sm" type="none"/>
            <a:tailEnd len="sm" w="sm" type="none"/>
          </a:ln>
        </p:spPr>
      </p:cxnSp>
      <p:sp>
        <p:nvSpPr>
          <p:cNvPr id="206" name="Google Shape;206;p3"/>
          <p:cNvSpPr/>
          <p:nvPr/>
        </p:nvSpPr>
        <p:spPr>
          <a:xfrm>
            <a:off x="82676" y="2185933"/>
            <a:ext cx="146050" cy="14605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07" name="Google Shape;207;p3"/>
          <p:cNvSpPr/>
          <p:nvPr/>
        </p:nvSpPr>
        <p:spPr>
          <a:xfrm>
            <a:off x="1581155" y="3357602"/>
            <a:ext cx="146050" cy="14605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08" name="Google Shape;208;p3"/>
          <p:cNvSpPr/>
          <p:nvPr/>
        </p:nvSpPr>
        <p:spPr>
          <a:xfrm>
            <a:off x="3063696" y="2839238"/>
            <a:ext cx="146050" cy="14605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09" name="Google Shape;209;p3"/>
          <p:cNvSpPr/>
          <p:nvPr/>
        </p:nvSpPr>
        <p:spPr>
          <a:xfrm>
            <a:off x="4551664" y="3105094"/>
            <a:ext cx="146050" cy="14605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0" name="Google Shape;210;p3"/>
          <p:cNvSpPr/>
          <p:nvPr/>
        </p:nvSpPr>
        <p:spPr>
          <a:xfrm>
            <a:off x="6037940" y="2199082"/>
            <a:ext cx="146050" cy="14605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1" name="Google Shape;211;p3"/>
          <p:cNvSpPr/>
          <p:nvPr/>
        </p:nvSpPr>
        <p:spPr>
          <a:xfrm>
            <a:off x="7523436" y="3151365"/>
            <a:ext cx="146050" cy="14605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2" name="Google Shape;212;p3"/>
          <p:cNvSpPr/>
          <p:nvPr/>
        </p:nvSpPr>
        <p:spPr>
          <a:xfrm>
            <a:off x="82676" y="3201282"/>
            <a:ext cx="146050" cy="14605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3" name="Google Shape;213;p3"/>
          <p:cNvSpPr/>
          <p:nvPr/>
        </p:nvSpPr>
        <p:spPr>
          <a:xfrm>
            <a:off x="1576908" y="1966485"/>
            <a:ext cx="146050" cy="14605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4" name="Google Shape;214;p3"/>
          <p:cNvSpPr/>
          <p:nvPr/>
        </p:nvSpPr>
        <p:spPr>
          <a:xfrm>
            <a:off x="3066524" y="2468601"/>
            <a:ext cx="146050" cy="14605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5" name="Google Shape;215;p3"/>
          <p:cNvSpPr/>
          <p:nvPr/>
        </p:nvSpPr>
        <p:spPr>
          <a:xfrm>
            <a:off x="4543097" y="2102097"/>
            <a:ext cx="146050" cy="14605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6" name="Google Shape;216;p3"/>
          <p:cNvSpPr/>
          <p:nvPr/>
        </p:nvSpPr>
        <p:spPr>
          <a:xfrm>
            <a:off x="6038345" y="2901426"/>
            <a:ext cx="146050" cy="14605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7" name="Google Shape;217;p3"/>
          <p:cNvSpPr/>
          <p:nvPr/>
        </p:nvSpPr>
        <p:spPr>
          <a:xfrm>
            <a:off x="7519969" y="2118086"/>
            <a:ext cx="146050" cy="14605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nvGrpSpPr>
          <p:cNvPr id="218" name="Google Shape;218;p3"/>
          <p:cNvGrpSpPr/>
          <p:nvPr/>
        </p:nvGrpSpPr>
        <p:grpSpPr>
          <a:xfrm>
            <a:off x="221615" y="4843145"/>
            <a:ext cx="11647806" cy="1411606"/>
            <a:chOff x="6777133" y="5711661"/>
            <a:chExt cx="2830902" cy="835715"/>
          </a:xfrm>
        </p:grpSpPr>
        <p:pic>
          <p:nvPicPr>
            <p:cNvPr id="219" name="Google Shape;219;p3"/>
            <p:cNvPicPr preferRelativeResize="0"/>
            <p:nvPr/>
          </p:nvPicPr>
          <p:blipFill rotWithShape="1">
            <a:blip r:embed="rId3">
              <a:alphaModFix/>
            </a:blip>
            <a:srcRect b="0" l="0" r="0" t="0"/>
            <a:stretch/>
          </p:blipFill>
          <p:spPr>
            <a:xfrm>
              <a:off x="6777133" y="5711661"/>
              <a:ext cx="694183" cy="835715"/>
            </a:xfrm>
            <a:prstGeom prst="rect">
              <a:avLst/>
            </a:prstGeom>
            <a:noFill/>
            <a:ln>
              <a:noFill/>
            </a:ln>
          </p:spPr>
        </p:pic>
        <p:sp>
          <p:nvSpPr>
            <p:cNvPr id="220" name="Google Shape;220;p3"/>
            <p:cNvSpPr txBox="1"/>
            <p:nvPr/>
          </p:nvSpPr>
          <p:spPr>
            <a:xfrm>
              <a:off x="7485076" y="5801847"/>
              <a:ext cx="2122959" cy="6552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395723"/>
                  </a:solidFill>
                  <a:latin typeface="Times New Roman"/>
                  <a:ea typeface="Times New Roman"/>
                  <a:cs typeface="Times New Roman"/>
                  <a:sym typeface="Times New Roman"/>
                </a:rPr>
                <a:t>Nghiên cứu cách thức hoạt động và quá trình máy học, nghiên cứu về các thư viện quan trọng trong việc nhận biết, đặc biệt về TensorFlow và API Keras và hoàn thành demo nhận dạng 1 chữ cái in hoa.</a:t>
              </a:r>
              <a:endParaRPr/>
            </a:p>
          </p:txBody>
        </p:sp>
      </p:grpSp>
      <p:pic>
        <p:nvPicPr>
          <p:cNvPr descr="tensorflow-python--1024x512" id="221" name="Google Shape;221;p3"/>
          <p:cNvPicPr preferRelativeResize="0"/>
          <p:nvPr/>
        </p:nvPicPr>
        <p:blipFill rotWithShape="1">
          <a:blip r:embed="rId4">
            <a:alphaModFix/>
          </a:blip>
          <a:srcRect b="0" l="0" r="0" t="0"/>
          <a:stretch/>
        </p:blipFill>
        <p:spPr>
          <a:xfrm>
            <a:off x="9079230" y="1498600"/>
            <a:ext cx="3049270" cy="1414780"/>
          </a:xfrm>
          <a:prstGeom prst="rect">
            <a:avLst/>
          </a:prstGeom>
          <a:noFill/>
          <a:ln>
            <a:noFill/>
          </a:ln>
        </p:spPr>
      </p:pic>
      <p:pic>
        <p:nvPicPr>
          <p:cNvPr descr="D:\BÀI NỘP\Báo cáo\6c041cf9-313b-4c90-bfd9-13fdf095091a.png6c041cf9-313b-4c90-bfd9-13fdf095091a" id="222" name="Google Shape;222;p3"/>
          <p:cNvPicPr preferRelativeResize="0"/>
          <p:nvPr/>
        </p:nvPicPr>
        <p:blipFill rotWithShape="1">
          <a:blip r:embed="rId5">
            <a:alphaModFix/>
          </a:blip>
          <a:srcRect b="0" l="0" r="0" t="0"/>
          <a:stretch/>
        </p:blipFill>
        <p:spPr>
          <a:xfrm>
            <a:off x="9079230" y="3019425"/>
            <a:ext cx="3049270" cy="127825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250"/>
                                        <p:tgtEl>
                                          <p:spTgt spid="206"/>
                                        </p:tgtEl>
                                        <p:attrNameLst>
                                          <p:attrName>ppt_w</p:attrName>
                                        </p:attrNameLst>
                                      </p:cBhvr>
                                      <p:tavLst>
                                        <p:tav fmla="" tm="0">
                                          <p:val>
                                            <p:strVal val="0"/>
                                          </p:val>
                                        </p:tav>
                                        <p:tav fmla="" tm="100000">
                                          <p:val>
                                            <p:strVal val="#ppt_w"/>
                                          </p:val>
                                        </p:tav>
                                      </p:tavLst>
                                    </p:anim>
                                    <p:anim calcmode="lin" valueType="num">
                                      <p:cBhvr additive="base">
                                        <p:cTn dur="250"/>
                                        <p:tgtEl>
                                          <p:spTgt spid="206"/>
                                        </p:tgtEl>
                                        <p:attrNameLst>
                                          <p:attrName>ppt_h</p:attrName>
                                        </p:attrNameLst>
                                      </p:cBhvr>
                                      <p:tavLst>
                                        <p:tav fmla="" tm="0">
                                          <p:val>
                                            <p:strVal val="0"/>
                                          </p:val>
                                        </p:tav>
                                        <p:tav fmla="" tm="100000">
                                          <p:val>
                                            <p:strVal val="#ppt_h"/>
                                          </p:val>
                                        </p:tav>
                                      </p:tavLst>
                                    </p:anim>
                                  </p:childTnLst>
                                </p:cTn>
                              </p:par>
                            </p:childTnLst>
                          </p:cTn>
                        </p:par>
                        <p:par>
                          <p:cTn fill="hold">
                            <p:stCondLst>
                              <p:cond delay="25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par>
                          <p:cTn fill="hold">
                            <p:stCondLst>
                              <p:cond delay="750"/>
                            </p:stCondLst>
                            <p:childTnLst>
                              <p:par>
                                <p:cTn fill="hold" nodeType="after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250"/>
                                        <p:tgtEl>
                                          <p:spTgt spid="207"/>
                                        </p:tgtEl>
                                        <p:attrNameLst>
                                          <p:attrName>ppt_w</p:attrName>
                                        </p:attrNameLst>
                                      </p:cBhvr>
                                      <p:tavLst>
                                        <p:tav fmla="" tm="0">
                                          <p:val>
                                            <p:strVal val="0"/>
                                          </p:val>
                                        </p:tav>
                                        <p:tav fmla="" tm="100000">
                                          <p:val>
                                            <p:strVal val="#ppt_w"/>
                                          </p:val>
                                        </p:tav>
                                      </p:tavLst>
                                    </p:anim>
                                    <p:anim calcmode="lin" valueType="num">
                                      <p:cBhvr additive="base">
                                        <p:cTn dur="250"/>
                                        <p:tgtEl>
                                          <p:spTgt spid="20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250"/>
                                        <p:tgtEl>
                                          <p:spTgt spid="208"/>
                                        </p:tgtEl>
                                        <p:attrNameLst>
                                          <p:attrName>ppt_w</p:attrName>
                                        </p:attrNameLst>
                                      </p:cBhvr>
                                      <p:tavLst>
                                        <p:tav fmla="" tm="0">
                                          <p:val>
                                            <p:strVal val="0"/>
                                          </p:val>
                                        </p:tav>
                                        <p:tav fmla="" tm="100000">
                                          <p:val>
                                            <p:strVal val="#ppt_w"/>
                                          </p:val>
                                        </p:tav>
                                      </p:tavLst>
                                    </p:anim>
                                    <p:anim calcmode="lin" valueType="num">
                                      <p:cBhvr additive="base">
                                        <p:cTn dur="250"/>
                                        <p:tgtEl>
                                          <p:spTgt spid="208"/>
                                        </p:tgtEl>
                                        <p:attrNameLst>
                                          <p:attrName>ppt_h</p:attrName>
                                        </p:attrNameLst>
                                      </p:cBhvr>
                                      <p:tavLst>
                                        <p:tav fmla="" tm="0">
                                          <p:val>
                                            <p:strVal val="0"/>
                                          </p:val>
                                        </p:tav>
                                        <p:tav fmla="" tm="100000">
                                          <p:val>
                                            <p:strVal val="#ppt_h"/>
                                          </p:val>
                                        </p:tav>
                                      </p:tavLst>
                                    </p:anim>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par>
                          <p:cTn fill="hold">
                            <p:stCondLst>
                              <p:cond delay="2250"/>
                            </p:stCondLst>
                            <p:childTnLst>
                              <p:par>
                                <p:cTn fill="hold" nodeType="afterEffect" presetClass="entr" presetID="23" presetSubtype="16">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250"/>
                                        <p:tgtEl>
                                          <p:spTgt spid="209"/>
                                        </p:tgtEl>
                                        <p:attrNameLst>
                                          <p:attrName>ppt_w</p:attrName>
                                        </p:attrNameLst>
                                      </p:cBhvr>
                                      <p:tavLst>
                                        <p:tav fmla="" tm="0">
                                          <p:val>
                                            <p:strVal val="0"/>
                                          </p:val>
                                        </p:tav>
                                        <p:tav fmla="" tm="100000">
                                          <p:val>
                                            <p:strVal val="#ppt_w"/>
                                          </p:val>
                                        </p:tav>
                                      </p:tavLst>
                                    </p:anim>
                                    <p:anim calcmode="lin" valueType="num">
                                      <p:cBhvr additive="base">
                                        <p:cTn dur="250"/>
                                        <p:tgtEl>
                                          <p:spTgt spid="209"/>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250"/>
                                        <p:tgtEl>
                                          <p:spTgt spid="210"/>
                                        </p:tgtEl>
                                        <p:attrNameLst>
                                          <p:attrName>ppt_w</p:attrName>
                                        </p:attrNameLst>
                                      </p:cBhvr>
                                      <p:tavLst>
                                        <p:tav fmla="" tm="0">
                                          <p:val>
                                            <p:strVal val="0"/>
                                          </p:val>
                                        </p:tav>
                                        <p:tav fmla="" tm="100000">
                                          <p:val>
                                            <p:strVal val="#ppt_w"/>
                                          </p:val>
                                        </p:tav>
                                      </p:tavLst>
                                    </p:anim>
                                    <p:anim calcmode="lin" valueType="num">
                                      <p:cBhvr additive="base">
                                        <p:cTn dur="250"/>
                                        <p:tgtEl>
                                          <p:spTgt spid="210"/>
                                        </p:tgtEl>
                                        <p:attrNameLst>
                                          <p:attrName>ppt_h</p:attrName>
                                        </p:attrNameLst>
                                      </p:cBhvr>
                                      <p:tavLst>
                                        <p:tav fmla="" tm="0">
                                          <p:val>
                                            <p:strVal val="0"/>
                                          </p:val>
                                        </p:tav>
                                        <p:tav fmla="" tm="100000">
                                          <p:val>
                                            <p:strVal val="#ppt_h"/>
                                          </p:val>
                                        </p:tav>
                                      </p:tavLst>
                                    </p:anim>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3750"/>
                            </p:stCondLst>
                            <p:childTnLst>
                              <p:par>
                                <p:cTn fill="hold" nodeType="after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250"/>
                                        <p:tgtEl>
                                          <p:spTgt spid="211"/>
                                        </p:tgtEl>
                                        <p:attrNameLst>
                                          <p:attrName>ppt_w</p:attrName>
                                        </p:attrNameLst>
                                      </p:cBhvr>
                                      <p:tavLst>
                                        <p:tav fmla="" tm="0">
                                          <p:val>
                                            <p:strVal val="0"/>
                                          </p:val>
                                        </p:tav>
                                        <p:tav fmla="" tm="100000">
                                          <p:val>
                                            <p:strVal val="#ppt_w"/>
                                          </p:val>
                                        </p:tav>
                                      </p:tavLst>
                                    </p:anim>
                                    <p:anim calcmode="lin" valueType="num">
                                      <p:cBhvr additive="base">
                                        <p:cTn dur="250"/>
                                        <p:tgtEl>
                                          <p:spTgt spid="211"/>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250"/>
                                        <p:tgtEl>
                                          <p:spTgt spid="212"/>
                                        </p:tgtEl>
                                        <p:attrNameLst>
                                          <p:attrName>ppt_w</p:attrName>
                                        </p:attrNameLst>
                                      </p:cBhvr>
                                      <p:tavLst>
                                        <p:tav fmla="" tm="0">
                                          <p:val>
                                            <p:strVal val="0"/>
                                          </p:val>
                                        </p:tav>
                                        <p:tav fmla="" tm="100000">
                                          <p:val>
                                            <p:strVal val="#ppt_w"/>
                                          </p:val>
                                        </p:tav>
                                      </p:tavLst>
                                    </p:anim>
                                    <p:anim calcmode="lin" valueType="num">
                                      <p:cBhvr additive="base">
                                        <p:cTn dur="250"/>
                                        <p:tgtEl>
                                          <p:spTgt spid="212"/>
                                        </p:tgtEl>
                                        <p:attrNameLst>
                                          <p:attrName>ppt_h</p:attrName>
                                        </p:attrNameLst>
                                      </p:cBhvr>
                                      <p:tavLst>
                                        <p:tav fmla="" tm="0">
                                          <p:val>
                                            <p:strVal val="0"/>
                                          </p:val>
                                        </p:tav>
                                        <p:tav fmla="" tm="100000">
                                          <p:val>
                                            <p:strVal val="#ppt_h"/>
                                          </p:val>
                                        </p:tav>
                                      </p:tavLst>
                                    </p:anim>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par>
                          <p:cTn fill="hold">
                            <p:stCondLst>
                              <p:cond delay="5750"/>
                            </p:stCondLst>
                            <p:childTnLst>
                              <p:par>
                                <p:cTn fill="hold" nodeType="after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250"/>
                                        <p:tgtEl>
                                          <p:spTgt spid="213"/>
                                        </p:tgtEl>
                                        <p:attrNameLst>
                                          <p:attrName>ppt_w</p:attrName>
                                        </p:attrNameLst>
                                      </p:cBhvr>
                                      <p:tavLst>
                                        <p:tav fmla="" tm="0">
                                          <p:val>
                                            <p:strVal val="0"/>
                                          </p:val>
                                        </p:tav>
                                        <p:tav fmla="" tm="100000">
                                          <p:val>
                                            <p:strVal val="#ppt_w"/>
                                          </p:val>
                                        </p:tav>
                                      </p:tavLst>
                                    </p:anim>
                                    <p:anim calcmode="lin" valueType="num">
                                      <p:cBhvr additive="base">
                                        <p:cTn dur="250"/>
                                        <p:tgtEl>
                                          <p:spTgt spid="213"/>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par>
                          <p:cTn fill="hold">
                            <p:stCondLst>
                              <p:cond delay="6500"/>
                            </p:stCondLst>
                            <p:childTnLst>
                              <p:par>
                                <p:cTn fill="hold" nodeType="afterEffect" presetClass="entr" presetID="23" presetSubtype="16">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250"/>
                                        <p:tgtEl>
                                          <p:spTgt spid="214"/>
                                        </p:tgtEl>
                                        <p:attrNameLst>
                                          <p:attrName>ppt_w</p:attrName>
                                        </p:attrNameLst>
                                      </p:cBhvr>
                                      <p:tavLst>
                                        <p:tav fmla="" tm="0">
                                          <p:val>
                                            <p:strVal val="0"/>
                                          </p:val>
                                        </p:tav>
                                        <p:tav fmla="" tm="100000">
                                          <p:val>
                                            <p:strVal val="#ppt_w"/>
                                          </p:val>
                                        </p:tav>
                                      </p:tavLst>
                                    </p:anim>
                                    <p:anim calcmode="lin" valueType="num">
                                      <p:cBhvr additive="base">
                                        <p:cTn dur="250"/>
                                        <p:tgtEl>
                                          <p:spTgt spid="214"/>
                                        </p:tgtEl>
                                        <p:attrNameLst>
                                          <p:attrName>ppt_h</p:attrName>
                                        </p:attrNameLst>
                                      </p:cBhvr>
                                      <p:tavLst>
                                        <p:tav fmla="" tm="0">
                                          <p:val>
                                            <p:strVal val="0"/>
                                          </p:val>
                                        </p:tav>
                                        <p:tav fmla="" tm="100000">
                                          <p:val>
                                            <p:strVal val="#ppt_h"/>
                                          </p:val>
                                        </p:tav>
                                      </p:tavLst>
                                    </p:anim>
                                  </p:childTnLst>
                                </p:cTn>
                              </p:par>
                            </p:childTnLst>
                          </p:cTn>
                        </p:par>
                        <p:par>
                          <p:cTn fill="hold">
                            <p:stCondLst>
                              <p:cond delay="675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par>
                          <p:cTn fill="hold">
                            <p:stCondLst>
                              <p:cond delay="7250"/>
                            </p:stCondLst>
                            <p:childTnLst>
                              <p:par>
                                <p:cTn fill="hold" nodeType="afterEffect" presetClass="entr" presetID="23" presetSubtype="16">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250"/>
                                        <p:tgtEl>
                                          <p:spTgt spid="215"/>
                                        </p:tgtEl>
                                        <p:attrNameLst>
                                          <p:attrName>ppt_w</p:attrName>
                                        </p:attrNameLst>
                                      </p:cBhvr>
                                      <p:tavLst>
                                        <p:tav fmla="" tm="0">
                                          <p:val>
                                            <p:strVal val="0"/>
                                          </p:val>
                                        </p:tav>
                                        <p:tav fmla="" tm="100000">
                                          <p:val>
                                            <p:strVal val="#ppt_w"/>
                                          </p:val>
                                        </p:tav>
                                      </p:tavLst>
                                    </p:anim>
                                    <p:anim calcmode="lin" valueType="num">
                                      <p:cBhvr additive="base">
                                        <p:cTn dur="250"/>
                                        <p:tgtEl>
                                          <p:spTgt spid="215"/>
                                        </p:tgtEl>
                                        <p:attrNameLst>
                                          <p:attrName>ppt_h</p:attrName>
                                        </p:attrNameLst>
                                      </p:cBhvr>
                                      <p:tavLst>
                                        <p:tav fmla="" tm="0">
                                          <p:val>
                                            <p:strVal val="0"/>
                                          </p:val>
                                        </p:tav>
                                        <p:tav fmla="" tm="100000">
                                          <p:val>
                                            <p:strVal val="#ppt_h"/>
                                          </p:val>
                                        </p:tav>
                                      </p:tavLst>
                                    </p:anim>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par>
                          <p:cTn fill="hold">
                            <p:stCondLst>
                              <p:cond delay="8000"/>
                            </p:stCondLst>
                            <p:childTnLst>
                              <p:par>
                                <p:cTn fill="hold" nodeType="afterEffect" presetClass="entr" presetID="23" presetSubtype="16">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250"/>
                                        <p:tgtEl>
                                          <p:spTgt spid="216"/>
                                        </p:tgtEl>
                                        <p:attrNameLst>
                                          <p:attrName>ppt_w</p:attrName>
                                        </p:attrNameLst>
                                      </p:cBhvr>
                                      <p:tavLst>
                                        <p:tav fmla="" tm="0">
                                          <p:val>
                                            <p:strVal val="0"/>
                                          </p:val>
                                        </p:tav>
                                        <p:tav fmla="" tm="100000">
                                          <p:val>
                                            <p:strVal val="#ppt_w"/>
                                          </p:val>
                                        </p:tav>
                                      </p:tavLst>
                                    </p:anim>
                                    <p:anim calcmode="lin" valueType="num">
                                      <p:cBhvr additive="base">
                                        <p:cTn dur="250"/>
                                        <p:tgtEl>
                                          <p:spTgt spid="216"/>
                                        </p:tgtEl>
                                        <p:attrNameLst>
                                          <p:attrName>ppt_h</p:attrName>
                                        </p:attrNameLst>
                                      </p:cBhvr>
                                      <p:tavLst>
                                        <p:tav fmla="" tm="0">
                                          <p:val>
                                            <p:strVal val="0"/>
                                          </p:val>
                                        </p:tav>
                                        <p:tav fmla="" tm="100000">
                                          <p:val>
                                            <p:strVal val="#ppt_h"/>
                                          </p:val>
                                        </p:tav>
                                      </p:tavLst>
                                    </p:anim>
                                  </p:childTnLst>
                                </p:cTn>
                              </p:par>
                            </p:childTnLst>
                          </p:cTn>
                        </p:par>
                        <p:par>
                          <p:cTn fill="hold">
                            <p:stCondLst>
                              <p:cond delay="825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par>
                          <p:cTn fill="hold">
                            <p:stCondLst>
                              <p:cond delay="8750"/>
                            </p:stCondLst>
                            <p:childTnLst>
                              <p:par>
                                <p:cTn fill="hold" nodeType="after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250"/>
                                        <p:tgtEl>
                                          <p:spTgt spid="217"/>
                                        </p:tgtEl>
                                        <p:attrNameLst>
                                          <p:attrName>ppt_w</p:attrName>
                                        </p:attrNameLst>
                                      </p:cBhvr>
                                      <p:tavLst>
                                        <p:tav fmla="" tm="0">
                                          <p:val>
                                            <p:strVal val="0"/>
                                          </p:val>
                                        </p:tav>
                                        <p:tav fmla="" tm="100000">
                                          <p:val>
                                            <p:strVal val="#ppt_w"/>
                                          </p:val>
                                        </p:tav>
                                      </p:tavLst>
                                    </p:anim>
                                    <p:anim calcmode="lin" valueType="num">
                                      <p:cBhvr additive="base">
                                        <p:cTn dur="250"/>
                                        <p:tgtEl>
                                          <p:spTgt spid="217"/>
                                        </p:tgtEl>
                                        <p:attrNameLst>
                                          <p:attrName>ppt_h</p:attrName>
                                        </p:attrNameLst>
                                      </p:cBhvr>
                                      <p:tavLst>
                                        <p:tav fmla="" tm="0">
                                          <p:val>
                                            <p:strVal val="0"/>
                                          </p:val>
                                        </p:tav>
                                        <p:tav fmla="" tm="100000">
                                          <p:val>
                                            <p:strVal val="#ppt_h"/>
                                          </p:val>
                                        </p:tav>
                                      </p:tavLst>
                                    </p:anim>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par>
                          <p:cTn fill="hold">
                            <p:stCondLst>
                              <p:cond delay="10000"/>
                            </p:stCondLst>
                            <p:childTnLst>
                              <p:par>
                                <p:cTn fill="hold" nodeType="afterEffect" presetClass="entr" presetID="23" presetSubtype="16">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ppt_w</p:attrName>
                                        </p:attrNameLst>
                                      </p:cBhvr>
                                      <p:tavLst>
                                        <p:tav fmla="" tm="0">
                                          <p:val>
                                            <p:strVal val="0"/>
                                          </p:val>
                                        </p:tav>
                                        <p:tav fmla="" tm="100000">
                                          <p:val>
                                            <p:strVal val="#ppt_w"/>
                                          </p:val>
                                        </p:tav>
                                      </p:tavLst>
                                    </p:anim>
                                    <p:anim calcmode="lin" valueType="num">
                                      <p:cBhvr additive="base">
                                        <p:cTn dur="500"/>
                                        <p:tgtEl>
                                          <p:spTgt spid="21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pSp>
        <p:nvGrpSpPr>
          <p:cNvPr id="227" name="Google Shape;227;p4"/>
          <p:cNvGrpSpPr/>
          <p:nvPr/>
        </p:nvGrpSpPr>
        <p:grpSpPr>
          <a:xfrm>
            <a:off x="8813165" y="1631315"/>
            <a:ext cx="2351405" cy="2336165"/>
            <a:chOff x="8985148" y="2182683"/>
            <a:chExt cx="1805441" cy="1894017"/>
          </a:xfrm>
        </p:grpSpPr>
        <p:sp>
          <p:nvSpPr>
            <p:cNvPr id="228" name="Google Shape;228;p4"/>
            <p:cNvSpPr/>
            <p:nvPr/>
          </p:nvSpPr>
          <p:spPr>
            <a:xfrm>
              <a:off x="9092078" y="2209800"/>
              <a:ext cx="1591582" cy="1866900"/>
            </a:xfrm>
            <a:prstGeom prst="round2SameRect">
              <a:avLst>
                <a:gd fmla="val 12063" name="adj1"/>
                <a:gd fmla="val 0" name="adj2"/>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29" name="Google Shape;229;p4"/>
            <p:cNvSpPr txBox="1"/>
            <p:nvPr/>
          </p:nvSpPr>
          <p:spPr>
            <a:xfrm>
              <a:off x="9440652" y="2563851"/>
              <a:ext cx="894432" cy="8226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6000">
                <a:solidFill>
                  <a:srgbClr val="E6E7E9"/>
                </a:solidFill>
                <a:latin typeface="Times New Roman"/>
                <a:ea typeface="Times New Roman"/>
                <a:cs typeface="Times New Roman"/>
                <a:sym typeface="Times New Roman"/>
              </a:endParaRPr>
            </a:p>
          </p:txBody>
        </p:sp>
        <p:sp>
          <p:nvSpPr>
            <p:cNvPr id="230" name="Google Shape;230;p4"/>
            <p:cNvSpPr txBox="1"/>
            <p:nvPr/>
          </p:nvSpPr>
          <p:spPr>
            <a:xfrm>
              <a:off x="8985148" y="2182683"/>
              <a:ext cx="1805441" cy="8226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rgbClr val="E6E7E9"/>
                  </a:solidFill>
                  <a:latin typeface="Times New Roman"/>
                  <a:ea typeface="Times New Roman"/>
                  <a:cs typeface="Times New Roman"/>
                  <a:sym typeface="Times New Roman"/>
                </a:rPr>
                <a:t>Tự nhận thức</a:t>
              </a:r>
              <a:endParaRPr/>
            </a:p>
          </p:txBody>
        </p:sp>
      </p:grpSp>
      <p:grpSp>
        <p:nvGrpSpPr>
          <p:cNvPr id="231" name="Google Shape;231;p4"/>
          <p:cNvGrpSpPr/>
          <p:nvPr/>
        </p:nvGrpSpPr>
        <p:grpSpPr>
          <a:xfrm>
            <a:off x="6347460" y="1316990"/>
            <a:ext cx="2212340" cy="2336165"/>
            <a:chOff x="6488118" y="2182683"/>
            <a:chExt cx="1698665" cy="1894017"/>
          </a:xfrm>
        </p:grpSpPr>
        <p:sp>
          <p:nvSpPr>
            <p:cNvPr id="232" name="Google Shape;232;p4"/>
            <p:cNvSpPr/>
            <p:nvPr/>
          </p:nvSpPr>
          <p:spPr>
            <a:xfrm>
              <a:off x="6488272" y="2209800"/>
              <a:ext cx="1591582" cy="1866900"/>
            </a:xfrm>
            <a:prstGeom prst="round2SameRect">
              <a:avLst>
                <a:gd fmla="val 12063" name="adj1"/>
                <a:gd fmla="val 0" name="adj2"/>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33" name="Google Shape;233;p4"/>
            <p:cNvSpPr txBox="1"/>
            <p:nvPr/>
          </p:nvSpPr>
          <p:spPr>
            <a:xfrm>
              <a:off x="6488118" y="2182683"/>
              <a:ext cx="1698665" cy="119695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rgbClr val="E6E7E9"/>
                  </a:solidFill>
                  <a:latin typeface="Times New Roman"/>
                  <a:ea typeface="Times New Roman"/>
                  <a:cs typeface="Times New Roman"/>
                  <a:sym typeface="Times New Roman"/>
                </a:rPr>
                <a:t>Lý thuyết trí tuệ nhân tạo</a:t>
              </a:r>
              <a:endParaRPr/>
            </a:p>
          </p:txBody>
        </p:sp>
        <p:sp>
          <p:nvSpPr>
            <p:cNvPr id="234" name="Google Shape;234;p4"/>
            <p:cNvSpPr txBox="1"/>
            <p:nvPr/>
          </p:nvSpPr>
          <p:spPr>
            <a:xfrm>
              <a:off x="6836846" y="2563851"/>
              <a:ext cx="894432" cy="8226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6000">
                <a:solidFill>
                  <a:srgbClr val="E6E7E9"/>
                </a:solidFill>
                <a:latin typeface="Times New Roman"/>
                <a:ea typeface="Times New Roman"/>
                <a:cs typeface="Times New Roman"/>
                <a:sym typeface="Times New Roman"/>
              </a:endParaRPr>
            </a:p>
          </p:txBody>
        </p:sp>
      </p:grpSp>
      <p:grpSp>
        <p:nvGrpSpPr>
          <p:cNvPr id="235" name="Google Shape;235;p4"/>
          <p:cNvGrpSpPr/>
          <p:nvPr/>
        </p:nvGrpSpPr>
        <p:grpSpPr>
          <a:xfrm>
            <a:off x="3697605" y="1446530"/>
            <a:ext cx="2351405" cy="2336165"/>
            <a:chOff x="3884465" y="2182683"/>
            <a:chExt cx="1805441" cy="1894017"/>
          </a:xfrm>
        </p:grpSpPr>
        <p:sp>
          <p:nvSpPr>
            <p:cNvPr id="236" name="Google Shape;236;p4"/>
            <p:cNvSpPr/>
            <p:nvPr/>
          </p:nvSpPr>
          <p:spPr>
            <a:xfrm>
              <a:off x="3991395" y="2209800"/>
              <a:ext cx="1591582" cy="1866900"/>
            </a:xfrm>
            <a:prstGeom prst="round2SameRect">
              <a:avLst>
                <a:gd fmla="val 12063" name="adj1"/>
                <a:gd fmla="val 0" name="adj2"/>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37" name="Google Shape;237;p4"/>
            <p:cNvSpPr txBox="1"/>
            <p:nvPr/>
          </p:nvSpPr>
          <p:spPr>
            <a:xfrm>
              <a:off x="3884465" y="2182683"/>
              <a:ext cx="1805441" cy="8226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rgbClr val="E6E7E9"/>
                  </a:solidFill>
                  <a:latin typeface="Times New Roman"/>
                  <a:ea typeface="Times New Roman"/>
                  <a:cs typeface="Times New Roman"/>
                  <a:sym typeface="Times New Roman"/>
                </a:rPr>
                <a:t>AI với bộ nhớ hạn chế</a:t>
              </a:r>
              <a:endParaRPr/>
            </a:p>
          </p:txBody>
        </p:sp>
        <p:sp>
          <p:nvSpPr>
            <p:cNvPr id="238" name="Google Shape;238;p4"/>
            <p:cNvSpPr txBox="1"/>
            <p:nvPr/>
          </p:nvSpPr>
          <p:spPr>
            <a:xfrm>
              <a:off x="4339969" y="2563851"/>
              <a:ext cx="894432" cy="8226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6000">
                <a:solidFill>
                  <a:srgbClr val="E6E7E9"/>
                </a:solidFill>
                <a:latin typeface="Times New Roman"/>
                <a:ea typeface="Times New Roman"/>
                <a:cs typeface="Times New Roman"/>
                <a:sym typeface="Times New Roman"/>
              </a:endParaRPr>
            </a:p>
          </p:txBody>
        </p:sp>
      </p:grpSp>
      <p:grpSp>
        <p:nvGrpSpPr>
          <p:cNvPr id="239" name="Google Shape;239;p4"/>
          <p:cNvGrpSpPr/>
          <p:nvPr/>
        </p:nvGrpSpPr>
        <p:grpSpPr>
          <a:xfrm>
            <a:off x="1215390" y="1631315"/>
            <a:ext cx="2212141" cy="2336165"/>
            <a:chOff x="1387588" y="2182683"/>
            <a:chExt cx="1698512" cy="1894017"/>
          </a:xfrm>
        </p:grpSpPr>
        <p:sp>
          <p:nvSpPr>
            <p:cNvPr id="240" name="Google Shape;240;p4"/>
            <p:cNvSpPr/>
            <p:nvPr/>
          </p:nvSpPr>
          <p:spPr>
            <a:xfrm>
              <a:off x="1494518" y="2209800"/>
              <a:ext cx="1591582" cy="1866900"/>
            </a:xfrm>
            <a:prstGeom prst="round2SameRect">
              <a:avLst>
                <a:gd fmla="val 12063" name="adj1"/>
                <a:gd fmla="val 0" name="adj2"/>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41" name="Google Shape;241;p4"/>
            <p:cNvSpPr txBox="1"/>
            <p:nvPr/>
          </p:nvSpPr>
          <p:spPr>
            <a:xfrm>
              <a:off x="1387588" y="2182683"/>
              <a:ext cx="1697690" cy="8226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rgbClr val="E6E7E9"/>
                  </a:solidFill>
                  <a:latin typeface="Times New Roman"/>
                  <a:ea typeface="Times New Roman"/>
                  <a:cs typeface="Times New Roman"/>
                  <a:sym typeface="Times New Roman"/>
                </a:rPr>
                <a:t>AI phản ứng</a:t>
              </a:r>
              <a:endParaRPr/>
            </a:p>
          </p:txBody>
        </p:sp>
        <p:sp>
          <p:nvSpPr>
            <p:cNvPr id="242" name="Google Shape;242;p4"/>
            <p:cNvSpPr txBox="1"/>
            <p:nvPr/>
          </p:nvSpPr>
          <p:spPr>
            <a:xfrm>
              <a:off x="1843092" y="2563851"/>
              <a:ext cx="894432" cy="8226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6000">
                <a:solidFill>
                  <a:srgbClr val="E6E7E9"/>
                </a:solidFill>
                <a:latin typeface="Times New Roman"/>
                <a:ea typeface="Times New Roman"/>
                <a:cs typeface="Times New Roman"/>
                <a:sym typeface="Times New Roman"/>
              </a:endParaRPr>
            </a:p>
          </p:txBody>
        </p:sp>
      </p:grpSp>
      <p:sp>
        <p:nvSpPr>
          <p:cNvPr id="243" name="Google Shape;243;p4"/>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TRÍ TUỆ NHÂN TẠO</a:t>
            </a:r>
            <a:endParaRPr/>
          </a:p>
        </p:txBody>
      </p:sp>
      <p:grpSp>
        <p:nvGrpSpPr>
          <p:cNvPr id="244" name="Google Shape;244;p4"/>
          <p:cNvGrpSpPr/>
          <p:nvPr/>
        </p:nvGrpSpPr>
        <p:grpSpPr>
          <a:xfrm>
            <a:off x="5378756" y="878988"/>
            <a:ext cx="1434489" cy="190500"/>
            <a:chOff x="4679586" y="878988"/>
            <a:chExt cx="1434489" cy="190500"/>
          </a:xfrm>
        </p:grpSpPr>
        <p:sp>
          <p:nvSpPr>
            <p:cNvPr id="245" name="Google Shape;245;p4"/>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46" name="Google Shape;246;p4"/>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47" name="Google Shape;247;p4"/>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48" name="Google Shape;248;p4"/>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49" name="Google Shape;249;p4"/>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
        <p:nvSpPr>
          <p:cNvPr id="250" name="Google Shape;250;p4"/>
          <p:cNvSpPr/>
          <p:nvPr/>
        </p:nvSpPr>
        <p:spPr>
          <a:xfrm flipH="1" rot="10800000">
            <a:off x="1353820" y="2331720"/>
            <a:ext cx="2073275" cy="3738880"/>
          </a:xfrm>
          <a:custGeom>
            <a:rect b="b" l="l" r="r" t="t"/>
            <a:pathLst>
              <a:path extrusionOk="0" h="3031986" w="1591582">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rgbClr val="F2F2F2"/>
          </a:solidFill>
          <a:ln>
            <a:noFill/>
          </a:ln>
          <a:effectLst>
            <a:outerShdw blurRad="127000" sx="107000" rotWithShape="0" algn="ctr" sy="107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51" name="Google Shape;251;p4"/>
          <p:cNvSpPr/>
          <p:nvPr/>
        </p:nvSpPr>
        <p:spPr>
          <a:xfrm flipH="1" rot="10800000">
            <a:off x="3850640" y="2331720"/>
            <a:ext cx="2073275" cy="3738880"/>
          </a:xfrm>
          <a:custGeom>
            <a:rect b="b" l="l" r="r" t="t"/>
            <a:pathLst>
              <a:path extrusionOk="0" h="3031986" w="1591582">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rgbClr val="F2F2F2"/>
          </a:solidFill>
          <a:ln>
            <a:noFill/>
          </a:ln>
          <a:effectLst>
            <a:outerShdw blurRad="127000" sx="107000" rotWithShape="0" algn="ctr" sy="107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52" name="Google Shape;252;p4"/>
          <p:cNvSpPr/>
          <p:nvPr/>
        </p:nvSpPr>
        <p:spPr>
          <a:xfrm flipH="1" rot="10800000">
            <a:off x="6347460" y="2331720"/>
            <a:ext cx="2073275" cy="3738880"/>
          </a:xfrm>
          <a:custGeom>
            <a:rect b="b" l="l" r="r" t="t"/>
            <a:pathLst>
              <a:path extrusionOk="0" h="3031986" w="1591582">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rgbClr val="F2F2F2"/>
          </a:solidFill>
          <a:ln>
            <a:noFill/>
          </a:ln>
          <a:effectLst>
            <a:outerShdw blurRad="127000" sx="107000" rotWithShape="0" algn="ctr" sy="107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53" name="Google Shape;253;p4"/>
          <p:cNvSpPr/>
          <p:nvPr/>
        </p:nvSpPr>
        <p:spPr>
          <a:xfrm flipH="1" rot="10800000">
            <a:off x="8950960" y="2331720"/>
            <a:ext cx="2073275" cy="3738880"/>
          </a:xfrm>
          <a:custGeom>
            <a:rect b="b" l="l" r="r" t="t"/>
            <a:pathLst>
              <a:path extrusionOk="0" h="3031986" w="1591582">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rgbClr val="F2F2F2"/>
          </a:solidFill>
          <a:ln>
            <a:noFill/>
          </a:ln>
          <a:effectLst>
            <a:outerShdw blurRad="127000" sx="107000" rotWithShape="0" algn="ctr" sy="107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id="254" name="Google Shape;254;p4"/>
          <p:cNvPicPr preferRelativeResize="0"/>
          <p:nvPr/>
        </p:nvPicPr>
        <p:blipFill rotWithShape="1">
          <a:blip r:embed="rId3">
            <a:alphaModFix/>
          </a:blip>
          <a:srcRect b="0" l="0" r="0" t="0"/>
          <a:stretch/>
        </p:blipFill>
        <p:spPr>
          <a:xfrm>
            <a:off x="1792605" y="4581525"/>
            <a:ext cx="1179195" cy="1449070"/>
          </a:xfrm>
          <a:prstGeom prst="rect">
            <a:avLst/>
          </a:prstGeom>
          <a:noFill/>
          <a:ln>
            <a:noFill/>
          </a:ln>
        </p:spPr>
      </p:pic>
      <p:pic>
        <p:nvPicPr>
          <p:cNvPr id="255" name="Google Shape;255;p4"/>
          <p:cNvPicPr preferRelativeResize="0"/>
          <p:nvPr/>
        </p:nvPicPr>
        <p:blipFill rotWithShape="1">
          <a:blip r:embed="rId4">
            <a:alphaModFix/>
          </a:blip>
          <a:srcRect b="0" l="0" r="0" t="0"/>
          <a:stretch/>
        </p:blipFill>
        <p:spPr>
          <a:xfrm>
            <a:off x="4301490" y="4591685"/>
            <a:ext cx="1172845" cy="1441450"/>
          </a:xfrm>
          <a:prstGeom prst="rect">
            <a:avLst/>
          </a:prstGeom>
          <a:noFill/>
          <a:ln>
            <a:noFill/>
          </a:ln>
        </p:spPr>
      </p:pic>
      <p:pic>
        <p:nvPicPr>
          <p:cNvPr id="256" name="Google Shape;256;p4"/>
          <p:cNvPicPr preferRelativeResize="0"/>
          <p:nvPr/>
        </p:nvPicPr>
        <p:blipFill rotWithShape="1">
          <a:blip r:embed="rId5">
            <a:alphaModFix/>
          </a:blip>
          <a:srcRect b="0" l="0" r="0" t="0"/>
          <a:stretch/>
        </p:blipFill>
        <p:spPr>
          <a:xfrm>
            <a:off x="6791960" y="4591050"/>
            <a:ext cx="1179195" cy="1449070"/>
          </a:xfrm>
          <a:prstGeom prst="rect">
            <a:avLst/>
          </a:prstGeom>
          <a:noFill/>
          <a:ln>
            <a:noFill/>
          </a:ln>
        </p:spPr>
      </p:pic>
      <p:pic>
        <p:nvPicPr>
          <p:cNvPr id="257" name="Google Shape;257;p4"/>
          <p:cNvPicPr preferRelativeResize="0"/>
          <p:nvPr/>
        </p:nvPicPr>
        <p:blipFill rotWithShape="1">
          <a:blip r:embed="rId6">
            <a:alphaModFix/>
          </a:blip>
          <a:srcRect b="0" l="0" r="0" t="0"/>
          <a:stretch/>
        </p:blipFill>
        <p:spPr>
          <a:xfrm>
            <a:off x="9378315" y="4549140"/>
            <a:ext cx="1213485" cy="1490980"/>
          </a:xfrm>
          <a:prstGeom prst="rect">
            <a:avLst/>
          </a:prstGeom>
          <a:noFill/>
          <a:ln>
            <a:noFill/>
          </a:ln>
        </p:spPr>
      </p:pic>
      <p:grpSp>
        <p:nvGrpSpPr>
          <p:cNvPr id="258" name="Google Shape;258;p4"/>
          <p:cNvGrpSpPr/>
          <p:nvPr/>
        </p:nvGrpSpPr>
        <p:grpSpPr>
          <a:xfrm>
            <a:off x="1348105" y="2833622"/>
            <a:ext cx="2073275" cy="1599565"/>
            <a:chOff x="1488849" y="3272361"/>
            <a:chExt cx="1591582" cy="1298044"/>
          </a:xfrm>
        </p:grpSpPr>
        <p:sp>
          <p:nvSpPr>
            <p:cNvPr id="259" name="Google Shape;259;p4"/>
            <p:cNvSpPr txBox="1"/>
            <p:nvPr/>
          </p:nvSpPr>
          <p:spPr>
            <a:xfrm>
              <a:off x="1488849" y="3837442"/>
              <a:ext cx="1591582" cy="298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00">
                <a:solidFill>
                  <a:srgbClr val="395723"/>
                </a:solidFill>
                <a:latin typeface="Times New Roman"/>
                <a:ea typeface="Times New Roman"/>
                <a:cs typeface="Times New Roman"/>
                <a:sym typeface="Times New Roman"/>
              </a:endParaRPr>
            </a:p>
          </p:txBody>
        </p:sp>
        <p:sp>
          <p:nvSpPr>
            <p:cNvPr id="260" name="Google Shape;260;p4"/>
            <p:cNvSpPr txBox="1"/>
            <p:nvPr/>
          </p:nvSpPr>
          <p:spPr>
            <a:xfrm>
              <a:off x="1488849" y="3272361"/>
              <a:ext cx="1591582" cy="1298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95723"/>
                  </a:solidFill>
                  <a:latin typeface="Times New Roman"/>
                  <a:ea typeface="Times New Roman"/>
                  <a:cs typeface="Times New Roman"/>
                  <a:sym typeface="Times New Roman"/>
                </a:rPr>
                <a:t>Công nghệ AI phản ứng có khả năng phân tích những động thái khả thi nhất của chính mình và của đối thủ, từ đó, đưa ra được giải pháp tối ưu nhất.</a:t>
              </a:r>
              <a:endParaRPr/>
            </a:p>
          </p:txBody>
        </p:sp>
      </p:grpSp>
      <p:grpSp>
        <p:nvGrpSpPr>
          <p:cNvPr id="261" name="Google Shape;261;p4"/>
          <p:cNvGrpSpPr/>
          <p:nvPr/>
        </p:nvGrpSpPr>
        <p:grpSpPr>
          <a:xfrm>
            <a:off x="3836670" y="2845052"/>
            <a:ext cx="2087245" cy="1168399"/>
            <a:chOff x="3977674" y="3281636"/>
            <a:chExt cx="1602306" cy="948154"/>
          </a:xfrm>
        </p:grpSpPr>
        <p:sp>
          <p:nvSpPr>
            <p:cNvPr id="262" name="Google Shape;262;p4"/>
            <p:cNvSpPr txBox="1"/>
            <p:nvPr/>
          </p:nvSpPr>
          <p:spPr>
            <a:xfrm>
              <a:off x="3977674" y="3837442"/>
              <a:ext cx="1591582" cy="298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00">
                <a:solidFill>
                  <a:srgbClr val="395723"/>
                </a:solidFill>
                <a:latin typeface="Times New Roman"/>
                <a:ea typeface="Times New Roman"/>
                <a:cs typeface="Times New Roman"/>
                <a:sym typeface="Times New Roman"/>
              </a:endParaRPr>
            </a:p>
          </p:txBody>
        </p:sp>
        <p:sp>
          <p:nvSpPr>
            <p:cNvPr id="263" name="Google Shape;263;p4"/>
            <p:cNvSpPr txBox="1"/>
            <p:nvPr/>
          </p:nvSpPr>
          <p:spPr>
            <a:xfrm>
              <a:off x="3988398" y="3281636"/>
              <a:ext cx="1591582" cy="9481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95723"/>
                  </a:solidFill>
                  <a:latin typeface="Times New Roman"/>
                  <a:ea typeface="Times New Roman"/>
                  <a:cs typeface="Times New Roman"/>
                  <a:sym typeface="Times New Roman"/>
                </a:rPr>
                <a:t>Khả năng sử dụng những kinh nghiệm trong quá khứ để đưa ra những quyết định trong tương lai</a:t>
              </a:r>
              <a:endParaRPr/>
            </a:p>
          </p:txBody>
        </p:sp>
      </p:grpSp>
      <p:grpSp>
        <p:nvGrpSpPr>
          <p:cNvPr id="264" name="Google Shape;264;p4"/>
          <p:cNvGrpSpPr/>
          <p:nvPr/>
        </p:nvGrpSpPr>
        <p:grpSpPr>
          <a:xfrm>
            <a:off x="6311265" y="2646046"/>
            <a:ext cx="2109470" cy="1571242"/>
            <a:chOff x="6460486" y="3120143"/>
            <a:chExt cx="1619368" cy="1275060"/>
          </a:xfrm>
        </p:grpSpPr>
        <p:sp>
          <p:nvSpPr>
            <p:cNvPr id="265" name="Google Shape;265;p4"/>
            <p:cNvSpPr txBox="1"/>
            <p:nvPr/>
          </p:nvSpPr>
          <p:spPr>
            <a:xfrm>
              <a:off x="6460486" y="3120143"/>
              <a:ext cx="1591582" cy="298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00">
                <a:solidFill>
                  <a:srgbClr val="395723"/>
                </a:solidFill>
                <a:latin typeface="Times New Roman"/>
                <a:ea typeface="Times New Roman"/>
                <a:cs typeface="Times New Roman"/>
                <a:sym typeface="Times New Roman"/>
              </a:endParaRPr>
            </a:p>
          </p:txBody>
        </p:sp>
        <p:sp>
          <p:nvSpPr>
            <p:cNvPr id="266" name="Google Shape;266;p4"/>
            <p:cNvSpPr txBox="1"/>
            <p:nvPr/>
          </p:nvSpPr>
          <p:spPr>
            <a:xfrm>
              <a:off x="6488272" y="3272361"/>
              <a:ext cx="1591582" cy="11228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95723"/>
                  </a:solidFill>
                  <a:latin typeface="Times New Roman"/>
                  <a:ea typeface="Times New Roman"/>
                  <a:cs typeface="Times New Roman"/>
                  <a:sym typeface="Times New Roman"/>
                </a:rPr>
                <a:t>Công nghệ AI này có thể học hỏi cũng như tự suy nghĩ, sau đó áp dụng những gì học được để thực hiện một việc cụ thể</a:t>
              </a:r>
              <a:endParaRPr/>
            </a:p>
          </p:txBody>
        </p:sp>
      </p:grpSp>
      <p:grpSp>
        <p:nvGrpSpPr>
          <p:cNvPr id="267" name="Google Shape;267;p4"/>
          <p:cNvGrpSpPr/>
          <p:nvPr/>
        </p:nvGrpSpPr>
        <p:grpSpPr>
          <a:xfrm>
            <a:off x="8946515" y="2845052"/>
            <a:ext cx="2078990" cy="1053214"/>
            <a:chOff x="9087242" y="3281636"/>
            <a:chExt cx="1595969" cy="854681"/>
          </a:xfrm>
        </p:grpSpPr>
        <p:sp>
          <p:nvSpPr>
            <p:cNvPr id="268" name="Google Shape;268;p4"/>
            <p:cNvSpPr txBox="1"/>
            <p:nvPr/>
          </p:nvSpPr>
          <p:spPr>
            <a:xfrm>
              <a:off x="9087242" y="3837442"/>
              <a:ext cx="1591582" cy="298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00">
                <a:solidFill>
                  <a:srgbClr val="395723"/>
                </a:solidFill>
                <a:latin typeface="Times New Roman"/>
                <a:ea typeface="Times New Roman"/>
                <a:cs typeface="Times New Roman"/>
                <a:sym typeface="Times New Roman"/>
              </a:endParaRPr>
            </a:p>
          </p:txBody>
        </p:sp>
        <p:sp>
          <p:nvSpPr>
            <p:cNvPr id="269" name="Google Shape;269;p4"/>
            <p:cNvSpPr txBox="1"/>
            <p:nvPr/>
          </p:nvSpPr>
          <p:spPr>
            <a:xfrm>
              <a:off x="9091629" y="3281636"/>
              <a:ext cx="1591582" cy="7734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95723"/>
                  </a:solidFill>
                  <a:latin typeface="Times New Roman"/>
                  <a:ea typeface="Times New Roman"/>
                  <a:cs typeface="Times New Roman"/>
                  <a:sym typeface="Times New Roman"/>
                </a:rPr>
                <a:t>Công nghệ AI này có khả năng tự nhận thức về bản thân, có ý thức và hành xử như con người</a:t>
              </a:r>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ppt_w</p:attrName>
                                        </p:attrNameLst>
                                      </p:cBhvr>
                                      <p:tavLst>
                                        <p:tav fmla="" tm="0">
                                          <p:val>
                                            <p:strVal val="0"/>
                                          </p:val>
                                        </p:tav>
                                        <p:tav fmla="" tm="100000">
                                          <p:val>
                                            <p:strVal val="#ppt_w"/>
                                          </p:val>
                                        </p:tav>
                                      </p:tavLst>
                                    </p:anim>
                                    <p:anim calcmode="lin" valueType="num">
                                      <p:cBhvr additive="base">
                                        <p:cTn dur="500"/>
                                        <p:tgtEl>
                                          <p:spTgt spid="25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500"/>
                                        <p:tgtEl>
                                          <p:spTgt spid="254"/>
                                        </p:tgtEl>
                                        <p:attrNameLst>
                                          <p:attrName>ppt_w</p:attrName>
                                        </p:attrNameLst>
                                      </p:cBhvr>
                                      <p:tavLst>
                                        <p:tav fmla="" tm="0">
                                          <p:val>
                                            <p:strVal val="0"/>
                                          </p:val>
                                        </p:tav>
                                        <p:tav fmla="" tm="100000">
                                          <p:val>
                                            <p:strVal val="#ppt_w"/>
                                          </p:val>
                                        </p:tav>
                                      </p:tavLst>
                                    </p:anim>
                                    <p:anim calcmode="lin" valueType="num">
                                      <p:cBhvr additive="base">
                                        <p:cTn dur="500"/>
                                        <p:tgtEl>
                                          <p:spTgt spid="254"/>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25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par>
                          <p:cTn fill="hold">
                            <p:stCondLst>
                              <p:cond delay="2000"/>
                            </p:stCondLst>
                            <p:childTnLst>
                              <p:par>
                                <p:cTn fill="hold" nodeType="afterEffect" presetClass="entr" presetID="10" presetSubtype="0">
                                  <p:stCondLst>
                                    <p:cond delay="25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ppt_w</p:attrName>
                                        </p:attrNameLst>
                                      </p:cBhvr>
                                      <p:tavLst>
                                        <p:tav fmla="" tm="0">
                                          <p:val>
                                            <p:strVal val="0"/>
                                          </p:val>
                                        </p:tav>
                                        <p:tav fmla="" tm="100000">
                                          <p:val>
                                            <p:strVal val="#ppt_w"/>
                                          </p:val>
                                        </p:tav>
                                      </p:tavLst>
                                    </p:anim>
                                    <p:anim calcmode="lin" valueType="num">
                                      <p:cBhvr additive="base">
                                        <p:cTn dur="500"/>
                                        <p:tgtEl>
                                          <p:spTgt spid="26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500"/>
                                        <p:tgtEl>
                                          <p:spTgt spid="255"/>
                                        </p:tgtEl>
                                        <p:attrNameLst>
                                          <p:attrName>ppt_w</p:attrName>
                                        </p:attrNameLst>
                                      </p:cBhvr>
                                      <p:tavLst>
                                        <p:tav fmla="" tm="0">
                                          <p:val>
                                            <p:strVal val="0"/>
                                          </p:val>
                                        </p:tav>
                                        <p:tav fmla="" tm="100000">
                                          <p:val>
                                            <p:strVal val="#ppt_w"/>
                                          </p:val>
                                        </p:tav>
                                      </p:tavLst>
                                    </p:anim>
                                    <p:anim calcmode="lin" valueType="num">
                                      <p:cBhvr additive="base">
                                        <p:cTn dur="500"/>
                                        <p:tgtEl>
                                          <p:spTgt spid="255"/>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25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par>
                          <p:cTn fill="hold">
                            <p:stCondLst>
                              <p:cond delay="3500"/>
                            </p:stCondLst>
                            <p:childTnLst>
                              <p:par>
                                <p:cTn fill="hold" nodeType="afterEffect" presetClass="entr" presetID="10" presetSubtype="0">
                                  <p:stCondLst>
                                    <p:cond delay="25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ppt_w</p:attrName>
                                        </p:attrNameLst>
                                      </p:cBhvr>
                                      <p:tavLst>
                                        <p:tav fmla="" tm="0">
                                          <p:val>
                                            <p:strVal val="0"/>
                                          </p:val>
                                        </p:tav>
                                        <p:tav fmla="" tm="100000">
                                          <p:val>
                                            <p:strVal val="#ppt_w"/>
                                          </p:val>
                                        </p:tav>
                                      </p:tavLst>
                                    </p:anim>
                                    <p:anim calcmode="lin" valueType="num">
                                      <p:cBhvr additive="base">
                                        <p:cTn dur="500"/>
                                        <p:tgtEl>
                                          <p:spTgt spid="26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ppt_w</p:attrName>
                                        </p:attrNameLst>
                                      </p:cBhvr>
                                      <p:tavLst>
                                        <p:tav fmla="" tm="0">
                                          <p:val>
                                            <p:strVal val="0"/>
                                          </p:val>
                                        </p:tav>
                                        <p:tav fmla="" tm="100000">
                                          <p:val>
                                            <p:strVal val="#ppt_w"/>
                                          </p:val>
                                        </p:tav>
                                      </p:tavLst>
                                    </p:anim>
                                    <p:anim calcmode="lin" valueType="num">
                                      <p:cBhvr additive="base">
                                        <p:cTn dur="500"/>
                                        <p:tgtEl>
                                          <p:spTgt spid="256"/>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10" presetSubtype="0">
                                  <p:stCondLst>
                                    <p:cond delay="25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par>
                          <p:cTn fill="hold">
                            <p:stCondLst>
                              <p:cond delay="5000"/>
                            </p:stCondLst>
                            <p:childTnLst>
                              <p:par>
                                <p:cTn fill="hold" nodeType="afterEffect" presetClass="entr" presetID="10" presetSubtype="0">
                                  <p:stCondLst>
                                    <p:cond delay="25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par>
                          <p:cTn fill="hold">
                            <p:stCondLst>
                              <p:cond delay="5500"/>
                            </p:stCondLst>
                            <p:childTnLst>
                              <p:par>
                                <p:cTn fill="hold" nodeType="afterEffect" presetClass="entr" presetID="23" presetSubtype="16">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ppt_w</p:attrName>
                                        </p:attrNameLst>
                                      </p:cBhvr>
                                      <p:tavLst>
                                        <p:tav fmla="" tm="0">
                                          <p:val>
                                            <p:strVal val="0"/>
                                          </p:val>
                                        </p:tav>
                                        <p:tav fmla="" tm="100000">
                                          <p:val>
                                            <p:strVal val="#ppt_w"/>
                                          </p:val>
                                        </p:tav>
                                      </p:tavLst>
                                    </p:anim>
                                    <p:anim calcmode="lin" valueType="num">
                                      <p:cBhvr additive="base">
                                        <p:cTn dur="500"/>
                                        <p:tgtEl>
                                          <p:spTgt spid="26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ppt_w</p:attrName>
                                        </p:attrNameLst>
                                      </p:cBhvr>
                                      <p:tavLst>
                                        <p:tav fmla="" tm="0">
                                          <p:val>
                                            <p:strVal val="0"/>
                                          </p:val>
                                        </p:tav>
                                        <p:tav fmla="" tm="100000">
                                          <p:val>
                                            <p:strVal val="#ppt_w"/>
                                          </p:val>
                                        </p:tav>
                                      </p:tavLst>
                                    </p:anim>
                                    <p:anim calcmode="lin" valueType="num">
                                      <p:cBhvr additive="base">
                                        <p:cTn dur="500"/>
                                        <p:tgtEl>
                                          <p:spTgt spid="25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HỌC MÁY</a:t>
            </a:r>
            <a:endParaRPr/>
          </a:p>
        </p:txBody>
      </p:sp>
      <p:grpSp>
        <p:nvGrpSpPr>
          <p:cNvPr id="275" name="Google Shape;275;p5"/>
          <p:cNvGrpSpPr/>
          <p:nvPr/>
        </p:nvGrpSpPr>
        <p:grpSpPr>
          <a:xfrm>
            <a:off x="5378756" y="878988"/>
            <a:ext cx="1434489" cy="190500"/>
            <a:chOff x="4679586" y="878988"/>
            <a:chExt cx="1434489" cy="190500"/>
          </a:xfrm>
        </p:grpSpPr>
        <p:sp>
          <p:nvSpPr>
            <p:cNvPr id="276" name="Google Shape;276;p5"/>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77" name="Google Shape;277;p5"/>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78" name="Google Shape;278;p5"/>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79" name="Google Shape;279;p5"/>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80" name="Google Shape;280;p5"/>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grpSp>
        <p:nvGrpSpPr>
          <p:cNvPr id="281" name="Google Shape;281;p5"/>
          <p:cNvGrpSpPr/>
          <p:nvPr/>
        </p:nvGrpSpPr>
        <p:grpSpPr>
          <a:xfrm>
            <a:off x="764540" y="1907540"/>
            <a:ext cx="3197225" cy="1437640"/>
            <a:chOff x="764723" y="2142394"/>
            <a:chExt cx="3197225" cy="796806"/>
          </a:xfrm>
        </p:grpSpPr>
        <p:sp>
          <p:nvSpPr>
            <p:cNvPr id="282" name="Google Shape;282;p5"/>
            <p:cNvSpPr/>
            <p:nvPr/>
          </p:nvSpPr>
          <p:spPr>
            <a:xfrm>
              <a:off x="764723" y="2277144"/>
              <a:ext cx="662056" cy="662056"/>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id="283" name="Google Shape;283;p5"/>
            <p:cNvPicPr preferRelativeResize="0"/>
            <p:nvPr/>
          </p:nvPicPr>
          <p:blipFill rotWithShape="1">
            <a:blip r:embed="rId3">
              <a:alphaModFix/>
            </a:blip>
            <a:srcRect b="0" l="0" r="0" t="0"/>
            <a:stretch/>
          </p:blipFill>
          <p:spPr>
            <a:xfrm>
              <a:off x="896554" y="2408975"/>
              <a:ext cx="398394" cy="398394"/>
            </a:xfrm>
            <a:prstGeom prst="rect">
              <a:avLst/>
            </a:prstGeom>
            <a:noFill/>
            <a:ln>
              <a:noFill/>
            </a:ln>
          </p:spPr>
        </p:pic>
        <p:sp>
          <p:nvSpPr>
            <p:cNvPr id="284" name="Google Shape;284;p5"/>
            <p:cNvSpPr txBox="1"/>
            <p:nvPr/>
          </p:nvSpPr>
          <p:spPr>
            <a:xfrm>
              <a:off x="1435283" y="2142394"/>
              <a:ext cx="2526665" cy="2551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Times New Roman"/>
                  <a:ea typeface="Times New Roman"/>
                  <a:cs typeface="Times New Roman"/>
                  <a:sym typeface="Times New Roman"/>
                </a:rPr>
                <a:t>Machine Learning</a:t>
              </a:r>
              <a:endParaRPr/>
            </a:p>
          </p:txBody>
        </p:sp>
        <p:sp>
          <p:nvSpPr>
            <p:cNvPr id="285" name="Google Shape;285;p5"/>
            <p:cNvSpPr txBox="1"/>
            <p:nvPr/>
          </p:nvSpPr>
          <p:spPr>
            <a:xfrm>
              <a:off x="1435200" y="2425148"/>
              <a:ext cx="2526748" cy="4599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Times New Roman"/>
                  <a:ea typeface="Times New Roman"/>
                  <a:cs typeface="Times New Roman"/>
                  <a:sym typeface="Times New Roman"/>
                </a:rPr>
                <a:t>Machine Learning là một lĩnh vực nhỏ của Khoa Học Máy Tính</a:t>
              </a:r>
              <a:endParaRPr/>
            </a:p>
          </p:txBody>
        </p:sp>
      </p:grpSp>
      <p:grpSp>
        <p:nvGrpSpPr>
          <p:cNvPr id="286" name="Google Shape;286;p5"/>
          <p:cNvGrpSpPr/>
          <p:nvPr/>
        </p:nvGrpSpPr>
        <p:grpSpPr>
          <a:xfrm>
            <a:off x="764540" y="4406900"/>
            <a:ext cx="3197225" cy="1586259"/>
            <a:chOff x="764723" y="3420415"/>
            <a:chExt cx="3197225" cy="879566"/>
          </a:xfrm>
        </p:grpSpPr>
        <p:sp>
          <p:nvSpPr>
            <p:cNvPr id="287" name="Google Shape;287;p5"/>
            <p:cNvSpPr/>
            <p:nvPr/>
          </p:nvSpPr>
          <p:spPr>
            <a:xfrm>
              <a:off x="764723" y="3555165"/>
              <a:ext cx="662056" cy="662056"/>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8" name="Google Shape;288;p5"/>
            <p:cNvSpPr txBox="1"/>
            <p:nvPr/>
          </p:nvSpPr>
          <p:spPr>
            <a:xfrm>
              <a:off x="1435283" y="3420415"/>
              <a:ext cx="2526665" cy="2552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Times New Roman"/>
                  <a:ea typeface="Times New Roman"/>
                  <a:cs typeface="Times New Roman"/>
                  <a:sym typeface="Times New Roman"/>
                </a:rPr>
                <a:t>Machine Learning</a:t>
              </a:r>
              <a:endParaRPr/>
            </a:p>
          </p:txBody>
        </p:sp>
        <p:sp>
          <p:nvSpPr>
            <p:cNvPr id="289" name="Google Shape;289;p5"/>
            <p:cNvSpPr txBox="1"/>
            <p:nvPr/>
          </p:nvSpPr>
          <p:spPr>
            <a:xfrm>
              <a:off x="1435200" y="3703169"/>
              <a:ext cx="2526748" cy="5968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Times New Roman"/>
                  <a:ea typeface="Times New Roman"/>
                  <a:cs typeface="Times New Roman"/>
                  <a:sym typeface="Times New Roman"/>
                </a:rPr>
                <a:t>Machine learning là một lĩnh vực con của Trí tuệ nhân tạo(Artificial Intelligence)</a:t>
              </a:r>
              <a:endParaRPr/>
            </a:p>
          </p:txBody>
        </p:sp>
        <p:pic>
          <p:nvPicPr>
            <p:cNvPr id="290" name="Google Shape;290;p5"/>
            <p:cNvPicPr preferRelativeResize="0"/>
            <p:nvPr/>
          </p:nvPicPr>
          <p:blipFill rotWithShape="1">
            <a:blip r:embed="rId4">
              <a:alphaModFix/>
            </a:blip>
            <a:srcRect b="0" l="0" r="0" t="0"/>
            <a:stretch/>
          </p:blipFill>
          <p:spPr>
            <a:xfrm>
              <a:off x="922748" y="3713190"/>
              <a:ext cx="346006" cy="346006"/>
            </a:xfrm>
            <a:prstGeom prst="rect">
              <a:avLst/>
            </a:prstGeom>
            <a:noFill/>
            <a:ln>
              <a:noFill/>
            </a:ln>
          </p:spPr>
        </p:pic>
      </p:grpSp>
      <p:grpSp>
        <p:nvGrpSpPr>
          <p:cNvPr id="291" name="Google Shape;291;p5"/>
          <p:cNvGrpSpPr/>
          <p:nvPr/>
        </p:nvGrpSpPr>
        <p:grpSpPr>
          <a:xfrm>
            <a:off x="4667250" y="4406900"/>
            <a:ext cx="3311525" cy="1437005"/>
            <a:chOff x="4504627" y="3420415"/>
            <a:chExt cx="3311525" cy="796806"/>
          </a:xfrm>
        </p:grpSpPr>
        <p:sp>
          <p:nvSpPr>
            <p:cNvPr id="292" name="Google Shape;292;p5"/>
            <p:cNvSpPr/>
            <p:nvPr/>
          </p:nvSpPr>
          <p:spPr>
            <a:xfrm>
              <a:off x="4504627" y="3555165"/>
              <a:ext cx="662056" cy="662056"/>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93" name="Google Shape;293;p5"/>
            <p:cNvSpPr txBox="1"/>
            <p:nvPr/>
          </p:nvSpPr>
          <p:spPr>
            <a:xfrm>
              <a:off x="5175187" y="3420415"/>
              <a:ext cx="2640965" cy="2552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Times New Roman"/>
                  <a:ea typeface="Times New Roman"/>
                  <a:cs typeface="Times New Roman"/>
                  <a:sym typeface="Times New Roman"/>
                </a:rPr>
                <a:t>Regression analysis</a:t>
              </a:r>
              <a:endParaRPr/>
            </a:p>
          </p:txBody>
        </p:sp>
        <p:sp>
          <p:nvSpPr>
            <p:cNvPr id="294" name="Google Shape;294;p5"/>
            <p:cNvSpPr txBox="1"/>
            <p:nvPr/>
          </p:nvSpPr>
          <p:spPr>
            <a:xfrm>
              <a:off x="5175104" y="3703169"/>
              <a:ext cx="2526748" cy="460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Times New Roman"/>
                  <a:ea typeface="Times New Roman"/>
                  <a:cs typeface="Times New Roman"/>
                  <a:sym typeface="Times New Roman"/>
                </a:rPr>
                <a:t>Phân tích hồi quy sẽ tìm ra 1 hàm số nào đó </a:t>
              </a:r>
              <a:r>
                <a:rPr b="1" lang="en-US" sz="1600">
                  <a:solidFill>
                    <a:srgbClr val="3F3F3F"/>
                  </a:solidFill>
                  <a:latin typeface="Times New Roman"/>
                  <a:ea typeface="Times New Roman"/>
                  <a:cs typeface="Times New Roman"/>
                  <a:sym typeface="Times New Roman"/>
                </a:rPr>
                <a:t>phù hợp nhất</a:t>
              </a:r>
              <a:r>
                <a:rPr lang="en-US" sz="1600">
                  <a:solidFill>
                    <a:srgbClr val="3F3F3F"/>
                  </a:solidFill>
                  <a:latin typeface="Times New Roman"/>
                  <a:ea typeface="Times New Roman"/>
                  <a:cs typeface="Times New Roman"/>
                  <a:sym typeface="Times New Roman"/>
                </a:rPr>
                <a:t> để đưa ra output </a:t>
              </a:r>
              <a:endParaRPr/>
            </a:p>
          </p:txBody>
        </p:sp>
        <p:pic>
          <p:nvPicPr>
            <p:cNvPr id="295" name="Google Shape;295;p5"/>
            <p:cNvPicPr preferRelativeResize="0"/>
            <p:nvPr/>
          </p:nvPicPr>
          <p:blipFill rotWithShape="1">
            <a:blip r:embed="rId5">
              <a:alphaModFix/>
            </a:blip>
            <a:srcRect b="0" l="0" r="0" t="0"/>
            <a:stretch/>
          </p:blipFill>
          <p:spPr>
            <a:xfrm>
              <a:off x="4628037" y="3678575"/>
              <a:ext cx="415236" cy="415236"/>
            </a:xfrm>
            <a:prstGeom prst="rect">
              <a:avLst/>
            </a:prstGeom>
            <a:noFill/>
            <a:ln>
              <a:noFill/>
            </a:ln>
          </p:spPr>
        </p:pic>
      </p:grpSp>
      <p:grpSp>
        <p:nvGrpSpPr>
          <p:cNvPr id="296" name="Google Shape;296;p5"/>
          <p:cNvGrpSpPr/>
          <p:nvPr/>
        </p:nvGrpSpPr>
        <p:grpSpPr>
          <a:xfrm>
            <a:off x="4504690" y="1907540"/>
            <a:ext cx="3397250" cy="1586259"/>
            <a:chOff x="4504627" y="2142394"/>
            <a:chExt cx="3397250" cy="879566"/>
          </a:xfrm>
        </p:grpSpPr>
        <p:sp>
          <p:nvSpPr>
            <p:cNvPr id="297" name="Google Shape;297;p5"/>
            <p:cNvSpPr/>
            <p:nvPr/>
          </p:nvSpPr>
          <p:spPr>
            <a:xfrm>
              <a:off x="4504627" y="2277144"/>
              <a:ext cx="662056" cy="662056"/>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98" name="Google Shape;298;p5"/>
            <p:cNvSpPr txBox="1"/>
            <p:nvPr/>
          </p:nvSpPr>
          <p:spPr>
            <a:xfrm>
              <a:off x="5175187" y="2142394"/>
              <a:ext cx="2726690" cy="2552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Times New Roman"/>
                  <a:ea typeface="Times New Roman"/>
                  <a:cs typeface="Times New Roman"/>
                  <a:sym typeface="Times New Roman"/>
                </a:rPr>
                <a:t>Supervised learning</a:t>
              </a:r>
              <a:endParaRPr/>
            </a:p>
          </p:txBody>
        </p:sp>
        <p:sp>
          <p:nvSpPr>
            <p:cNvPr id="299" name="Google Shape;299;p5"/>
            <p:cNvSpPr txBox="1"/>
            <p:nvPr/>
          </p:nvSpPr>
          <p:spPr>
            <a:xfrm>
              <a:off x="5175104" y="2425148"/>
              <a:ext cx="2526748" cy="5968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Times New Roman"/>
                  <a:ea typeface="Times New Roman"/>
                  <a:cs typeface="Times New Roman"/>
                  <a:sym typeface="Times New Roman"/>
                </a:rPr>
                <a:t>Học có giám sát . Sẽ nhận các cặp </a:t>
              </a:r>
              <a:r>
                <a:rPr b="1" lang="en-US" sz="1600">
                  <a:solidFill>
                    <a:srgbClr val="3F3F3F"/>
                  </a:solidFill>
                  <a:latin typeface="Times New Roman"/>
                  <a:ea typeface="Times New Roman"/>
                  <a:cs typeface="Times New Roman"/>
                  <a:sym typeface="Times New Roman"/>
                </a:rPr>
                <a:t>giả thuyết - kết quả </a:t>
              </a:r>
              <a:r>
                <a:rPr lang="en-US" sz="1600">
                  <a:solidFill>
                    <a:srgbClr val="3F3F3F"/>
                  </a:solidFill>
                  <a:latin typeface="Times New Roman"/>
                  <a:ea typeface="Times New Roman"/>
                  <a:cs typeface="Times New Roman"/>
                  <a:sym typeface="Times New Roman"/>
                </a:rPr>
                <a:t>và đưa ra output dựa trên cặp traning</a:t>
              </a:r>
              <a:endParaRPr/>
            </a:p>
          </p:txBody>
        </p:sp>
        <p:pic>
          <p:nvPicPr>
            <p:cNvPr id="300" name="Google Shape;300;p5"/>
            <p:cNvPicPr preferRelativeResize="0"/>
            <p:nvPr/>
          </p:nvPicPr>
          <p:blipFill rotWithShape="1">
            <a:blip r:embed="rId6">
              <a:alphaModFix/>
            </a:blip>
            <a:srcRect b="0" l="0" r="0" t="0"/>
            <a:stretch/>
          </p:blipFill>
          <p:spPr>
            <a:xfrm>
              <a:off x="4667162" y="2447925"/>
              <a:ext cx="320494" cy="320494"/>
            </a:xfrm>
            <a:prstGeom prst="rect">
              <a:avLst/>
            </a:prstGeom>
            <a:noFill/>
            <a:ln>
              <a:noFill/>
            </a:ln>
          </p:spPr>
        </p:pic>
      </p:grpSp>
      <p:grpSp>
        <p:nvGrpSpPr>
          <p:cNvPr id="301" name="Google Shape;301;p5"/>
          <p:cNvGrpSpPr/>
          <p:nvPr/>
        </p:nvGrpSpPr>
        <p:grpSpPr>
          <a:xfrm>
            <a:off x="8186420" y="2804160"/>
            <a:ext cx="3197225" cy="1437640"/>
            <a:chOff x="8244531" y="2142394"/>
            <a:chExt cx="3197225" cy="796806"/>
          </a:xfrm>
        </p:grpSpPr>
        <p:sp>
          <p:nvSpPr>
            <p:cNvPr id="302" name="Google Shape;302;p5"/>
            <p:cNvSpPr/>
            <p:nvPr/>
          </p:nvSpPr>
          <p:spPr>
            <a:xfrm>
              <a:off x="8244531" y="2277144"/>
              <a:ext cx="662056" cy="662056"/>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03" name="Google Shape;303;p5"/>
            <p:cNvSpPr txBox="1"/>
            <p:nvPr/>
          </p:nvSpPr>
          <p:spPr>
            <a:xfrm>
              <a:off x="8915008" y="2142394"/>
              <a:ext cx="1555750" cy="2551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Times New Roman"/>
                  <a:ea typeface="Times New Roman"/>
                  <a:cs typeface="Times New Roman"/>
                  <a:sym typeface="Times New Roman"/>
                </a:rPr>
                <a:t>OpenCV</a:t>
              </a:r>
              <a:endParaRPr sz="1800">
                <a:solidFill>
                  <a:srgbClr val="3F3F3F"/>
                </a:solidFill>
                <a:latin typeface="Times New Roman"/>
                <a:ea typeface="Times New Roman"/>
                <a:cs typeface="Times New Roman"/>
                <a:sym typeface="Times New Roman"/>
              </a:endParaRPr>
            </a:p>
          </p:txBody>
        </p:sp>
        <p:sp>
          <p:nvSpPr>
            <p:cNvPr id="304" name="Google Shape;304;p5"/>
            <p:cNvSpPr txBox="1"/>
            <p:nvPr/>
          </p:nvSpPr>
          <p:spPr>
            <a:xfrm>
              <a:off x="8915008" y="2425148"/>
              <a:ext cx="2526748" cy="4599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Times New Roman"/>
                  <a:ea typeface="Times New Roman"/>
                  <a:cs typeface="Times New Roman"/>
                  <a:sym typeface="Times New Roman"/>
                </a:rPr>
                <a:t>Thư viện mã nguồn mở dành cho thị giác máy tính , xử lý hình ảnh</a:t>
              </a:r>
              <a:endParaRPr/>
            </a:p>
          </p:txBody>
        </p:sp>
        <p:pic>
          <p:nvPicPr>
            <p:cNvPr descr="D:\Picture1.pngPicture1" id="305" name="Google Shape;305;p5"/>
            <p:cNvPicPr preferRelativeResize="0"/>
            <p:nvPr/>
          </p:nvPicPr>
          <p:blipFill rotWithShape="1">
            <a:blip r:embed="rId5">
              <a:alphaModFix/>
            </a:blip>
            <a:srcRect b="0" l="0" r="0" t="0"/>
            <a:stretch/>
          </p:blipFill>
          <p:spPr>
            <a:xfrm>
              <a:off x="8360078" y="2488862"/>
              <a:ext cx="430960" cy="238619"/>
            </a:xfrm>
            <a:prstGeom prst="rect">
              <a:avLst/>
            </a:prstGeom>
            <a:noFill/>
            <a:ln>
              <a:noFill/>
            </a:ln>
          </p:spPr>
        </p:pic>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
          <p:cNvSpPr txBox="1"/>
          <p:nvPr/>
        </p:nvSpPr>
        <p:spPr>
          <a:xfrm>
            <a:off x="2456543" y="131812"/>
            <a:ext cx="727891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A5A5A5"/>
                </a:solidFill>
                <a:latin typeface="Times New Roman"/>
                <a:ea typeface="Times New Roman"/>
                <a:cs typeface="Times New Roman"/>
                <a:sym typeface="Times New Roman"/>
              </a:rPr>
              <a:t>Convolutional Neural Network</a:t>
            </a:r>
            <a:endParaRPr/>
          </a:p>
        </p:txBody>
      </p:sp>
      <p:grpSp>
        <p:nvGrpSpPr>
          <p:cNvPr id="311" name="Google Shape;311;p6"/>
          <p:cNvGrpSpPr/>
          <p:nvPr/>
        </p:nvGrpSpPr>
        <p:grpSpPr>
          <a:xfrm>
            <a:off x="5378756" y="878988"/>
            <a:ext cx="1434489" cy="190500"/>
            <a:chOff x="4679586" y="878988"/>
            <a:chExt cx="1434489" cy="190500"/>
          </a:xfrm>
        </p:grpSpPr>
        <p:sp>
          <p:nvSpPr>
            <p:cNvPr id="312" name="Google Shape;312;p6"/>
            <p:cNvSpPr/>
            <p:nvPr/>
          </p:nvSpPr>
          <p:spPr>
            <a:xfrm>
              <a:off x="4679586" y="878988"/>
              <a:ext cx="190500" cy="190500"/>
            </a:xfrm>
            <a:prstGeom prst="ellipse">
              <a:avLst/>
            </a:prstGeom>
            <a:solidFill>
              <a:srgbClr val="03A1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3" name="Google Shape;313;p6"/>
            <p:cNvSpPr/>
            <p:nvPr/>
          </p:nvSpPr>
          <p:spPr>
            <a:xfrm>
              <a:off x="4990736" y="878988"/>
              <a:ext cx="190500" cy="190500"/>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4" name="Google Shape;314;p6"/>
            <p:cNvSpPr/>
            <p:nvPr/>
          </p:nvSpPr>
          <p:spPr>
            <a:xfrm>
              <a:off x="5301522" y="878988"/>
              <a:ext cx="190500" cy="190500"/>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5" name="Google Shape;315;p6"/>
            <p:cNvSpPr/>
            <p:nvPr/>
          </p:nvSpPr>
          <p:spPr>
            <a:xfrm>
              <a:off x="5612308" y="878988"/>
              <a:ext cx="190500" cy="190500"/>
            </a:xfrm>
            <a:prstGeom prst="ellipse">
              <a:avLst/>
            </a:prstGeom>
            <a:solidFill>
              <a:srgbClr val="1C7CB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16" name="Google Shape;316;p6"/>
            <p:cNvSpPr/>
            <p:nvPr/>
          </p:nvSpPr>
          <p:spPr>
            <a:xfrm>
              <a:off x="5923575" y="878988"/>
              <a:ext cx="190500" cy="190500"/>
            </a:xfrm>
            <a:prstGeom prst="ellipse">
              <a:avLst/>
            </a:prstGeom>
            <a:solidFill>
              <a:srgbClr val="3856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pic>
        <p:nvPicPr>
          <p:cNvPr descr="D:\BÀI NỘP\Báo cáo\Convolution_schematic.gifConvolution_schematic" id="317" name="Google Shape;317;p6"/>
          <p:cNvPicPr preferRelativeResize="0"/>
          <p:nvPr/>
        </p:nvPicPr>
        <p:blipFill rotWithShape="1">
          <a:blip r:embed="rId3">
            <a:alphaModFix/>
          </a:blip>
          <a:srcRect b="0" l="0" r="0" t="0"/>
          <a:stretch/>
        </p:blipFill>
        <p:spPr>
          <a:xfrm>
            <a:off x="3921125" y="1407160"/>
            <a:ext cx="2530475" cy="2150110"/>
          </a:xfrm>
          <a:prstGeom prst="ellipse">
            <a:avLst/>
          </a:prstGeom>
          <a:noFill/>
          <a:ln>
            <a:noFill/>
          </a:ln>
        </p:spPr>
      </p:pic>
      <p:pic>
        <p:nvPicPr>
          <p:cNvPr descr="D:\Capture.PNGCapture" id="318" name="Google Shape;318;p6"/>
          <p:cNvPicPr preferRelativeResize="0"/>
          <p:nvPr/>
        </p:nvPicPr>
        <p:blipFill rotWithShape="1">
          <a:blip r:embed="rId4">
            <a:alphaModFix/>
          </a:blip>
          <a:srcRect b="0" l="0" r="0" t="0"/>
          <a:stretch/>
        </p:blipFill>
        <p:spPr>
          <a:xfrm>
            <a:off x="9124315" y="1546860"/>
            <a:ext cx="2607310" cy="2325370"/>
          </a:xfrm>
          <a:prstGeom prst="ellipse">
            <a:avLst/>
          </a:prstGeom>
          <a:noFill/>
          <a:ln>
            <a:noFill/>
          </a:ln>
        </p:spPr>
      </p:pic>
      <p:pic>
        <p:nvPicPr>
          <p:cNvPr descr="D:\1.PNG1" id="319" name="Google Shape;319;p6"/>
          <p:cNvPicPr preferRelativeResize="0"/>
          <p:nvPr/>
        </p:nvPicPr>
        <p:blipFill rotWithShape="1">
          <a:blip r:embed="rId5">
            <a:alphaModFix/>
          </a:blip>
          <a:srcRect b="0" l="0" r="0" t="0"/>
          <a:stretch/>
        </p:blipFill>
        <p:spPr>
          <a:xfrm>
            <a:off x="1036320" y="1407160"/>
            <a:ext cx="2529840" cy="2465070"/>
          </a:xfrm>
          <a:prstGeom prst="ellipse">
            <a:avLst/>
          </a:prstGeom>
          <a:noFill/>
          <a:ln>
            <a:noFill/>
          </a:ln>
        </p:spPr>
      </p:pic>
      <p:grpSp>
        <p:nvGrpSpPr>
          <p:cNvPr id="320" name="Google Shape;320;p6"/>
          <p:cNvGrpSpPr/>
          <p:nvPr/>
        </p:nvGrpSpPr>
        <p:grpSpPr>
          <a:xfrm>
            <a:off x="984100" y="1546025"/>
            <a:ext cx="662608" cy="662608"/>
            <a:chOff x="662610" y="2054088"/>
            <a:chExt cx="662608" cy="662608"/>
          </a:xfrm>
        </p:grpSpPr>
        <p:sp>
          <p:nvSpPr>
            <p:cNvPr id="321" name="Google Shape;321;p6"/>
            <p:cNvSpPr/>
            <p:nvPr/>
          </p:nvSpPr>
          <p:spPr>
            <a:xfrm>
              <a:off x="662610" y="2054088"/>
              <a:ext cx="662608" cy="662608"/>
            </a:xfrm>
            <a:prstGeom prst="ellipse">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2" name="Google Shape;322;p6"/>
            <p:cNvSpPr txBox="1"/>
            <p:nvPr/>
          </p:nvSpPr>
          <p:spPr>
            <a:xfrm>
              <a:off x="662610" y="2123782"/>
              <a:ext cx="66260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6E7E9"/>
                  </a:solidFill>
                  <a:latin typeface="Times New Roman"/>
                  <a:ea typeface="Times New Roman"/>
                  <a:cs typeface="Times New Roman"/>
                  <a:sym typeface="Times New Roman"/>
                </a:rPr>
                <a:t>01</a:t>
              </a:r>
              <a:endParaRPr/>
            </a:p>
          </p:txBody>
        </p:sp>
      </p:grpSp>
      <p:grpSp>
        <p:nvGrpSpPr>
          <p:cNvPr id="323" name="Google Shape;323;p6"/>
          <p:cNvGrpSpPr/>
          <p:nvPr/>
        </p:nvGrpSpPr>
        <p:grpSpPr>
          <a:xfrm>
            <a:off x="3454173" y="1486970"/>
            <a:ext cx="662608" cy="662608"/>
            <a:chOff x="662610" y="2054088"/>
            <a:chExt cx="662608" cy="662608"/>
          </a:xfrm>
        </p:grpSpPr>
        <p:sp>
          <p:nvSpPr>
            <p:cNvPr id="324" name="Google Shape;324;p6"/>
            <p:cNvSpPr/>
            <p:nvPr/>
          </p:nvSpPr>
          <p:spPr>
            <a:xfrm>
              <a:off x="662610" y="2054088"/>
              <a:ext cx="662608" cy="662608"/>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5" name="Google Shape;325;p6"/>
            <p:cNvSpPr txBox="1"/>
            <p:nvPr/>
          </p:nvSpPr>
          <p:spPr>
            <a:xfrm>
              <a:off x="662610" y="2123782"/>
              <a:ext cx="66260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6E7E9"/>
                  </a:solidFill>
                  <a:latin typeface="Times New Roman"/>
                  <a:ea typeface="Times New Roman"/>
                  <a:cs typeface="Times New Roman"/>
                  <a:sym typeface="Times New Roman"/>
                </a:rPr>
                <a:t>02</a:t>
              </a:r>
              <a:endParaRPr/>
            </a:p>
          </p:txBody>
        </p:sp>
      </p:grpSp>
      <p:grpSp>
        <p:nvGrpSpPr>
          <p:cNvPr id="326" name="Google Shape;326;p6"/>
          <p:cNvGrpSpPr/>
          <p:nvPr/>
        </p:nvGrpSpPr>
        <p:grpSpPr>
          <a:xfrm>
            <a:off x="8982285" y="1486335"/>
            <a:ext cx="662608" cy="662608"/>
            <a:chOff x="662610" y="2054088"/>
            <a:chExt cx="662608" cy="662608"/>
          </a:xfrm>
        </p:grpSpPr>
        <p:sp>
          <p:nvSpPr>
            <p:cNvPr id="327" name="Google Shape;327;p6"/>
            <p:cNvSpPr/>
            <p:nvPr/>
          </p:nvSpPr>
          <p:spPr>
            <a:xfrm>
              <a:off x="662610" y="2054088"/>
              <a:ext cx="662608" cy="662608"/>
            </a:xfrm>
            <a:prstGeom prst="ellipse">
              <a:avLst/>
            </a:prstGeom>
            <a:solidFill>
              <a:srgbClr val="EE9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28" name="Google Shape;328;p6"/>
            <p:cNvSpPr txBox="1"/>
            <p:nvPr/>
          </p:nvSpPr>
          <p:spPr>
            <a:xfrm>
              <a:off x="662610" y="2123782"/>
              <a:ext cx="66260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6E7E9"/>
                  </a:solidFill>
                  <a:latin typeface="Times New Roman"/>
                  <a:ea typeface="Times New Roman"/>
                  <a:cs typeface="Times New Roman"/>
                  <a:sym typeface="Times New Roman"/>
                </a:rPr>
                <a:t>03</a:t>
              </a:r>
              <a:endParaRPr/>
            </a:p>
          </p:txBody>
        </p:sp>
      </p:grpSp>
      <p:grpSp>
        <p:nvGrpSpPr>
          <p:cNvPr id="329" name="Google Shape;329;p6"/>
          <p:cNvGrpSpPr/>
          <p:nvPr/>
        </p:nvGrpSpPr>
        <p:grpSpPr>
          <a:xfrm>
            <a:off x="281940" y="3872230"/>
            <a:ext cx="3834765" cy="2404092"/>
            <a:chOff x="544373" y="4115202"/>
            <a:chExt cx="2848660" cy="2404078"/>
          </a:xfrm>
        </p:grpSpPr>
        <p:sp>
          <p:nvSpPr>
            <p:cNvPr id="330" name="Google Shape;330;p6"/>
            <p:cNvSpPr txBox="1"/>
            <p:nvPr/>
          </p:nvSpPr>
          <p:spPr>
            <a:xfrm>
              <a:off x="544373" y="4115202"/>
              <a:ext cx="2848660" cy="5219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26A6D1"/>
                  </a:solidFill>
                  <a:latin typeface="Times New Roman"/>
                  <a:ea typeface="Times New Roman"/>
                  <a:cs typeface="Times New Roman"/>
                  <a:sym typeface="Times New Roman"/>
                </a:rPr>
                <a:t>Khái niệm</a:t>
              </a:r>
              <a:endParaRPr/>
            </a:p>
          </p:txBody>
        </p:sp>
        <p:sp>
          <p:nvSpPr>
            <p:cNvPr id="331" name="Google Shape;331;p6"/>
            <p:cNvSpPr txBox="1"/>
            <p:nvPr/>
          </p:nvSpPr>
          <p:spPr>
            <a:xfrm>
              <a:off x="793927" y="4581272"/>
              <a:ext cx="2349552" cy="19380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95723"/>
                  </a:solidFill>
                  <a:latin typeface="Times New Roman"/>
                  <a:ea typeface="Times New Roman"/>
                  <a:cs typeface="Times New Roman"/>
                  <a:sym typeface="Times New Roman"/>
                </a:rPr>
                <a:t> Là một trong những mô hình Deep Learning tiên tiến. Nó giúp cho chúng ta xây dựng được những hệ thống thông minh với độ chính xác cao như hiện nay</a:t>
              </a:r>
              <a:endParaRPr/>
            </a:p>
          </p:txBody>
        </p:sp>
      </p:grpSp>
      <p:grpSp>
        <p:nvGrpSpPr>
          <p:cNvPr id="332" name="Google Shape;332;p6"/>
          <p:cNvGrpSpPr/>
          <p:nvPr/>
        </p:nvGrpSpPr>
        <p:grpSpPr>
          <a:xfrm>
            <a:off x="4935926" y="3872183"/>
            <a:ext cx="2848660" cy="2152015"/>
            <a:chOff x="658038" y="3212232"/>
            <a:chExt cx="2848660" cy="2152015"/>
          </a:xfrm>
        </p:grpSpPr>
        <p:sp>
          <p:nvSpPr>
            <p:cNvPr id="333" name="Google Shape;333;p6"/>
            <p:cNvSpPr txBox="1"/>
            <p:nvPr/>
          </p:nvSpPr>
          <p:spPr>
            <a:xfrm>
              <a:off x="658038" y="3212232"/>
              <a:ext cx="2848660"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F3078"/>
                  </a:solidFill>
                  <a:latin typeface="Times New Roman"/>
                  <a:ea typeface="Times New Roman"/>
                  <a:cs typeface="Times New Roman"/>
                  <a:sym typeface="Times New Roman"/>
                </a:rPr>
                <a:t>Convolutional</a:t>
              </a:r>
              <a:endParaRPr/>
            </a:p>
          </p:txBody>
        </p:sp>
        <p:sp>
          <p:nvSpPr>
            <p:cNvPr id="334" name="Google Shape;334;p6"/>
            <p:cNvSpPr txBox="1"/>
            <p:nvPr/>
          </p:nvSpPr>
          <p:spPr>
            <a:xfrm>
              <a:off x="749478" y="3734202"/>
              <a:ext cx="2757170" cy="16300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95723"/>
                  </a:solidFill>
                  <a:latin typeface="Times New Roman"/>
                  <a:ea typeface="Times New Roman"/>
                  <a:cs typeface="Times New Roman"/>
                  <a:sym typeface="Times New Roman"/>
                </a:rPr>
                <a:t>Là một cửa sổ trượt , tự điều chỉnh lấy ra những thông tin chính xác nhất mà không cần chọn các feature</a:t>
              </a:r>
              <a:endParaRPr/>
            </a:p>
          </p:txBody>
        </p:sp>
      </p:grpSp>
      <p:grpSp>
        <p:nvGrpSpPr>
          <p:cNvPr id="335" name="Google Shape;335;p6"/>
          <p:cNvGrpSpPr/>
          <p:nvPr/>
        </p:nvGrpSpPr>
        <p:grpSpPr>
          <a:xfrm>
            <a:off x="8693527" y="3963623"/>
            <a:ext cx="3042285" cy="2767330"/>
            <a:chOff x="351333" y="3363362"/>
            <a:chExt cx="3042285" cy="2767330"/>
          </a:xfrm>
        </p:grpSpPr>
        <p:sp>
          <p:nvSpPr>
            <p:cNvPr id="336" name="Google Shape;336;p6"/>
            <p:cNvSpPr txBox="1"/>
            <p:nvPr/>
          </p:nvSpPr>
          <p:spPr>
            <a:xfrm>
              <a:off x="544373" y="3363362"/>
              <a:ext cx="2848660" cy="521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E9524"/>
                  </a:solidFill>
                  <a:latin typeface="Times New Roman"/>
                  <a:ea typeface="Times New Roman"/>
                  <a:cs typeface="Times New Roman"/>
                  <a:sym typeface="Times New Roman"/>
                </a:rPr>
                <a:t>Cấu trúc</a:t>
              </a:r>
              <a:endParaRPr/>
            </a:p>
          </p:txBody>
        </p:sp>
        <p:sp>
          <p:nvSpPr>
            <p:cNvPr id="337" name="Google Shape;337;p6"/>
            <p:cNvSpPr txBox="1"/>
            <p:nvPr/>
          </p:nvSpPr>
          <p:spPr>
            <a:xfrm>
              <a:off x="351333" y="3885332"/>
              <a:ext cx="3042285" cy="22453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95723"/>
                  </a:solidFill>
                  <a:latin typeface="Times New Roman"/>
                  <a:ea typeface="Times New Roman"/>
                  <a:cs typeface="Times New Roman"/>
                  <a:sym typeface="Times New Roman"/>
                </a:rPr>
                <a:t>Mạng CNN là một tập hợp các lớp Convolution chồng lên nhau và sử dụng các hàm nonlinear activation như ReLU và tanh để kích hoạt các trọng số trong các node.</a:t>
              </a:r>
              <a:endParaRPr/>
            </a:p>
          </p:txBody>
        </p:sp>
      </p:grpSp>
      <p:pic>
        <p:nvPicPr>
          <p:cNvPr descr="D:\Capture.PNGCapture" id="338" name="Google Shape;338;p6"/>
          <p:cNvPicPr preferRelativeResize="0"/>
          <p:nvPr/>
        </p:nvPicPr>
        <p:blipFill rotWithShape="1">
          <a:blip r:embed="rId6">
            <a:alphaModFix/>
          </a:blip>
          <a:srcRect b="0" l="0" r="0" t="0"/>
          <a:stretch/>
        </p:blipFill>
        <p:spPr>
          <a:xfrm>
            <a:off x="6623050" y="1407160"/>
            <a:ext cx="2070735" cy="2393950"/>
          </a:xfrm>
          <a:prstGeom prst="ellipse">
            <a:avLst/>
          </a:prstGeom>
          <a:noFill/>
          <a:ln>
            <a:noFill/>
          </a:ln>
        </p:spPr>
      </p:pic>
      <p:grpSp>
        <p:nvGrpSpPr>
          <p:cNvPr id="339" name="Google Shape;339;p6"/>
          <p:cNvGrpSpPr/>
          <p:nvPr/>
        </p:nvGrpSpPr>
        <p:grpSpPr>
          <a:xfrm>
            <a:off x="6383428" y="1546025"/>
            <a:ext cx="662608" cy="662608"/>
            <a:chOff x="662610" y="2054088"/>
            <a:chExt cx="662608" cy="662608"/>
          </a:xfrm>
        </p:grpSpPr>
        <p:sp>
          <p:nvSpPr>
            <p:cNvPr id="340" name="Google Shape;340;p6"/>
            <p:cNvSpPr/>
            <p:nvPr/>
          </p:nvSpPr>
          <p:spPr>
            <a:xfrm>
              <a:off x="662610" y="2054088"/>
              <a:ext cx="662608" cy="662608"/>
            </a:xfrm>
            <a:prstGeom prst="ellipse">
              <a:avLst/>
            </a:prstGeom>
            <a:solidFill>
              <a:srgbClr val="EF30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41" name="Google Shape;341;p6"/>
            <p:cNvSpPr txBox="1"/>
            <p:nvPr/>
          </p:nvSpPr>
          <p:spPr>
            <a:xfrm>
              <a:off x="662610" y="2123782"/>
              <a:ext cx="66260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6E7E9"/>
                  </a:solidFill>
                  <a:latin typeface="Times New Roman"/>
                  <a:ea typeface="Times New Roman"/>
                  <a:cs typeface="Times New Roman"/>
                  <a:sym typeface="Times New Roman"/>
                </a:rPr>
                <a:t>02</a:t>
              </a:r>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500"/>
                                        <p:tgtEl>
                                          <p:spTgt spid="319"/>
                                        </p:tgtEl>
                                        <p:attrNameLst>
                                          <p:attrName>ppt_w</p:attrName>
                                        </p:attrNameLst>
                                      </p:cBhvr>
                                      <p:tavLst>
                                        <p:tav fmla="" tm="0">
                                          <p:val>
                                            <p:strVal val="0"/>
                                          </p:val>
                                        </p:tav>
                                        <p:tav fmla="" tm="100000">
                                          <p:val>
                                            <p:strVal val="#ppt_w"/>
                                          </p:val>
                                        </p:tav>
                                      </p:tavLst>
                                    </p:anim>
                                    <p:anim calcmode="lin" valueType="num">
                                      <p:cBhvr additive="base">
                                        <p:cTn dur="500"/>
                                        <p:tgtEl>
                                          <p:spTgt spid="31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500"/>
                                        <p:tgtEl>
                                          <p:spTgt spid="320"/>
                                        </p:tgtEl>
                                        <p:attrNameLst>
                                          <p:attrName>ppt_w</p:attrName>
                                        </p:attrNameLst>
                                      </p:cBhvr>
                                      <p:tavLst>
                                        <p:tav fmla="" tm="0">
                                          <p:val>
                                            <p:strVal val="0"/>
                                          </p:val>
                                        </p:tav>
                                        <p:tav fmla="" tm="100000">
                                          <p:val>
                                            <p:strVal val="#ppt_w"/>
                                          </p:val>
                                        </p:tav>
                                      </p:tavLst>
                                    </p:anim>
                                    <p:anim calcmode="lin" valueType="num">
                                      <p:cBhvr additive="base">
                                        <p:cTn dur="500"/>
                                        <p:tgtEl>
                                          <p:spTgt spid="32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500"/>
                                        <p:tgtEl>
                                          <p:spTgt spid="317"/>
                                        </p:tgtEl>
                                        <p:attrNameLst>
                                          <p:attrName>ppt_w</p:attrName>
                                        </p:attrNameLst>
                                      </p:cBhvr>
                                      <p:tavLst>
                                        <p:tav fmla="" tm="0">
                                          <p:val>
                                            <p:strVal val="0"/>
                                          </p:val>
                                        </p:tav>
                                        <p:tav fmla="" tm="100000">
                                          <p:val>
                                            <p:strVal val="#ppt_w"/>
                                          </p:val>
                                        </p:tav>
                                      </p:tavLst>
                                    </p:anim>
                                    <p:anim calcmode="lin" valueType="num">
                                      <p:cBhvr additive="base">
                                        <p:cTn dur="500"/>
                                        <p:tgtEl>
                                          <p:spTgt spid="317"/>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500"/>
                                        <p:tgtEl>
                                          <p:spTgt spid="323"/>
                                        </p:tgtEl>
                                        <p:attrNameLst>
                                          <p:attrName>ppt_w</p:attrName>
                                        </p:attrNameLst>
                                      </p:cBhvr>
                                      <p:tavLst>
                                        <p:tav fmla="" tm="0">
                                          <p:val>
                                            <p:strVal val="0"/>
                                          </p:val>
                                        </p:tav>
                                        <p:tav fmla="" tm="100000">
                                          <p:val>
                                            <p:strVal val="#ppt_w"/>
                                          </p:val>
                                        </p:tav>
                                      </p:tavLst>
                                    </p:anim>
                                    <p:anim calcmode="lin" valueType="num">
                                      <p:cBhvr additive="base">
                                        <p:cTn dur="500"/>
                                        <p:tgtEl>
                                          <p:spTgt spid="323"/>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ppt_w</p:attrName>
                                        </p:attrNameLst>
                                      </p:cBhvr>
                                      <p:tavLst>
                                        <p:tav fmla="" tm="0">
                                          <p:val>
                                            <p:strVal val="0"/>
                                          </p:val>
                                        </p:tav>
                                        <p:tav fmla="" tm="100000">
                                          <p:val>
                                            <p:strVal val="#ppt_w"/>
                                          </p:val>
                                        </p:tav>
                                      </p:tavLst>
                                    </p:anim>
                                    <p:anim calcmode="lin" valueType="num">
                                      <p:cBhvr additive="base">
                                        <p:cTn dur="500"/>
                                        <p:tgtEl>
                                          <p:spTgt spid="338"/>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ppt_w</p:attrName>
                                        </p:attrNameLst>
                                      </p:cBhvr>
                                      <p:tavLst>
                                        <p:tav fmla="" tm="0">
                                          <p:val>
                                            <p:strVal val="0"/>
                                          </p:val>
                                        </p:tav>
                                        <p:tav fmla="" tm="100000">
                                          <p:val>
                                            <p:strVal val="#ppt_w"/>
                                          </p:val>
                                        </p:tav>
                                      </p:tavLst>
                                    </p:anim>
                                    <p:anim calcmode="lin" valueType="num">
                                      <p:cBhvr additive="base">
                                        <p:cTn dur="500"/>
                                        <p:tgtEl>
                                          <p:spTgt spid="339"/>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500"/>
                                        <p:tgtEl>
                                          <p:spTgt spid="318"/>
                                        </p:tgtEl>
                                        <p:attrNameLst>
                                          <p:attrName>ppt_w</p:attrName>
                                        </p:attrNameLst>
                                      </p:cBhvr>
                                      <p:tavLst>
                                        <p:tav fmla="" tm="0">
                                          <p:val>
                                            <p:strVal val="0"/>
                                          </p:val>
                                        </p:tav>
                                        <p:tav fmla="" tm="100000">
                                          <p:val>
                                            <p:strVal val="#ppt_w"/>
                                          </p:val>
                                        </p:tav>
                                      </p:tavLst>
                                    </p:anim>
                                    <p:anim calcmode="lin" valueType="num">
                                      <p:cBhvr additive="base">
                                        <p:cTn dur="500"/>
                                        <p:tgtEl>
                                          <p:spTgt spid="318"/>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ppt_w</p:attrName>
                                        </p:attrNameLst>
                                      </p:cBhvr>
                                      <p:tavLst>
                                        <p:tav fmla="" tm="0">
                                          <p:val>
                                            <p:strVal val="0"/>
                                          </p:val>
                                        </p:tav>
                                        <p:tav fmla="" tm="100000">
                                          <p:val>
                                            <p:strVal val="#ppt_w"/>
                                          </p:val>
                                        </p:tav>
                                      </p:tavLst>
                                    </p:anim>
                                    <p:anim calcmode="lin" valueType="num">
                                      <p:cBhvr additive="base">
                                        <p:cTn dur="500"/>
                                        <p:tgtEl>
                                          <p:spTgt spid="326"/>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5" name="Shape 345"/>
        <p:cNvGrpSpPr/>
        <p:nvPr/>
      </p:nvGrpSpPr>
      <p:grpSpPr>
        <a:xfrm>
          <a:off x="0" y="0"/>
          <a:ext cx="0" cy="0"/>
          <a:chOff x="0" y="0"/>
          <a:chExt cx="0" cy="0"/>
        </a:xfrm>
      </p:grpSpPr>
      <p:pic>
        <p:nvPicPr>
          <p:cNvPr descr="CSV" id="346" name="Google Shape;346;p7">
            <a:hlinkClick action="ppaction://hlinksldjump" r:id="rId3"/>
          </p:cNvPr>
          <p:cNvPicPr preferRelativeResize="0"/>
          <p:nvPr/>
        </p:nvPicPr>
        <p:blipFill rotWithShape="1">
          <a:blip r:embed="rId4">
            <a:alphaModFix/>
          </a:blip>
          <a:srcRect b="0" l="0" r="0" t="0"/>
          <a:stretch/>
        </p:blipFill>
        <p:spPr>
          <a:xfrm>
            <a:off x="3810" y="18415"/>
            <a:ext cx="12212955" cy="6797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0" name="Shape 350"/>
        <p:cNvGrpSpPr/>
        <p:nvPr/>
      </p:nvGrpSpPr>
      <p:grpSpPr>
        <a:xfrm>
          <a:off x="0" y="0"/>
          <a:ext cx="0" cy="0"/>
          <a:chOff x="0" y="0"/>
          <a:chExt cx="0" cy="0"/>
        </a:xfrm>
      </p:grpSpPr>
      <p:pic>
        <p:nvPicPr>
          <p:cNvPr descr="Chubatky" id="351" name="Google Shape;351;p8">
            <a:hlinkClick action="ppaction://hlinksldjump" r:id="rId3"/>
          </p:cNvPr>
          <p:cNvPicPr preferRelativeResize="0"/>
          <p:nvPr/>
        </p:nvPicPr>
        <p:blipFill rotWithShape="1">
          <a:blip r:embed="rId4">
            <a:alphaModFix/>
          </a:blip>
          <a:srcRect b="0" l="0" r="0" t="0"/>
          <a:stretch/>
        </p:blipFill>
        <p:spPr>
          <a:xfrm>
            <a:off x="10795" y="11430"/>
            <a:ext cx="12183745" cy="68033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5" name="Shape 355"/>
        <p:cNvGrpSpPr/>
        <p:nvPr/>
      </p:nvGrpSpPr>
      <p:grpSpPr>
        <a:xfrm>
          <a:off x="0" y="0"/>
          <a:ext cx="0" cy="0"/>
          <a:chOff x="0" y="0"/>
          <a:chExt cx="0" cy="0"/>
        </a:xfrm>
      </p:grpSpPr>
      <p:pic>
        <p:nvPicPr>
          <p:cNvPr descr="Chu" id="356" name="Google Shape;356;p9">
            <a:hlinkClick action="ppaction://hlinksldjump" r:id="rId3"/>
          </p:cNvPr>
          <p:cNvPicPr preferRelativeResize="0"/>
          <p:nvPr/>
        </p:nvPicPr>
        <p:blipFill rotWithShape="1">
          <a:blip r:embed="rId4">
            <a:alphaModFix/>
          </a:blip>
          <a:srcRect b="0" l="0" r="0" t="0"/>
          <a:stretch/>
        </p:blipFill>
        <p:spPr>
          <a:xfrm>
            <a:off x="38735" y="17780"/>
            <a:ext cx="12114530" cy="682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2017-10-30T13:02:00Z</dcterms:created>
  <dc:creator>Nahid Ahmed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