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bbitmq overvi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Rabbitmq overview</a:t>
            </a:r>
          </a:p>
        </p:txBody>
      </p:sp>
      <p:sp>
        <p:nvSpPr>
          <p:cNvPr id="120" name="by six exampl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six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17-07-27 at 3.09.11 PM.png" descr="Screen Shot 2017-07-27 at 3.09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096" y="346967"/>
            <a:ext cx="8322608" cy="905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reen Shot 2017-07-27 at 3.10.23 PM.png" descr="Screen Shot 2017-07-27 at 3.10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87" y="586035"/>
            <a:ext cx="12197026" cy="8581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ublish-subscrib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publish-subscribe</a:t>
            </a:r>
          </a:p>
        </p:txBody>
      </p:sp>
      <p:sp>
        <p:nvSpPr>
          <p:cNvPr id="147" name="• A producer is a user application that sends messages.…"/>
          <p:cNvSpPr txBox="1"/>
          <p:nvPr>
            <p:ph type="body" idx="1"/>
          </p:nvPr>
        </p:nvSpPr>
        <p:spPr>
          <a:xfrm>
            <a:off x="10541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Clr>
                <a:srgbClr val="585858"/>
              </a:buClr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</a:t>
            </a:r>
          </a:p>
          <a:p>
            <a:pPr marL="201168" indent="-201168" defTabSz="201168">
              <a:lnSpc>
                <a:spcPts val="33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211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 </a:t>
            </a:r>
            <a:r>
              <a:rPr i="1"/>
              <a:t>producer</a:t>
            </a:r>
            <a:r>
              <a:t> is a user application that sends messages.</a:t>
            </a:r>
          </a:p>
          <a:p>
            <a:pPr marL="201168" indent="-201168" defTabSz="201168">
              <a:lnSpc>
                <a:spcPts val="33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211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 </a:t>
            </a:r>
            <a:r>
              <a:rPr i="1"/>
              <a:t>queue</a:t>
            </a:r>
            <a:r>
              <a:t> is a buffer that stores messages.</a:t>
            </a:r>
          </a:p>
          <a:p>
            <a:pPr marL="201168" indent="-201168" defTabSz="201168">
              <a:lnSpc>
                <a:spcPts val="33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211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 </a:t>
            </a:r>
            <a:r>
              <a:rPr i="1"/>
              <a:t>consumer</a:t>
            </a:r>
            <a:r>
              <a:t> is a user application that receives messages.</a:t>
            </a:r>
          </a:p>
          <a:p>
            <a:pPr marL="0" indent="0" defTabSz="201168">
              <a:lnSpc>
                <a:spcPts val="3300"/>
              </a:lnSpc>
              <a:spcBef>
                <a:spcPts val="700"/>
              </a:spcBef>
              <a:buSzTx/>
              <a:buNone/>
              <a:defRPr sz="211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201168">
              <a:lnSpc>
                <a:spcPts val="3300"/>
              </a:lnSpc>
              <a:spcBef>
                <a:spcPts val="700"/>
              </a:spcBef>
              <a:buSzTx/>
              <a:buNone/>
              <a:defRPr sz="211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core idea in the messaging model in RabbitMQ is that </a:t>
            </a:r>
            <a:r>
              <a:rPr b="1"/>
              <a:t>the producer never sends any messages directly to a queue.</a:t>
            </a:r>
            <a:r>
              <a:t> Actually, quite often the producer doesn't even know if a message will be delivered to any queue at all.</a:t>
            </a:r>
          </a:p>
          <a:p>
            <a:pPr marL="0" indent="0" defTabSz="201168">
              <a:lnSpc>
                <a:spcPts val="3300"/>
              </a:lnSpc>
              <a:spcBef>
                <a:spcPts val="700"/>
              </a:spcBef>
              <a:buSzTx/>
              <a:buNone/>
              <a:defRPr sz="211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201168">
              <a:lnSpc>
                <a:spcPts val="3300"/>
              </a:lnSpc>
              <a:spcBef>
                <a:spcPts val="700"/>
              </a:spcBef>
              <a:buSzTx/>
              <a:buNone/>
              <a:defRPr sz="211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Instead, the producer can only send messages to an </a:t>
            </a:r>
            <a:r>
              <a:rPr b="1" i="1" u="sng">
                <a:solidFill>
                  <a:srgbClr val="FF1060"/>
                </a:solidFill>
              </a:rPr>
              <a:t>exchange</a:t>
            </a:r>
            <a:r>
              <a:t>. An exchange is a very simple thing. On one side it receives messages from producers and the other side it pushes them to queues. </a:t>
            </a:r>
            <a:r>
              <a:rPr b="1"/>
              <a:t>The exchange must know exactly what to do with a message it receives.</a:t>
            </a:r>
            <a:r>
              <a:t> </a:t>
            </a:r>
          </a:p>
          <a:p>
            <a:pPr marL="0" indent="0" defTabSz="201168">
              <a:lnSpc>
                <a:spcPts val="1600"/>
              </a:lnSpc>
              <a:spcBef>
                <a:spcPts val="700"/>
              </a:spcBef>
              <a:buSzTx/>
              <a:buNone/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</a:t>
            </a: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1168" indent="-201168" defTabSz="201168">
              <a:lnSpc>
                <a:spcPts val="1600"/>
              </a:lnSpc>
              <a:spcBef>
                <a:spcPts val="0"/>
              </a:spcBef>
              <a:buSzTx/>
              <a:buNone/>
              <a:tabLst>
                <a:tab pos="50800" algn="l"/>
                <a:tab pos="190500" algn="l"/>
              </a:tabLst>
              <a:defRPr sz="704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8" name="Screen Shot 2017-07-27 at 3.21.52 PM.png" descr="Screen Shot 2017-07-27 at 3.2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7232650"/>
            <a:ext cx="4546600" cy="166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xchange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Exchange types</a:t>
            </a:r>
          </a:p>
        </p:txBody>
      </p:sp>
      <p:sp>
        <p:nvSpPr>
          <p:cNvPr id="151" name="direct: routing key == binding ke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direct: routing key == binding key</a:t>
            </a:r>
          </a:p>
          <a:p>
            <a:pPr/>
            <a:r>
              <a:t>topic</a:t>
            </a:r>
          </a:p>
          <a:p>
            <a:pPr/>
            <a:r>
              <a:t>headers</a:t>
            </a:r>
          </a:p>
          <a:p>
            <a:pPr/>
            <a:r>
              <a:t>fanout: mindless broadcasting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anout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Fanout exchange</a:t>
            </a:r>
          </a:p>
        </p:txBody>
      </p:sp>
      <p:sp>
        <p:nvSpPr>
          <p:cNvPr id="154" name="broadcast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broadcasting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 Shot 2017-07-27 at 3.33.47 PM.png" descr="Screen Shot 2017-07-27 at 3.3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522" y="274959"/>
            <a:ext cx="9775756" cy="9203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7-07-27 at 3.35.43 PM.png" descr="Screen Shot 2017-07-27 at 3.3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458" y="1502618"/>
            <a:ext cx="12251884" cy="674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irect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 exchange</a:t>
            </a:r>
          </a:p>
        </p:txBody>
      </p:sp>
      <p:pic>
        <p:nvPicPr>
          <p:cNvPr id="161" name="Screen Shot 2017-07-27 at 3.43.02 PM.png" descr="Screen Shot 2017-07-27 at 3.43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3600" y="2184400"/>
            <a:ext cx="5207000" cy="187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017-07-27 at 3.42.47 PM.png" descr="Screen Shot 2017-07-27 at 3.42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1050" y="4191000"/>
            <a:ext cx="53721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7-07-27 at 3.47.18 PM.png" descr="Screen Shot 2017-07-27 at 3.47.1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0550" y="6470650"/>
            <a:ext cx="5753100" cy="227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17-07-27 at 3.45.03 PM.png" descr="Screen Shot 2017-07-27 at 3.45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303" y="467518"/>
            <a:ext cx="10616194" cy="8818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17-07-27 at 3.50.33 PM.png" descr="Screen Shot 2017-07-27 at 3.50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806" y="824830"/>
            <a:ext cx="12051188" cy="810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“Hello World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“Hello World”</a:t>
            </a:r>
          </a:p>
        </p:txBody>
      </p:sp>
      <p:pic>
        <p:nvPicPr>
          <p:cNvPr id="123" name="Screen Shot 2017-07-27 at 2.14.52 PM.png" descr="Screen Shot 2017-07-27 at 2.14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383" y="4133850"/>
            <a:ext cx="11246316" cy="2049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pic exa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exachange</a:t>
            </a:r>
          </a:p>
        </p:txBody>
      </p:sp>
      <p:sp>
        <p:nvSpPr>
          <p:cNvPr id="170" name="—-   Messages sent to a topic exchange can't have an arbitrary routing_key - it must be a list of words, delimited by do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—-   Messages sent to a </a:t>
            </a:r>
            <a:r>
              <a:rPr b="1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t> exchange can't have an arbitrary </a:t>
            </a:r>
            <a:r>
              <a:rPr b="1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routing_key</a:t>
            </a:r>
            <a:r>
              <a:rPr b="1"/>
              <a:t> </a:t>
            </a:r>
            <a:r>
              <a:t>- it must be a list of words, delimited by dots. 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—-   The words can be anything, but usually they specify </a:t>
            </a:r>
            <a:r>
              <a:rPr b="1">
                <a:solidFill>
                  <a:srgbClr val="FA094C"/>
                </a:solidFill>
              </a:rPr>
              <a:t>some features </a:t>
            </a:r>
            <a:r>
              <a:t>connected to the message.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—-   A few valid routing key examples: "</a:t>
            </a:r>
            <a:r>
              <a: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stock.usd.nyse</a:t>
            </a:r>
            <a:r>
              <a:t>", "</a:t>
            </a:r>
            <a:r>
              <a: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nyse.vmw</a:t>
            </a:r>
            <a:r>
              <a:t>", "</a:t>
            </a:r>
            <a:r>
              <a: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quick.orange.rabbit</a:t>
            </a:r>
            <a:r>
              <a:t>". 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—-   a message sent with a particular routing key will be delivered to </a:t>
            </a:r>
            <a:r>
              <a:rPr b="1"/>
              <a:t>all the queues that are bound with a matching binding key</a:t>
            </a:r>
            <a:r>
              <a:t>. 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——</a:t>
            </a:r>
            <a:r>
              <a: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 (star) can substitute for exactly one word.</a:t>
            </a:r>
          </a:p>
          <a:p>
            <a:pPr marL="457200" indent="-457200" defTabSz="457200">
              <a:lnSpc>
                <a:spcPts val="3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——</a:t>
            </a:r>
            <a:r>
              <a: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t> (hash) can substitute for zero or more words.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1" name="Screen Shot 2017-07-27 at 4.23.34 PM.png" descr="Screen Shot 2017-07-27 at 4.23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0" y="6527800"/>
            <a:ext cx="55626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7-07-27 at 4.25.41 PM.png" descr="Screen Shot 2017-07-27 at 4.25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443" y="211881"/>
            <a:ext cx="8947914" cy="932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7-07-27 at 4.27.06 PM.png" descr="Screen Shot 2017-07-27 at 4.27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764" y="483790"/>
            <a:ext cx="12333272" cy="8786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P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RPC</a:t>
            </a:r>
          </a:p>
        </p:txBody>
      </p:sp>
      <p:sp>
        <p:nvSpPr>
          <p:cNvPr id="178" name="In general doing RPC over RabbitMQ is eas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457200">
              <a:lnSpc>
                <a:spcPts val="6100"/>
              </a:lnSpc>
              <a:spcBef>
                <a:spcPts val="0"/>
              </a:spcBef>
              <a:defRPr sz="3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 general doing RPC over RabbitMQ is easy.</a:t>
            </a:r>
          </a:p>
          <a:p>
            <a:pPr marL="406400" indent="-406400" defTabSz="457200">
              <a:lnSpc>
                <a:spcPts val="6100"/>
              </a:lnSpc>
              <a:spcBef>
                <a:spcPts val="0"/>
              </a:spcBef>
              <a:defRPr sz="3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client sends a request message and a server replies with a response message. </a:t>
            </a:r>
          </a:p>
          <a:p>
            <a:pPr marL="406400" indent="-406400" defTabSz="457200">
              <a:lnSpc>
                <a:spcPts val="6100"/>
              </a:lnSpc>
              <a:spcBef>
                <a:spcPts val="0"/>
              </a:spcBef>
              <a:defRPr sz="3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 order to receive a response we need to send a '</a:t>
            </a:r>
            <a:r>
              <a:rPr b="1"/>
              <a:t>callback</a:t>
            </a:r>
            <a:r>
              <a:t>' queue address with the request. </a:t>
            </a:r>
          </a:p>
          <a:p>
            <a:pPr marL="406400" indent="-406400" defTabSz="457200">
              <a:lnSpc>
                <a:spcPts val="6100"/>
              </a:lnSpc>
              <a:spcBef>
                <a:spcPts val="0"/>
              </a:spcBef>
              <a:defRPr sz="3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06400" indent="-406400" defTabSz="457200">
              <a:lnSpc>
                <a:spcPts val="6100"/>
              </a:lnSpc>
              <a:spcBef>
                <a:spcPts val="0"/>
              </a:spcBef>
              <a:defRPr sz="3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06400" indent="-406400" defTabSz="457200">
              <a:lnSpc>
                <a:spcPts val="6100"/>
              </a:lnSpc>
              <a:spcBef>
                <a:spcPts val="0"/>
              </a:spcBef>
              <a:defRPr sz="3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9" name="Screen Shot 2017-07-27 at 4.41.23 PM.png" descr="Screen Shot 2017-07-27 at 4.41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6089650"/>
            <a:ext cx="6858000" cy="267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7-07-27 at 4.44.29 PM.png" descr="Screen Shot 2017-07-27 at 4.44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034" y="2945953"/>
            <a:ext cx="12578732" cy="3861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84" name="• When the Client starts up, it creates an anonymous exclusive callback que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043" indent="-352043" defTabSz="352043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When the Client starts up, it creates an anonymous exclusive callback queue.</a:t>
            </a:r>
          </a:p>
          <a:p>
            <a:pPr marL="352043" indent="-352043" defTabSz="352043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For an RPC request, the Client sends a message with two properties: </a:t>
            </a:r>
            <a:r>
              <a: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replyTo</a:t>
            </a:r>
            <a:r>
              <a:t>, which is set to the callback queue and </a:t>
            </a:r>
            <a:r>
              <a: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correlationId</a:t>
            </a:r>
            <a:r>
              <a:t>, which is set to a unique value for every request.</a:t>
            </a:r>
          </a:p>
          <a:p>
            <a:pPr marL="352043" indent="-352043" defTabSz="352043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The request is sent to an </a:t>
            </a:r>
            <a:r>
              <a: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rpc_queue</a:t>
            </a:r>
            <a:r>
              <a:t> queue.</a:t>
            </a:r>
          </a:p>
          <a:p>
            <a:pPr marL="352043" indent="-352043" defTabSz="352043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The RPC worker (aka: server) is waiting for requests on that queue. When a request appears, it does the job and sends a message with the result back to the Client, using the queue from the </a:t>
            </a:r>
            <a:r>
              <a: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replyTo</a:t>
            </a:r>
            <a:r>
              <a:t> field.</a:t>
            </a:r>
          </a:p>
          <a:p>
            <a:pPr marL="352043" indent="-352043" defTabSz="352043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The client waits for data on the callback queue. When a message appears, it </a:t>
            </a:r>
            <a:r>
              <a:rPr b="1"/>
              <a:t>checks the </a:t>
            </a:r>
            <a:r>
              <a: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correlationId</a:t>
            </a:r>
            <a:r>
              <a:t> property. If it matches the value from the request it returns the response to the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 Shot 2017-07-27 at 4.52.24 PM.png" descr="Screen Shot 2017-07-27 at 4.52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572" y="537691"/>
            <a:ext cx="12415656" cy="8678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7-07-27 at 4.54.19 PM.png" descr="Screen Shot 2017-07-27 at 4.54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438" y="279400"/>
            <a:ext cx="12117924" cy="919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7-07-27 at 2.16.58 PM.png" descr="Screen Shot 2017-07-27 at 2.16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12" y="1731172"/>
            <a:ext cx="12291760" cy="6375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7-07-27 at 2.19.25 PM.png" descr="Screen Shot 2017-07-27 at 2.19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719" y="2533650"/>
            <a:ext cx="12669362" cy="5379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启动rabbitm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启动rabbitmq</a:t>
            </a:r>
          </a:p>
        </p:txBody>
      </p:sp>
      <p:pic>
        <p:nvPicPr>
          <p:cNvPr id="130" name="Screen Shot 2017-07-27 at 2.23.22 PM.png" descr="Screen Shot 2017-07-27 at 2.2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287" y="3264822"/>
            <a:ext cx="12404226" cy="3223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7-07-27 at 2.29.40 PM.png" descr="Screen Shot 2017-07-27 at 2.29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25" y="1333723"/>
            <a:ext cx="11785550" cy="7086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7-07-27 at 2.33.56 PM.png" descr="Screen Shot 2017-07-27 at 2.33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127000"/>
            <a:ext cx="8623300" cy="949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creen Shot 2017-07-27 at 2.35.18 PM.png" descr="Screen Shot 2017-07-27 at 2.35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576" y="0"/>
            <a:ext cx="10027648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ork que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queues</a:t>
            </a:r>
          </a:p>
        </p:txBody>
      </p:sp>
      <p:sp>
        <p:nvSpPr>
          <p:cNvPr id="139" name="The main idea behind Work Queues (aka: Task Queues) is to avoid doing a resource-intensive task immediately and having to wait for it to complete. Instead we schedule the task to be done later. We encapsulate a task as a message and send it to a queue. A worker process running in the background will pop the tasks and eventually execute the job. When you run many workers the tasks will be shared between them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1600"/>
              </a:spcBef>
              <a:buSzTx/>
              <a:buNone/>
              <a:defRPr b="1" sz="1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main idea behind Work Queues (aka: </a:t>
            </a:r>
            <a:r>
              <a:rPr i="1"/>
              <a:t>Task Queues</a:t>
            </a:r>
            <a:r>
              <a:t>) is to avoid doing a </a:t>
            </a:r>
            <a:r>
              <a:rPr>
                <a:solidFill>
                  <a:srgbClr val="160758"/>
                </a:solidFill>
              </a:rPr>
              <a:t>resource-intensive</a:t>
            </a:r>
            <a:r>
              <a:t> task immediately and having to wait for it to complete. Instead we schedule the task to be done later. We encapsulate a </a:t>
            </a:r>
            <a:r>
              <a:rPr i="1"/>
              <a:t>task</a:t>
            </a:r>
            <a:r>
              <a:t> as a message and send it to a queue. A worker process running in the background will pop the tasks and eventually execute the job. When you run many workers the tasks will be shared between them.</a:t>
            </a:r>
          </a:p>
        </p:txBody>
      </p:sp>
      <p:pic>
        <p:nvPicPr>
          <p:cNvPr id="140" name="Screen Shot 2017-07-27 at 3.06.05 PM.png" descr="Screen Shot 2017-07-27 at 3.0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850" y="3009900"/>
            <a:ext cx="4330700" cy="165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