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408062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223623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886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1396375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7412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2681075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63922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404387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78940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2FE7E-E6E5-4385-9B70-48BC9780E52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352909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2FE7E-E6E5-4385-9B70-48BC9780E52D}"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199178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2FE7E-E6E5-4385-9B70-48BC9780E52D}" type="datetimeFigureOut">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359116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2FE7E-E6E5-4385-9B70-48BC9780E52D}" type="datetimeFigureOut">
              <a:rPr lang="en-US" smtClean="0"/>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302261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2FE7E-E6E5-4385-9B70-48BC9780E52D}" type="datetimeFigureOut">
              <a:rPr lang="en-US" smtClean="0"/>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33476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2FE7E-E6E5-4385-9B70-48BC9780E52D}"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81736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72FE7E-E6E5-4385-9B70-48BC9780E52D}"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829A2-6552-4046-8BF2-DEF910D733BE}" type="slidenum">
              <a:rPr lang="en-US" smtClean="0"/>
              <a:t>‹#›</a:t>
            </a:fld>
            <a:endParaRPr lang="en-US"/>
          </a:p>
        </p:txBody>
      </p:sp>
    </p:spTree>
    <p:extLst>
      <p:ext uri="{BB962C8B-B14F-4D97-AF65-F5344CB8AC3E}">
        <p14:creationId xmlns:p14="http://schemas.microsoft.com/office/powerpoint/2010/main" val="269393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72FE7E-E6E5-4385-9B70-48BC9780E52D}" type="datetimeFigureOut">
              <a:rPr lang="en-US" smtClean="0"/>
              <a:t>5/13/2021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B829A2-6552-4046-8BF2-DEF910D733BE}" type="slidenum">
              <a:rPr lang="en-US" smtClean="0"/>
              <a:t>‹#›</a:t>
            </a:fld>
            <a:endParaRPr lang="en-US"/>
          </a:p>
        </p:txBody>
      </p:sp>
    </p:spTree>
    <p:extLst>
      <p:ext uri="{BB962C8B-B14F-4D97-AF65-F5344CB8AC3E}">
        <p14:creationId xmlns:p14="http://schemas.microsoft.com/office/powerpoint/2010/main" val="3038458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D0D03E-9FF1-46E6-8D79-4B4A04BEE9F3}"/>
              </a:ext>
            </a:extLst>
          </p:cNvPr>
          <p:cNvSpPr txBox="1"/>
          <p:nvPr/>
        </p:nvSpPr>
        <p:spPr>
          <a:xfrm>
            <a:off x="3194792" y="384308"/>
            <a:ext cx="4004622" cy="923330"/>
          </a:xfrm>
          <a:prstGeom prst="rect">
            <a:avLst/>
          </a:prstGeom>
          <a:noFill/>
        </p:spPr>
        <p:txBody>
          <a:bodyPr wrap="none" rtlCol="0">
            <a:spAutoFit/>
          </a:bodyPr>
          <a:lstStyle/>
          <a:p>
            <a:r>
              <a:rPr kumimoji="0" lang="vi-VN" sz="1800" b="1" i="0" u="none" strike="noStrike" kern="0" cap="none" spc="0" normalizeH="0" baseline="0" noProof="0" dirty="0">
                <a:ln>
                  <a:noFill/>
                </a:ln>
                <a:solidFill>
                  <a:schemeClr val="tx2"/>
                </a:solidFill>
                <a:effectLst/>
                <a:uLnTx/>
                <a:uFillTx/>
                <a:latin typeface="Times New Roman" panose="02020603050405020304" pitchFamily="18" charset="0"/>
                <a:sym typeface="Nixie One"/>
              </a:rPr>
              <a:t>TRƯỜNG ĐẠI HỌC THỦ DẦU MỘT</a:t>
            </a:r>
            <a:br>
              <a:rPr kumimoji="0" lang="vi-VN" sz="1800" b="1" i="0" u="none" strike="noStrike" kern="0" cap="none" spc="0" normalizeH="0" baseline="0" noProof="0" dirty="0">
                <a:ln>
                  <a:noFill/>
                </a:ln>
                <a:solidFill>
                  <a:schemeClr val="tx2"/>
                </a:solidFill>
                <a:effectLst/>
                <a:uLnTx/>
                <a:uFillTx/>
                <a:latin typeface="Times New Roman" panose="02020603050405020304" pitchFamily="18" charset="0"/>
                <a:sym typeface="Nixie One"/>
              </a:rPr>
            </a:br>
            <a:r>
              <a:rPr kumimoji="0" lang="vi-VN" sz="1800" b="1" i="0" u="none" strike="noStrike" kern="0" cap="none" spc="0" normalizeH="0" baseline="0" noProof="0" dirty="0">
                <a:ln>
                  <a:noFill/>
                </a:ln>
                <a:solidFill>
                  <a:schemeClr val="tx2"/>
                </a:solidFill>
                <a:effectLst/>
                <a:uLnTx/>
                <a:uFillTx/>
                <a:latin typeface="Times New Roman" panose="02020603050405020304" pitchFamily="18" charset="0"/>
                <a:sym typeface="Nixie One"/>
              </a:rPr>
              <a:t>VIỆN KỸ THUẬT – CÔNG NGHỆ </a:t>
            </a:r>
          </a:p>
          <a:p>
            <a:endParaRPr lang="en-US" dirty="0"/>
          </a:p>
        </p:txBody>
      </p:sp>
      <p:pic>
        <p:nvPicPr>
          <p:cNvPr id="5" name="Picture 2" descr="Trường Đại Học Thủ Dầu Một">
            <a:extLst>
              <a:ext uri="{FF2B5EF4-FFF2-40B4-BE49-F238E27FC236}">
                <a16:creationId xmlns:a16="http://schemas.microsoft.com/office/drawing/2014/main" id="{72A4F214-37BC-4A2B-8601-1A3A0ED46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225" y="1264075"/>
            <a:ext cx="2433460" cy="11840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25E34F-45FC-4A45-90C3-23F04E3E1C2C}"/>
              </a:ext>
            </a:extLst>
          </p:cNvPr>
          <p:cNvSpPr txBox="1"/>
          <p:nvPr/>
        </p:nvSpPr>
        <p:spPr>
          <a:xfrm>
            <a:off x="2615979" y="3004699"/>
            <a:ext cx="4882101" cy="830997"/>
          </a:xfrm>
          <a:prstGeom prst="rect">
            <a:avLst/>
          </a:prstGeom>
          <a:noFill/>
        </p:spPr>
        <p:txBody>
          <a:bodyPr wrap="square" rtlCol="0">
            <a:spAutoFit/>
          </a:bodyPr>
          <a:lstStyle/>
          <a:p>
            <a:pPr algn="ctr"/>
            <a:r>
              <a:rPr lang="vi-VN" sz="2400" b="1" dirty="0">
                <a:solidFill>
                  <a:srgbClr val="7030A0"/>
                </a:solidFill>
                <a:latin typeface="Times New Roman" panose="02020603050405020304" pitchFamily="18" charset="0"/>
                <a:cs typeface="Times New Roman" panose="02020603050405020304" pitchFamily="18" charset="0"/>
              </a:rPr>
              <a:t>BÁO CÁO </a:t>
            </a:r>
            <a:r>
              <a:rPr lang="en-GB" sz="2400" b="1" dirty="0">
                <a:solidFill>
                  <a:srgbClr val="7030A0"/>
                </a:solidFill>
                <a:latin typeface="Times New Roman" panose="02020603050405020304" pitchFamily="18" charset="0"/>
                <a:cs typeface="Times New Roman" panose="02020603050405020304" pitchFamily="18" charset="0"/>
              </a:rPr>
              <a:t>TỐT NGHIỆP</a:t>
            </a:r>
            <a:endParaRPr lang="en-US" sz="2400" b="1" dirty="0">
              <a:solidFill>
                <a:srgbClr val="7030A0"/>
              </a:solidFill>
              <a:latin typeface="Times New Roman" panose="02020603050405020304" pitchFamily="18" charset="0"/>
              <a:cs typeface="Times New Roman" panose="02020603050405020304" pitchFamily="18" charset="0"/>
            </a:endParaRPr>
          </a:p>
          <a:p>
            <a:pPr algn="ctr"/>
            <a:endParaRPr lang="en-US" sz="2400" dirty="0"/>
          </a:p>
        </p:txBody>
      </p:sp>
      <p:sp>
        <p:nvSpPr>
          <p:cNvPr id="8" name="TextBox 7">
            <a:extLst>
              <a:ext uri="{FF2B5EF4-FFF2-40B4-BE49-F238E27FC236}">
                <a16:creationId xmlns:a16="http://schemas.microsoft.com/office/drawing/2014/main" id="{DB8A74C4-6172-4F38-8B2C-B64ECA346C1B}"/>
              </a:ext>
            </a:extLst>
          </p:cNvPr>
          <p:cNvSpPr txBox="1"/>
          <p:nvPr/>
        </p:nvSpPr>
        <p:spPr>
          <a:xfrm>
            <a:off x="1856293" y="3683494"/>
            <a:ext cx="6969655" cy="646331"/>
          </a:xfrm>
          <a:prstGeom prst="rect">
            <a:avLst/>
          </a:prstGeom>
          <a:noFill/>
        </p:spPr>
        <p:txBody>
          <a:bodyPr wrap="square" rtlCol="0">
            <a:spAutoFit/>
          </a:bodyPr>
          <a:lstStyle/>
          <a:p>
            <a:pPr algn="ctr">
              <a:buClr>
                <a:srgbClr val="000000"/>
              </a:buClr>
            </a:pPr>
            <a:r>
              <a:rPr lang="vi-VN" sz="1800" b="1" kern="0" dirty="0">
                <a:solidFill>
                  <a:srgbClr val="FF0000"/>
                </a:solidFill>
                <a:latin typeface="Times New Roman" panose="02020603050405020304" pitchFamily="18" charset="0"/>
                <a:cs typeface="Times New Roman" panose="02020603050405020304" pitchFamily="18" charset="0"/>
                <a:sym typeface="Arial"/>
              </a:rPr>
              <a:t>X</a:t>
            </a:r>
            <a:r>
              <a:rPr lang="en-US" sz="1800" b="1" kern="0" dirty="0">
                <a:solidFill>
                  <a:srgbClr val="FF0000"/>
                </a:solidFill>
                <a:latin typeface="Times New Roman" panose="02020603050405020304" pitchFamily="18" charset="0"/>
                <a:cs typeface="Times New Roman" panose="02020603050405020304" pitchFamily="18" charset="0"/>
                <a:sym typeface="Arial"/>
              </a:rPr>
              <a:t>Â</a:t>
            </a:r>
            <a:r>
              <a:rPr lang="vi-VN" sz="1800" b="1" kern="0" dirty="0">
                <a:solidFill>
                  <a:srgbClr val="FF0000"/>
                </a:solidFill>
                <a:latin typeface="Times New Roman" panose="02020603050405020304" pitchFamily="18" charset="0"/>
                <a:cs typeface="Times New Roman" panose="02020603050405020304" pitchFamily="18" charset="0"/>
                <a:sym typeface="Arial"/>
              </a:rPr>
              <a:t>Y D</a:t>
            </a:r>
            <a:r>
              <a:rPr lang="en-US" b="1" kern="0" dirty="0">
                <a:solidFill>
                  <a:srgbClr val="FF0000"/>
                </a:solidFill>
                <a:latin typeface="Times New Roman" panose="02020603050405020304" pitchFamily="18" charset="0"/>
                <a:cs typeface="Times New Roman" panose="02020603050405020304" pitchFamily="18" charset="0"/>
                <a:sym typeface="Arial"/>
              </a:rPr>
              <a:t>ỰNG ỨNG DỤNG QUẢN LÝ QUAN HỆ KHÁCH HÀNG</a:t>
            </a:r>
            <a:endParaRPr lang="en-US" sz="1800" b="1" kern="0" dirty="0">
              <a:solidFill>
                <a:srgbClr val="FF0000"/>
              </a:solidFill>
              <a:latin typeface="Times New Roman" panose="02020603050405020304" pitchFamily="18" charset="0"/>
              <a:cs typeface="Times New Roman" panose="02020603050405020304" pitchFamily="18" charset="0"/>
              <a:sym typeface="Arial"/>
            </a:endParaRPr>
          </a:p>
          <a:p>
            <a:endParaRPr lang="en-US" dirty="0"/>
          </a:p>
        </p:txBody>
      </p:sp>
      <p:sp>
        <p:nvSpPr>
          <p:cNvPr id="9" name="TextBox 8">
            <a:extLst>
              <a:ext uri="{FF2B5EF4-FFF2-40B4-BE49-F238E27FC236}">
                <a16:creationId xmlns:a16="http://schemas.microsoft.com/office/drawing/2014/main" id="{197F4FC4-4A55-4AE3-96CC-0FDB23258026}"/>
              </a:ext>
            </a:extLst>
          </p:cNvPr>
          <p:cNvSpPr txBox="1"/>
          <p:nvPr/>
        </p:nvSpPr>
        <p:spPr>
          <a:xfrm>
            <a:off x="496620" y="4957232"/>
            <a:ext cx="4393433" cy="923330"/>
          </a:xfrm>
          <a:prstGeom prst="rect">
            <a:avLst/>
          </a:prstGeom>
          <a:noFill/>
        </p:spPr>
        <p:txBody>
          <a:bodyPr wrap="square" rtlCol="0">
            <a:spAutoFit/>
          </a:bodyPr>
          <a:lstStyle/>
          <a:p>
            <a:pPr defTabSz="914400" latinLnBrk="0">
              <a:buClr>
                <a:srgbClr val="000000"/>
              </a:buClr>
              <a:buFont typeface="Arial"/>
              <a:buNone/>
            </a:pPr>
            <a:r>
              <a:rPr lang="en-VN" b="1" kern="0" dirty="0">
                <a:latin typeface="Times New Roman" panose="02020603050405020304" pitchFamily="18" charset="0"/>
                <a:cs typeface="Times New Roman" panose="02020603050405020304" pitchFamily="18" charset="0"/>
                <a:sym typeface="Arial"/>
              </a:rPr>
              <a:t>Sinh viên thực hiện: </a:t>
            </a:r>
          </a:p>
          <a:p>
            <a:pPr defTabSz="914400" latinLnBrk="0">
              <a:buClr>
                <a:srgbClr val="000000"/>
              </a:buClr>
              <a:buFont typeface="Arial"/>
              <a:buNone/>
            </a:pPr>
            <a:r>
              <a:rPr lang="en-VN"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Đào</a:t>
            </a:r>
            <a:r>
              <a:rPr lang="en-US"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Xuân</a:t>
            </a:r>
            <a:r>
              <a:rPr lang="en-US"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Hoàng</a:t>
            </a:r>
            <a:r>
              <a:rPr lang="en-VN" b="1" kern="0" dirty="0">
                <a:latin typeface="Times New Roman" panose="02020603050405020304" pitchFamily="18" charset="0"/>
                <a:cs typeface="Times New Roman" panose="02020603050405020304" pitchFamily="18" charset="0"/>
                <a:sym typeface="Arial"/>
              </a:rPr>
              <a:t>-  D17PM02</a:t>
            </a:r>
          </a:p>
          <a:p>
            <a:endParaRPr lang="en-US" dirty="0"/>
          </a:p>
        </p:txBody>
      </p:sp>
      <p:sp>
        <p:nvSpPr>
          <p:cNvPr id="10" name="TextBox 9">
            <a:extLst>
              <a:ext uri="{FF2B5EF4-FFF2-40B4-BE49-F238E27FC236}">
                <a16:creationId xmlns:a16="http://schemas.microsoft.com/office/drawing/2014/main" id="{B8F962FA-8281-4720-92B8-DFB47D612710}"/>
              </a:ext>
            </a:extLst>
          </p:cNvPr>
          <p:cNvSpPr txBox="1"/>
          <p:nvPr/>
        </p:nvSpPr>
        <p:spPr>
          <a:xfrm>
            <a:off x="5825656" y="4957232"/>
            <a:ext cx="4089621" cy="923330"/>
          </a:xfrm>
          <a:prstGeom prst="rect">
            <a:avLst/>
          </a:prstGeom>
          <a:noFill/>
        </p:spPr>
        <p:txBody>
          <a:bodyPr wrap="square" rtlCol="0">
            <a:spAutoFit/>
          </a:bodyPr>
          <a:lstStyle/>
          <a:p>
            <a:pPr defTabSz="914400" latinLnBrk="0">
              <a:buClr>
                <a:srgbClr val="000000"/>
              </a:buClr>
              <a:buFont typeface="Arial"/>
              <a:buNone/>
            </a:pPr>
            <a:r>
              <a:rPr lang="en-VN" b="1" kern="0" dirty="0">
                <a:latin typeface="Times New Roman" panose="02020603050405020304" pitchFamily="18" charset="0"/>
                <a:cs typeface="Times New Roman" panose="02020603050405020304" pitchFamily="18" charset="0"/>
                <a:sym typeface="Arial"/>
              </a:rPr>
              <a:t>Giảng viên hướng dẫn: 	</a:t>
            </a:r>
          </a:p>
          <a:p>
            <a:pPr defTabSz="914400" latinLnBrk="0">
              <a:buClr>
                <a:srgbClr val="000000"/>
              </a:buClr>
              <a:buFont typeface="Arial"/>
              <a:buNone/>
            </a:pPr>
            <a:r>
              <a:rPr lang="en-VN" b="1" kern="0" dirty="0">
                <a:latin typeface="Times New Roman" panose="02020603050405020304" pitchFamily="18" charset="0"/>
                <a:cs typeface="Times New Roman" panose="02020603050405020304" pitchFamily="18" charset="0"/>
                <a:sym typeface="Arial"/>
              </a:rPr>
              <a:t>	Ths.</a:t>
            </a:r>
            <a:r>
              <a:rPr lang="en-US"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Hồ</a:t>
            </a:r>
            <a:r>
              <a:rPr lang="en-US"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Đắc</a:t>
            </a:r>
            <a:r>
              <a:rPr lang="en-US" b="1" kern="0" dirty="0">
                <a:latin typeface="Times New Roman" panose="02020603050405020304" pitchFamily="18" charset="0"/>
                <a:cs typeface="Times New Roman" panose="02020603050405020304" pitchFamily="18" charset="0"/>
                <a:sym typeface="Arial"/>
              </a:rPr>
              <a:t> </a:t>
            </a:r>
            <a:r>
              <a:rPr lang="en-US" b="1" kern="0" dirty="0" err="1">
                <a:latin typeface="Times New Roman" panose="02020603050405020304" pitchFamily="18" charset="0"/>
                <a:cs typeface="Times New Roman" panose="02020603050405020304" pitchFamily="18" charset="0"/>
                <a:sym typeface="Arial"/>
              </a:rPr>
              <a:t>Hưng</a:t>
            </a:r>
            <a:endParaRPr lang="en-VN" b="1" kern="0" dirty="0">
              <a:latin typeface="Times New Roman" panose="02020603050405020304" pitchFamily="18" charset="0"/>
              <a:cs typeface="Times New Roman" panose="02020603050405020304" pitchFamily="18" charset="0"/>
              <a:sym typeface="Arial"/>
            </a:endParaRPr>
          </a:p>
          <a:p>
            <a:endParaRPr lang="en-US" dirty="0"/>
          </a:p>
        </p:txBody>
      </p:sp>
    </p:spTree>
    <p:extLst>
      <p:ext uri="{BB962C8B-B14F-4D97-AF65-F5344CB8AC3E}">
        <p14:creationId xmlns:p14="http://schemas.microsoft.com/office/powerpoint/2010/main" val="255455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B2C64-BB18-4947-9C10-EA2B349560CC}"/>
              </a:ext>
            </a:extLst>
          </p:cNvPr>
          <p:cNvSpPr txBox="1"/>
          <p:nvPr/>
        </p:nvSpPr>
        <p:spPr>
          <a:xfrm>
            <a:off x="1158903" y="1216710"/>
            <a:ext cx="7778364" cy="378565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2. </a:t>
            </a:r>
            <a:r>
              <a:rPr lang="vi-VN" sz="2000" dirty="0">
                <a:latin typeface="Times New Roman" panose="02020603050405020304" pitchFamily="18" charset="0"/>
                <a:cs typeface="Times New Roman" panose="02020603050405020304" pitchFamily="18" charset="0"/>
              </a:rPr>
              <a:t>Khó Khăn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Thực hiện chưa triệt để các thành phần trong thiết kế - Còn 1 vài lỗi chưa được kiểm soát trong phân tích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Chưa hiểu hết chi tiết từng thành phần cụ thể của hệ thống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Chưa được kiểm thử qua việc thực thi và kiểm thử</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 </a:t>
            </a:r>
            <a:r>
              <a:rPr lang="vi-VN" sz="2000" dirty="0">
                <a:latin typeface="Times New Roman" panose="02020603050405020304" pitchFamily="18" charset="0"/>
                <a:cs typeface="Times New Roman" panose="02020603050405020304" pitchFamily="18" charset="0"/>
              </a:rPr>
              <a:t>Hướng phát triển </a:t>
            </a:r>
            <a:endParaRPr lang="en-US" sz="2000" dirty="0">
              <a:latin typeface="Times New Roman" panose="02020603050405020304" pitchFamily="18" charset="0"/>
              <a:cs typeface="Times New Roman" panose="02020603050405020304" pitchFamily="18" charset="0"/>
            </a:endParaRPr>
          </a:p>
          <a:p>
            <a:pPr marL="342900" indent="-342900" algn="just">
              <a:buFontTx/>
              <a:buChar char="-"/>
            </a:pPr>
            <a:r>
              <a:rPr lang="vi-VN" sz="2000" dirty="0">
                <a:latin typeface="Times New Roman" panose="02020603050405020304" pitchFamily="18" charset="0"/>
                <a:cs typeface="Times New Roman" panose="02020603050405020304" pitchFamily="18" charset="0"/>
              </a:rPr>
              <a:t>Hệ thống có thể được nâng cấp trong tương lai với các kỹ thuật và công nghệ mới. Có thể áp dụng công nghệ điện toán đám mây để lưu trữ và truy xuất thông tin trực tuyến. </a:t>
            </a:r>
            <a:endParaRPr lang="en-US" sz="2000" dirty="0">
              <a:latin typeface="Times New Roman" panose="02020603050405020304" pitchFamily="18" charset="0"/>
              <a:cs typeface="Times New Roman" panose="02020603050405020304" pitchFamily="18" charset="0"/>
            </a:endParaRPr>
          </a:p>
          <a:p>
            <a:pPr marL="342900" indent="-342900" algn="just">
              <a:buFontTx/>
              <a:buChar char="-"/>
            </a:pPr>
            <a:r>
              <a:rPr lang="vi-VN" sz="2000" dirty="0">
                <a:latin typeface="Times New Roman" panose="02020603050405020304" pitchFamily="18" charset="0"/>
                <a:cs typeface="Times New Roman" panose="02020603050405020304" pitchFamily="18" charset="0"/>
              </a:rPr>
              <a:t>Thực hiện nâng cấp để đáp ứng các cơ sở dữ liệu lớn và mức độ truy cập cao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23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E88BA8-9664-48AF-802F-03FFFCD12BCE}"/>
              </a:ext>
            </a:extLst>
          </p:cNvPr>
          <p:cNvSpPr txBox="1"/>
          <p:nvPr/>
        </p:nvSpPr>
        <p:spPr>
          <a:xfrm>
            <a:off x="2894274" y="540688"/>
            <a:ext cx="4516341" cy="615553"/>
          </a:xfrm>
          <a:prstGeom prst="rect">
            <a:avLst/>
          </a:prstGeom>
          <a:noFill/>
        </p:spPr>
        <p:txBody>
          <a:bodyPr wrap="square" rtlCol="0">
            <a:spAutoFit/>
          </a:bodyPr>
          <a:lstStyle/>
          <a:p>
            <a:r>
              <a:rPr lang="en-US" sz="3400" dirty="0" err="1">
                <a:latin typeface="Times New Roman" panose="02020603050405020304" pitchFamily="18" charset="0"/>
                <a:cs typeface="Times New Roman" panose="02020603050405020304" pitchFamily="18" charset="0"/>
              </a:rPr>
              <a:t>Các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nội</a:t>
            </a:r>
            <a:r>
              <a:rPr lang="en-US" sz="3400" dirty="0">
                <a:latin typeface="Times New Roman" panose="02020603050405020304" pitchFamily="18" charset="0"/>
                <a:cs typeface="Times New Roman" panose="02020603050405020304" pitchFamily="18" charset="0"/>
              </a:rPr>
              <a:t> dung </a:t>
            </a:r>
            <a:r>
              <a:rPr lang="en-US" sz="3400" dirty="0" err="1">
                <a:latin typeface="Times New Roman" panose="02020603050405020304" pitchFamily="18" charset="0"/>
                <a:cs typeface="Times New Roman" panose="02020603050405020304" pitchFamily="18" charset="0"/>
              </a:rPr>
              <a:t>trình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bày</a:t>
            </a:r>
            <a:endParaRPr lang="en-US" sz="3400" dirty="0"/>
          </a:p>
        </p:txBody>
      </p:sp>
      <p:sp>
        <p:nvSpPr>
          <p:cNvPr id="5" name="Content Placeholder 2">
            <a:extLst>
              <a:ext uri="{FF2B5EF4-FFF2-40B4-BE49-F238E27FC236}">
                <a16:creationId xmlns:a16="http://schemas.microsoft.com/office/drawing/2014/main" id="{57142C85-26FE-493B-B15C-C382213FFD1E}"/>
              </a:ext>
            </a:extLst>
          </p:cNvPr>
          <p:cNvSpPr>
            <a:spLocks noGrp="1"/>
          </p:cNvSpPr>
          <p:nvPr>
            <p:ph idx="1"/>
          </p:nvPr>
        </p:nvSpPr>
        <p:spPr>
          <a:xfrm>
            <a:off x="1601748" y="1514909"/>
            <a:ext cx="7454077" cy="3828182"/>
          </a:xfrm>
        </p:spPr>
        <p:txBody>
          <a:bodyPr>
            <a:normAutofit/>
          </a:bodyPr>
          <a:lstStyle/>
          <a:p>
            <a:pPr marL="457200" indent="-457200">
              <a:lnSpc>
                <a:spcPct val="100000"/>
              </a:lnSpc>
              <a:buAutoNum type="arabicPeriod"/>
            </a:pP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p>
          <a:p>
            <a:pPr marL="457200" indent="-457200">
              <a:lnSpc>
                <a:spcPct val="100000"/>
              </a:lnSpc>
              <a:buAutoNum type="arabicPeriod"/>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43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2032AF-8DEE-485E-B1F8-441A031E6E65}"/>
              </a:ext>
            </a:extLst>
          </p:cNvPr>
          <p:cNvSpPr>
            <a:spLocks noGrp="1"/>
          </p:cNvSpPr>
          <p:nvPr>
            <p:ph type="title"/>
          </p:nvPr>
        </p:nvSpPr>
        <p:spPr>
          <a:xfrm>
            <a:off x="416307" y="313800"/>
            <a:ext cx="9324703" cy="1293028"/>
          </a:xfrm>
        </p:spPr>
        <p:txBody>
          <a:bodyPr>
            <a:noAutofit/>
          </a:bodyPr>
          <a:lstStyle/>
          <a:p>
            <a:r>
              <a:rPr lang="en-US" sz="4200" dirty="0" err="1">
                <a:latin typeface="Times New Roman" panose="02020603050405020304" pitchFamily="18" charset="0"/>
                <a:cs typeface="Times New Roman" panose="02020603050405020304" pitchFamily="18" charset="0"/>
              </a:rPr>
              <a:t>Lý</a:t>
            </a:r>
            <a:r>
              <a:rPr lang="en-US" sz="4200" dirty="0">
                <a:latin typeface="Times New Roman" panose="02020603050405020304" pitchFamily="18" charset="0"/>
                <a:cs typeface="Times New Roman" panose="02020603050405020304" pitchFamily="18" charset="0"/>
              </a:rPr>
              <a:t> Do </a:t>
            </a:r>
            <a:r>
              <a:rPr lang="en-US" sz="4200" dirty="0" err="1">
                <a:latin typeface="Times New Roman" panose="02020603050405020304" pitchFamily="18" charset="0"/>
                <a:cs typeface="Times New Roman" panose="02020603050405020304" pitchFamily="18" charset="0"/>
              </a:rPr>
              <a:t>chọn</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đề</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tài</a:t>
            </a:r>
            <a:endParaRPr lang="en-US" sz="4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F8935F-0A07-4D1B-A008-CF0C18D3CB4C}"/>
              </a:ext>
            </a:extLst>
          </p:cNvPr>
          <p:cNvSpPr txBox="1"/>
          <p:nvPr/>
        </p:nvSpPr>
        <p:spPr>
          <a:xfrm>
            <a:off x="524786" y="1311965"/>
            <a:ext cx="8849802" cy="3416320"/>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Trên thương trường, một khách hàng tương ứng là một cơ hội kinh doanh. Tìm kiếm khách hàng mới và chăm sóc khách hàng cũ là điều một doanh nghiệp luôn luôn phải quan tâm. Việc một doanh nghiệp tìm hiểu và triển khai CRM (Customer Relationship Management – Quản Lý Quan Hệ Khách Hàng) vào trong công ty hay tổ chức của mình là một cách đưa doanh nghiệp đến gần với Khách hàng hơn và tạo một mối quan hệ chặt chẽ nhờ những tính năng mà CRM mang lại. </a:t>
            </a:r>
            <a:endParaRPr lang="en-US" dirty="0">
              <a:latin typeface="Times New Roman" panose="02020603050405020304" pitchFamily="18" charset="0"/>
              <a:cs typeface="Times New Roman" panose="02020603050405020304" pitchFamily="18" charset="0"/>
            </a:endParaRPr>
          </a:p>
          <a:p>
            <a:pPr algn="just"/>
            <a:r>
              <a:rPr lang="vi-VN" dirty="0">
                <a:latin typeface="Times New Roman" panose="02020603050405020304" pitchFamily="18" charset="0"/>
                <a:cs typeface="Times New Roman" panose="02020603050405020304" pitchFamily="18" charset="0"/>
              </a:rPr>
              <a:t>Hiểu được lợi ích đó, các công ty kinh doanh gần đây đã và đang triển khai mô hình quản lý quan hệ khách hàng nhằm mục đích dễ dàng trong khâu quản lý thông tin khách hàng và các dữ liệu liên quan, để thực hiện tốt các công tác quản lý và giảm chi tối thiểu chi phí về thời gian và nhân lực. Phần mềm giúp công ty có thể lưu trữ tất cả thông tin liên quan đến khách hàng, các công tác marketing, khuyến mãi, hậu mãi và các dịch vụ chăm sóc khách hàng khác…</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36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4711C0-CEBE-47FA-A4FB-3B992D482DC0}"/>
              </a:ext>
            </a:extLst>
          </p:cNvPr>
          <p:cNvSpPr>
            <a:spLocks noGrp="1"/>
          </p:cNvSpPr>
          <p:nvPr>
            <p:ph type="title"/>
          </p:nvPr>
        </p:nvSpPr>
        <p:spPr>
          <a:xfrm>
            <a:off x="409492" y="174927"/>
            <a:ext cx="8610600" cy="935219"/>
          </a:xfrm>
        </p:spPr>
        <p:txBody>
          <a:bodyPr>
            <a:normAutofit/>
          </a:bodyPr>
          <a:lstStyle/>
          <a:p>
            <a:r>
              <a:rPr lang="en-US" sz="4200" dirty="0" err="1">
                <a:latin typeface="Times New Roman" panose="02020603050405020304" pitchFamily="18" charset="0"/>
                <a:cs typeface="Times New Roman" panose="02020603050405020304" pitchFamily="18" charset="0"/>
              </a:rPr>
              <a:t>Các</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chức</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năng</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của</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đề</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tài</a:t>
            </a:r>
            <a:endParaRPr lang="en-US" sz="4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20B148-DF1C-4513-8CA9-B11C9571F7E8}"/>
              </a:ext>
            </a:extLst>
          </p:cNvPr>
          <p:cNvSpPr>
            <a:spLocks noGrp="1"/>
          </p:cNvSpPr>
          <p:nvPr>
            <p:ph idx="1"/>
          </p:nvPr>
        </p:nvSpPr>
        <p:spPr>
          <a:xfrm>
            <a:off x="124381" y="1110146"/>
            <a:ext cx="9727286" cy="5307496"/>
          </a:xfrm>
        </p:spPr>
        <p:txBody>
          <a:bodyPr numCol="2">
            <a:noAutofit/>
          </a:bodyPr>
          <a:lstStyle/>
          <a:p>
            <a:pPr marL="0" indent="0">
              <a:buNone/>
            </a:pP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a:t>
            </a: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Hàng</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Tìm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Kiếm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Hàng</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Hàng</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Viên</a:t>
            </a:r>
            <a:r>
              <a:rPr lang="en-GB" sz="2400" dirty="0">
                <a:latin typeface="Times New Roman" panose="02020603050405020304" pitchFamily="18" charset="0"/>
                <a:cs typeface="Times New Roman" panose="02020603050405020304" pitchFamily="18" charset="0"/>
              </a:rPr>
              <a:t> </a:t>
            </a:r>
          </a:p>
          <a:p>
            <a:pPr lvl="0"/>
            <a:r>
              <a:rPr lang="en-GB" sz="2400" dirty="0" err="1">
                <a:latin typeface="Times New Roman" panose="02020603050405020304" pitchFamily="18" charset="0"/>
                <a:cs typeface="Times New Roman" panose="02020603050405020304" pitchFamily="18" charset="0"/>
              </a:rPr>
              <a:t>Tìm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Kiếm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Viên</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Viên</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Công</a:t>
            </a:r>
            <a:r>
              <a:rPr lang="en-GB" sz="2400" dirty="0">
                <a:latin typeface="Times New Roman" panose="02020603050405020304" pitchFamily="18" charset="0"/>
                <a:cs typeface="Times New Roman" panose="02020603050405020304" pitchFamily="18" charset="0"/>
              </a:rPr>
              <a:t> Ty</a:t>
            </a:r>
          </a:p>
          <a:p>
            <a:pPr lvl="0"/>
            <a:r>
              <a:rPr lang="en-GB" sz="2400" dirty="0" err="1">
                <a:latin typeface="Times New Roman" panose="02020603050405020304" pitchFamily="18" charset="0"/>
                <a:cs typeface="Times New Roman" panose="02020603050405020304" pitchFamily="18" charset="0"/>
              </a:rPr>
              <a:t>Tìm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Kiếm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Công</a:t>
            </a:r>
            <a:r>
              <a:rPr lang="en-GB" sz="2400" dirty="0">
                <a:latin typeface="Times New Roman" panose="02020603050405020304" pitchFamily="18" charset="0"/>
                <a:cs typeface="Times New Roman" panose="02020603050405020304" pitchFamily="18" charset="0"/>
              </a:rPr>
              <a:t> Ty</a:t>
            </a: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Công</a:t>
            </a:r>
            <a:r>
              <a:rPr lang="en-GB" sz="2400" dirty="0">
                <a:latin typeface="Times New Roman" panose="02020603050405020304" pitchFamily="18" charset="0"/>
                <a:cs typeface="Times New Roman" panose="02020603050405020304" pitchFamily="18" charset="0"/>
              </a:rPr>
              <a:t> ty</a:t>
            </a: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Giao </a:t>
            </a:r>
            <a:r>
              <a:rPr lang="en-GB" sz="2400" dirty="0" err="1">
                <a:latin typeface="Times New Roman" panose="02020603050405020304" pitchFamily="18" charset="0"/>
                <a:cs typeface="Times New Roman" panose="02020603050405020304" pitchFamily="18" charset="0"/>
              </a:rPr>
              <a:t>Dịch</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Giao </a:t>
            </a:r>
            <a:r>
              <a:rPr lang="en-GB" sz="2400" dirty="0" err="1">
                <a:latin typeface="Times New Roman" panose="02020603050405020304" pitchFamily="18" charset="0"/>
                <a:cs typeface="Times New Roman" panose="02020603050405020304" pitchFamily="18" charset="0"/>
              </a:rPr>
              <a:t>dịch</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Nhiệm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Vụ</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Nhiệm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Vụ</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Bán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Hàng</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Bán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Hàng</a:t>
            </a:r>
            <a:endParaRPr lang="en-GB" sz="2400" dirty="0">
              <a:latin typeface="Times New Roman" panose="02020603050405020304" pitchFamily="18" charset="0"/>
              <a:cs typeface="Times New Roman" panose="02020603050405020304" pitchFamily="18" charset="0"/>
            </a:endParaRPr>
          </a:p>
          <a:p>
            <a:pPr lvl="0"/>
            <a:r>
              <a:rPr lang="en-GB" sz="2400" dirty="0" err="1">
                <a:latin typeface="Times New Roman" panose="02020603050405020304" pitchFamily="18" charset="0"/>
                <a:cs typeface="Times New Roman" panose="02020603050405020304" pitchFamily="18" charset="0"/>
              </a:rPr>
              <a:t>Thêm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Tài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Chính</a:t>
            </a:r>
            <a:r>
              <a:rPr lang="en-GB" sz="2400" dirty="0">
                <a:latin typeface="Times New Roman" panose="02020603050405020304" pitchFamily="18" charset="0"/>
                <a:cs typeface="Times New Roman" panose="02020603050405020304" pitchFamily="18" charset="0"/>
              </a:rPr>
              <a:t> </a:t>
            </a:r>
          </a:p>
          <a:p>
            <a:pPr lvl="0"/>
            <a:r>
              <a:rPr lang="en-GB" sz="2400" dirty="0" err="1">
                <a:latin typeface="Times New Roman" panose="02020603050405020304" pitchFamily="18" charset="0"/>
                <a:cs typeface="Times New Roman" panose="02020603050405020304" pitchFamily="18" charset="0"/>
              </a:rPr>
              <a:t>Cập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Tài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Chính</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35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4ADAC-33D7-47CE-92F4-15E85EA70946}"/>
              </a:ext>
            </a:extLst>
          </p:cNvPr>
          <p:cNvSpPr>
            <a:spLocks noGrp="1"/>
          </p:cNvSpPr>
          <p:nvPr>
            <p:ph type="title"/>
          </p:nvPr>
        </p:nvSpPr>
        <p:spPr>
          <a:xfrm>
            <a:off x="216958" y="255490"/>
            <a:ext cx="9102634" cy="1293028"/>
          </a:xfrm>
        </p:spPr>
        <p:txBody>
          <a:bodyPr>
            <a:normAutofit/>
          </a:bodyPr>
          <a:lstStyle/>
          <a:p>
            <a:pPr marL="457200" indent="-457200">
              <a:lnSpc>
                <a:spcPct val="100000"/>
              </a:lnSpc>
            </a:pPr>
            <a:r>
              <a:rPr lang="en-US" sz="4200" dirty="0">
                <a:latin typeface="Times New Roman" panose="02020603050405020304" pitchFamily="18" charset="0"/>
                <a:cs typeface="Times New Roman" panose="02020603050405020304" pitchFamily="18" charset="0"/>
              </a:rPr>
              <a:t>3. </a:t>
            </a:r>
            <a:r>
              <a:rPr lang="en-US" sz="4200" dirty="0" err="1">
                <a:latin typeface="Times New Roman" panose="02020603050405020304" pitchFamily="18" charset="0"/>
                <a:cs typeface="Times New Roman" panose="02020603050405020304" pitchFamily="18" charset="0"/>
              </a:rPr>
              <a:t>Các</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công</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nghệ</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Đã</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sử</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dụng</a:t>
            </a:r>
            <a:endParaRPr lang="en-US" sz="4200" dirty="0">
              <a:latin typeface="Times New Roman" panose="02020603050405020304" pitchFamily="18" charset="0"/>
              <a:cs typeface="Times New Roman" panose="02020603050405020304" pitchFamily="18" charset="0"/>
            </a:endParaRPr>
          </a:p>
        </p:txBody>
      </p:sp>
      <p:pic>
        <p:nvPicPr>
          <p:cNvPr id="5" name="Picture 4" descr="Lộ trình học Php và Mysql cơ bản | Php &amp; Mysql">
            <a:extLst>
              <a:ext uri="{FF2B5EF4-FFF2-40B4-BE49-F238E27FC236}">
                <a16:creationId xmlns:a16="http://schemas.microsoft.com/office/drawing/2014/main" id="{74E4A6E4-BDD6-4C05-8BE1-B054D352C003}"/>
              </a:ext>
            </a:extLst>
          </p:cNvPr>
          <p:cNvPicPr/>
          <p:nvPr/>
        </p:nvPicPr>
        <p:blipFill rotWithShape="1">
          <a:blip r:embed="rId2">
            <a:extLst>
              <a:ext uri="{28A0092B-C50C-407E-A947-70E740481C1C}">
                <a14:useLocalDpi xmlns:a14="http://schemas.microsoft.com/office/drawing/2010/main" val="0"/>
              </a:ext>
            </a:extLst>
          </a:blip>
          <a:srcRect t="10539" b="18035"/>
          <a:stretch/>
        </p:blipFill>
        <p:spPr bwMode="auto">
          <a:xfrm>
            <a:off x="425872" y="2670690"/>
            <a:ext cx="3793762" cy="2050189"/>
          </a:xfrm>
          <a:prstGeom prst="rect">
            <a:avLst/>
          </a:prstGeom>
          <a:noFill/>
          <a:ln>
            <a:noFill/>
          </a:ln>
          <a:extLst>
            <a:ext uri="{53640926-AAD7-44D8-BBD7-CCE9431645EC}">
              <a14:shadowObscured xmlns:a14="http://schemas.microsoft.com/office/drawing/2010/main"/>
            </a:ext>
          </a:extLst>
        </p:spPr>
      </p:pic>
      <p:pic>
        <p:nvPicPr>
          <p:cNvPr id="6" name="Picture 5" descr="Laravel là gì? Lý do tại sao bạn nên lựa chọn Laravel?">
            <a:extLst>
              <a:ext uri="{FF2B5EF4-FFF2-40B4-BE49-F238E27FC236}">
                <a16:creationId xmlns:a16="http://schemas.microsoft.com/office/drawing/2014/main" id="{C5CF2FF4-72A9-44DF-BFAA-11B4ED4DF8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35322" y="2527566"/>
            <a:ext cx="3329782" cy="2050189"/>
          </a:xfrm>
          <a:prstGeom prst="rect">
            <a:avLst/>
          </a:prstGeom>
          <a:noFill/>
          <a:ln>
            <a:noFill/>
          </a:ln>
        </p:spPr>
      </p:pic>
    </p:spTree>
    <p:extLst>
      <p:ext uri="{BB962C8B-B14F-4D97-AF65-F5344CB8AC3E}">
        <p14:creationId xmlns:p14="http://schemas.microsoft.com/office/powerpoint/2010/main" val="352003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16F348-0390-4E6E-B30D-02CE6169F2B8}"/>
              </a:ext>
            </a:extLst>
          </p:cNvPr>
          <p:cNvSpPr>
            <a:spLocks noGrp="1"/>
          </p:cNvSpPr>
          <p:nvPr>
            <p:ph type="title"/>
          </p:nvPr>
        </p:nvSpPr>
        <p:spPr>
          <a:xfrm>
            <a:off x="253780" y="645103"/>
            <a:ext cx="8610600" cy="600601"/>
          </a:xfrm>
        </p:spPr>
        <p:txBody>
          <a:bodyPr>
            <a:normAutofit fontScale="90000"/>
          </a:bodyPr>
          <a:lstStyle/>
          <a:p>
            <a:pPr algn="l"/>
            <a:r>
              <a:rPr lang="en-US" dirty="0" err="1"/>
              <a:t>Mô</a:t>
            </a:r>
            <a:r>
              <a:rPr lang="en-US" dirty="0"/>
              <a:t> </a:t>
            </a:r>
            <a:r>
              <a:rPr lang="en-US" dirty="0" err="1"/>
              <a:t>hình</a:t>
            </a:r>
            <a:r>
              <a:rPr lang="en-US" dirty="0"/>
              <a:t> </a:t>
            </a:r>
            <a:r>
              <a:rPr lang="en-US" dirty="0" err="1"/>
              <a:t>Thực</a:t>
            </a:r>
            <a:r>
              <a:rPr lang="en-US" dirty="0"/>
              <a:t> </a:t>
            </a:r>
            <a:r>
              <a:rPr lang="en-US" dirty="0" err="1"/>
              <a:t>Hiện</a:t>
            </a:r>
            <a:endParaRPr lang="en-US" dirty="0"/>
          </a:p>
        </p:txBody>
      </p:sp>
      <p:pic>
        <p:nvPicPr>
          <p:cNvPr id="5" name="Content Placeholder 3">
            <a:extLst>
              <a:ext uri="{FF2B5EF4-FFF2-40B4-BE49-F238E27FC236}">
                <a16:creationId xmlns:a16="http://schemas.microsoft.com/office/drawing/2014/main" id="{207FD75C-1B17-498C-B72E-57B5AAF4D4B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0032" y="1826479"/>
            <a:ext cx="6639339" cy="3558848"/>
          </a:xfrm>
          <a:prstGeom prst="rect">
            <a:avLst/>
          </a:prstGeom>
          <a:noFill/>
          <a:ln>
            <a:noFill/>
          </a:ln>
        </p:spPr>
      </p:pic>
    </p:spTree>
    <p:extLst>
      <p:ext uri="{BB962C8B-B14F-4D97-AF65-F5344CB8AC3E}">
        <p14:creationId xmlns:p14="http://schemas.microsoft.com/office/powerpoint/2010/main" val="303957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7E912A-7331-4D55-B100-840728B3AE6A}"/>
              </a:ext>
            </a:extLst>
          </p:cNvPr>
          <p:cNvSpPr>
            <a:spLocks noGrp="1"/>
          </p:cNvSpPr>
          <p:nvPr>
            <p:ph type="title"/>
          </p:nvPr>
        </p:nvSpPr>
        <p:spPr>
          <a:xfrm>
            <a:off x="1041621" y="445810"/>
            <a:ext cx="9037983" cy="884170"/>
          </a:xfrm>
        </p:spPr>
        <p:txBody>
          <a:bodyPr>
            <a:normAutofit/>
          </a:bodyPr>
          <a:lstStyle/>
          <a:p>
            <a:r>
              <a:rPr lang="en-US" dirty="0"/>
              <a:t>4. </a:t>
            </a:r>
            <a:r>
              <a:rPr lang="en-US" dirty="0" err="1"/>
              <a:t>Một</a:t>
            </a:r>
            <a:r>
              <a:rPr lang="en-US" dirty="0"/>
              <a:t> </a:t>
            </a:r>
            <a:r>
              <a:rPr lang="en-US" dirty="0" err="1"/>
              <a:t>số</a:t>
            </a:r>
            <a:r>
              <a:rPr lang="en-US" dirty="0"/>
              <a:t> Giao </a:t>
            </a:r>
            <a:r>
              <a:rPr lang="en-US" dirty="0" err="1"/>
              <a:t>diên</a:t>
            </a:r>
            <a:r>
              <a:rPr lang="en-US" dirty="0"/>
              <a:t> </a:t>
            </a:r>
            <a:r>
              <a:rPr lang="en-US" dirty="0" err="1"/>
              <a:t>của</a:t>
            </a:r>
            <a:r>
              <a:rPr lang="en-US" dirty="0"/>
              <a:t> </a:t>
            </a:r>
            <a:r>
              <a:rPr lang="en-US" dirty="0" err="1"/>
              <a:t>trang</a:t>
            </a:r>
            <a:r>
              <a:rPr lang="en-US" dirty="0"/>
              <a:t> web</a:t>
            </a:r>
          </a:p>
        </p:txBody>
      </p:sp>
      <p:pic>
        <p:nvPicPr>
          <p:cNvPr id="6" name="Picture 5">
            <a:extLst>
              <a:ext uri="{FF2B5EF4-FFF2-40B4-BE49-F238E27FC236}">
                <a16:creationId xmlns:a16="http://schemas.microsoft.com/office/drawing/2014/main" id="{23C9EEAC-F394-4E13-A646-29790E99A132}"/>
              </a:ext>
            </a:extLst>
          </p:cNvPr>
          <p:cNvPicPr>
            <a:picLocks noChangeAspect="1"/>
          </p:cNvPicPr>
          <p:nvPr/>
        </p:nvPicPr>
        <p:blipFill>
          <a:blip r:embed="rId2"/>
          <a:stretch>
            <a:fillRect/>
          </a:stretch>
        </p:blipFill>
        <p:spPr>
          <a:xfrm>
            <a:off x="556592" y="1145884"/>
            <a:ext cx="9607826" cy="5354361"/>
          </a:xfrm>
          <a:prstGeom prst="rect">
            <a:avLst/>
          </a:prstGeom>
        </p:spPr>
      </p:pic>
    </p:spTree>
    <p:extLst>
      <p:ext uri="{BB962C8B-B14F-4D97-AF65-F5344CB8AC3E}">
        <p14:creationId xmlns:p14="http://schemas.microsoft.com/office/powerpoint/2010/main" val="26100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52FCF8-82DF-444E-BEE9-D2177F5832F4}"/>
              </a:ext>
            </a:extLst>
          </p:cNvPr>
          <p:cNvPicPr>
            <a:picLocks noChangeAspect="1"/>
          </p:cNvPicPr>
          <p:nvPr/>
        </p:nvPicPr>
        <p:blipFill>
          <a:blip r:embed="rId2"/>
          <a:stretch>
            <a:fillRect/>
          </a:stretch>
        </p:blipFill>
        <p:spPr>
          <a:xfrm>
            <a:off x="548640" y="429369"/>
            <a:ext cx="9803958" cy="5915771"/>
          </a:xfrm>
          <a:prstGeom prst="rect">
            <a:avLst/>
          </a:prstGeom>
        </p:spPr>
      </p:pic>
    </p:spTree>
    <p:extLst>
      <p:ext uri="{BB962C8B-B14F-4D97-AF65-F5344CB8AC3E}">
        <p14:creationId xmlns:p14="http://schemas.microsoft.com/office/powerpoint/2010/main" val="417122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FEC65-586D-444E-ABA6-89F5E7666113}"/>
              </a:ext>
            </a:extLst>
          </p:cNvPr>
          <p:cNvSpPr>
            <a:spLocks noGrp="1"/>
          </p:cNvSpPr>
          <p:nvPr>
            <p:ph type="title"/>
          </p:nvPr>
        </p:nvSpPr>
        <p:spPr>
          <a:xfrm>
            <a:off x="247815" y="366808"/>
            <a:ext cx="8610600" cy="1293028"/>
          </a:xfrm>
        </p:spPr>
        <p:txBody>
          <a:bodyPr>
            <a:normAutofit fontScale="90000"/>
          </a:bodyPr>
          <a:lstStyle/>
          <a:p>
            <a:r>
              <a:rPr lang="en-US" sz="4200" dirty="0">
                <a:latin typeface="Times New Roman" panose="02020603050405020304" pitchFamily="18" charset="0"/>
                <a:cs typeface="Times New Roman" panose="02020603050405020304" pitchFamily="18" charset="0"/>
              </a:rPr>
              <a:t>5. </a:t>
            </a:r>
            <a:r>
              <a:rPr lang="en-US" sz="4200" dirty="0" err="1">
                <a:latin typeface="Times New Roman" panose="02020603050405020304" pitchFamily="18" charset="0"/>
                <a:cs typeface="Times New Roman" panose="02020603050405020304" pitchFamily="18" charset="0"/>
              </a:rPr>
              <a:t>Kết</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Quả</a:t>
            </a:r>
            <a:br>
              <a:rPr lang="en-US" sz="4200" dirty="0">
                <a:latin typeface="Times New Roman" panose="02020603050405020304" pitchFamily="18" charset="0"/>
                <a:cs typeface="Times New Roman" panose="02020603050405020304" pitchFamily="18" charset="0"/>
              </a:rPr>
            </a:br>
            <a:endParaRPr lang="en-US" sz="4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014129-6718-4954-A5CF-6EDB65AC07F5}"/>
              </a:ext>
            </a:extLst>
          </p:cNvPr>
          <p:cNvSpPr txBox="1"/>
          <p:nvPr/>
        </p:nvSpPr>
        <p:spPr>
          <a:xfrm>
            <a:off x="554602" y="1419382"/>
            <a:ext cx="9297063" cy="3170099"/>
          </a:xfrm>
          <a:prstGeom prst="rect">
            <a:avLst/>
          </a:prstGeom>
          <a:noFill/>
        </p:spPr>
        <p:txBody>
          <a:bodyPr wrap="square">
            <a:spAutoFit/>
          </a:bodyPr>
          <a:lstStyle/>
          <a:p>
            <a:pPr marL="342900" indent="-342900" algn="just">
              <a:buAutoNum type="arabicPeriod"/>
            </a:pPr>
            <a:r>
              <a:rPr lang="vi-VN" sz="2000" dirty="0">
                <a:latin typeface="Times New Roman" panose="02020603050405020304" pitchFamily="18" charset="0"/>
                <a:cs typeface="Times New Roman" panose="02020603050405020304" pitchFamily="18" charset="0"/>
              </a:rPr>
              <a:t>Thuận lợi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Với giai đoạn phân tích được thực hiện đặc tả hầu hết các chức năng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Với giai đoạn thiết kế được thực hiện khá chi tiết và đầy đủ - Nắm được tổng quan của dự án</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Đáp ứng yêu cầu chính yếu của hệ thống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Tạo các giao diện thân thiện với người dùng và đảm bảo tính toàn vẹn.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Có các tài liệu đáp ứng cho từng giai đoạn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Công cụ sử dụng đáp ứng yêu cầu và đảm bảo tính linh hoạt </a:t>
            </a:r>
            <a:endParaRPr lang="en-US" sz="2000" dirty="0">
              <a:latin typeface="Times New Roman" panose="02020603050405020304" pitchFamily="18" charset="0"/>
              <a:cs typeface="Times New Roman" panose="02020603050405020304" pitchFamily="18" charset="0"/>
            </a:endParaRPr>
          </a:p>
          <a:p>
            <a:pPr marL="285750" indent="-285750" algn="just">
              <a:buFontTx/>
              <a:buChar char="-"/>
            </a:pPr>
            <a:r>
              <a:rPr lang="vi-VN" sz="2000" dirty="0">
                <a:latin typeface="Times New Roman" panose="02020603050405020304" pitchFamily="18" charset="0"/>
                <a:cs typeface="Times New Roman" panose="02020603050405020304" pitchFamily="18" charset="0"/>
              </a:rPr>
              <a:t>Thiết kế chi tiết từ mức tổng quan đến mức cụ thể (chi tiết) - Đảm bảo đầy đủ các giai đoạn của việc Đặc tả - phân tích – thiết kế</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160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639</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PowerPoint Presentation</vt:lpstr>
      <vt:lpstr>Lý Do chọn đề tài</vt:lpstr>
      <vt:lpstr>Các chức năng của đề tài</vt:lpstr>
      <vt:lpstr>3. Các công nghệ Đã sử dụng</vt:lpstr>
      <vt:lpstr>Mô hình Thực Hiện</vt:lpstr>
      <vt:lpstr>4. Một số Giao diên của trang web</vt:lpstr>
      <vt:lpstr>PowerPoint Presentation</vt:lpstr>
      <vt:lpstr>5. Kết Quả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Dao Xuan Hoang</dc:creator>
  <cp:lastModifiedBy>Dao Xuan Hoang</cp:lastModifiedBy>
  <cp:revision>4</cp:revision>
  <dcterms:created xsi:type="dcterms:W3CDTF">2021-05-13T16:47:53Z</dcterms:created>
  <dcterms:modified xsi:type="dcterms:W3CDTF">2021-05-13T17:18:39Z</dcterms:modified>
</cp:coreProperties>
</file>