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Lato"/>
      <p:regular r:id="rId26"/>
      <p:bold r:id="rId27"/>
      <p:italic r:id="rId28"/>
      <p:boldItalic r:id="rId29"/>
    </p:embeddedFon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slide" Target="slides/slide21.xml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6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589f613e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0589f613e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589f613e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0589f613e9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589f613e9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0589f613e9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589f613e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0589f613e9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589f613e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0589f613e9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589f613e9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0589f613e9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1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5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II. PHÂN TÍCH THIẾT KẾ 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Package Object </a:t>
            </a:r>
            <a:endParaRPr b="0" i="0" sz="3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1.2. Package object.event</a:t>
            </a:r>
            <a:endParaRPr b="0" i="0" sz="3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>
              <a:solidFill>
                <a:srgbClr val="000000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380" y="1981200"/>
            <a:ext cx="6225239" cy="416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II. PHÂN TÍCH THIẾT KẾ 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Package Object </a:t>
            </a:r>
            <a:endParaRPr b="0" i="0" sz="3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Package object.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dynasty</a:t>
            </a:r>
            <a:endParaRPr b="0" i="0" sz="3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>
              <a:solidFill>
                <a:srgbClr val="000000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425" y="2042825"/>
            <a:ext cx="5401149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II. PHÂN TÍCH THIẾT KẾ 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Package Object </a:t>
            </a:r>
            <a:endParaRPr b="0" i="0" sz="3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Package object.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festival</a:t>
            </a:r>
            <a:endParaRPr b="0" i="0" sz="3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>
              <a:solidFill>
                <a:srgbClr val="000000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875" y="1973225"/>
            <a:ext cx="5474250" cy="404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II. PHÂN TÍCH THIẾT KẾ 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Package Object </a:t>
            </a:r>
            <a:endParaRPr b="0" i="0" sz="3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Package object.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relic</a:t>
            </a:r>
            <a:endParaRPr b="0" i="0" sz="3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>
              <a:solidFill>
                <a:srgbClr val="000000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190" y="1973225"/>
            <a:ext cx="5425245" cy="40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II. PHÂN TÍCH THIẾT KẾ 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 Package webcrawler 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2.1. Package webcrawler.dynasty 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>
              <a:solidFill>
                <a:srgbClr val="000000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41" y="1863150"/>
            <a:ext cx="7897469" cy="428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5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II. PHÂN TÍCH THIẾT KẾ 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 Package webcrawler 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Biểu đồ lớp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>
              <a:solidFill>
                <a:srgbClr val="000000"/>
              </a:solidFill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00" y="1876625"/>
            <a:ext cx="8389800" cy="42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II. PHÂN TÍCH THIẾT KẾ 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 Package webcrawler 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2.2. Package webcrawler.combine 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>
              <a:solidFill>
                <a:srgbClr val="000000"/>
              </a:solidFill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350" y="841250"/>
            <a:ext cx="33147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7"/>
          <p:cNvSpPr txBox="1"/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II. PHÂN TÍCH THIẾT KẾ</a:t>
            </a:r>
            <a:endParaRPr/>
          </a:p>
        </p:txBody>
      </p:sp>
      <p:sp>
        <p:nvSpPr>
          <p:cNvPr id="173" name="Google Shape;173;p27"/>
          <p:cNvSpPr/>
          <p:nvPr>
            <p:ph idx="2" type="chart"/>
          </p:nvPr>
        </p:nvSpPr>
        <p:spPr>
          <a:xfrm>
            <a:off x="247651" y="1406769"/>
            <a:ext cx="4324350" cy="4655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>
            <p:ph idx="3" type="pic"/>
          </p:nvPr>
        </p:nvSpPr>
        <p:spPr>
          <a:xfrm>
            <a:off x="4660869" y="1406769"/>
            <a:ext cx="4083844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8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2380488" y="2582064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ato"/>
              <a:buNone/>
            </a:pPr>
            <a:r>
              <a:rPr lang="en-US" sz="6600"/>
              <a:t>LỊCH SỬ VIỆT NAM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idx="2" type="body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b="1" i="0" lang="en-US" sz="48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63" name="Google Shape;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13012" y="2704440"/>
            <a:ext cx="7342482" cy="51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LẬP TRÌNH HƯỚNG ĐỐI </a:t>
            </a:r>
            <a:r>
              <a:rPr b="1" i="0" lang="en-US" sz="28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TƯỢNG</a:t>
            </a:r>
            <a:r>
              <a:rPr b="1" i="0" lang="en-US" sz="3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OOP</a:t>
            </a:r>
            <a:endParaRPr b="1" i="0" sz="32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3012" y="3784863"/>
            <a:ext cx="7342482" cy="84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Lato"/>
              <a:buNone/>
            </a:pPr>
            <a:r>
              <a:rPr b="0" i="0" lang="en-US" sz="2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XÂY DỰNG APP THÔNG TIN VỀ LỊCH SỬ VIỆT NAM</a:t>
            </a:r>
            <a:endParaRPr b="0" i="0" sz="22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I. XÁC ĐỊNH YÊU CẦU ĐỀ TÀI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1.1. ĐỀ TÀI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 rất nhiều các trang web cung cấp thông tin về lịch sử Việt Nam. Cần tìm các trang web này và thu thập </a:t>
            </a: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tự động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dữ liệu về lịch sử Việt Nam và liên kết các dữ liệu này lại với nhau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thực thể cần thu thập bao gồm: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triều đại lịch sử Việt Nam (thời Tiền Sử, Hồng Bàng, An Dương Vương, Bắc Thuộc lần I, …)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nhân vật lịch sử Việt Nam)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địa điểm/di tích lịch sử Việt Nam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lễ hội văn hóa Việt Nam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sự kiện lịch sử Việt Nam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Mỗi thực thể cần có định danh, có các thuộc tính, và cần được liên kết với nhau. 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 liệu thu thập được cần được lưu trữ dưới dạng JSON hoặc CSV. Sau đó cung cấp chức năng tìm kiếm và hiển thị thông tin cho người dùng.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I. XÁC ĐỊNH YÊU CẦU ĐỀ TÀI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1.2. Xác định yêu cầu chức năng của chương trình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Thực hiện xây dựng thực thể: Xây dựng các thuộc tính và phương thức mỗi thực thể </a:t>
            </a:r>
            <a:endParaRPr b="0" i="0" sz="2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Thực hiện thu thập dữ liệu: Thu thập dữ liệu từ nhiều website và liên kết với nhau. Đồng thời cần đảm bảo chương trình dễ bổ sung thêm dữ liệu. </a:t>
            </a:r>
            <a:endParaRPr b="0" i="0" sz="2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Thực hiện xây dựng giao diện tìm kiếm: Giao diện đẹp, hiển thị thông tin đầy đủ, rõ ràng. Đồng thời cung cấp tính năng tìm kiếm dữ liệu.  </a:t>
            </a:r>
            <a:endParaRPr b="0" i="0" sz="2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I. XÁC ĐỊNH YÊU CẦU ĐỀ TÀI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1.3. Nhóm sinh viên thực hiện đề tài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</a:rPr>
              <a:t>1. Trần Tiến Ngọc 20205009 </a:t>
            </a:r>
            <a:endParaRPr b="0" i="0" sz="20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</a:rPr>
              <a:t>2. Nguyễn Quang Trường 20200653 </a:t>
            </a:r>
            <a:endParaRPr b="0" i="0" sz="20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</a:rPr>
              <a:t>3. Hoàng Danh Quân 20205112 </a:t>
            </a:r>
            <a:endParaRPr b="0" i="0" sz="20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</a:rPr>
              <a:t>4. Nguyễn Lê Minh 20205002 </a:t>
            </a:r>
            <a:endParaRPr b="0" i="0" sz="20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</a:rPr>
              <a:t>5. Văn Đăng Huy 20205086 </a:t>
            </a:r>
            <a:endParaRPr b="0" i="0" sz="20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</a:rPr>
              <a:t>6. Đào Xuân Minh 20205100 </a:t>
            </a:r>
            <a:endParaRPr b="0" i="0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II. PHÂN TÍCH THIẾT KẾ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i="0" lang="en-US" sz="2000">
                <a:solidFill>
                  <a:srgbClr val="000000"/>
                </a:solidFill>
              </a:rPr>
              <a:t>2.1. Xác định đối tượng của sản phẩm </a:t>
            </a:r>
            <a:endParaRPr b="0" i="0"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i="0" lang="en-US" sz="2000">
                <a:solidFill>
                  <a:srgbClr val="000000"/>
                </a:solidFill>
              </a:rPr>
              <a:t>2.1.1. Khách hàng, người sử dụng sản phẩm </a:t>
            </a:r>
            <a:endParaRPr b="0" i="0" sz="32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>
                <a:solidFill>
                  <a:srgbClr val="000000"/>
                </a:solidFill>
              </a:rPr>
              <a:t>Chọn đối tượng muốn tìm kiếm trong menu. </a:t>
            </a:r>
            <a:endParaRPr b="0" i="0" sz="32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>
                <a:solidFill>
                  <a:srgbClr val="000000"/>
                </a:solidFill>
              </a:rPr>
              <a:t>Người dùng thực hiện tìm kiếm trong thanh tìm kiếm. </a:t>
            </a:r>
            <a:endParaRPr b="0" i="0"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i="0" lang="en-US" sz="2000">
                <a:solidFill>
                  <a:srgbClr val="000000"/>
                </a:solidFill>
              </a:rPr>
              <a:t>2.1.2. Người quản trị </a:t>
            </a:r>
            <a:endParaRPr b="0" i="0" sz="32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>
                <a:solidFill>
                  <a:srgbClr val="000000"/>
                </a:solidFill>
              </a:rPr>
              <a:t>Người quản trị thực hiện cập nhật dữ liệu thường xuyên </a:t>
            </a:r>
            <a:endParaRPr b="0" i="0"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i="0" lang="en-US" sz="2000">
                <a:solidFill>
                  <a:srgbClr val="000000"/>
                </a:solidFill>
              </a:rPr>
              <a:t>2.2. Xác định nhiệm vụ </a:t>
            </a:r>
            <a:endParaRPr b="0" i="0"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i="0" lang="en-US" sz="2000">
                <a:solidFill>
                  <a:srgbClr val="000000"/>
                </a:solidFill>
              </a:rPr>
              <a:t>2.2.1. Thu thập dữ liệu </a:t>
            </a:r>
            <a:endParaRPr b="0" i="0" sz="32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>
                <a:solidFill>
                  <a:srgbClr val="000000"/>
                </a:solidFill>
              </a:rPr>
              <a:t>Thu thập dữ liệu từ nhiều website </a:t>
            </a:r>
            <a:endParaRPr b="0" i="0"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i="0" lang="en-US" sz="2000">
                <a:solidFill>
                  <a:srgbClr val="000000"/>
                </a:solidFill>
              </a:rPr>
              <a:t>2.2.2. Thiết kế  </a:t>
            </a:r>
            <a:endParaRPr b="0" i="0"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i="0" lang="en-US" sz="2000">
                <a:solidFill>
                  <a:srgbClr val="000000"/>
                </a:solidFill>
              </a:rPr>
              <a:t>2.2.3. Biểu đồ UML</a:t>
            </a:r>
            <a:endParaRPr b="0" i="0"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II. PHÂN TÍCH THIẾT KẾ 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Package Object </a:t>
            </a:r>
            <a:endParaRPr b="0" i="0" sz="3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1.1. Package object.figure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Biểu đồ lớp  </a:t>
            </a:r>
            <a:endParaRPr b="0" i="0" sz="3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>
              <a:solidFill>
                <a:srgbClr val="000000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1399" y="1443279"/>
            <a:ext cx="3749040" cy="327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6565" l="4905" r="4888" t="0"/>
          <a:stretch/>
        </p:blipFill>
        <p:spPr>
          <a:xfrm>
            <a:off x="313560" y="2494675"/>
            <a:ext cx="4517520" cy="347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II. PHÂN TÍCH THIẾT KẾ 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Package Object </a:t>
            </a:r>
            <a:endParaRPr b="0" i="0" sz="3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1.2. Package object.event</a:t>
            </a:r>
            <a:endParaRPr b="0" i="0" sz="3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 sz="3200">
              <a:solidFill>
                <a:srgbClr val="000000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380" y="1981200"/>
            <a:ext cx="6225239" cy="416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