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8" r:id="rId4"/>
    <p:sldMasterId id="2147483692" r:id="rId5"/>
    <p:sldMasterId id="2147483722" r:id="rId6"/>
  </p:sldMasterIdLst>
  <p:notesMasterIdLst>
    <p:notesMasterId r:id="rId14"/>
  </p:notesMasterIdLst>
  <p:handoutMasterIdLst>
    <p:handoutMasterId r:id="rId15"/>
  </p:handoutMasterIdLst>
  <p:sldIdLst>
    <p:sldId id="588" r:id="rId7"/>
    <p:sldId id="584" r:id="rId8"/>
    <p:sldId id="590" r:id="rId9"/>
    <p:sldId id="589" r:id="rId10"/>
    <p:sldId id="580" r:id="rId11"/>
    <p:sldId id="585" r:id="rId12"/>
    <p:sldId id="586" r:id="rId13"/>
  </p:sldIdLst>
  <p:sldSz cx="9906000" cy="6858000" type="A4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Arial" pitchFamily="34" charset="0"/>
        <a:ea typeface=""/>
        <a:cs typeface="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pos="1850">
          <p15:clr>
            <a:srgbClr val="A4A3A4"/>
          </p15:clr>
        </p15:guide>
        <p15:guide id="4" pos="5932">
          <p15:clr>
            <a:srgbClr val="A4A3A4"/>
          </p15:clr>
        </p15:guide>
        <p15:guide id="5" pos="1941">
          <p15:clr>
            <a:srgbClr val="A4A3A4"/>
          </p15:clr>
        </p15:guide>
        <p15:guide id="6" pos="1351">
          <p15:clr>
            <a:srgbClr val="A4A3A4"/>
          </p15:clr>
        </p15:guide>
        <p15:guide id="7" pos="1623">
          <p15:clr>
            <a:srgbClr val="A4A3A4"/>
          </p15:clr>
        </p15:guide>
        <p15:guide id="8" pos="6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000"/>
    <a:srgbClr val="009900"/>
    <a:srgbClr val="FF9966"/>
    <a:srgbClr val="0033CC"/>
    <a:srgbClr val="FFFF99"/>
    <a:srgbClr val="FABF8F"/>
    <a:srgbClr val="DA9694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469" autoAdjust="0"/>
  </p:normalViewPr>
  <p:slideViewPr>
    <p:cSldViewPr>
      <p:cViewPr varScale="1">
        <p:scale>
          <a:sx n="89" d="100"/>
          <a:sy n="89" d="100"/>
        </p:scale>
        <p:origin x="1397" y="53"/>
      </p:cViewPr>
      <p:guideLst>
        <p:guide orient="horz" pos="1570"/>
        <p:guide orient="horz" pos="346"/>
        <p:guide pos="1850"/>
        <p:guide pos="5932"/>
        <p:guide pos="1941"/>
        <p:guide pos="1351"/>
        <p:guide pos="1623"/>
        <p:guide pos="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866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99624706-508A-4AB7-A4C9-590ADA6480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30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06F265C-FB29-41CE-ADAF-C8EE574691D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522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F265C-FB29-41CE-ADAF-C8EE574691DB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329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7713"/>
            <a:ext cx="5376862" cy="372268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9638"/>
            <a:ext cx="5445125" cy="447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0" tIns="45159" rIns="90320" bIns="45159"/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2926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7713"/>
            <a:ext cx="5376862" cy="372268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9638"/>
            <a:ext cx="5445125" cy="447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0" tIns="45159" rIns="90320" bIns="45159"/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2081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47713"/>
            <a:ext cx="5376862" cy="372268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9638"/>
            <a:ext cx="5445125" cy="4471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0" tIns="45159" rIns="90320" bIns="45159"/>
          <a:lstStyle/>
          <a:p>
            <a:pPr>
              <a:spcBef>
                <a:spcPct val="0"/>
              </a:spcBef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864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0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2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24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2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9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436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8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7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42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743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9777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1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rrowheads="1"/>
          </p:cNvSpPr>
          <p:nvPr userDrawn="1"/>
        </p:nvSpPr>
        <p:spPr bwMode="auto">
          <a:xfrm>
            <a:off x="4024537" y="125413"/>
            <a:ext cx="1864567" cy="338532"/>
          </a:xfrm>
          <a:prstGeom prst="rect">
            <a:avLst/>
          </a:prstGeom>
          <a:noFill/>
          <a:ln w="9525">
            <a:solidFill>
              <a:srgbClr val="D9D9D9"/>
            </a:solidFill>
            <a:miter lim="800000"/>
            <a:headEnd/>
            <a:tailEnd/>
          </a:ln>
        </p:spPr>
        <p:txBody>
          <a:bodyPr wrap="none" lIns="91417" tIns="45709" rIns="91417" bIns="45709">
            <a:spAutoFit/>
          </a:bodyPr>
          <a:lstStyle/>
          <a:p>
            <a:pPr algn="l" eaLnBrk="0" latinLnBrk="0" hangingPunct="0"/>
            <a:r>
              <a:rPr kumimoji="0" lang="en-US" altLang="ko-KR" sz="1600" dirty="0">
                <a:solidFill>
                  <a:srgbClr val="BFBFBF"/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</a:rPr>
              <a:t>LGE Internal Use Only</a:t>
            </a:r>
            <a:endParaRPr kumimoji="0" lang="ko-KR" altLang="en-US" sz="1600" dirty="0">
              <a:solidFill>
                <a:srgbClr val="BFBFBF"/>
              </a:solidFill>
              <a:latin typeface="Arial Narrow" pitchFamily="34" charset="0"/>
              <a:ea typeface="LG스마트체 Regular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44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45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979613"/>
            <a:ext cx="8420100" cy="4116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21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algn="l" eaLnBrk="0" latinLnBrk="0" hangingPunct="0"/>
            <a:fld id="{36C360A7-06E3-41E1-A031-F0DF563BDEFD}" type="datetimeFigureOut">
              <a:rPr lang="ko-KR" altLang="en-US" sz="1200" b="1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  <a:cs typeface="+mn-cs"/>
              </a:rPr>
              <a:pPr algn="l" eaLnBrk="0" latinLnBrk="0" hangingPunct="0"/>
              <a:t>2021-01-26</a:t>
            </a:fld>
            <a:endParaRPr lang="ko-KR" altLang="en-US" sz="1200" b="1">
              <a:solidFill>
                <a:srgbClr val="000000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pPr algn="l" eaLnBrk="0" latinLnBrk="0" hangingPunct="0"/>
            <a:endParaRPr lang="ko-KR" altLang="en-US" sz="1200" b="1">
              <a:solidFill>
                <a:srgbClr val="000000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pPr algn="l" eaLnBrk="0" latinLnBrk="0" hangingPunct="0"/>
            <a:fld id="{C55C4B10-B56F-410D-AB23-F68FA9BDD864}" type="slidenum">
              <a:rPr lang="ko-KR" altLang="en-US" sz="1200" b="1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  <a:cs typeface="+mn-cs"/>
              </a:rPr>
              <a:pPr algn="l" eaLnBrk="0" latinLnBrk="0" hangingPunct="0"/>
              <a:t>‹#›</a:t>
            </a:fld>
            <a:endParaRPr lang="ko-KR" altLang="en-US" sz="1200" b="1">
              <a:solidFill>
                <a:srgbClr val="000000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197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83516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4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7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4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682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2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17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08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9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52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4657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1360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8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8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ppt_titelmast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0978"/>
            <a:ext cx="9906000" cy="2347023"/>
          </a:xfrm>
          <a:prstGeom prst="rect">
            <a:avLst/>
          </a:prstGeom>
        </p:spPr>
      </p:pic>
      <p:pic>
        <p:nvPicPr>
          <p:cNvPr id="14" name="Grafik 13" descr="Unbenannt-1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4009" y="531117"/>
            <a:ext cx="3754655" cy="1178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7339" y="2153541"/>
            <a:ext cx="8881393" cy="1854617"/>
          </a:xfrm>
        </p:spPr>
        <p:txBody>
          <a:bodyPr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7339" y="4255807"/>
            <a:ext cx="8881393" cy="821018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>
                <a:solidFill>
                  <a:prstClr val="white"/>
                </a:solidFill>
              </a:rPr>
              <a:t>Dateiname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9351" y="5264210"/>
            <a:ext cx="4328715" cy="752030"/>
          </a:xfrm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Ort</a:t>
            </a:r>
          </a:p>
          <a:p>
            <a:pPr lvl="0"/>
            <a:r>
              <a:rPr lang="de-DE" dirty="0"/>
              <a:t>Datum </a:t>
            </a:r>
          </a:p>
        </p:txBody>
      </p:sp>
    </p:spTree>
    <p:extLst>
      <p:ext uri="{BB962C8B-B14F-4D97-AF65-F5344CB8AC3E}">
        <p14:creationId xmlns:p14="http://schemas.microsoft.com/office/powerpoint/2010/main" val="325805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="" xmlns:a16="http://schemas.microsoft.com/office/drawing/2014/main" id="{18579754-A578-4A91-AD99-6DAF86E851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79"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89354" y="6484938"/>
            <a:ext cx="2209307" cy="303212"/>
          </a:xfrm>
        </p:spPr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 dirty="0">
              <a:solidFill>
                <a:srgbClr val="878787">
                  <a:lumMod val="75000"/>
                </a:srgbClr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07340" y="1233489"/>
            <a:ext cx="8891323" cy="518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76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07340" y="1233488"/>
            <a:ext cx="8891323" cy="359908"/>
          </a:xfrm>
        </p:spPr>
        <p:txBody>
          <a:bodyPr/>
          <a:lstStyle>
            <a:lvl1pPr algn="l">
              <a:defRPr sz="1600" b="1" u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>
              <a:solidFill>
                <a:srgbClr val="878787">
                  <a:lumMod val="75000"/>
                </a:srgbClr>
              </a:solidFill>
            </a:endParaRP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507339" y="1725917"/>
            <a:ext cx="8891323" cy="4511371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01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14">
          <p15:clr>
            <a:srgbClr val="FBAE40"/>
          </p15:clr>
        </p15:guide>
        <p15:guide id="3" pos="5336">
          <p15:clr>
            <a:srgbClr val="FBAE40"/>
          </p15:clr>
        </p15:guide>
        <p15:guide id="4" orient="horz" pos="1162">
          <p15:clr>
            <a:srgbClr val="FBAE40"/>
          </p15:clr>
        </p15:guide>
        <p15:guide id="5" orient="horz" pos="355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07340" y="1233488"/>
            <a:ext cx="8891323" cy="349250"/>
          </a:xfrm>
        </p:spPr>
        <p:txBody>
          <a:bodyPr/>
          <a:lstStyle>
            <a:lvl1pPr algn="l">
              <a:defRPr sz="1600" b="1" u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Hier steht der Diagrammtitel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>
              <a:solidFill>
                <a:srgbClr val="878787">
                  <a:lumMod val="75000"/>
                </a:srgbClr>
              </a:solidFill>
            </a:endParaRPr>
          </a:p>
        </p:txBody>
      </p:sp>
      <p:sp>
        <p:nvSpPr>
          <p:cNvPr id="10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507339" y="1715259"/>
            <a:ext cx="8874123" cy="3921955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468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162">
          <p15:clr>
            <a:srgbClr val="FBAE40"/>
          </p15:clr>
        </p15:guide>
        <p15:guide id="3" orient="horz" pos="355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ellenplatzhalter 6"/>
          <p:cNvSpPr>
            <a:spLocks noGrp="1"/>
          </p:cNvSpPr>
          <p:nvPr>
            <p:ph type="tbl" sz="quarter" idx="17"/>
          </p:nvPr>
        </p:nvSpPr>
        <p:spPr>
          <a:xfrm>
            <a:off x="507340" y="1844676"/>
            <a:ext cx="8891323" cy="3792538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de-DE"/>
              <a:t>Tabelle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07340" y="1227836"/>
            <a:ext cx="8891323" cy="349250"/>
          </a:xfrm>
        </p:spPr>
        <p:txBody>
          <a:bodyPr/>
          <a:lstStyle>
            <a:lvl1pPr algn="l">
              <a:defRPr sz="1600" b="1" u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Hier steht der Tabellentitel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>
              <a:solidFill>
                <a:srgbClr val="87878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162">
          <p15:clr>
            <a:srgbClr val="FBAE40"/>
          </p15:clr>
        </p15:guide>
        <p15:guide id="3" orient="horz" pos="355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="" xmlns:a16="http://schemas.microsoft.com/office/drawing/2014/main" id="{5CFFEE65-3799-4618-9ECE-0A6DA029C0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3" name="think-cell Folie" r:id="rId4" imgW="421" imgH="420" progId="TCLayout.ActiveDocument.1">
                  <p:embed/>
                </p:oleObj>
              </mc:Choice>
              <mc:Fallback>
                <p:oleObj name="think-cell Folie" r:id="rId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>
              <a:solidFill>
                <a:srgbClr val="878787">
                  <a:lumMod val="75000"/>
                </a:srgbClr>
              </a:solidFill>
            </a:endParaRP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07340" y="1233488"/>
            <a:ext cx="8891323" cy="349250"/>
          </a:xfrm>
        </p:spPr>
        <p:txBody>
          <a:bodyPr/>
          <a:lstStyle>
            <a:lvl1pPr algn="l">
              <a:defRPr sz="1600" b="1" u="none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de-DE" dirty="0"/>
              <a:t>Hier steht der Untertitel</a:t>
            </a:r>
          </a:p>
        </p:txBody>
      </p:sp>
    </p:spTree>
    <p:extLst>
      <p:ext uri="{BB962C8B-B14F-4D97-AF65-F5344CB8AC3E}">
        <p14:creationId xmlns:p14="http://schemas.microsoft.com/office/powerpoint/2010/main" val="30598565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878787">
                    <a:lumMod val="75000"/>
                  </a:srgbClr>
                </a:solidFill>
              </a:rPr>
              <a:t>Dateiname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9DA-2EE4-4227-A642-5A6CE2420B24}" type="slidenum">
              <a:rPr lang="de-DE" smtClean="0">
                <a:solidFill>
                  <a:srgbClr val="878787">
                    <a:lumMod val="75000"/>
                  </a:srgbClr>
                </a:solidFill>
              </a:rPr>
              <a:pPr/>
              <a:t>‹#›</a:t>
            </a:fld>
            <a:endParaRPr lang="de-DE">
              <a:solidFill>
                <a:srgbClr val="87878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550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69850"/>
            <a:ext cx="807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88088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6" y="57150"/>
            <a:ext cx="7992889" cy="27550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6" y="476671"/>
            <a:ext cx="9793088" cy="6154587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43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2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gi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heme" Target="../theme/them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4"/>
          <p:cNvSpPr>
            <a:spLocks noChangeShapeType="1"/>
          </p:cNvSpPr>
          <p:nvPr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56515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>
              <a:solidFill>
                <a:srgbClr val="000000"/>
              </a:solidFill>
              <a:latin typeface="Arial" charset="0"/>
              <a:ea typeface="돋움체" pitchFamily="49" charset="-127"/>
              <a:cs typeface="+mn-cs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6378575"/>
            <a:ext cx="9906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20000"/>
              </a:lnSpc>
              <a:buFont typeface="Wingdings" pitchFamily="2" charset="2"/>
              <a:buNone/>
              <a:defRPr/>
            </a:pPr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9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79613"/>
            <a:ext cx="84201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0" latinLnBrk="0" hangingPunct="0"/>
            <a:endParaRPr lang="ko-KR" altLang="en-US" sz="1200" b="1">
              <a:solidFill>
                <a:srgbClr val="000000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0" y="56515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>
              <a:solidFill>
                <a:srgbClr val="000000"/>
              </a:solidFill>
              <a:latin typeface="Arial" charset="0"/>
              <a:ea typeface="돋움체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8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="" xmlns:a16="http://schemas.microsoft.com/office/drawing/2014/main" id="{79358AE5-09AC-4967-9308-1069DE9551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5" name="think-cell Folie" r:id="rId11" imgW="383" imgH="384" progId="TCLayout.ActiveDocument.1">
                  <p:embed/>
                </p:oleObj>
              </mc:Choice>
              <mc:Fallback>
                <p:oleObj name="think-cell Folie" r:id="rId11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uppieren 21"/>
          <p:cNvGrpSpPr/>
          <p:nvPr userDrawn="1"/>
        </p:nvGrpSpPr>
        <p:grpSpPr>
          <a:xfrm>
            <a:off x="0" y="4510978"/>
            <a:ext cx="9906000" cy="2347023"/>
            <a:chOff x="0" y="4510977"/>
            <a:chExt cx="9144000" cy="2347023"/>
          </a:xfrm>
        </p:grpSpPr>
        <p:pic>
          <p:nvPicPr>
            <p:cNvPr id="24" name="Grafik 23" descr="ppt_folienmaster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4510977"/>
              <a:ext cx="9144000" cy="2347023"/>
            </a:xfrm>
            <a:prstGeom prst="rect">
              <a:avLst/>
            </a:prstGeom>
          </p:spPr>
        </p:pic>
        <p:pic>
          <p:nvPicPr>
            <p:cNvPr id="25" name="Inhaltsplatzhalter 3" descr="Unbenannt-1.gif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15206" y="6215082"/>
              <a:ext cx="1400164" cy="475918"/>
            </a:xfrm>
            <a:prstGeom prst="rect">
              <a:avLst/>
            </a:prstGeom>
          </p:spPr>
        </p:pic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8132" y="207850"/>
            <a:ext cx="7173161" cy="8931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Titelmasterformat durch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134" y="1233488"/>
            <a:ext cx="8890528" cy="5187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338" y="6484938"/>
            <a:ext cx="3515098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de-DE" smtClean="0">
                <a:solidFill>
                  <a:srgbClr val="878787">
                    <a:lumMod val="75000"/>
                  </a:srgbClr>
                </a:solidFill>
                <a:latin typeface="Segoe UI"/>
                <a:ea typeface="+mn-ea"/>
                <a:cs typeface="+mn-cs"/>
              </a:rPr>
              <a:t>Dateiname</a:t>
            </a:r>
            <a:endParaRPr kumimoji="0" lang="de-DE" dirty="0">
              <a:solidFill>
                <a:srgbClr val="878787">
                  <a:lumMod val="75000"/>
                </a:srgbClr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89354" y="6484938"/>
            <a:ext cx="2209307" cy="3032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A03CC9DA-2EE4-4227-A642-5A6CE2420B24}" type="slidenum">
              <a:rPr kumimoji="0" lang="de-DE" smtClean="0">
                <a:solidFill>
                  <a:srgbClr val="878787">
                    <a:lumMod val="75000"/>
                  </a:srgbClr>
                </a:solidFill>
                <a:latin typeface="Segoe UI"/>
                <a:ea typeface="+mn-ea"/>
                <a:cs typeface="+mn-cs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de-DE" dirty="0">
              <a:solidFill>
                <a:srgbClr val="878787">
                  <a:lumMod val="75000"/>
                </a:srgbClr>
              </a:solidFill>
              <a:latin typeface="Segoe UI"/>
              <a:ea typeface="+mn-ea"/>
              <a:cs typeface="+mn-cs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-834600" y="6420588"/>
            <a:ext cx="41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flipH="1">
            <a:off x="-834600" y="6239613"/>
            <a:ext cx="41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H="1">
            <a:off x="-834600" y="3421800"/>
            <a:ext cx="41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flipH="1">
            <a:off x="-834600" y="1449388"/>
            <a:ext cx="41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 flipH="1">
            <a:off x="-834600" y="188913"/>
            <a:ext cx="413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508134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4830154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54373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5076479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9398662" y="-561600"/>
            <a:ext cx="0" cy="414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 userDrawn="1"/>
        </p:nvSpPr>
        <p:spPr>
          <a:xfrm>
            <a:off x="3471817" y="5129350"/>
            <a:ext cx="3037840" cy="687977"/>
          </a:xfrm>
          <a:prstGeom prst="rect">
            <a:avLst/>
          </a:prstGeom>
        </p:spPr>
        <p:txBody>
          <a:bodyPr vert="horz" wrap="square" lIns="72000" tIns="36000" rIns="72000" bIns="36000" rtlCol="0">
            <a:noAutofit/>
          </a:bodyPr>
          <a:lstStyle/>
          <a:p>
            <a:pPr marL="180975" indent="-180975" algn="l" fontAlgn="auto" latinLnBrk="0">
              <a:spcBef>
                <a:spcPts val="0"/>
              </a:spcBef>
              <a:spcAft>
                <a:spcPts val="0"/>
              </a:spcAft>
              <a:buClr>
                <a:srgbClr val="591504"/>
              </a:buClr>
              <a:buFont typeface="Verdana" panose="020B0604030504040204" pitchFamily="34" charset="0"/>
              <a:buChar char="●"/>
            </a:pPr>
            <a:endParaRPr kumimoji="0" lang="de-DE" sz="1600" dirty="0">
              <a:solidFill>
                <a:prstClr val="black"/>
              </a:solidFill>
              <a:latin typeface="Segoe UI"/>
              <a:ea typeface="+mn-ea"/>
              <a:cs typeface="+mn-cs"/>
            </a:endParaRPr>
          </a:p>
        </p:txBody>
      </p:sp>
      <p:sp>
        <p:nvSpPr>
          <p:cNvPr id="23" name="Freihandform 22"/>
          <p:cNvSpPr/>
          <p:nvPr userDrawn="1"/>
        </p:nvSpPr>
        <p:spPr>
          <a:xfrm rot="21430259">
            <a:off x="-40350" y="4660228"/>
            <a:ext cx="9970671" cy="1585051"/>
          </a:xfrm>
          <a:custGeom>
            <a:avLst/>
            <a:gdLst>
              <a:gd name="connsiteX0" fmla="*/ 70841 w 9203696"/>
              <a:gd name="connsiteY0" fmla="*/ 0 h 1585051"/>
              <a:gd name="connsiteX1" fmla="*/ 9203696 w 9203696"/>
              <a:gd name="connsiteY1" fmla="*/ 451308 h 1585051"/>
              <a:gd name="connsiteX2" fmla="*/ 9167423 w 9203696"/>
              <a:gd name="connsiteY2" fmla="*/ 1185342 h 1585051"/>
              <a:gd name="connsiteX3" fmla="*/ 9135819 w 9203696"/>
              <a:gd name="connsiteY3" fmla="*/ 1190746 h 1585051"/>
              <a:gd name="connsiteX4" fmla="*/ 3571229 w 9203696"/>
              <a:gd name="connsiteY4" fmla="*/ 1585051 h 1585051"/>
              <a:gd name="connsiteX5" fmla="*/ 166083 w 9203696"/>
              <a:gd name="connsiteY5" fmla="*/ 1449355 h 1585051"/>
              <a:gd name="connsiteX6" fmla="*/ 0 w 9203696"/>
              <a:gd name="connsiteY6" fmla="*/ 1433563 h 15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03696" h="1585051">
                <a:moveTo>
                  <a:pt x="70841" y="0"/>
                </a:moveTo>
                <a:lnTo>
                  <a:pt x="9203696" y="451308"/>
                </a:lnTo>
                <a:lnTo>
                  <a:pt x="9167423" y="1185342"/>
                </a:lnTo>
                <a:lnTo>
                  <a:pt x="9135819" y="1190746"/>
                </a:lnTo>
                <a:cubicBezTo>
                  <a:pt x="7623635" y="1437077"/>
                  <a:pt x="5684980" y="1585051"/>
                  <a:pt x="3571229" y="1585051"/>
                </a:cubicBezTo>
                <a:cubicBezTo>
                  <a:pt x="2363372" y="1585051"/>
                  <a:pt x="1212688" y="1536733"/>
                  <a:pt x="166083" y="1449355"/>
                </a:cubicBezTo>
                <a:lnTo>
                  <a:pt x="0" y="1433563"/>
                </a:lnTo>
                <a:close/>
              </a:path>
            </a:pathLst>
          </a:custGeom>
          <a:solidFill>
            <a:schemeClr val="bg1"/>
          </a:solidFill>
          <a:ln w="952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de-DE" sz="1600" dirty="0" err="1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n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444500" indent="-174625" algn="l" defTabSz="914400" rtl="0" eaLnBrk="1" latinLnBrk="0" hangingPunct="1">
        <a:spcBef>
          <a:spcPts val="600"/>
        </a:spcBef>
        <a:buClr>
          <a:schemeClr val="accent1"/>
        </a:buClr>
        <a:buFont typeface="Segoe UI" panose="020B0502040204020203" pitchFamily="34" charset="0"/>
        <a:buChar char="●"/>
        <a:defRPr sz="16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627063" indent="-182563" algn="l" defTabSz="914400" rtl="0" eaLnBrk="1" latinLnBrk="0" hangingPunct="1">
        <a:spcBef>
          <a:spcPts val="600"/>
        </a:spcBef>
        <a:buClr>
          <a:schemeClr val="accent1"/>
        </a:buClr>
        <a:buFont typeface="Symbol" panose="05050102010706020507" pitchFamily="18" charset="2"/>
        <a:buChar char="-"/>
        <a:defRPr sz="1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809625" indent="-182563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orient="horz" pos="777">
          <p15:clr>
            <a:srgbClr val="F26B43"/>
          </p15:clr>
        </p15:guide>
        <p15:guide id="8" pos="295">
          <p15:clr>
            <a:srgbClr val="F26B43"/>
          </p15:clr>
        </p15:guide>
        <p15:guide id="9" orient="horz" pos="91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328" name="Picture 80" descr="Open" hidden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502275"/>
            <a:ext cx="4278312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5" name="Picture 157" descr="Image5" hidden="1">
            <a:hlinkHover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6270625"/>
            <a:ext cx="762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6" name="Picture 158" descr="Image5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6280150"/>
            <a:ext cx="7540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7" name="Picture 159" descr="Image5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6270625"/>
            <a:ext cx="762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8" name="Picture 160" descr="Screensaver Alt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461125"/>
            <a:ext cx="2730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09" name="Picture 161" descr="Home Page 1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6437313"/>
            <a:ext cx="30797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0" name="Picture 162" descr="Screensaver Alt" hidden="1">
            <a:hlinkHover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088" y="6475413"/>
            <a:ext cx="2730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1" name="Picture 163" descr="Image6" hidden="1">
            <a:hlinkHover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6392863"/>
            <a:ext cx="523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2" name="Picture 164" descr="Image6" hidden="1">
            <a:hlinkHover r:id="" action="ppaction://macro?name=MoveToAgenda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13" y="6376988"/>
            <a:ext cx="5254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9413" name="Picture 165" descr="Image6" hidden="1">
            <a:hlinkHover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6392863"/>
            <a:ext cx="5238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171" hidden="1">
            <a:hlinkHover r:id="" action="ppaction://macro?name=UpdateClocktime"/>
          </p:cNvPr>
          <p:cNvSpPr txBox="1">
            <a:spLocks noChangeArrowheads="1"/>
          </p:cNvSpPr>
          <p:nvPr/>
        </p:nvSpPr>
        <p:spPr bwMode="auto">
          <a:xfrm>
            <a:off x="9459913" y="503238"/>
            <a:ext cx="3540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pl-PL" sz="800" dirty="0" smtClean="0">
                <a:solidFill>
                  <a:srgbClr val="808080"/>
                </a:solidFill>
                <a:latin typeface="Trebuchet MS" panose="020B0603020202020204" pitchFamily="34" charset="0"/>
                <a:ea typeface="Dotum" panose="020B0600000101010101" pitchFamily="34" charset="-127"/>
              </a:rPr>
              <a:t>00:00</a:t>
            </a:r>
          </a:p>
        </p:txBody>
      </p:sp>
      <p:pic>
        <p:nvPicPr>
          <p:cNvPr id="1038" name="Picture 380" descr="orologio2" hidden="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163" y="46038"/>
            <a:ext cx="3825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9" name="LancetteOre" hidden="1"/>
          <p:cNvGrpSpPr>
            <a:grpSpLocks/>
          </p:cNvGrpSpPr>
          <p:nvPr/>
        </p:nvGrpSpPr>
        <p:grpSpPr bwMode="auto">
          <a:xfrm rot="6300000">
            <a:off x="9488488" y="87312"/>
            <a:ext cx="268288" cy="290513"/>
            <a:chOff x="5440" y="86"/>
            <a:chExt cx="169" cy="169"/>
          </a:xfrm>
        </p:grpSpPr>
        <p:sp>
          <p:nvSpPr>
            <p:cNvPr id="1051" name="Oval 368" hidden="1"/>
            <p:cNvSpPr>
              <a:spLocks noChangeAspect="1" noChangeArrowheads="1"/>
            </p:cNvSpPr>
            <p:nvPr userDrawn="1"/>
          </p:nvSpPr>
          <p:spPr bwMode="gray">
            <a:xfrm rot="60000">
              <a:off x="5440" y="86"/>
              <a:ext cx="169" cy="16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lIns="72000" tIns="36000" rIns="72000" bIns="36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90000"/>
                </a:lnSpc>
                <a:spcBef>
                  <a:spcPct val="50000"/>
                </a:spcBef>
                <a:buFont typeface="Webdings" panose="05030102010509060703" pitchFamily="18" charset="2"/>
                <a:buNone/>
                <a:defRPr/>
              </a:pPr>
              <a:endParaRPr kumimoji="0" lang="en-US" altLang="pl-PL" sz="1400" dirty="0" smtClean="0">
                <a:solidFill>
                  <a:srgbClr val="FFFFFF"/>
                </a:solidFill>
                <a:latin typeface="Trebuchet MS" panose="020B0603020202020204" pitchFamily="34" charset="0"/>
                <a:ea typeface="Dotum" panose="020B0600000101010101" pitchFamily="34" charset="-127"/>
              </a:endParaRPr>
            </a:p>
          </p:txBody>
        </p:sp>
        <p:sp>
          <p:nvSpPr>
            <p:cNvPr id="1052" name="Freeform 369" hidden="1"/>
            <p:cNvSpPr>
              <a:spLocks noChangeAspect="1"/>
            </p:cNvSpPr>
            <p:nvPr userDrawn="1"/>
          </p:nvSpPr>
          <p:spPr bwMode="gray">
            <a:xfrm rot="60000">
              <a:off x="5517" y="96"/>
              <a:ext cx="9" cy="70"/>
            </a:xfrm>
            <a:custGeom>
              <a:avLst/>
              <a:gdLst>
                <a:gd name="T0" fmla="*/ 3 w 10"/>
                <a:gd name="T1" fmla="*/ 56 h 72"/>
                <a:gd name="T2" fmla="*/ 0 w 10"/>
                <a:gd name="T3" fmla="*/ 44 h 72"/>
                <a:gd name="T4" fmla="*/ 4 w 10"/>
                <a:gd name="T5" fmla="*/ 0 h 72"/>
                <a:gd name="T6" fmla="*/ 5 w 10"/>
                <a:gd name="T7" fmla="*/ 44 h 72"/>
                <a:gd name="T8" fmla="*/ 5 w 10"/>
                <a:gd name="T9" fmla="*/ 56 h 72"/>
                <a:gd name="T10" fmla="*/ 3 w 10"/>
                <a:gd name="T11" fmla="*/ 5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"/>
                <a:gd name="T19" fmla="*/ 0 h 72"/>
                <a:gd name="T20" fmla="*/ 10 w 10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" h="72">
                  <a:moveTo>
                    <a:pt x="3" y="72"/>
                  </a:moveTo>
                  <a:lnTo>
                    <a:pt x="0" y="52"/>
                  </a:lnTo>
                  <a:lnTo>
                    <a:pt x="4" y="0"/>
                  </a:lnTo>
                  <a:lnTo>
                    <a:pt x="10" y="52"/>
                  </a:lnTo>
                  <a:lnTo>
                    <a:pt x="8" y="72"/>
                  </a:lnTo>
                  <a:lnTo>
                    <a:pt x="3" y="72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tx2"/>
              </a:solidFill>
              <a:round/>
              <a:headEnd/>
              <a:tailEnd/>
            </a:ln>
          </p:spPr>
          <p:txBody>
            <a:bodyPr rot="10800000" wrap="none" lIns="72000" tIns="36000" rIns="72000" bIns="36000" anchor="ctr"/>
            <a:lstStyle/>
            <a:p>
              <a:pPr algn="l" eaLnBrk="0" latinLnBrk="0" hangingPunct="0"/>
              <a:endParaRPr lang="pl-PL" sz="18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endParaRPr>
            </a:p>
          </p:txBody>
        </p:sp>
      </p:grpSp>
      <p:grpSp>
        <p:nvGrpSpPr>
          <p:cNvPr id="1040" name="LancetteMinuti" hidden="1"/>
          <p:cNvGrpSpPr>
            <a:grpSpLocks/>
          </p:cNvGrpSpPr>
          <p:nvPr/>
        </p:nvGrpSpPr>
        <p:grpSpPr bwMode="auto">
          <a:xfrm rot="10800000">
            <a:off x="9469438" y="85725"/>
            <a:ext cx="296862" cy="274638"/>
            <a:chOff x="5124" y="0"/>
            <a:chExt cx="173" cy="173"/>
          </a:xfrm>
        </p:grpSpPr>
        <p:sp>
          <p:nvSpPr>
            <p:cNvPr id="1046" name="Oval 198" hidden="1"/>
            <p:cNvSpPr>
              <a:spLocks noChangeAspect="1" noChangeArrowheads="1"/>
            </p:cNvSpPr>
            <p:nvPr userDrawn="1"/>
          </p:nvSpPr>
          <p:spPr bwMode="gray">
            <a:xfrm rot="-32851">
              <a:off x="5124" y="0"/>
              <a:ext cx="173" cy="173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vert="eaVert" wrap="none" lIns="72000" tIns="36000" rIns="72000" bIns="36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0" latinLnBrk="0" hangingPunct="0">
                <a:lnSpc>
                  <a:spcPct val="90000"/>
                </a:lnSpc>
                <a:spcBef>
                  <a:spcPct val="50000"/>
                </a:spcBef>
                <a:buFont typeface="Webdings" panose="05030102010509060703" pitchFamily="18" charset="2"/>
                <a:buNone/>
                <a:defRPr/>
              </a:pPr>
              <a:endParaRPr kumimoji="0" lang="en-US" altLang="pl-PL" sz="1400" dirty="0" smtClean="0">
                <a:solidFill>
                  <a:srgbClr val="FFFFFF"/>
                </a:solidFill>
                <a:latin typeface="Trebuchet MS" panose="020B0603020202020204" pitchFamily="34" charset="0"/>
                <a:ea typeface="Dotum" panose="020B0600000101010101" pitchFamily="34" charset="-127"/>
              </a:endParaRPr>
            </a:p>
          </p:txBody>
        </p:sp>
        <p:grpSp>
          <p:nvGrpSpPr>
            <p:cNvPr id="1047" name="Group 45" hidden="1"/>
            <p:cNvGrpSpPr>
              <a:grpSpLocks/>
            </p:cNvGrpSpPr>
            <p:nvPr userDrawn="1"/>
          </p:nvGrpSpPr>
          <p:grpSpPr bwMode="auto">
            <a:xfrm>
              <a:off x="5190" y="9"/>
              <a:ext cx="43" cy="93"/>
              <a:chOff x="5190" y="9"/>
              <a:chExt cx="43" cy="93"/>
            </a:xfrm>
          </p:grpSpPr>
          <p:sp>
            <p:nvSpPr>
              <p:cNvPr id="1048" name="Line 235" hidden="1">
                <a:hlinkClick r:id="" action="ppaction://macro?name=UpdateClocktime"/>
              </p:cNvPr>
              <p:cNvSpPr>
                <a:spLocks noChangeAspect="1" noChangeShapeType="1"/>
              </p:cNvSpPr>
              <p:nvPr userDrawn="1"/>
            </p:nvSpPr>
            <p:spPr bwMode="gray">
              <a:xfrm rot="3221602">
                <a:off x="5196" y="42"/>
                <a:ext cx="57" cy="43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2000" tIns="36000" rIns="72000" bIns="36000" anchor="ctr"/>
              <a:lstStyle/>
              <a:p>
                <a:pPr algn="l" eaLnBrk="0" latinLnBrk="0" hangingPunct="0"/>
                <a:endParaRPr lang="pl-PL" sz="1800">
                  <a:solidFill>
                    <a:srgbClr val="000000"/>
                  </a:solidFill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  <p:sp>
            <p:nvSpPr>
              <p:cNvPr id="1049" name="Oval 237" hidden="1"/>
              <p:cNvSpPr>
                <a:spLocks noChangeAspect="1" noChangeArrowheads="1"/>
              </p:cNvSpPr>
              <p:nvPr userDrawn="1"/>
            </p:nvSpPr>
            <p:spPr bwMode="gray">
              <a:xfrm rot="5760000">
                <a:off x="5202" y="59"/>
                <a:ext cx="18" cy="19"/>
              </a:xfrm>
              <a:prstGeom prst="ellipse">
                <a:avLst/>
              </a:prstGeom>
              <a:noFill/>
              <a:ln w="9525" algn="ctr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lIns="72000" tIns="36000" rIns="72000" bIns="3600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34" charset="-127"/>
                    <a:ea typeface="굴림" panose="020B0600000101010101" pitchFamily="34" charset="-127"/>
                  </a:defRPr>
                </a:lvl9pPr>
              </a:lstStyle>
              <a:p>
                <a:pPr eaLnBrk="0" latinLnBrk="0" hangingPunct="0">
                  <a:lnSpc>
                    <a:spcPct val="90000"/>
                  </a:lnSpc>
                  <a:spcBef>
                    <a:spcPct val="50000"/>
                  </a:spcBef>
                  <a:buFont typeface="Webdings" panose="05030102010509060703" pitchFamily="18" charset="2"/>
                  <a:buNone/>
                  <a:defRPr/>
                </a:pPr>
                <a:endParaRPr kumimoji="0" lang="en-US" altLang="pl-PL" sz="1400" dirty="0" smtClean="0">
                  <a:solidFill>
                    <a:srgbClr val="FFFFFF"/>
                  </a:solidFill>
                  <a:latin typeface="Trebuchet MS" panose="020B0603020202020204" pitchFamily="34" charset="0"/>
                  <a:ea typeface="Dotum" panose="020B0600000101010101" pitchFamily="34" charset="-127"/>
                </a:endParaRPr>
              </a:p>
            </p:txBody>
          </p:sp>
          <p:sp>
            <p:nvSpPr>
              <p:cNvPr id="1050" name="Line 387" hidden="1"/>
              <p:cNvSpPr>
                <a:spLocks noChangeShapeType="1"/>
              </p:cNvSpPr>
              <p:nvPr userDrawn="1"/>
            </p:nvSpPr>
            <p:spPr bwMode="gray">
              <a:xfrm flipV="1">
                <a:off x="5184" y="12"/>
                <a:ext cx="0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2000" tIns="36000" rIns="72000" bIns="36000">
                <a:spAutoFit/>
              </a:bodyPr>
              <a:lstStyle/>
              <a:p>
                <a:pPr algn="l" eaLnBrk="0" latinLnBrk="0" hangingPunct="0"/>
                <a:endParaRPr lang="pl-PL" sz="1800">
                  <a:solidFill>
                    <a:srgbClr val="000000"/>
                  </a:solidFill>
                  <a:latin typeface="굴림" panose="020B0600000101010101" pitchFamily="34" charset="-127"/>
                  <a:ea typeface="굴림" panose="020B0600000101010101" pitchFamily="34" charset="-127"/>
                </a:endParaRPr>
              </a:p>
            </p:txBody>
          </p:sp>
        </p:grpSp>
      </p:grpSp>
      <p:pic>
        <p:nvPicPr>
          <p:cNvPr id="949327" name="Picture 79" descr="closed" hidden="1">
            <a:hlinkClick r:id="" action="ppaction://macro?name=Macro5"/>
          </p:cNvPr>
          <p:cNvPicPr>
            <a:picLocks noChangeAspect="1" noChangeArrowheads="1"/>
          </p:cNvPicPr>
          <p:nvPr/>
        </p:nvPicPr>
        <p:blipFill>
          <a:blip r:embed="rId11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88" y="6508750"/>
            <a:ext cx="4048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69850"/>
            <a:ext cx="807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44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" y="450850"/>
            <a:ext cx="97917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33" name="직사각형 18"/>
          <p:cNvSpPr/>
          <p:nvPr userDrawn="1"/>
        </p:nvSpPr>
        <p:spPr>
          <a:xfrm>
            <a:off x="4120587" y="-6178"/>
            <a:ext cx="1679575" cy="258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Font typeface="Webdings" pitchFamily="18" charset="2"/>
              <a:buNone/>
              <a:defRPr/>
            </a:pPr>
            <a:r>
              <a:rPr kumimoji="0" lang="en-US" altLang="ko-KR" sz="1200" dirty="0">
                <a:solidFill>
                  <a:srgbClr val="BFBFBF"/>
                </a:solidFill>
                <a:latin typeface="Trebuchet MS"/>
                <a:ea typeface="Dotum"/>
              </a:rPr>
              <a:t>LGE Internal Use Only</a:t>
            </a:r>
            <a:endParaRPr kumimoji="0" lang="ko-KR" altLang="en-US" sz="1200" dirty="0">
              <a:solidFill>
                <a:srgbClr val="BFBFBF"/>
              </a:solidFill>
              <a:latin typeface="Trebuchet MS"/>
              <a:ea typeface="Dotum"/>
            </a:endParaRPr>
          </a:p>
        </p:txBody>
      </p:sp>
      <p:sp>
        <p:nvSpPr>
          <p:cNvPr id="29" name="Line 55"/>
          <p:cNvSpPr>
            <a:spLocks noChangeShapeType="1"/>
          </p:cNvSpPr>
          <p:nvPr userDrawn="1"/>
        </p:nvSpPr>
        <p:spPr bwMode="auto">
          <a:xfrm>
            <a:off x="96839" y="476672"/>
            <a:ext cx="97139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1417" tIns="45709" rIns="91417" bIns="45709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§"/>
            </a:pPr>
            <a:endParaRPr kumimoji="0" lang="ko-KR" altLang="en-US" sz="1200" dirty="0" smtClean="0">
              <a:solidFill>
                <a:srgbClr val="000000"/>
              </a:solidFill>
              <a:latin typeface="Trebuchet MS"/>
              <a:ea typeface="Dotu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49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9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4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4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32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949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4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4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94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94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94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94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94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32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49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 nodeType="clickPar">
                      <p:stCondLst>
                        <p:cond delay="0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300" fill="hold"/>
                                        <p:tgtEl>
                                          <p:spTgt spid="9494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94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08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49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 nodeType="clickPar">
                      <p:stCondLst>
                        <p:cond delay="0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300" fill="hold"/>
                                        <p:tgtEl>
                                          <p:spTgt spid="9494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49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0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49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 nodeType="clickPar">
                      <p:stCondLst>
                        <p:cond delay="0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300" fill="hold"/>
                                        <p:tgtEl>
                                          <p:spTgt spid="9494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94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9410"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Calibri" pitchFamily="34" charset="0"/>
          <a:ea typeface="돋움" panose="020B0600000101010101" pitchFamily="34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200">
          <a:solidFill>
            <a:srgbClr val="4D4D4D"/>
          </a:solidFill>
          <a:latin typeface="Trebuchet MS" pitchFamily="34" charset="0"/>
          <a:ea typeface="Dotum" pitchFamily="34" charset="-127"/>
        </a:defRPr>
      </a:lvl9pPr>
    </p:titleStyle>
    <p:bodyStyle>
      <a:lvl1pPr marL="323850" indent="-323850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rgbClr val="9A0021"/>
          </a:solidFill>
          <a:latin typeface="Calibri" pitchFamily="34" charset="0"/>
          <a:ea typeface="돋움" panose="020B0600000101010101" pitchFamily="34" charset="-127"/>
          <a:cs typeface="+mn-cs"/>
        </a:defRPr>
      </a:lvl1pPr>
      <a:lvl2pPr marL="700088" indent="-261938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5F5F5F"/>
        </a:buClr>
        <a:buChar char="•"/>
        <a:defRPr>
          <a:solidFill>
            <a:schemeClr val="tx1"/>
          </a:solidFill>
          <a:latin typeface="Calibri" pitchFamily="34" charset="0"/>
          <a:ea typeface="돋움" panose="020B0600000101010101" pitchFamily="34" charset="-127"/>
        </a:defRPr>
      </a:lvl2pPr>
      <a:lvl3pPr marL="1077913" indent="-214313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Char char="•"/>
        <a:defRPr sz="1600">
          <a:solidFill>
            <a:schemeClr val="accent2"/>
          </a:solidFill>
          <a:latin typeface="Calibri" pitchFamily="34" charset="0"/>
          <a:ea typeface="돋움" panose="020B0600000101010101" pitchFamily="34" charset="-127"/>
        </a:defRPr>
      </a:lvl3pPr>
      <a:lvl4pPr marL="1509713" indent="-215900" algn="l" defTabSz="719138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돋움" panose="020B0600000101010101" pitchFamily="34" charset="-127"/>
          <a:cs typeface="Calibri" pitchFamily="34" charset="0"/>
        </a:defRPr>
      </a:lvl4pPr>
      <a:lvl5pPr marL="1941513" indent="-215900" algn="l" defTabSz="71913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Calibri" pitchFamily="34" charset="0"/>
          <a:ea typeface="돋움" panose="020B0600000101010101" pitchFamily="34" charset="-127"/>
          <a:cs typeface="Calibri" pitchFamily="34" charset="0"/>
        </a:defRPr>
      </a:lvl5pPr>
      <a:lvl6pPr marL="23987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6pPr>
      <a:lvl7pPr marL="28559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7pPr>
      <a:lvl8pPr marL="33131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8pPr>
      <a:lvl9pPr marL="3770313" indent="-215900" algn="l" defTabSz="719138" rtl="0" eaLnBrk="1" fontAlgn="base" latinLnBrk="1" hangingPunct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456" y="112484"/>
            <a:ext cx="1099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/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1. Y21 KPI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723560" y="655946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6 / 8</a:t>
            </a:r>
            <a:endParaRPr lang="ko-KR" altLang="en-US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66218"/>
              </p:ext>
            </p:extLst>
          </p:nvPr>
        </p:nvGraphicFramePr>
        <p:xfrm>
          <a:off x="128463" y="692696"/>
          <a:ext cx="5616624" cy="5979977"/>
        </p:xfrm>
        <a:graphic>
          <a:graphicData uri="http://schemas.openxmlformats.org/drawingml/2006/table">
            <a:tbl>
              <a:tblPr/>
              <a:tblGrid>
                <a:gridCol w="568773"/>
                <a:gridCol w="1303436"/>
                <a:gridCol w="545073"/>
                <a:gridCol w="497675"/>
                <a:gridCol w="484577"/>
                <a:gridCol w="344881"/>
                <a:gridCol w="450278"/>
                <a:gridCol w="1421931"/>
              </a:tblGrid>
              <a:tr h="1887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Item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KPI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Target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Unit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Goal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8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Y20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Actual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Y21 Goal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359" marR="5359" marT="53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68924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Productivity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Manual Test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Tel 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TC/MD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AVN/FDT</a:t>
                      </a:r>
                      <a:b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FIT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TC/MD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Cluster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TC/MD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Tel ST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TC/MD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79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AVN ST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TC/MD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716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Quality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Report for REQ Readiness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 fontAlgn="ctr" latinLnBrk="0" hangingPunct="0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112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Report for REQ Implementation Rate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55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TC Density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FIT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Times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1.8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Select 1-2 projects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82">
                <a:tc vMerge="1"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Error Ticket Reject Ratio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Including all before/after ET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9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eaLnBrk="0" fontAlgn="ctr" latinLnBrk="0" hangingPunct="0"/>
                      <a:endParaRPr lang="en-US" sz="900" b="0" i="0" u="none" strike="noStrike" dirty="0" smtClean="0">
                        <a:solidFill>
                          <a:srgbClr val="0099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Start to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do ET for FIT projects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Defect Coverage in DCV test scope within test phases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Defect leakage in DCV test scope after launching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Zero critical defect after launching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Workflow &amp; Test roadmap for Exploratory Test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Score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90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Select 1-2 projects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Process Compliance &amp;  Outcome Quality Score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Score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Score by Audit Checklist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13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359" marR="5359" marT="535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Automation Coverage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Gen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Resource Mgt.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Follow DCV’s goal 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909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Common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ISTQB Foundation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Certi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Rate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For members joined before 6/20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244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359" marR="5359" marT="535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ISTQB Advanced </a:t>
                      </a:r>
                      <a:r>
                        <a:rPr 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Certi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Rate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For members joined before 6/20 </a:t>
                      </a: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HQ Overall Satisfaction Score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All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Score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(Max.10)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Survey from HQ Test manager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Technical Seminar ( internal VT)</a:t>
                      </a: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Technical Seminar ( VT &amp; SD)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5359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36000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Box 63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70059" y="548680"/>
            <a:ext cx="3024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latinLnBrk="1" hangingPunct="1">
              <a:spcBef>
                <a:spcPct val="3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Key Action </a:t>
            </a:r>
            <a:endParaRPr lang="ko-KR" altLang="en-US" sz="16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889104" y="887234"/>
            <a:ext cx="3108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9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93016" y="2104525"/>
            <a:ext cx="4912175" cy="3199208"/>
            <a:chOff x="5892616" y="1101384"/>
            <a:chExt cx="4912175" cy="3199208"/>
          </a:xfrm>
        </p:grpSpPr>
        <p:sp>
          <p:nvSpPr>
            <p:cNvPr id="9" name="Text Box 118"/>
            <p:cNvSpPr txBox="1">
              <a:spLocks noChangeArrowheads="1"/>
            </p:cNvSpPr>
            <p:nvPr/>
          </p:nvSpPr>
          <p:spPr bwMode="auto">
            <a:xfrm>
              <a:off x="6083523" y="1264376"/>
              <a:ext cx="4721268" cy="30362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90488" indent="-90488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§"/>
              </a:pPr>
              <a:r>
                <a:rPr lang="en-US" altLang="ko-KR" sz="11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Capability </a:t>
              </a:r>
              <a:r>
                <a:rPr lang="en-US" altLang="ko-KR" sz="11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Maximization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Upgrade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CBL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for Technical line focusing on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new domain &amp; Advanced level</a:t>
              </a:r>
              <a:endPara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Upgrade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CBL for Management line focusing on Leadership skills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Co-operate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sharing knowledge between Development team &amp; testing team</a:t>
              </a:r>
            </a:p>
            <a:p>
              <a:pPr marL="90488" lvl="1" indent="-90488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§"/>
              </a:pPr>
              <a:r>
                <a:rPr lang="en-US" altLang="ko-KR" sz="11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Test Quality Improvement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ncrease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rate of REQ readiness for making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TCs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Increase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coverage of FIT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TCs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Increase testable REQ rate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Maximize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detecting defect in early 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state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Minimize Error Ticket Reject Ratio</a:t>
              </a: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Improve </a:t>
              </a:r>
              <a:r>
                <a:rPr lang="en-US" altLang="ko-KR" sz="1000" dirty="0">
                  <a:solidFill>
                    <a:srgbClr val="000000"/>
                  </a:solidFill>
                  <a:latin typeface="Arial Narrow" panose="020B0606020202030204" pitchFamily="34" charset="0"/>
                </a:rPr>
                <a:t>Process Compliance &amp;  Outcome Quality</a:t>
              </a:r>
              <a:endPara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  <a:p>
              <a:pPr marL="271463" lvl="1" indent="-180975" algn="l" latinLnBrk="0">
                <a:lnSpc>
                  <a:spcPct val="150000"/>
                </a:lnSpc>
                <a:spcBef>
                  <a:spcPct val="10000"/>
                </a:spcBef>
                <a:buFont typeface="Wingdings" panose="05000000000000000000" pitchFamily="2" charset="2"/>
                <a:buChar char="ü"/>
                <a:tabLst>
                  <a:tab pos="0" algn="l"/>
                  <a:tab pos="271463" algn="l"/>
                </a:tabLst>
              </a:pPr>
              <a:endPara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sp>
          <p:nvSpPr>
            <p:cNvPr id="10" name="Text Box 118"/>
            <p:cNvSpPr txBox="1">
              <a:spLocks noChangeArrowheads="1"/>
            </p:cNvSpPr>
            <p:nvPr/>
          </p:nvSpPr>
          <p:spPr bwMode="auto">
            <a:xfrm>
              <a:off x="5892616" y="1101384"/>
              <a:ext cx="3936341" cy="1863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71450" indent="-171450" algn="l" latinLnBrk="0">
                <a:spcBef>
                  <a:spcPct val="10000"/>
                </a:spcBef>
                <a:buFont typeface="Wingdings" panose="05000000000000000000" pitchFamily="2" charset="2"/>
                <a:buChar char="v"/>
              </a:pPr>
              <a:r>
                <a:rPr lang="en-US" altLang="ko-KR" sz="12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Capability Enhancement – Quality Orientation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768649" y="5563601"/>
            <a:ext cx="4083869" cy="708333"/>
            <a:chOff x="5745088" y="4208966"/>
            <a:chExt cx="4083869" cy="708333"/>
          </a:xfrm>
        </p:grpSpPr>
        <p:sp>
          <p:nvSpPr>
            <p:cNvPr id="11" name="Text Box 118"/>
            <p:cNvSpPr txBox="1">
              <a:spLocks noChangeArrowheads="1"/>
            </p:cNvSpPr>
            <p:nvPr/>
          </p:nvSpPr>
          <p:spPr bwMode="auto">
            <a:xfrm>
              <a:off x="5745088" y="4424856"/>
              <a:ext cx="3672408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628650" lvl="1" indent="-171450" algn="l" eaLnBrk="0" latinLnBrk="0" hangingPunct="0">
                <a:spcBef>
                  <a:spcPct val="10000"/>
                </a:spcBef>
                <a:buFont typeface="Wingdings" panose="05000000000000000000" pitchFamily="2" charset="2"/>
                <a:buChar char="ü"/>
              </a:pPr>
              <a:r>
                <a:rPr lang="en-GB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Recruitment plan align with project resource plan</a:t>
              </a:r>
            </a:p>
            <a:p>
              <a:pPr marL="628650" lvl="1" indent="-171450" algn="l" eaLnBrk="0" latinLnBrk="0" hangingPunct="0">
                <a:spcBef>
                  <a:spcPct val="10000"/>
                </a:spcBef>
                <a:buFont typeface="Wingdings" panose="05000000000000000000" pitchFamily="2" charset="2"/>
                <a:buChar char="ü"/>
              </a:pPr>
              <a:r>
                <a:rPr lang="en-GB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Organize </a:t>
              </a:r>
              <a:r>
                <a:rPr lang="en-GB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team by domains orientation</a:t>
              </a:r>
            </a:p>
            <a:p>
              <a:pPr marL="628650" lvl="1" indent="-171450" algn="l" eaLnBrk="0" latinLnBrk="0" hangingPunct="0">
                <a:spcBef>
                  <a:spcPct val="10000"/>
                </a:spcBef>
                <a:buFont typeface="Wingdings" panose="05000000000000000000" pitchFamily="2" charset="2"/>
                <a:buChar char="ü"/>
              </a:pPr>
              <a:r>
                <a:rPr lang="en-GB" altLang="ko-KR" sz="100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Analyse annual VOE survey to build up “people - focus workplace”</a:t>
              </a:r>
            </a:p>
          </p:txBody>
        </p:sp>
        <p:sp>
          <p:nvSpPr>
            <p:cNvPr id="13" name="Text Box 118"/>
            <p:cNvSpPr txBox="1">
              <a:spLocks noChangeArrowheads="1"/>
            </p:cNvSpPr>
            <p:nvPr/>
          </p:nvSpPr>
          <p:spPr bwMode="auto">
            <a:xfrm>
              <a:off x="5892616" y="4208966"/>
              <a:ext cx="3936341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71450" indent="-171450" algn="l" latinLnBrk="0">
                <a:spcBef>
                  <a:spcPct val="10000"/>
                </a:spcBef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Resource Increment &amp; Stabilization</a:t>
              </a:r>
              <a:endParaRPr lang="en-US" altLang="ko-KR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45088" y="5094315"/>
            <a:ext cx="4083869" cy="369778"/>
            <a:chOff x="5745088" y="4277251"/>
            <a:chExt cx="4083869" cy="369778"/>
          </a:xfrm>
        </p:grpSpPr>
        <p:sp>
          <p:nvSpPr>
            <p:cNvPr id="15" name="Text Box 118"/>
            <p:cNvSpPr txBox="1">
              <a:spLocks noChangeArrowheads="1"/>
            </p:cNvSpPr>
            <p:nvPr/>
          </p:nvSpPr>
          <p:spPr bwMode="auto">
            <a:xfrm>
              <a:off x="5745088" y="4493141"/>
              <a:ext cx="3672408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628650" lvl="1" indent="-171450" algn="l" eaLnBrk="0" latinLnBrk="0" hangingPunct="0">
                <a:spcBef>
                  <a:spcPct val="10000"/>
                </a:spcBef>
                <a:buFont typeface="Wingdings" panose="05000000000000000000" pitchFamily="2" charset="2"/>
                <a:buChar char="ü"/>
              </a:pPr>
              <a:r>
                <a:rPr lang="en-GB" altLang="ko-KR" sz="1000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Increase automation coverage rate</a:t>
              </a:r>
              <a:endParaRPr lang="en-GB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endParaRPr>
            </a:p>
          </p:txBody>
        </p:sp>
        <p:sp>
          <p:nvSpPr>
            <p:cNvPr id="16" name="Text Box 118"/>
            <p:cNvSpPr txBox="1">
              <a:spLocks noChangeArrowheads="1"/>
            </p:cNvSpPr>
            <p:nvPr/>
          </p:nvSpPr>
          <p:spPr bwMode="auto">
            <a:xfrm>
              <a:off x="5892616" y="4277251"/>
              <a:ext cx="3936341" cy="1846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71450" indent="-171450" algn="l" latinLnBrk="0">
                <a:spcBef>
                  <a:spcPct val="10000"/>
                </a:spcBef>
                <a:buFont typeface="Wingdings" panose="05000000000000000000" pitchFamily="2" charset="2"/>
                <a:buChar char="v"/>
              </a:pPr>
              <a:r>
                <a:rPr lang="en-US" altLang="ko-KR" sz="1200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  <a:cs typeface="Arial" charset="0"/>
                </a:rPr>
                <a:t>Automation test improvement</a:t>
              </a:r>
              <a:endParaRPr lang="en-US" altLang="ko-KR" sz="12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5970059" y="6371443"/>
            <a:ext cx="393634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1450" indent="-171450" algn="l" latinLnBrk="0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Vendor</a:t>
            </a:r>
            <a:endParaRPr lang="en-US" altLang="ko-KR" sz="12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8" name="Text Box 118"/>
          <p:cNvSpPr txBox="1">
            <a:spLocks noChangeArrowheads="1"/>
          </p:cNvSpPr>
          <p:nvPr/>
        </p:nvSpPr>
        <p:spPr bwMode="auto">
          <a:xfrm>
            <a:off x="6063366" y="1126199"/>
            <a:ext cx="367240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71463" lvl="1" indent="-180975" algn="l" eaLnBrk="0" latinLnBrk="0" hangingPunct="0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ü"/>
              <a:tabLst>
                <a:tab pos="0" algn="l"/>
                <a:tab pos="27146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Share Best between same domain projects for core functions in each domain (AVN/Telematics/Cluster)</a:t>
            </a:r>
          </a:p>
          <a:p>
            <a:pPr marL="271463" lvl="1" indent="-180975" algn="l" eaLnBrk="0" latinLnBrk="0" hangingPunct="0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ü"/>
              <a:tabLst>
                <a:tab pos="0" algn="l"/>
                <a:tab pos="27146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Increase </a:t>
            </a: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Automation </a:t>
            </a:r>
            <a:r>
              <a:rPr lang="en-US" altLang="ko-KR" sz="1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coverage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  <a:p>
            <a:pPr marL="271463" lvl="1" indent="-180975" algn="l" eaLnBrk="0" latinLnBrk="0" hangingPunct="0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ü"/>
              <a:tabLst>
                <a:tab pos="0" algn="l"/>
                <a:tab pos="27146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Review assignment plan &amp; monitor productivity KPI monthly</a:t>
            </a:r>
            <a:endParaRPr lang="en-GB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9" name="Text Box 118"/>
          <p:cNvSpPr txBox="1">
            <a:spLocks noChangeArrowheads="1"/>
          </p:cNvSpPr>
          <p:nvPr/>
        </p:nvSpPr>
        <p:spPr bwMode="auto">
          <a:xfrm>
            <a:off x="5878501" y="1002642"/>
            <a:ext cx="393634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1450" indent="-171450" algn="l" latinLnBrk="0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lang="en-US" altLang="ko-KR" sz="12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Test Productivity Improvement</a:t>
            </a:r>
            <a:endParaRPr lang="en-US" altLang="ko-KR" sz="12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5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55"/>
          <p:cNvSpPr txBox="1"/>
          <p:nvPr/>
        </p:nvSpPr>
        <p:spPr>
          <a:xfrm>
            <a:off x="7646896" y="2134927"/>
            <a:ext cx="79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Ngan</a:t>
            </a:r>
            <a:endParaRPr kumimoji="0" lang="en-US" altLang="ko-KR" sz="11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0178" name="Rectangle 16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426" y="583259"/>
            <a:ext cx="137807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 Action Items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79" name="Rectangle 1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0690" y="578496"/>
            <a:ext cx="997068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Action Plan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8" name="Line 17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584575" y="908720"/>
            <a:ext cx="3852863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54" name="Line 17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73038" y="908720"/>
            <a:ext cx="1620837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82" name="Rectangle 1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13012" y="583259"/>
            <a:ext cx="81592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Y21 Goal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56" name="Line 17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000250" y="908720"/>
            <a:ext cx="1439863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213" name="Text Box 76"/>
          <p:cNvSpPr txBox="1">
            <a:spLocks noChangeArrowheads="1"/>
          </p:cNvSpPr>
          <p:nvPr/>
        </p:nvSpPr>
        <p:spPr bwMode="auto">
          <a:xfrm>
            <a:off x="17463" y="115888"/>
            <a:ext cx="2758521" cy="3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1" tIns="45693" rIns="91381" bIns="45693">
            <a:spAutoFit/>
          </a:bodyPr>
          <a:lstStyle/>
          <a:p>
            <a:pPr algn="l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2. Detailed Action Items (1/3)</a:t>
            </a:r>
            <a:endParaRPr lang="ko-KR" altLang="en-US" sz="18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1" name="Rectangle 1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30823" y="581433"/>
            <a:ext cx="4312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PIC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2" name="Line 17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650426" y="908720"/>
            <a:ext cx="792000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3" name="Rectangle 16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771653" y="586213"/>
            <a:ext cx="79989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Deadline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4" name="Line 17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769424" y="908720"/>
            <a:ext cx="792000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16" name="Action Button: Forward or Next 115">
            <a:hlinkClick r:id="rId14" action="ppaction://hlinksldjump" highlightClick="1"/>
          </p:cNvPr>
          <p:cNvSpPr/>
          <p:nvPr/>
        </p:nvSpPr>
        <p:spPr bwMode="auto">
          <a:xfrm>
            <a:off x="7249597" y="2225317"/>
            <a:ext cx="144016" cy="15768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80473" y="1110292"/>
            <a:ext cx="3494143" cy="660181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/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Capability </a:t>
            </a:r>
            <a:r>
              <a:rPr lang="en-US" altLang="ko-KR" sz="13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Maximization</a:t>
            </a:r>
            <a:endParaRPr lang="en-US" altLang="ko-KR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altLang="ko-KR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ko-KR" altLang="en-US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7646896" y="1101078"/>
            <a:ext cx="79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Lien</a:t>
            </a:r>
          </a:p>
        </p:txBody>
      </p:sp>
      <p:sp>
        <p:nvSpPr>
          <p:cNvPr id="68" name="Text Box 118"/>
          <p:cNvSpPr txBox="1">
            <a:spLocks noChangeArrowheads="1"/>
          </p:cNvSpPr>
          <p:nvPr/>
        </p:nvSpPr>
        <p:spPr bwMode="auto">
          <a:xfrm>
            <a:off x="3898467" y="1348048"/>
            <a:ext cx="361934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marL="90488" lvl="1" algn="l" eaLnBrk="0" latinLnBrk="0" hangingPunct="0">
              <a:lnSpc>
                <a:spcPct val="150000"/>
              </a:lnSpc>
              <a:spcBef>
                <a:spcPct val="30000"/>
              </a:spcBef>
              <a:tabLst>
                <a:tab pos="0" algn="l"/>
                <a:tab pos="271463" algn="l"/>
              </a:tabLst>
            </a:pP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Upgrade CBL for Technical line focusing on new domain &amp; Advanced level</a:t>
            </a:r>
          </a:p>
          <a:p>
            <a:pPr marL="90488" lvl="1" algn="l" eaLnBrk="0" latinLnBrk="0" hangingPunct="0">
              <a:lnSpc>
                <a:spcPct val="150000"/>
              </a:lnSpc>
              <a:spcBef>
                <a:spcPct val="30000"/>
              </a:spcBef>
              <a:tabLst>
                <a:tab pos="0" algn="l"/>
                <a:tab pos="27146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Upgrade CBL for Management line focusing on Leadership skills</a:t>
            </a:r>
          </a:p>
          <a:p>
            <a:pPr marL="90488" lvl="1" algn="l" eaLnBrk="0" latinLnBrk="0" hangingPunct="0">
              <a:lnSpc>
                <a:spcPct val="150000"/>
              </a:lnSpc>
              <a:spcBef>
                <a:spcPct val="30000"/>
              </a:spcBef>
              <a:tabLst>
                <a:tab pos="0" algn="l"/>
                <a:tab pos="271463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Co-operate sharing knowledge between Development team &amp; testing team</a:t>
            </a:r>
          </a:p>
          <a:p>
            <a:pPr marL="90488" lvl="1" algn="l" eaLnBrk="0" latinLnBrk="0" hangingPunct="0">
              <a:lnSpc>
                <a:spcPct val="150000"/>
              </a:lnSpc>
              <a:spcBef>
                <a:spcPct val="30000"/>
              </a:spcBef>
              <a:tabLst>
                <a:tab pos="0" algn="l"/>
                <a:tab pos="27146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Conduct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internal technical seminars by automotive product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oriented</a:t>
            </a:r>
          </a:p>
          <a:p>
            <a:pPr marL="90488" lvl="1" algn="l" eaLnBrk="0" latinLnBrk="0" hangingPunct="0">
              <a:lnSpc>
                <a:spcPct val="150000"/>
              </a:lnSpc>
              <a:spcBef>
                <a:spcPct val="30000"/>
              </a:spcBef>
              <a:tabLst>
                <a:tab pos="0" algn="l"/>
                <a:tab pos="27146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Update handbook for new features &amp; domains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0" name="Text Box 118"/>
          <p:cNvSpPr txBox="1">
            <a:spLocks noChangeArrowheads="1"/>
          </p:cNvSpPr>
          <p:nvPr/>
        </p:nvSpPr>
        <p:spPr bwMode="auto">
          <a:xfrm>
            <a:off x="3919856" y="1055035"/>
            <a:ext cx="2833879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marL="88900" lvl="1" indent="7938" algn="l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Capability </a:t>
            </a: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Improvement</a:t>
            </a:r>
            <a:endParaRPr lang="en-US" altLang="ko-KR" sz="11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67856" y="1131315"/>
            <a:ext cx="252000" cy="157681"/>
          </a:xfrm>
          <a:prstGeom prst="round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err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Impr</a:t>
            </a:r>
            <a:r>
              <a:rPr kumimoji="0" lang="en-US" altLang="ko-KR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.</a:t>
            </a:r>
            <a:endParaRPr kumimoji="0" lang="ko-KR" altLang="en-US" kern="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81961" y="1101078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`21.01~’21.11</a:t>
            </a: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0" y="2882074"/>
            <a:ext cx="2170390" cy="217367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/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ko-KR" sz="13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Test </a:t>
            </a:r>
            <a:r>
              <a:rPr lang="en-GB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Quality Improvement</a:t>
            </a:r>
            <a:endParaRPr lang="ko-KR" altLang="en-US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Text Box 118"/>
          <p:cNvSpPr txBox="1">
            <a:spLocks noChangeArrowheads="1"/>
          </p:cNvSpPr>
          <p:nvPr/>
        </p:nvSpPr>
        <p:spPr bwMode="auto">
          <a:xfrm>
            <a:off x="3918429" y="2940576"/>
            <a:ext cx="2673809" cy="55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Increase rate of REQ readiness for making TCs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ko-KR" altLang="en-US" sz="11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9" name="Text Box 118"/>
          <p:cNvSpPr txBox="1">
            <a:spLocks noChangeArrowheads="1"/>
          </p:cNvSpPr>
          <p:nvPr/>
        </p:nvSpPr>
        <p:spPr bwMode="auto">
          <a:xfrm>
            <a:off x="3967665" y="3206417"/>
            <a:ext cx="32540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Define process &amp; align FIT testing with 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Dev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Implementation schedule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Identify &amp; report for the risk TCs/ REQ progress for each FIT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84433" y="3117942"/>
            <a:ext cx="9136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`21.2 ~’21.12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39453" y="3125651"/>
            <a:ext cx="10139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PM, T/L</a:t>
            </a:r>
          </a:p>
        </p:txBody>
      </p:sp>
      <p:sp>
        <p:nvSpPr>
          <p:cNvPr id="55" name="Action Button: Forward or Next 54">
            <a:hlinkClick r:id="" action="ppaction://noaction" highlightClick="1"/>
          </p:cNvPr>
          <p:cNvSpPr/>
          <p:nvPr/>
        </p:nvSpPr>
        <p:spPr bwMode="auto">
          <a:xfrm>
            <a:off x="1683502" y="3194821"/>
            <a:ext cx="144016" cy="15768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mtClean="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6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92120"/>
              </p:ext>
            </p:extLst>
          </p:nvPr>
        </p:nvGraphicFramePr>
        <p:xfrm>
          <a:off x="2214201" y="3029385"/>
          <a:ext cx="1232543" cy="59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27"/>
                <a:gridCol w="270380"/>
                <a:gridCol w="252636"/>
              </a:tblGrid>
              <a:tr h="13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algn="ctr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REQ Readiness to make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TCs</a:t>
                      </a:r>
                      <a:endParaRPr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90%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515">
                <a:tc gridSpan="3"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Apply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FIT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projects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모서리가 둥근 직사각형 98"/>
          <p:cNvSpPr/>
          <p:nvPr/>
        </p:nvSpPr>
        <p:spPr>
          <a:xfrm>
            <a:off x="3622618" y="2990758"/>
            <a:ext cx="252000" cy="157681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New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9453" y="3322050"/>
            <a:ext cx="10139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TLs</a:t>
            </a:r>
          </a:p>
        </p:txBody>
      </p:sp>
      <p:sp>
        <p:nvSpPr>
          <p:cNvPr id="60" name="Text Box 118"/>
          <p:cNvSpPr txBox="1">
            <a:spLocks noChangeArrowheads="1"/>
          </p:cNvSpPr>
          <p:nvPr/>
        </p:nvSpPr>
        <p:spPr bwMode="auto">
          <a:xfrm>
            <a:off x="3958757" y="4892712"/>
            <a:ext cx="155811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lvl="1" indent="0" algn="l" eaLnBrk="0" latinLnBrk="0" hangingPunc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Increase testable REQ </a:t>
            </a: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rate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61" name="Text Box 118"/>
          <p:cNvSpPr txBox="1">
            <a:spLocks noChangeArrowheads="1"/>
          </p:cNvSpPr>
          <p:nvPr/>
        </p:nvSpPr>
        <p:spPr bwMode="auto">
          <a:xfrm>
            <a:off x="4007993" y="5158553"/>
            <a:ext cx="38309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Request sharing implementation status &amp; action plan to cover planned schedule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Maximize number of testable TCs, resolved blocked issues related test environment, testing method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</a:t>
            </a:r>
            <a:r>
              <a:rPr lang="en-US" altLang="ko-KR" sz="1000" dirty="0" smtClean="0">
                <a:solidFill>
                  <a:srgbClr val="00B0F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Need to be updated …..</a:t>
            </a:r>
          </a:p>
        </p:txBody>
      </p:sp>
      <p:sp>
        <p:nvSpPr>
          <p:cNvPr id="62" name="모서리가 둥근 직사각형 98"/>
          <p:cNvSpPr/>
          <p:nvPr/>
        </p:nvSpPr>
        <p:spPr>
          <a:xfrm>
            <a:off x="3641349" y="3858822"/>
            <a:ext cx="252000" cy="157681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New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91" name="Text Box 118"/>
          <p:cNvSpPr txBox="1">
            <a:spLocks noChangeArrowheads="1"/>
          </p:cNvSpPr>
          <p:nvPr/>
        </p:nvSpPr>
        <p:spPr bwMode="auto">
          <a:xfrm>
            <a:off x="3953216" y="4050345"/>
            <a:ext cx="3403176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Make new strategy of making FIT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TCs (</a:t>
            </a:r>
            <a:r>
              <a:rPr lang="en-US" altLang="ko-KR" sz="100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SyRS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Based, Exploratory Test)  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Update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document “ How to increase REQ coverage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”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Update checklist 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item of auditing about TC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density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92" name="Text Box 118"/>
          <p:cNvSpPr txBox="1">
            <a:spLocks noChangeArrowheads="1"/>
          </p:cNvSpPr>
          <p:nvPr/>
        </p:nvSpPr>
        <p:spPr bwMode="auto">
          <a:xfrm>
            <a:off x="3967665" y="3822990"/>
            <a:ext cx="173124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Increase coverage of FIT TCs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50636" y="4139314"/>
            <a:ext cx="86115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50636" y="4516032"/>
            <a:ext cx="86115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QPM</a:t>
            </a:r>
          </a:p>
        </p:txBody>
      </p:sp>
      <p:sp>
        <p:nvSpPr>
          <p:cNvPr id="97" name="모서리가 둥근 직사각형 98"/>
          <p:cNvSpPr/>
          <p:nvPr/>
        </p:nvSpPr>
        <p:spPr>
          <a:xfrm>
            <a:off x="3648033" y="4935860"/>
            <a:ext cx="252000" cy="157681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New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graphicFrame>
        <p:nvGraphicFramePr>
          <p:cNvPr id="9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14735"/>
              </p:ext>
            </p:extLst>
          </p:nvPr>
        </p:nvGraphicFramePr>
        <p:xfrm>
          <a:off x="2198042" y="3901748"/>
          <a:ext cx="1281588" cy="639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57"/>
                <a:gridCol w="239670"/>
                <a:gridCol w="443461"/>
              </a:tblGrid>
              <a:tr h="92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3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TC density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rate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2.5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0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(*) A</a:t>
                      </a:r>
                      <a:r>
                        <a:rPr lang="en-US" altLang="ko-KR" sz="900" i="0" baseline="0" dirty="0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pply projects</a:t>
                      </a:r>
                      <a:endParaRPr lang="en-US" altLang="ko-KR" sz="900" i="0" dirty="0" smtClean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17029"/>
              </p:ext>
            </p:extLst>
          </p:nvPr>
        </p:nvGraphicFramePr>
        <p:xfrm>
          <a:off x="2237877" y="4934896"/>
          <a:ext cx="1247296" cy="59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020"/>
                <a:gridCol w="273616"/>
                <a:gridCol w="255660"/>
              </a:tblGrid>
              <a:tr h="13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marL="0" algn="ctr" defTabSz="914400" rtl="0" eaLnBrk="0" fontAlgn="ctr" latinLnBrk="0" hangingPunct="0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REQ Executed Rate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90%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515">
                <a:tc gridSpan="3"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Apply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FIT </a:t>
                      </a:r>
                      <a:r>
                        <a:rPr lang="en-US" sz="90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projects</a:t>
                      </a:r>
                      <a:r>
                        <a:rPr lang="en-US" sz="900" baseline="0" dirty="0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82602" y="4849137"/>
            <a:ext cx="9136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`21.2 ~’21.12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74240" y="4815373"/>
            <a:ext cx="10139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PM, T/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Ls</a:t>
            </a:r>
            <a:endParaRPr kumimoji="0" lang="en-US" altLang="ko-KR" sz="11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16748" y="3686127"/>
            <a:ext cx="9136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`21.2 ~’21.12</a:t>
            </a:r>
          </a:p>
        </p:txBody>
      </p:sp>
      <p:sp>
        <p:nvSpPr>
          <p:cNvPr id="107" name="Line 17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16192" y="2780928"/>
            <a:ext cx="8964613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ko-KR" altLang="en-US" b="1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66602" y="2134927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574240" y="3685697"/>
            <a:ext cx="10139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PM, T/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Ls</a:t>
            </a:r>
            <a:endParaRPr kumimoji="0" lang="en-US" altLang="ko-KR" sz="11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4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6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426" y="583259"/>
            <a:ext cx="137807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 Action Items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79" name="Rectangle 1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0690" y="578496"/>
            <a:ext cx="997068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Action Plan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82" name="Rectangle 16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13012" y="583259"/>
            <a:ext cx="81592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Y21 Goal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213" name="Text Box 76"/>
          <p:cNvSpPr txBox="1">
            <a:spLocks noChangeArrowheads="1"/>
          </p:cNvSpPr>
          <p:nvPr/>
        </p:nvSpPr>
        <p:spPr bwMode="auto">
          <a:xfrm>
            <a:off x="17463" y="115888"/>
            <a:ext cx="2758521" cy="3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1" tIns="45693" rIns="91381" bIns="45693">
            <a:spAutoFit/>
          </a:bodyPr>
          <a:lstStyle/>
          <a:p>
            <a:pPr algn="l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2. Detailed Action Items (2/3)</a:t>
            </a:r>
            <a:endParaRPr lang="ko-KR" altLang="en-US" sz="18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1" name="Rectangle 16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4165" y="581433"/>
            <a:ext cx="4312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PIC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3" name="Rectangle 1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771653" y="586213"/>
            <a:ext cx="79989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Deadline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4162" y="995322"/>
            <a:ext cx="2170390" cy="694036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/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ko-KR" sz="13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Test </a:t>
            </a:r>
            <a:r>
              <a:rPr lang="en-GB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Quality Improvement</a:t>
            </a:r>
          </a:p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</a:pPr>
            <a:r>
              <a:rPr lang="en-GB" altLang="ko-KR" sz="14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GB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</a:t>
            </a:r>
            <a:r>
              <a:rPr lang="en-GB" altLang="ko-KR" sz="1400" i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(</a:t>
            </a:r>
            <a:r>
              <a:rPr lang="en-GB" altLang="ko-KR" sz="1400" i="1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</a:t>
            </a:r>
            <a:r>
              <a:rPr lang="en-GB" altLang="ko-KR" sz="1400" i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…)</a:t>
            </a:r>
            <a:endParaRPr lang="en-US" altLang="ko-KR" sz="1400" i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ko-KR" altLang="en-US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3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75958"/>
              </p:ext>
            </p:extLst>
          </p:nvPr>
        </p:nvGraphicFramePr>
        <p:xfrm>
          <a:off x="2216696" y="1108702"/>
          <a:ext cx="1475542" cy="1136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85"/>
                <a:gridCol w="288032"/>
                <a:gridCol w="216025"/>
              </a:tblGrid>
              <a:tr h="13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Defect Coverage in DCV test scope within test phases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Defect leakage in DCV test scope after launching (*)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6515">
                <a:tc gridSpan="3"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(*) No critical defect, apply projects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" name="Text Box 118"/>
          <p:cNvSpPr txBox="1">
            <a:spLocks noChangeArrowheads="1"/>
          </p:cNvSpPr>
          <p:nvPr/>
        </p:nvSpPr>
        <p:spPr bwMode="auto">
          <a:xfrm>
            <a:off x="4304487" y="1255453"/>
            <a:ext cx="23724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Make common test charter for ET 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Update check list for auditing ET activity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Upgrade document “Exploratory Testing Strategy”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5" name="Text Box 118"/>
          <p:cNvSpPr txBox="1">
            <a:spLocks noChangeArrowheads="1"/>
          </p:cNvSpPr>
          <p:nvPr/>
        </p:nvSpPr>
        <p:spPr bwMode="auto">
          <a:xfrm>
            <a:off x="4305682" y="983026"/>
            <a:ext cx="226344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Maximize detecting defect in early </a:t>
            </a: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state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87407" y="997148"/>
            <a:ext cx="86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Mr. Duy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53069" y="997148"/>
            <a:ext cx="91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32630" y="1233591"/>
            <a:ext cx="799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Diu 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52500" y="1233591"/>
            <a:ext cx="91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`21.01~’21.12</a:t>
            </a:r>
          </a:p>
        </p:txBody>
      </p:sp>
      <p:sp>
        <p:nvSpPr>
          <p:cNvPr id="80" name="모서리가 둥근 직사각형 98"/>
          <p:cNvSpPr/>
          <p:nvPr/>
        </p:nvSpPr>
        <p:spPr>
          <a:xfrm>
            <a:off x="3968770" y="1022691"/>
            <a:ext cx="252000" cy="157681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New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27319" y="1448025"/>
            <a:ext cx="799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QPM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610096" y="1430972"/>
            <a:ext cx="91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69723" y="2499564"/>
            <a:ext cx="79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Hang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52500" y="2482511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`21.01~’21.2</a:t>
            </a:r>
          </a:p>
        </p:txBody>
      </p:sp>
      <p:graphicFrame>
        <p:nvGraphicFramePr>
          <p:cNvPr id="86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61288"/>
              </p:ext>
            </p:extLst>
          </p:nvPr>
        </p:nvGraphicFramePr>
        <p:xfrm>
          <a:off x="2216695" y="2587705"/>
          <a:ext cx="1438034" cy="80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439"/>
                <a:gridCol w="308709"/>
                <a:gridCol w="385886"/>
              </a:tblGrid>
              <a:tr h="13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ST(*)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4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FIT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03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i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(*) Apply for test phase before &amp; after</a:t>
                      </a:r>
                      <a:r>
                        <a:rPr lang="en-US" altLang="ko-KR" sz="900" i="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doing ET</a:t>
                      </a:r>
                      <a:endParaRPr lang="en-US" altLang="ko-KR" sz="900" i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Text Box 118"/>
          <p:cNvSpPr txBox="1">
            <a:spLocks noChangeArrowheads="1"/>
          </p:cNvSpPr>
          <p:nvPr/>
        </p:nvSpPr>
        <p:spPr bwMode="auto">
          <a:xfrm>
            <a:off x="4331802" y="2708920"/>
            <a:ext cx="33955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Update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guideline of reducing error ticket reject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ratio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   + Categorize/sharing common reasons of reject error ticket 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  + Update guideline “How to reduce Not a bug”</a:t>
            </a:r>
            <a:endParaRPr lang="en-US" altLang="ko-KR" sz="1000" dirty="0"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  <a:p>
            <a:pPr marL="171450" indent="-171450" algn="l" eaLnBrk="0" latinLnBrk="0" hangingPunct="0">
              <a:lnSpc>
                <a:spcPct val="150000"/>
              </a:lnSpc>
              <a:spcBef>
                <a:spcPct val="30000"/>
              </a:spcBef>
              <a:buFontTx/>
              <a:buChar char="-"/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Enhance 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User-Experienced testing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skill  by sharing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User-Experienced testing scenario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endParaRPr lang="en-US" altLang="ko-KR" sz="10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9" name="Text Box 118"/>
          <p:cNvSpPr txBox="1">
            <a:spLocks noChangeArrowheads="1"/>
          </p:cNvSpPr>
          <p:nvPr/>
        </p:nvSpPr>
        <p:spPr bwMode="auto">
          <a:xfrm>
            <a:off x="4329525" y="2491212"/>
            <a:ext cx="2303998" cy="2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Minimize Error Ticket Reject </a:t>
            </a: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Ratio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90" name="모서리가 둥근 직사각형 75"/>
          <p:cNvSpPr/>
          <p:nvPr/>
        </p:nvSpPr>
        <p:spPr>
          <a:xfrm>
            <a:off x="3997369" y="2541916"/>
            <a:ext cx="252000" cy="157681"/>
          </a:xfrm>
          <a:prstGeom prst="round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Impr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67" name="Text Box 118"/>
          <p:cNvSpPr txBox="1">
            <a:spLocks noChangeArrowheads="1"/>
          </p:cNvSpPr>
          <p:nvPr/>
        </p:nvSpPr>
        <p:spPr bwMode="auto">
          <a:xfrm>
            <a:off x="4304767" y="4119522"/>
            <a:ext cx="2782813" cy="2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Improve Process Compliance &amp; Quality Outcome</a:t>
            </a:r>
            <a:endParaRPr lang="ko-KR" altLang="en-US" sz="11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5" name="Text Box 118"/>
          <p:cNvSpPr txBox="1">
            <a:spLocks noChangeArrowheads="1"/>
          </p:cNvSpPr>
          <p:nvPr/>
        </p:nvSpPr>
        <p:spPr bwMode="auto">
          <a:xfrm>
            <a:off x="4422063" y="4365104"/>
            <a:ext cx="38133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ts val="360"/>
              </a:spcBef>
            </a:pPr>
            <a:r>
              <a:rPr lang="en-US" altLang="ko-KR" sz="1000" dirty="0" smtClean="0">
                <a:solidFill>
                  <a:srgbClr val="0099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Upgrade checklist/criteria/score for Process/Outcome Quality </a:t>
            </a:r>
          </a:p>
          <a:p>
            <a:pPr algn="l" eaLnBrk="0" latinLnBrk="0" hangingPunct="0">
              <a:lnSpc>
                <a:spcPct val="150000"/>
              </a:lnSpc>
              <a:spcBef>
                <a:spcPts val="360"/>
              </a:spcBef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 (Category issues, Score more accurate, Count issues automatically,…)</a:t>
            </a:r>
          </a:p>
          <a:p>
            <a:pPr algn="l" eaLnBrk="0" latinLnBrk="0" hangingPunct="0">
              <a:lnSpc>
                <a:spcPct val="150000"/>
              </a:lnSpc>
              <a:spcBef>
                <a:spcPts val="360"/>
              </a:spcBef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Focus on Core Functions defined in FEG</a:t>
            </a:r>
          </a:p>
          <a:p>
            <a:pPr algn="l" eaLnBrk="0" latinLnBrk="0" hangingPunct="0">
              <a:lnSpc>
                <a:spcPct val="150000"/>
              </a:lnSpc>
              <a:spcBef>
                <a:spcPts val="360"/>
              </a:spcBef>
            </a:pP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- </a:t>
            </a:r>
            <a:r>
              <a:rPr lang="en-US" sz="1000" dirty="0">
                <a:latin typeface="Arial Narrow" panose="020B0606020202030204" pitchFamily="34" charset="0"/>
              </a:rPr>
              <a:t>Regular Workshop to share audit result (BP &amp; Issue point)</a:t>
            </a:r>
            <a:endParaRPr lang="en-US" altLang="ko-KR" sz="1000" dirty="0" smtClean="0"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75477" y="4198143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57706" y="4215196"/>
            <a:ext cx="1013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Trang</a:t>
            </a:r>
          </a:p>
        </p:txBody>
      </p:sp>
      <p:graphicFrame>
        <p:nvGraphicFramePr>
          <p:cNvPr id="95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7419"/>
              </p:ext>
            </p:extLst>
          </p:nvPr>
        </p:nvGraphicFramePr>
        <p:xfrm>
          <a:off x="2188038" y="4166629"/>
          <a:ext cx="1514145" cy="936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695"/>
                <a:gridCol w="212725"/>
                <a:gridCol w="212725"/>
              </a:tblGrid>
              <a:tr h="69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331">
                <a:tc>
                  <a:txBody>
                    <a:bodyPr/>
                    <a:lstStyle/>
                    <a:p>
                      <a:pPr algn="l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Process Compliance</a:t>
                      </a:r>
                      <a:r>
                        <a:rPr lang="en-US" altLang="ko-KR" sz="900" b="0" baseline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&amp; </a:t>
                      </a:r>
                    </a:p>
                    <a:p>
                      <a:pPr algn="l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Outcome(*) Quality Score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87%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85%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418">
                <a:tc>
                  <a:txBody>
                    <a:bodyPr/>
                    <a:lstStyle/>
                    <a:p>
                      <a:pPr algn="l" eaLnBrk="0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0" dirty="0" smtClean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Workflow &amp; Test roadmap for Exploratory Test</a:t>
                      </a:r>
                      <a:endParaRPr lang="ko-KR" altLang="en-US" sz="900" b="0" dirty="0" smtClean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90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121">
                <a:tc gridSpan="3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(*) Outcomes: T/C, Defect,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Q&amp;A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모서리가 둥근 직사각형 62"/>
          <p:cNvSpPr/>
          <p:nvPr/>
        </p:nvSpPr>
        <p:spPr>
          <a:xfrm>
            <a:off x="4015038" y="4150711"/>
            <a:ext cx="252000" cy="157681"/>
          </a:xfrm>
          <a:prstGeom prst="round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err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Impr</a:t>
            </a:r>
            <a:endParaRPr kumimoji="0" lang="ko-KR" altLang="en-US" kern="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47086" y="1719768"/>
            <a:ext cx="1044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</a:t>
            </a:r>
            <a:r>
              <a:rPr kumimoji="0" lang="en-US" altLang="ko-KR" sz="10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Hanh</a:t>
            </a:r>
            <a:r>
              <a:rPr kumimoji="0" lang="en-US" altLang="ko-KR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Duong</a:t>
            </a:r>
          </a:p>
        </p:txBody>
      </p:sp>
    </p:spTree>
    <p:extLst>
      <p:ext uri="{BB962C8B-B14F-4D97-AF65-F5344CB8AC3E}">
        <p14:creationId xmlns:p14="http://schemas.microsoft.com/office/powerpoint/2010/main" val="16107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6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4426" y="583259"/>
            <a:ext cx="137807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Key Action Items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79" name="Rectangle 1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0690" y="578496"/>
            <a:ext cx="997068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Action Plan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8" name="Line 17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584575" y="908720"/>
            <a:ext cx="3852863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54" name="Line 17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73038" y="908720"/>
            <a:ext cx="1620837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182" name="Rectangle 16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13012" y="583259"/>
            <a:ext cx="81592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Y21 Goal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56" name="Line 17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000250" y="908720"/>
            <a:ext cx="1439863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0212" name="Text Box 54"/>
          <p:cNvSpPr txBox="1">
            <a:spLocks noChangeArrowheads="1"/>
          </p:cNvSpPr>
          <p:nvPr/>
        </p:nvSpPr>
        <p:spPr bwMode="auto">
          <a:xfrm>
            <a:off x="4769295" y="6626852"/>
            <a:ext cx="36740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4 / 8</a:t>
            </a:r>
          </a:p>
        </p:txBody>
      </p:sp>
      <p:sp>
        <p:nvSpPr>
          <p:cNvPr id="50213" name="Text Box 76"/>
          <p:cNvSpPr txBox="1">
            <a:spLocks noChangeArrowheads="1"/>
          </p:cNvSpPr>
          <p:nvPr/>
        </p:nvSpPr>
        <p:spPr bwMode="auto">
          <a:xfrm>
            <a:off x="17463" y="115888"/>
            <a:ext cx="2758521" cy="34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81" tIns="45693" rIns="91381" bIns="45693">
            <a:spAutoFit/>
          </a:bodyPr>
          <a:lstStyle/>
          <a:p>
            <a:pPr algn="l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ko-KR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2. Detailed Action Items (3/3)</a:t>
            </a:r>
            <a:endParaRPr lang="ko-KR" altLang="en-US" sz="18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1" name="Rectangle 16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04165" y="581433"/>
            <a:ext cx="43120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PIC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2" name="Line 17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7617593" y="908720"/>
            <a:ext cx="792000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3" name="Rectangle 16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771653" y="586213"/>
            <a:ext cx="79989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defTabSz="7620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0" latinLnBrk="0" hangingPunct="0"/>
            <a:r>
              <a:rPr lang="en-US" altLang="ko-KR" sz="1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Deadline</a:t>
            </a:r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4" name="Line 17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8769424" y="908720"/>
            <a:ext cx="792000" cy="0"/>
          </a:xfrm>
          <a:prstGeom prst="line">
            <a:avLst/>
          </a:prstGeom>
          <a:noFill/>
          <a:ln w="317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l" latinLnBrk="0">
              <a:defRPr/>
            </a:pPr>
            <a:endParaRPr lang="ko-KR" altLang="en-US" sz="1200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56456" y="1122873"/>
            <a:ext cx="1876820" cy="22006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36000" tIns="0" rIns="36000" bIns="0">
            <a:spAutoFit/>
          </a:bodyPr>
          <a:lstStyle/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Resource Stability</a:t>
            </a:r>
            <a:endParaRPr lang="ko-KR" altLang="en-US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7562442" y="1463514"/>
            <a:ext cx="79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Ms. Lien</a:t>
            </a:r>
          </a:p>
        </p:txBody>
      </p:sp>
      <p:sp>
        <p:nvSpPr>
          <p:cNvPr id="68" name="Text Box 118"/>
          <p:cNvSpPr txBox="1">
            <a:spLocks noChangeArrowheads="1"/>
          </p:cNvSpPr>
          <p:nvPr/>
        </p:nvSpPr>
        <p:spPr bwMode="auto">
          <a:xfrm>
            <a:off x="3945970" y="1355853"/>
            <a:ext cx="3616045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Review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and update recruitment plan/progress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weekly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Make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internship program</a:t>
            </a:r>
            <a:r>
              <a:rPr lang="en-US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(‘</a:t>
            </a:r>
            <a:r>
              <a:rPr lang="en-US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21.3)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Synchronize project resource plan with vendor for Type4(DCV+FPT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project </a:t>
            </a:r>
            <a:endParaRPr lang="en-US" altLang="ko-KR" sz="100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GB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Organize validation team </a:t>
            </a: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by </a:t>
            </a:r>
            <a:r>
              <a:rPr lang="en-GB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domains orientation </a:t>
            </a: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 expand members capability deeply, provide long-term vision career path for core members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Continue conduct VOE survey, analyse and have plan improvement</a:t>
            </a:r>
          </a:p>
          <a:p>
            <a:pPr algn="l" eaLnBrk="0" latinLnBrk="0" hangingPunct="0">
              <a:lnSpc>
                <a:spcPct val="150000"/>
              </a:lnSpc>
              <a:spcBef>
                <a:spcPct val="30000"/>
              </a:spcBef>
            </a:pP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GB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Build up company </a:t>
            </a:r>
            <a:r>
              <a:rPr lang="en-GB" altLang="ko-KR" sz="10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culture “people - focus </a:t>
            </a:r>
            <a:r>
              <a:rPr lang="en-GB" altLang="ko-KR" sz="10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workplace” via CA &amp; teamwork activities</a:t>
            </a:r>
            <a:endParaRPr lang="en-GB" altLang="ko-KR" sz="10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21169" y="1122873"/>
            <a:ext cx="252000" cy="157681"/>
          </a:xfrm>
          <a:prstGeom prst="round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tx1"/>
                </a:solidFill>
                <a:latin typeface="Arial" pitchFamily="34" charset="0"/>
                <a:ea typeface=""/>
                <a:cs typeface="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err="1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Impr</a:t>
            </a:r>
            <a:r>
              <a:rPr kumimoji="0" lang="en-US" altLang="ko-KR" kern="0" dirty="0" smtClean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.</a:t>
            </a:r>
            <a:endParaRPr kumimoji="0" lang="ko-KR" altLang="en-US" kern="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39531" y="1463514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`21.01~’21.11</a:t>
            </a:r>
          </a:p>
        </p:txBody>
      </p:sp>
      <p:graphicFrame>
        <p:nvGraphicFramePr>
          <p:cNvPr id="46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67452"/>
              </p:ext>
            </p:extLst>
          </p:nvPr>
        </p:nvGraphicFramePr>
        <p:xfrm>
          <a:off x="1964058" y="3902595"/>
          <a:ext cx="1604759" cy="64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87"/>
                <a:gridCol w="295308"/>
                <a:gridCol w="317864"/>
              </a:tblGrid>
              <a:tr h="126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2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Automation Coverage 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38%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35%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307">
                <a:tc gridSpan="3"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Target: GM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Gen12 TCP ST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모서리가 둥근 직사각형 65"/>
          <p:cNvSpPr/>
          <p:nvPr/>
        </p:nvSpPr>
        <p:spPr>
          <a:xfrm>
            <a:off x="3611623" y="3839589"/>
            <a:ext cx="252000" cy="157681"/>
          </a:xfrm>
          <a:prstGeom prst="round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lIns="0" tIns="36000" rIns="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Impr</a:t>
            </a:r>
            <a:endParaRPr kumimoji="0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2470" y="3792030"/>
            <a:ext cx="949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Mr. </a:t>
            </a:r>
            <a:r>
              <a:rPr kumimoji="0" lang="en-US" altLang="ko-KR" sz="1100" dirty="0" err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Duy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Ngo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59878" y="3815462"/>
            <a:ext cx="91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1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`21.01~’21.12</a:t>
            </a:r>
          </a:p>
        </p:txBody>
      </p:sp>
      <p:sp>
        <p:nvSpPr>
          <p:cNvPr id="50" name="Text Box 118"/>
          <p:cNvSpPr txBox="1">
            <a:spLocks noChangeArrowheads="1"/>
          </p:cNvSpPr>
          <p:nvPr/>
        </p:nvSpPr>
        <p:spPr bwMode="auto">
          <a:xfrm>
            <a:off x="3962607" y="3836249"/>
            <a:ext cx="1795363" cy="2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Test Enhancement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3" name="Text Box 118"/>
          <p:cNvSpPr txBox="1">
            <a:spLocks noChangeArrowheads="1"/>
          </p:cNvSpPr>
          <p:nvPr/>
        </p:nvSpPr>
        <p:spPr bwMode="auto">
          <a:xfrm>
            <a:off x="4007350" y="4077072"/>
            <a:ext cx="31687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Migrate scripts  from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Gen11 MY23 TCP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Gen12 TCP project</a:t>
            </a:r>
          </a:p>
          <a:p>
            <a:pPr algn="l" eaLnBrk="0" latinLnBrk="0" hangingPunct="0"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Expand DCV work scope for Automation Test in both writing &amp; execute test scripts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ct val="3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Onsite training  to study </a:t>
            </a:r>
            <a:r>
              <a:rPr lang="en-US" altLang="ko-KR" sz="10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framework and build command </a:t>
            </a:r>
            <a:r>
              <a:rPr lang="en-US" altLang="ko-KR" sz="1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library </a:t>
            </a:r>
            <a:endParaRPr lang="en-US" altLang="ko-KR" sz="1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5" name="Line 17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94426" y="3573016"/>
            <a:ext cx="8964613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ko-KR" altLang="en-US" b="1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6" name="AutoShape 8"/>
          <p:cNvSpPr>
            <a:spLocks noChangeArrowheads="1"/>
          </p:cNvSpPr>
          <p:nvPr/>
        </p:nvSpPr>
        <p:spPr bwMode="auto">
          <a:xfrm>
            <a:off x="70812" y="3833945"/>
            <a:ext cx="1317467" cy="22006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/>
          <a:p>
            <a:pPr algn="l" eaLnBrk="0" latinLnBrk="0" hangingPunct="0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Work </a:t>
            </a:r>
            <a:r>
              <a:rPr lang="en-US" altLang="ko-KR" sz="13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Efficiency</a:t>
            </a:r>
            <a:endParaRPr lang="ko-KR" altLang="en-US" sz="13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7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9705"/>
              </p:ext>
            </p:extLst>
          </p:nvPr>
        </p:nvGraphicFramePr>
        <p:xfrm>
          <a:off x="1865596" y="1137405"/>
          <a:ext cx="1654175" cy="6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25"/>
                <a:gridCol w="265113"/>
                <a:gridCol w="490537"/>
              </a:tblGrid>
              <a:tr h="13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Items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Y21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6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TOR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03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i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 Box 118"/>
          <p:cNvSpPr txBox="1">
            <a:spLocks noChangeArrowheads="1"/>
          </p:cNvSpPr>
          <p:nvPr/>
        </p:nvSpPr>
        <p:spPr bwMode="auto">
          <a:xfrm>
            <a:off x="3972153" y="1113987"/>
            <a:ext cx="2032608" cy="2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eaLnBrk="0" latinLnBrk="0" hangingPunct="0">
              <a:lnSpc>
                <a:spcPct val="130000"/>
              </a:lnSpc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Resource Increment &amp; Stabilization</a:t>
            </a:r>
            <a:endParaRPr lang="en-US" altLang="ko-KR" sz="11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3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004" y="112484"/>
            <a:ext cx="3425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0"/>
            <a:r>
              <a:rPr lang="en-US" altLang="ko-KR" sz="1800" b="1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3. Suggestions &amp; Requests (to HQ)</a:t>
            </a:r>
            <a:endParaRPr lang="en-US" altLang="ko-KR" sz="18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723560" y="655946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8</a:t>
            </a:r>
            <a:r>
              <a:rPr lang="en-US" altLang="ko-KR" sz="105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/ 8</a:t>
            </a:r>
            <a:endParaRPr lang="ko-KR" altLang="en-US" sz="105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14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3651" y="6386473"/>
            <a:ext cx="971368" cy="421758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45533"/>
              </p:ext>
            </p:extLst>
          </p:nvPr>
        </p:nvGraphicFramePr>
        <p:xfrm>
          <a:off x="416496" y="692696"/>
          <a:ext cx="8856983" cy="5693778"/>
        </p:xfrm>
        <a:graphic>
          <a:graphicData uri="http://schemas.openxmlformats.org/drawingml/2006/table">
            <a:tbl>
              <a:tblPr/>
              <a:tblGrid>
                <a:gridCol w="2016224"/>
                <a:gridCol w="3024336"/>
                <a:gridCol w="2880320"/>
                <a:gridCol w="936103"/>
              </a:tblGrid>
              <a:tr h="224939"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Main Request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Current situation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Suggestion</a:t>
                      </a: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PIC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6623" marT="66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01997">
                <a:tc>
                  <a:txBody>
                    <a:bodyPr/>
                    <a:lstStyle/>
                    <a:p>
                      <a:pPr algn="l" rtl="0" eaLnBrk="0" fontAlgn="t" latinLnBrk="0" hangingPunct="0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Request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 for new projects should be share to DCV at least 1 months before starting for preparation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Some projects received request for resources loading or pending suddenly caused hard to prepare for changes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HQ share request at least 1 months for DCV to prepare resources and training if need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HQ TM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97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Dev. Team should define/follow working process more strictly for REQ management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Test team is mostly not notified about CR until </a:t>
                      </a:r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Dev.Team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comments on defects about REQ changed. 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Need more strictly process of how all stake holders can be transparent about CRs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97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Transparent project plan between Dev. Team &amp; Test Team &amp; get inform when have updated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Sometimes lack of information about project master plan, REQ completion/ increment plan/ changed implementation plan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Have communication transparent &amp; up-to-date channel between Dev. &amp; Test Team to share about project plan, changed requests, updated plan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97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Test case density for FIT project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FIT project is limited resource and time to create and execute all available TCs --&gt; When increase TC density impact testing schedule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Get agreement between </a:t>
                      </a:r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QE team about increase FIT testing scope, schedule and resource plan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PM, T/Ls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019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Sharing knowledge about real car testing and field test</a:t>
                      </a:r>
                    </a:p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-"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Lack of user- experience to make TC and execute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testing</a:t>
                      </a:r>
                    </a:p>
                    <a:p>
                      <a:pPr marL="0" marR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Lack of field test experiences </a:t>
                      </a:r>
                    </a:p>
                    <a:p>
                      <a:pPr marL="0" algn="l" defTabSz="914400" rtl="0" eaLnBrk="0" fontAlgn="t" latinLnBrk="0" hangingPunct="0"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0" fontAlgn="t" latinLnBrk="0" hangingPunct="0">
                        <a:buFontTx/>
                        <a:buNone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Sharing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checklist of user- behavior scenario for testing in real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car</a:t>
                      </a:r>
                    </a:p>
                    <a:p>
                      <a:pPr marL="0" marR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Rent car with driver for DCV members practice testing </a:t>
                      </a:r>
                    </a:p>
                    <a:p>
                      <a:pPr marL="0" marR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Work shop for Field testing sharing from HQ</a:t>
                      </a:r>
                    </a:p>
                    <a:p>
                      <a:pPr marL="0" marR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Have change for Filed testing for all automotive domain</a:t>
                      </a:r>
                    </a:p>
                    <a:p>
                      <a:pPr marL="0" marR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0" fontAlgn="t" latinLnBrk="0" hangingPunct="0">
                        <a:buFontTx/>
                        <a:buChar char="-"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65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Enhance Automation framework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Only update/create Test scripts based on available library commands. 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Onsite training to get knowledge relating to framework automation</a:t>
                      </a:r>
                    </a:p>
                  </a:txBody>
                  <a:tcPr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9667"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Systematic/Automatic management systems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Many management tasks are collected and managed manually, it takes time and sometimes lead to mistake (Resource management, Handbook, </a:t>
                      </a: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Device management, CBL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…)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t" latinLnBrk="0" hangingPunct="0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Systematic/Automatic management systems:</a:t>
                      </a:r>
                      <a:b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Resource MM management.</a:t>
                      </a:r>
                      <a:b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CBL courses management</a:t>
                      </a:r>
                      <a:b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 Using </a:t>
                      </a:r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CodeBeamer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for Handbook keywords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Truong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32246" y="755739"/>
            <a:ext cx="1543652" cy="7848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0: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Freshman</a:t>
            </a:r>
          </a:p>
          <a:p>
            <a:pPr algn="l" eaLnBrk="0" latin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Just graduated IT/Electronics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Telecommunication Major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825566" y="763856"/>
            <a:ext cx="1543652" cy="14773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</a:t>
            </a: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1: 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(6M~1Y Testing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exp.) </a:t>
            </a:r>
          </a:p>
          <a:p>
            <a:pPr algn="l" eaLnBrk="0" latin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 testing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fundamental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Execute simple TC under instruction  &amp; able to log defect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Report simple personal test result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3426314" y="763856"/>
            <a:ext cx="1552086" cy="19620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2: 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(1~3Y T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esting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exp.)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ts val="0"/>
              </a:spcBef>
              <a:buFont typeface="Wingdings" pitchFamily="2" charset="2"/>
              <a:buNone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  <a:endParaRPr lang="en-US" b="1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Create TCs under instruction </a:t>
            </a:r>
            <a:endParaRPr lang="en-US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Execute TCs independently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understand REQ, TC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Have logging Q&amp;A ability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peer-review TCs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peer-review defects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work independently with test management systems</a:t>
            </a:r>
          </a:p>
          <a:p>
            <a:pPr marL="119063" indent="-119063" algn="l" eaLnBrk="0" latinLnBrk="0" hangingPunct="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setup test environment based on guideline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017346" y="763856"/>
            <a:ext cx="1561368" cy="29315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3: 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(3~5Y Testing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exp.)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</a:t>
            </a:r>
            <a:r>
              <a:rPr lang="en-US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analyze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requirement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Execute/Create/Review TCs independently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do ad-hoc testing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setup environment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independently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Using test design technique in working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Carries out complex testing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review Q&amp;A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create/run test script by self study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Can train/coach members internal project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Able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Troubleshoots / resolves issues independently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6635034" y="763857"/>
            <a:ext cx="1543652" cy="29315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4: Advanced              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(&gt; 5Y Testing exp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b="1" dirty="0" smtClea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eaLnBrk="0" latinLnBrk="0" hangingPunct="0">
              <a:spcBef>
                <a:spcPts val="0"/>
              </a:spcBef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&gt;3Y Automotive Testing exp.)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</a:t>
            </a:r>
            <a:r>
              <a:rPr lang="en-US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investigate complex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requirement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system architecture/low level and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create TCs for those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Have field test skill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make test strategy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build training plan, training manuals/processes.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conduct technical workshops (DCV level)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Make guideline for setup environment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Solving complex problem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Manage/ Forecast technical risk/issue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8242222" y="763856"/>
            <a:ext cx="1543652" cy="21698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5: Expert     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           (&gt; 8Y Testing exp.</a:t>
            </a:r>
          </a:p>
          <a:p>
            <a:pPr eaLnBrk="0" latinLnBrk="0" hangingPunct="0">
              <a:spcBef>
                <a:spcPts val="0"/>
              </a:spcBef>
            </a:pPr>
            <a:r>
              <a:rPr lang="en-US" b="1" u="sng" dirty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&gt;5Y Automotive </a:t>
            </a: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Testing exp.) </a:t>
            </a:r>
            <a:endParaRPr lang="en-US" b="1" dirty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ts val="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  <a:endParaRPr lang="en-US" b="1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Give 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solutions for architecture and automotive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conduct training globally and build expert training courses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Build/ Upgrade LG testing process include create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testing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methodologies, develop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standards, best practices and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policies</a:t>
            </a:r>
            <a:endParaRPr lang="en-US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64496" y="3710325"/>
            <a:ext cx="1511402" cy="4385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 </a:t>
            </a:r>
          </a:p>
          <a:p>
            <a:pPr algn="l" eaLnBrk="0" latinLnBrk="0" hangingPunct="0">
              <a:spcBef>
                <a:spcPct val="50000"/>
              </a:spcBef>
            </a:pPr>
            <a:endParaRPr lang="en-US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827569" y="3723555"/>
            <a:ext cx="1543652" cy="26545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 </a:t>
            </a:r>
          </a:p>
          <a:p>
            <a:pPr algn="l" eaLnBrk="0" latinLnBrk="0" hangingPunct="0">
              <a:spcBef>
                <a:spcPct val="50000"/>
              </a:spcBef>
            </a:pPr>
            <a:endParaRPr lang="en-US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339933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SW Testing principle (SW testing life cycle, Defect life cycle &amp; template </a:t>
            </a:r>
            <a:endParaRPr lang="en-US" dirty="0" smtClean="0">
              <a:solidFill>
                <a:srgbClr val="339933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 Testing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process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Using common defect management system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Car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Common Training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courses (Basic)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Excel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basic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Google search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effectively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Q&amp;A Process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Cluster Overview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Telecommunication Overview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Numeric and conversion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425412" y="3723555"/>
            <a:ext cx="1507387" cy="19620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 </a:t>
            </a:r>
          </a:p>
          <a:p>
            <a:pPr algn="l" eaLnBrk="0" latinLnBrk="0" hangingPunct="0">
              <a:spcBef>
                <a:spcPct val="50000"/>
              </a:spcBef>
            </a:pPr>
            <a:endParaRPr lang="en-US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Common Training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courses (Advance)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Review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/ Scoring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SRS/</a:t>
            </a:r>
            <a:r>
              <a:rPr lang="en-US" dirty="0" err="1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SyRS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and 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case Process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use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common test management systems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to use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tools/devices (basic)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Personal report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skill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Overview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(Optional)</a:t>
            </a:r>
            <a:endParaRPr lang="en-US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992727" y="3723555"/>
            <a:ext cx="1577520" cy="26545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case Quality Improvement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Execution Productivity Improvement </a:t>
            </a:r>
            <a:endParaRPr lang="en-US" dirty="0" smtClean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Execution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Quality Improvement 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create use case/read UML for beginner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Soft </a:t>
            </a: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skills for Communication/ Personal Task Management /Presentation/Problem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Solving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Test Scripting (Optional)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Agile Introduction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Exploratory Testing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Skills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6638642" y="3723555"/>
            <a:ext cx="1543652" cy="19620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algn="l" eaLnBrk="0" latinLnBrk="0" hangingPunct="0">
              <a:spcBef>
                <a:spcPct val="50000"/>
              </a:spcBef>
            </a:pPr>
            <a:endParaRPr lang="en-US" b="1" u="sng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Create Test Strategy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Make training plan for team level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read use case/read UML for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intermediate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to analysis log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file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ASPICE </a:t>
            </a:r>
            <a:r>
              <a:rPr lang="en-US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Automation 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immediate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Field </a:t>
            </a:r>
            <a:r>
              <a:rPr lang="en-US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</a:t>
            </a:r>
            <a:endParaRPr lang="en-US" dirty="0">
              <a:solidFill>
                <a:srgbClr val="FF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8242222" y="3723555"/>
            <a:ext cx="1543652" cy="12695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algn="l" eaLnBrk="0" latinLnBrk="0" hangingPunct="0">
              <a:spcBef>
                <a:spcPct val="50000"/>
              </a:spcBef>
            </a:pPr>
            <a:endParaRPr lang="en-US" b="1" u="sng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Solution architecture analysis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Automotive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trending in advanced </a:t>
            </a:r>
            <a:endParaRPr lang="en-US" dirty="0" smtClean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 SW/Testing development model if 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any</a:t>
            </a:r>
          </a:p>
          <a:p>
            <a:pPr marL="119063" indent="-119063" algn="l" eaLnBrk="0" latinLnBrk="0" hangingPunct="0">
              <a:spcBef>
                <a:spcPts val="0"/>
              </a:spcBef>
              <a:buFontTx/>
              <a:buAutoNum type="arabicPeriod"/>
            </a:pPr>
            <a:r>
              <a:rPr lang="en-US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Global Communication </a:t>
            </a:r>
            <a:endParaRPr lang="en-US" dirty="0" smtClean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0356" y="5940441"/>
            <a:ext cx="12029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Executed (~‘19.10)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0356" y="6084457"/>
            <a:ext cx="142312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b="1" dirty="0" smtClean="0">
                <a:solidFill>
                  <a:srgbClr val="FF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Will be executed by ‘21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0356" y="6228473"/>
            <a:ext cx="12158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Need support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eaLnBrk="0" latinLnBrk="0" hangingPunct="0"/>
            <a:endParaRPr lang="en-US" b="1" dirty="0" smtClean="0">
              <a:solidFill>
                <a:srgbClr val="FFFFFF">
                  <a:lumMod val="50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798" y="3465004"/>
            <a:ext cx="193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eaLnBrk="0" latinLnBrk="0" hangingPunct="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Required Training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4" y="173141"/>
            <a:ext cx="653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5982" latinLnBrk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Appendix. CBL3.0 </a:t>
            </a:r>
            <a:r>
              <a:rPr lang="en-US" sz="1800" b="1" dirty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– Technical Courses of CBL &amp; Level </a:t>
            </a:r>
            <a:r>
              <a:rPr lang="en-US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definition (1/2)</a:t>
            </a:r>
            <a:endParaRPr lang="en-US" sz="1800" b="1" dirty="0">
              <a:solidFill>
                <a:srgbClr val="000000"/>
              </a:solidFill>
              <a:latin typeface="Arial Narrow" panose="020B0606020202030204" pitchFamily="34" charset="0"/>
              <a:ea typeface="굴림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798" y="533872"/>
            <a:ext cx="193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eaLnBrk="0" latinLnBrk="0" hangingPunct="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CBL Level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52911" y="4401108"/>
          <a:ext cx="1516398" cy="1082440"/>
        </p:xfrm>
        <a:graphic>
          <a:graphicData uri="http://schemas.openxmlformats.org/drawingml/2006/table">
            <a:tbl>
              <a:tblPr/>
              <a:tblGrid>
                <a:gridCol w="508286"/>
                <a:gridCol w="648072"/>
                <a:gridCol w="360040"/>
              </a:tblGrid>
              <a:tr h="161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Items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616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Courses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Creation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 indent="0"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Created 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indent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Updated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indent="0" algn="ctr" defTabSz="914400" rtl="0" eaLnBrk="1" fontAlgn="b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 Update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6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Courses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Execution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0325" indent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Executed </a:t>
                      </a:r>
                    </a:p>
                    <a:p>
                      <a:pPr marL="60325" indent="0" algn="ctr" defTabSz="914400" rtl="0" eaLnBrk="1" fontAlgn="b" latinLnBrk="0" hangingPunct="1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(VT</a:t>
                      </a:r>
                      <a:r>
                        <a:rPr 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Level)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1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indent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7"/>
          <p:cNvSpPr/>
          <p:nvPr/>
        </p:nvSpPr>
        <p:spPr>
          <a:xfrm>
            <a:off x="8553400" y="6447769"/>
            <a:ext cx="1352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latinLnBrk="0" hangingPunct="0"/>
            <a:r>
              <a:rPr lang="en-US" sz="1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Continue to next page..</a:t>
            </a: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실행 단추: 홈 57">
            <a:hlinkClick r:id="rId3" action="ppaction://hlinksldjump" highlightClick="1"/>
          </p:cNvPr>
          <p:cNvSpPr/>
          <p:nvPr/>
        </p:nvSpPr>
        <p:spPr bwMode="auto">
          <a:xfrm>
            <a:off x="9487482" y="6125099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48776" y="697141"/>
            <a:ext cx="1799399" cy="244682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1: Sub Leader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(0.5~1Y Mgmt. exp.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size: &lt;=5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Scope: sub team)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manage a sub-team in project including make test plan, assign tasks, monitor progress and report to test leader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detect sub-team issue and suggest solution under higher manager’s suggestion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communicate with </a:t>
            </a:r>
            <a:r>
              <a:rPr kumimoji="0" lang="en-US" kern="0" dirty="0" err="1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Dev</a:t>
            </a: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team and conduct presentation within sub-team with instruction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Have fundamental level for data statistic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64895" y="714030"/>
            <a:ext cx="1801351" cy="397031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3: Part Leader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(4~7Y Mgmt. </a:t>
            </a: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size: &gt;15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Scope: Multiple projects) 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manage a part including multiple projects, report to HQ and higher managers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company and team's mission to establish goals of the part and individual members accordingly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overview  methods of evaluation/ rewarding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review test strategy/plan and give suggestion to optimize and use resource effectively</a:t>
            </a:r>
          </a:p>
          <a:p>
            <a:pPr marL="119063" indent="-119063" algn="just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detect/forecast project/part issue/risk and response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interview and evaluate DCV (senior/junior) and vendor members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conduct presentation for higher audience levels (OEM, LGE VP)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analyze/evaluate performance results to define improvement plan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key factors to retain members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Overview for data statistic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6909" y="3900030"/>
            <a:ext cx="1799399" cy="106182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 </a:t>
            </a:r>
            <a:endParaRPr kumimoji="0" lang="en-US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Plan, Monitoring and Controlling (Sub-team)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Problem Solving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Presentation Skill (Basic)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Negotiation Skill (Internal project level)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78511" y="4149080"/>
            <a:ext cx="1813167" cy="27238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 </a:t>
            </a:r>
            <a:endParaRPr kumimoji="0" lang="en-US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Plan, Monitoring and Controlling (Project)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Strategy (Basic)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Resource Plan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Risk Management 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Performance management: CMR/Establish team goals/Settings individual Objectives &amp; Securing Commitment/Engaging in Performance Improvement Behavior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Interview (Basic)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Problem Solving</a:t>
            </a:r>
            <a:endParaRPr kumimoji="0" lang="en-US" kern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Communication </a:t>
            </a: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Skill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Presentation Skill</a:t>
            </a:r>
            <a:endParaRPr kumimoji="0" lang="en-US" kern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Delegation </a:t>
            </a: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Skill: Define tasks for delegation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Negotiation Skill (HQ level)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Task Prioritize/Time </a:t>
            </a: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Management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164895" y="4720568"/>
            <a:ext cx="1793735" cy="133882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Six </a:t>
            </a: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Sigma </a:t>
            </a:r>
            <a:r>
              <a:rPr kumimoji="0" lang="en-US" kern="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</a:t>
            </a:r>
            <a:endParaRPr kumimoji="0" lang="en-US" kern="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Performance management: Evaluation and Rewards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Delegation Skill: How to recognize potential delegator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Interview - Professional level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Leadership Coaching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kern="0" dirty="0">
              <a:solidFill>
                <a:srgbClr val="FFFFFF">
                  <a:lumMod val="50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1814" y="4720568"/>
            <a:ext cx="1800343" cy="175432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to build and keep key persons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Analyze data skill to forecast risks/trends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Effective Communication Skill (Global Orientation)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How to build VT organization adapt to business trend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Sig Sigma (Green Belt)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kern="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leader training program from HQ (TBD)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813" y="5790062"/>
            <a:ext cx="179151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Available training material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814" y="5934078"/>
            <a:ext cx="193060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</a:t>
            </a:r>
            <a:r>
              <a:rPr lang="en-US" b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New courses ‘</a:t>
            </a:r>
            <a:r>
              <a:rPr lang="en-US" b="1" dirty="0" smtClean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21</a:t>
            </a:r>
            <a:endParaRPr lang="en-US" b="1" dirty="0">
              <a:solidFill>
                <a:srgbClr val="F79646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814" y="6078094"/>
            <a:ext cx="121587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eaLnBrk="0" latinLnBrk="0" hangingPunct="0"/>
            <a:r>
              <a:rPr lang="en-US" b="1" dirty="0" smtClean="0">
                <a:solidFill>
                  <a:srgbClr val="FFFFFF">
                    <a:lumMod val="50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- Need to be created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17" y="3597190"/>
            <a:ext cx="193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eaLnBrk="0" latinLnBrk="0" hangingPunct="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Required Training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7" y="497868"/>
            <a:ext cx="193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eaLnBrk="0" latinLnBrk="0" hangingPunct="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굴림" charset="-127"/>
              </a:rPr>
              <a:t>CBL Level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4420" y="703509"/>
            <a:ext cx="1801351" cy="34163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2: Test Leader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(1~4Y Mgmt. </a:t>
            </a: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exp.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size: &gt;5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Scope: Single project) 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manage a project including make test plan, assign tasks, monitor progress/performance, negotiate resources and report to HQ and higher managers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Understand team's mission, goal aligned with organization goal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detect/forecast project issue/risk, identify root cause/impact and give solution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interview and evaluate vendor members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train project members, recognize and delegate tasks to potential members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conduct presentation without instruction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engage all project members including DCV and vendor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092244" y="719947"/>
            <a:ext cx="1801351" cy="397031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4: Team Leader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7~10Y Mgmt. exp.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size: &gt;30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Scope: Multiple parts</a:t>
            </a: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manage a team including multiple parts, report to HQ, PM and higher managers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clarify LGE Manager’s roles, establish team goal, review individual goal, monitor team performance and define improvement plan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define method to conduct evaluation and reward effectively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optimize resource of big team and create/update team organization based on the project status plan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identify key members, coach and suggest career path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recommend strategic changes to avoid risk in advanced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interview and evaluate high DCV level (test leader/part leader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define action items to retain key members and submit to higher managers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Have Green belt for </a:t>
            </a:r>
            <a:r>
              <a:rPr kumimoji="0" lang="en-US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statistic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031368" y="728700"/>
            <a:ext cx="1801351" cy="272382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Level 5: Department Leader       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(&gt; 10Y Mgmt. exp.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Team size: &gt;150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1" kern="0" dirty="0" smtClean="0">
                <a:solidFill>
                  <a:srgbClr val="C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Scope: Multiple teams) 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Criteria 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manage a department including multiple teams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define  effective test strategy based on Master plan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define vision and mission for department toward organizational goal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keep track performance of all teams and give direction for improvement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Able to suggest/upgrade policy to improve working environment, retain key members…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Have Black Belt level for data statistic</a:t>
            </a:r>
          </a:p>
          <a:p>
            <a:pPr marL="119063" indent="-119063" algn="l" fontAlgn="auto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TBD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8025341" y="4743651"/>
            <a:ext cx="1800343" cy="71558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b="1" u="sng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Training Request</a:t>
            </a:r>
          </a:p>
          <a:p>
            <a:pPr algn="l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b="1" u="sng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kern="0" dirty="0" smtClean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Department training program from HQ</a:t>
            </a:r>
          </a:p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55" y="143344"/>
            <a:ext cx="426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itchFamily="50" charset="-127"/>
              </a:rPr>
              <a:t>(Appendix) </a:t>
            </a:r>
            <a:r>
              <a:rPr kumimoji="0" lang="en-US" altLang="ko-KR" sz="18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Validation CBL Level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– Management Line</a:t>
            </a:r>
            <a:endParaRPr kumimoji="0" lang="en-US" altLang="ko-KR" sz="12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" name="실행 단추: 홈 57">
            <a:hlinkClick r:id="rId2" action="ppaction://hlinksldjump" highlightClick="1"/>
          </p:cNvPr>
          <p:cNvSpPr/>
          <p:nvPr/>
        </p:nvSpPr>
        <p:spPr bwMode="auto">
          <a:xfrm>
            <a:off x="9417496" y="6381324"/>
            <a:ext cx="288040" cy="288040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400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pShuYUb0u_7c21NJFy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sgNafC9kur6omI9wIr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mwUP5JCkmT873sHxWC.Q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AEDEF">
            <a:lumMod val="90000"/>
          </a:srgbClr>
        </a:solidFill>
        <a:ln w="6350">
          <a:solidFill>
            <a:srgbClr val="808080"/>
          </a:solidFill>
          <a:miter lim="800000"/>
          <a:headEnd/>
          <a:tailEnd/>
        </a:ln>
      </a:spPr>
      <a:bodyPr wrap="none" lIns="0" rIns="0" anchor="ctr"/>
      <a:lstStyle>
        <a:defPPr algn="ctr" fontAlgn="auto">
          <a:buFont typeface="Wingdings" pitchFamily="2" charset="2"/>
          <a:buNone/>
          <a:defRPr sz="700" spc="-30" dirty="0" smtClean="0">
            <a:solidFill>
              <a:srgbClr val="000000"/>
            </a:solidFill>
            <a:latin typeface="Arial" panose="020B0604020202020204" pitchFamily="34" charset="0"/>
            <a:ea typeface="맑은 고딕" panose="020B0503020000020004" pitchFamily="50" charset="-127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G문서작성Fon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기본 디자인">
  <a:themeElements>
    <a:clrScheme name="6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G문서작성Fon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Lochner">
  <a:themeElements>
    <a:clrScheme name="QMH">
      <a:dk1>
        <a:sysClr val="windowText" lastClr="000000"/>
      </a:dk1>
      <a:lt1>
        <a:sysClr val="window" lastClr="FFFFFF"/>
      </a:lt1>
      <a:dk2>
        <a:srgbClr val="9AD52A"/>
      </a:dk2>
      <a:lt2>
        <a:srgbClr val="591504"/>
      </a:lt2>
      <a:accent1>
        <a:srgbClr val="591504"/>
      </a:accent1>
      <a:accent2>
        <a:srgbClr val="BFBFBF"/>
      </a:accent2>
      <a:accent3>
        <a:srgbClr val="878787"/>
      </a:accent3>
      <a:accent4>
        <a:srgbClr val="F65E37"/>
      </a:accent4>
      <a:accent5>
        <a:srgbClr val="FAE615"/>
      </a:accent5>
      <a:accent6>
        <a:srgbClr val="1C858A"/>
      </a:accent6>
      <a:hlink>
        <a:srgbClr val="9AD52A"/>
      </a:hlink>
      <a:folHlink>
        <a:srgbClr val="591504"/>
      </a:folHlink>
    </a:clrScheme>
    <a:fontScheme name="Lochner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>
          <a:noFill/>
          <a:miter lim="800000"/>
        </a:ln>
      </a:spPr>
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>
          <a:defRPr sz="1600" dirty="0" err="1" smtClean="0">
            <a:solidFill>
              <a:schemeClr val="bg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vert="horz" wrap="square" lIns="72000" tIns="36000" rIns="72000" bIns="36000" rtlCol="0">
        <a:noAutofit/>
      </a:bodyPr>
      <a:lstStyle>
        <a:defPPr algn="l">
          <a:buClr>
            <a:schemeClr val="accent1"/>
          </a:buCl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QMH_Template_2015-01 [Schreibgeschützt]" id="{070F08BB-0538-4349-95D8-CB6424F6BD91}" vid="{0318E290-D3A1-4088-8DC5-963E2968B38B}"/>
    </a:ext>
  </a:extLst>
</a:theme>
</file>

<file path=ppt/theme/theme6.xml><?xml version="1.0" encoding="utf-8"?>
<a:theme xmlns:a="http://schemas.openxmlformats.org/drawingml/2006/main" name="2_LGE_InternalUse_Body.2014.v37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tail: LG PowerPoint Booster 8.5">
      <a:majorFont>
        <a:latin typeface="Trebuchet MS"/>
        <a:ea typeface="Dotum"/>
        <a:cs typeface=""/>
      </a:majorFont>
      <a:minorFont>
        <a:latin typeface="Trebuchet MS"/>
        <a:ea typeface="Dot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vert="horz" wrap="non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ebdings" pitchFamily="18" charset="2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Dotum" pitchFamily="34" charset="-127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none" lIns="72000" tIns="36000" rIns="72000" bIns="36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ebdings" pitchFamily="18" charset="2"/>
          <a:buNone/>
          <a:tabLst/>
          <a:defRPr kumimoji="0" lang="ko-KR" alt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itchFamily="34" charset="0"/>
            <a:ea typeface="Dotum" pitchFamily="34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Detail: LG PowerPoint Booster 8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tail: LG PowerPoint Booster 8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tail: LG PowerPoint Booster 8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38497</TotalTime>
  <Words>2705</Words>
  <Application>Microsoft Office PowerPoint</Application>
  <PresentationFormat>A4 Paper (210x297 mm)</PresentationFormat>
  <Paragraphs>601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31" baseType="lpstr">
      <vt:lpstr>돋움</vt:lpstr>
      <vt:lpstr>돋움</vt:lpstr>
      <vt:lpstr>돋움체</vt:lpstr>
      <vt:lpstr>굴림</vt:lpstr>
      <vt:lpstr>LG스마트체 Regular</vt:lpstr>
      <vt:lpstr>맑은 고딕</vt:lpstr>
      <vt:lpstr>맑은 고딕</vt:lpstr>
      <vt:lpstr>Arial</vt:lpstr>
      <vt:lpstr>Arial Narrow</vt:lpstr>
      <vt:lpstr>Calibri</vt:lpstr>
      <vt:lpstr>Segoe UI</vt:lpstr>
      <vt:lpstr>Symbol</vt:lpstr>
      <vt:lpstr>Times New Roman</vt:lpstr>
      <vt:lpstr>Trebuchet MS</vt:lpstr>
      <vt:lpstr>Verdana</vt:lpstr>
      <vt:lpstr>Webdings</vt:lpstr>
      <vt:lpstr>Wingdings</vt:lpstr>
      <vt:lpstr>기본 디자인</vt:lpstr>
      <vt:lpstr>6_기본 디자인</vt:lpstr>
      <vt:lpstr>2_기본 디자인</vt:lpstr>
      <vt:lpstr>7_기본 디자인</vt:lpstr>
      <vt:lpstr>1_Lochner</vt:lpstr>
      <vt:lpstr>2_LGE_InternalUse_Body.2014.v37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 Display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Administrators</dc:creator>
  <cp:lastModifiedBy>LINH DIEU TRUONG/Team Leader/LGEVH VS VALIDATION TEST 2(linh.truong@lge.com)</cp:lastModifiedBy>
  <cp:revision>3540</cp:revision>
  <cp:lastPrinted>2020-01-07T09:43:53Z</cp:lastPrinted>
  <dcterms:created xsi:type="dcterms:W3CDTF">2011-01-06T23:57:31Z</dcterms:created>
  <dcterms:modified xsi:type="dcterms:W3CDTF">2021-01-26T09:31:59Z</dcterms:modified>
</cp:coreProperties>
</file>