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2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4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AFF2-B6D2-4D1C-BE2E-6D4BBF56E68E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3597-BDBC-4303-A9B0-0F53A5323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excel-macro.tutorialhorizon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How many times a character appear in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Function </a:t>
            </a:r>
            <a:r>
              <a:rPr lang="en-US" b="1" dirty="0" err="1"/>
              <a:t>StringCountOccurrences</a:t>
            </a:r>
            <a:r>
              <a:rPr lang="en-US" dirty="0"/>
              <a:t>(</a:t>
            </a:r>
            <a:r>
              <a:rPr lang="en-US" dirty="0" err="1"/>
              <a:t>strText</a:t>
            </a:r>
            <a:r>
              <a:rPr lang="en-US" dirty="0"/>
              <a:t> As String, </a:t>
            </a:r>
            <a:r>
              <a:rPr lang="en-US" dirty="0" err="1"/>
              <a:t>strFind</a:t>
            </a:r>
            <a:r>
              <a:rPr lang="en-US" dirty="0"/>
              <a:t> As String, Optional </a:t>
            </a:r>
            <a:r>
              <a:rPr lang="en-US" dirty="0" err="1"/>
              <a:t>lngCompare</a:t>
            </a:r>
            <a:r>
              <a:rPr lang="en-US" dirty="0"/>
              <a:t> As </a:t>
            </a:r>
            <a:r>
              <a:rPr lang="en-US" dirty="0" err="1"/>
              <a:t>VbCompareMethod</a:t>
            </a:r>
            <a:r>
              <a:rPr lang="en-US" dirty="0"/>
              <a:t>) As Long</a:t>
            </a:r>
          </a:p>
          <a:p>
            <a:r>
              <a:rPr lang="en-US" dirty="0" smtClean="0"/>
              <a:t>Dim </a:t>
            </a:r>
            <a:r>
              <a:rPr lang="en-US" dirty="0" err="1"/>
              <a:t>lngPos</a:t>
            </a:r>
            <a:r>
              <a:rPr lang="en-US" dirty="0"/>
              <a:t> As Long</a:t>
            </a:r>
          </a:p>
          <a:p>
            <a:r>
              <a:rPr lang="en-US" dirty="0"/>
              <a:t>Dim </a:t>
            </a:r>
            <a:r>
              <a:rPr lang="en-US" dirty="0" err="1"/>
              <a:t>lngTemp</a:t>
            </a:r>
            <a:r>
              <a:rPr lang="en-US" dirty="0"/>
              <a:t> As Long</a:t>
            </a:r>
          </a:p>
          <a:p>
            <a:r>
              <a:rPr lang="en-US" dirty="0"/>
              <a:t>Dim </a:t>
            </a:r>
            <a:r>
              <a:rPr lang="en-US" dirty="0" err="1"/>
              <a:t>lngCount</a:t>
            </a:r>
            <a:r>
              <a:rPr lang="en-US" dirty="0"/>
              <a:t> As Long</a:t>
            </a:r>
          </a:p>
          <a:p>
            <a:r>
              <a:rPr lang="en-US" dirty="0"/>
              <a:t>    If Len(</a:t>
            </a:r>
            <a:r>
              <a:rPr lang="en-US" dirty="0" err="1"/>
              <a:t>strText</a:t>
            </a:r>
            <a:r>
              <a:rPr lang="en-US" dirty="0"/>
              <a:t>) = 0 Then Exit Function</a:t>
            </a:r>
          </a:p>
          <a:p>
            <a:r>
              <a:rPr lang="en-US" dirty="0"/>
              <a:t>    If Len(</a:t>
            </a:r>
            <a:r>
              <a:rPr lang="en-US" dirty="0" err="1"/>
              <a:t>strFind</a:t>
            </a:r>
            <a:r>
              <a:rPr lang="en-US" dirty="0"/>
              <a:t>) = 0 Then Exit Function</a:t>
            </a:r>
          </a:p>
          <a:p>
            <a:r>
              <a:rPr lang="en-US" dirty="0"/>
              <a:t>    </a:t>
            </a:r>
            <a:r>
              <a:rPr lang="en-US" dirty="0" err="1"/>
              <a:t>lngPos</a:t>
            </a:r>
            <a:r>
              <a:rPr lang="en-US" dirty="0"/>
              <a:t> = 1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    </a:t>
            </a:r>
            <a:r>
              <a:rPr lang="en-US" dirty="0" err="1"/>
              <a:t>lngPos</a:t>
            </a:r>
            <a:r>
              <a:rPr lang="en-US" dirty="0"/>
              <a:t> = </a:t>
            </a:r>
            <a:r>
              <a:rPr lang="en-US" dirty="0" err="1"/>
              <a:t>InStr</a:t>
            </a:r>
            <a:r>
              <a:rPr lang="en-US" dirty="0"/>
              <a:t>(</a:t>
            </a:r>
            <a:r>
              <a:rPr lang="en-US" dirty="0" err="1"/>
              <a:t>lngPos</a:t>
            </a:r>
            <a:r>
              <a:rPr lang="en-US" dirty="0"/>
              <a:t>, </a:t>
            </a:r>
            <a:r>
              <a:rPr lang="en-US" dirty="0" err="1"/>
              <a:t>strText</a:t>
            </a:r>
            <a:r>
              <a:rPr lang="en-US" dirty="0"/>
              <a:t>, </a:t>
            </a:r>
            <a:r>
              <a:rPr lang="en-US" dirty="0" err="1"/>
              <a:t>strFind</a:t>
            </a:r>
            <a:r>
              <a:rPr lang="en-US" dirty="0"/>
              <a:t>, </a:t>
            </a:r>
            <a:r>
              <a:rPr lang="en-US" dirty="0" err="1"/>
              <a:t>lngCompare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lngTemp</a:t>
            </a:r>
            <a:r>
              <a:rPr lang="en-US" dirty="0"/>
              <a:t> = </a:t>
            </a:r>
            <a:r>
              <a:rPr lang="en-US" dirty="0" err="1"/>
              <a:t>lngPos</a:t>
            </a:r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lngPos</a:t>
            </a:r>
            <a:r>
              <a:rPr lang="en-US" dirty="0"/>
              <a:t> &gt; 0 Then</a:t>
            </a:r>
          </a:p>
          <a:p>
            <a:r>
              <a:rPr lang="en-US" dirty="0"/>
              <a:t>            </a:t>
            </a:r>
            <a:r>
              <a:rPr lang="en-US" dirty="0" err="1"/>
              <a:t>lngCount</a:t>
            </a:r>
            <a:r>
              <a:rPr lang="en-US" dirty="0"/>
              <a:t> = </a:t>
            </a:r>
            <a:r>
              <a:rPr lang="en-US" dirty="0" err="1"/>
              <a:t>lngCount</a:t>
            </a:r>
            <a:r>
              <a:rPr lang="en-US" dirty="0"/>
              <a:t> + 1</a:t>
            </a:r>
          </a:p>
          <a:p>
            <a:r>
              <a:rPr lang="en-US" dirty="0"/>
              <a:t>            </a:t>
            </a:r>
            <a:r>
              <a:rPr lang="en-US" dirty="0" err="1"/>
              <a:t>lngPos</a:t>
            </a:r>
            <a:r>
              <a:rPr lang="en-US" dirty="0"/>
              <a:t> = </a:t>
            </a:r>
            <a:r>
              <a:rPr lang="en-US" dirty="0" err="1"/>
              <a:t>lngPos</a:t>
            </a:r>
            <a:r>
              <a:rPr lang="en-US" dirty="0"/>
              <a:t> + Len(</a:t>
            </a:r>
            <a:r>
              <a:rPr lang="en-US" dirty="0" err="1"/>
              <a:t>strFind</a:t>
            </a:r>
            <a:r>
              <a:rPr lang="en-US" dirty="0"/>
              <a:t>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Loop Until </a:t>
            </a:r>
            <a:r>
              <a:rPr lang="en-US" dirty="0" err="1"/>
              <a:t>lngPos</a:t>
            </a:r>
            <a:r>
              <a:rPr lang="en-US" dirty="0"/>
              <a:t> = 0</a:t>
            </a:r>
          </a:p>
          <a:p>
            <a:r>
              <a:rPr lang="en-US" dirty="0"/>
              <a:t>    </a:t>
            </a:r>
            <a:r>
              <a:rPr lang="en-US" dirty="0" err="1"/>
              <a:t>StringCountOccurrences</a:t>
            </a:r>
            <a:r>
              <a:rPr lang="en-US" dirty="0"/>
              <a:t> = </a:t>
            </a:r>
            <a:r>
              <a:rPr lang="en-US" dirty="0" err="1"/>
              <a:t>lngCount</a:t>
            </a:r>
            <a:endParaRPr lang="en-US" dirty="0"/>
          </a:p>
          <a:p>
            <a:r>
              <a:rPr lang="en-US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27531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string between 2 character in  a string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550053"/>
              </p:ext>
            </p:extLst>
          </p:nvPr>
        </p:nvGraphicFramePr>
        <p:xfrm>
          <a:off x="838200" y="847724"/>
          <a:ext cx="10515600" cy="5777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63342"/>
                <a:gridCol w="5252258"/>
              </a:tblGrid>
              <a:tr h="5777519">
                <a:tc>
                  <a:txBody>
                    <a:bodyPr/>
                    <a:lstStyle/>
                    <a:p>
                      <a:endParaRPr lang="en-US" sz="11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Public Function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SuperMid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ByVal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As String, str1 As String, str2 As String, Optional reverse As Boolean) As String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'DESCRIPTION: Extract the portion of a string between the two substrings defined in str1 and str2.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'DEVELOPER: Ryan Wells (wellsr.com)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'HOW TO USE: - Pass the argument your main string and the 2 strings you want to find in the main string.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 - This function will extract the values between the end of your first string and the beginning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 of your next string.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 - If the optional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boolean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"reverse" is true, an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search will occur to find the last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' instance of the substrings in your main string.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Dim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As Integer, j As Integer, temp As Variant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On Error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GoTo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errhandler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reverse = True Then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str1)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If Abs(j -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 &lt; Len(str1) Then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j Then 'try to search 2nd half of string for unique match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InStrRev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- 1)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End If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Else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(1,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str1)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(1,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If Abs(j -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 &lt; Len(str1) Then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+ Len(str1),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j Then 'try to search 2nd half of string for unique match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InStr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+ 1,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str2)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End If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If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0 And j = 0 Then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GoTo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errhandler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j = 0 Then j = Len(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 + Len(str2) 'just to make it arbitrarily large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0 Then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Len(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 + Len(str1) 'just to make it arbitrarily large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&gt; j And j &lt;&gt; 0 Then 'swap order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temp = j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j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temp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temp = str2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str2 = str1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   str1 = temp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If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+ Len(str1)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SuperMid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Mid(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strMain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, j -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Exit Function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errhandler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MsgBox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"Error extracting strings. Check your input" &amp;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vbNewLine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&amp;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vbNewLine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&amp; "Aborting", , "Strings not found"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</a:t>
                      </a:r>
                    </a:p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Function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5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77267" cy="82867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Get the first position in a string.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3800"/>
            <a:ext cx="4834467" cy="237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Position = </a:t>
            </a:r>
            <a:r>
              <a:rPr lang="en-US" sz="1400" dirty="0" err="1">
                <a:latin typeface="Arial Narrow" panose="020B0606020202030204" pitchFamily="34" charset="0"/>
              </a:rPr>
              <a:t>InStr</a:t>
            </a:r>
            <a:r>
              <a:rPr lang="en-US" sz="1400" dirty="0">
                <a:latin typeface="Arial Narrow" panose="020B0606020202030204" pitchFamily="34" charset="0"/>
              </a:rPr>
              <a:t>(1, </a:t>
            </a:r>
            <a:r>
              <a:rPr lang="en-US" sz="1400" dirty="0" err="1">
                <a:latin typeface="Arial Narrow" panose="020B0606020202030204" pitchFamily="34" charset="0"/>
              </a:rPr>
              <a:t>CellString</a:t>
            </a:r>
            <a:r>
              <a:rPr lang="en-US" sz="1400" dirty="0">
                <a:latin typeface="Arial Narrow" panose="020B0606020202030204" pitchFamily="34" charset="0"/>
              </a:rPr>
              <a:t>, ".")</a:t>
            </a:r>
          </a:p>
        </p:txBody>
      </p:sp>
    </p:spTree>
    <p:extLst>
      <p:ext uri="{BB962C8B-B14F-4D97-AF65-F5344CB8AC3E}">
        <p14:creationId xmlns:p14="http://schemas.microsoft.com/office/powerpoint/2010/main" val="22719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Wbs</a:t>
            </a:r>
            <a:r>
              <a:rPr lang="en-US" dirty="0" smtClean="0"/>
              <a:t> is opened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Sub </a:t>
            </a:r>
            <a:r>
              <a:rPr lang="en-US" sz="1100" dirty="0" err="1">
                <a:latin typeface="Arial Narrow" panose="020B0606020202030204" pitchFamily="34" charset="0"/>
              </a:rPr>
              <a:t>testbook</a:t>
            </a:r>
            <a:r>
              <a:rPr lang="en-US" sz="1100" dirty="0">
                <a:latin typeface="Arial Narrow" panose="020B0606020202030204" pitchFamily="34" charset="0"/>
              </a:rPr>
              <a:t>(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 As String)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If </a:t>
            </a:r>
            <a:r>
              <a:rPr lang="en-US" sz="1100" dirty="0" err="1">
                <a:latin typeface="Arial Narrow" panose="020B0606020202030204" pitchFamily="34" charset="0"/>
              </a:rPr>
              <a:t>BookOpen</a:t>
            </a:r>
            <a:r>
              <a:rPr lang="en-US" sz="1100" dirty="0">
                <a:latin typeface="Arial Narrow" panose="020B0606020202030204" pitchFamily="34" charset="0"/>
              </a:rPr>
              <a:t>(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) Then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'</a:t>
            </a:r>
            <a:r>
              <a:rPr lang="en-US" sz="1100" dirty="0" err="1">
                <a:latin typeface="Arial Narrow" panose="020B0606020202030204" pitchFamily="34" charset="0"/>
              </a:rPr>
              <a:t>MsgBox</a:t>
            </a:r>
            <a:r>
              <a:rPr lang="en-US" sz="1100" dirty="0">
                <a:latin typeface="Arial Narrow" panose="020B0606020202030204" pitchFamily="34" charset="0"/>
              </a:rPr>
              <a:t> 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 &amp; " is open", </a:t>
            </a:r>
            <a:r>
              <a:rPr lang="en-US" sz="1100" dirty="0" err="1">
                <a:latin typeface="Arial Narrow" panose="020B0606020202030204" pitchFamily="34" charset="0"/>
              </a:rPr>
              <a:t>vbOKOnly</a:t>
            </a:r>
            <a:r>
              <a:rPr lang="en-US" sz="1100" dirty="0">
                <a:latin typeface="Arial Narrow" panose="020B0606020202030204" pitchFamily="34" charset="0"/>
              </a:rPr>
              <a:t> + </a:t>
            </a:r>
            <a:r>
              <a:rPr lang="en-US" sz="1100" dirty="0" err="1">
                <a:latin typeface="Arial Narrow" panose="020B0606020202030204" pitchFamily="34" charset="0"/>
              </a:rPr>
              <a:t>vbInformation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Else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</a:t>
            </a:r>
            <a:r>
              <a:rPr lang="en-US" sz="1100" dirty="0" err="1">
                <a:latin typeface="Arial Narrow" panose="020B0606020202030204" pitchFamily="34" charset="0"/>
              </a:rPr>
              <a:t>MsgBox</a:t>
            </a:r>
            <a:r>
              <a:rPr lang="en-US" sz="1100" dirty="0">
                <a:latin typeface="Arial Narrow" panose="020B0606020202030204" pitchFamily="34" charset="0"/>
              </a:rPr>
              <a:t> 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 &amp; " is NOT open. Please open this file", </a:t>
            </a:r>
            <a:r>
              <a:rPr lang="en-US" sz="1100" dirty="0" err="1">
                <a:latin typeface="Arial Narrow" panose="020B0606020202030204" pitchFamily="34" charset="0"/>
              </a:rPr>
              <a:t>vbOKOnly</a:t>
            </a:r>
            <a:r>
              <a:rPr lang="en-US" sz="1100" dirty="0">
                <a:latin typeface="Arial Narrow" panose="020B0606020202030204" pitchFamily="34" charset="0"/>
              </a:rPr>
              <a:t> + </a:t>
            </a:r>
            <a:r>
              <a:rPr lang="en-US" sz="1100" dirty="0" err="1">
                <a:latin typeface="Arial Narrow" panose="020B0606020202030204" pitchFamily="34" charset="0"/>
              </a:rPr>
              <a:t>vbExclamation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End If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End </a:t>
            </a:r>
            <a:r>
              <a:rPr lang="en-US" sz="1100" dirty="0" smtClean="0">
                <a:latin typeface="Arial Narrow" panose="020B0606020202030204" pitchFamily="34" charset="0"/>
              </a:rPr>
              <a:t>Sub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Function </a:t>
            </a:r>
            <a:r>
              <a:rPr lang="en-US" sz="1100" dirty="0" err="1">
                <a:latin typeface="Arial Narrow" panose="020B0606020202030204" pitchFamily="34" charset="0"/>
              </a:rPr>
              <a:t>BookOpen</a:t>
            </a:r>
            <a:r>
              <a:rPr lang="en-US" sz="1100" dirty="0">
                <a:latin typeface="Arial Narrow" panose="020B0606020202030204" pitchFamily="34" charset="0"/>
              </a:rPr>
              <a:t>(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 As String) As Boolean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Dim </a:t>
            </a:r>
            <a:r>
              <a:rPr lang="en-US" sz="1100" dirty="0" err="1">
                <a:latin typeface="Arial Narrow" panose="020B0606020202030204" pitchFamily="34" charset="0"/>
              </a:rPr>
              <a:t>oBk</a:t>
            </a:r>
            <a:r>
              <a:rPr lang="en-US" sz="1100" dirty="0">
                <a:latin typeface="Arial Narrow" panose="020B0606020202030204" pitchFamily="34" charset="0"/>
              </a:rPr>
              <a:t> As Workbook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On Error Resume Next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Set </a:t>
            </a:r>
            <a:r>
              <a:rPr lang="en-US" sz="1100" dirty="0" err="1">
                <a:latin typeface="Arial Narrow" panose="020B0606020202030204" pitchFamily="34" charset="0"/>
              </a:rPr>
              <a:t>oBk</a:t>
            </a:r>
            <a:r>
              <a:rPr lang="en-US" sz="1100" dirty="0">
                <a:latin typeface="Arial Narrow" panose="020B0606020202030204" pitchFamily="34" charset="0"/>
              </a:rPr>
              <a:t> = Workbooks(</a:t>
            </a:r>
            <a:r>
              <a:rPr lang="en-US" sz="1100" dirty="0" err="1">
                <a:latin typeface="Arial Narrow" panose="020B0606020202030204" pitchFamily="34" charset="0"/>
              </a:rPr>
              <a:t>strBookName</a:t>
            </a:r>
            <a:r>
              <a:rPr lang="en-US" sz="11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On Error </a:t>
            </a:r>
            <a:r>
              <a:rPr lang="en-US" sz="1100" dirty="0" err="1">
                <a:latin typeface="Arial Narrow" panose="020B0606020202030204" pitchFamily="34" charset="0"/>
              </a:rPr>
              <a:t>GoTo</a:t>
            </a:r>
            <a:r>
              <a:rPr lang="en-US" sz="1100" dirty="0">
                <a:latin typeface="Arial Narrow" panose="020B0606020202030204" pitchFamily="34" charset="0"/>
              </a:rPr>
              <a:t> 0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If </a:t>
            </a:r>
            <a:r>
              <a:rPr lang="en-US" sz="1100" dirty="0" err="1">
                <a:latin typeface="Arial Narrow" panose="020B0606020202030204" pitchFamily="34" charset="0"/>
              </a:rPr>
              <a:t>oBk</a:t>
            </a:r>
            <a:r>
              <a:rPr lang="en-US" sz="1100" dirty="0">
                <a:latin typeface="Arial Narrow" panose="020B0606020202030204" pitchFamily="34" charset="0"/>
              </a:rPr>
              <a:t> Is Nothing Then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</a:t>
            </a:r>
            <a:r>
              <a:rPr lang="en-US" sz="1100" dirty="0" err="1">
                <a:latin typeface="Arial Narrow" panose="020B0606020202030204" pitchFamily="34" charset="0"/>
              </a:rPr>
              <a:t>BookOpen</a:t>
            </a:r>
            <a:r>
              <a:rPr lang="en-US" sz="1100" dirty="0">
                <a:latin typeface="Arial Narrow" panose="020B0606020202030204" pitchFamily="34" charset="0"/>
              </a:rPr>
              <a:t> = False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Else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</a:t>
            </a:r>
            <a:r>
              <a:rPr lang="en-US" sz="1100" dirty="0" err="1">
                <a:latin typeface="Arial Narrow" panose="020B0606020202030204" pitchFamily="34" charset="0"/>
              </a:rPr>
              <a:t>BookOpen</a:t>
            </a:r>
            <a:r>
              <a:rPr lang="en-US" sz="1100" dirty="0">
                <a:latin typeface="Arial Narrow" panose="020B0606020202030204" pitchFamily="34" charset="0"/>
              </a:rPr>
              <a:t> = True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End If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2542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each value in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Private Sub CommandButton1_Click()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Dim </a:t>
            </a:r>
            <a:r>
              <a:rPr lang="en-US" sz="1100" dirty="0" err="1">
                <a:latin typeface="Arial Narrow" panose="020B0606020202030204" pitchFamily="34" charset="0"/>
              </a:rPr>
              <a:t>vItm</a:t>
            </a:r>
            <a:r>
              <a:rPr lang="en-US" sz="1100" dirty="0">
                <a:latin typeface="Arial Narrow" panose="020B0606020202030204" pitchFamily="34" charset="0"/>
              </a:rPr>
              <a:t> As Variant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Dim </a:t>
            </a:r>
            <a:r>
              <a:rPr lang="en-US" sz="1100" dirty="0" err="1">
                <a:latin typeface="Arial Narrow" panose="020B0606020202030204" pitchFamily="34" charset="0"/>
              </a:rPr>
              <a:t>aStrings</a:t>
            </a:r>
            <a:r>
              <a:rPr lang="en-US" sz="1100" dirty="0">
                <a:latin typeface="Arial Narrow" panose="020B0606020202030204" pitchFamily="34" charset="0"/>
              </a:rPr>
              <a:t>(1 To 4) As String</a:t>
            </a:r>
          </a:p>
          <a:p>
            <a:pPr marL="0" indent="0">
              <a:buNone/>
            </a:pP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</a:t>
            </a:r>
            <a:r>
              <a:rPr lang="en-US" sz="1100" dirty="0" err="1">
                <a:latin typeface="Arial Narrow" panose="020B0606020202030204" pitchFamily="34" charset="0"/>
              </a:rPr>
              <a:t>aStrings</a:t>
            </a:r>
            <a:r>
              <a:rPr lang="en-US" sz="1100" dirty="0">
                <a:latin typeface="Arial Narrow" panose="020B0606020202030204" pitchFamily="34" charset="0"/>
              </a:rPr>
              <a:t>(1) = "one": </a:t>
            </a:r>
            <a:r>
              <a:rPr lang="en-US" sz="1100" dirty="0" err="1">
                <a:latin typeface="Arial Narrow" panose="020B0606020202030204" pitchFamily="34" charset="0"/>
              </a:rPr>
              <a:t>aStrings</a:t>
            </a:r>
            <a:r>
              <a:rPr lang="en-US" sz="1100" dirty="0">
                <a:latin typeface="Arial Narrow" panose="020B0606020202030204" pitchFamily="34" charset="0"/>
              </a:rPr>
              <a:t>(2) = "two": </a:t>
            </a:r>
            <a:r>
              <a:rPr lang="en-US" sz="1100" dirty="0" err="1">
                <a:latin typeface="Arial Narrow" panose="020B0606020202030204" pitchFamily="34" charset="0"/>
              </a:rPr>
              <a:t>aStrings</a:t>
            </a:r>
            <a:r>
              <a:rPr lang="en-US" sz="1100" dirty="0">
                <a:latin typeface="Arial Narrow" panose="020B0606020202030204" pitchFamily="34" charset="0"/>
              </a:rPr>
              <a:t>(3) = "three": </a:t>
            </a:r>
            <a:r>
              <a:rPr lang="en-US" sz="1100" dirty="0" err="1">
                <a:latin typeface="Arial Narrow" panose="020B0606020202030204" pitchFamily="34" charset="0"/>
              </a:rPr>
              <a:t>aStrings</a:t>
            </a:r>
            <a:r>
              <a:rPr lang="en-US" sz="1100" dirty="0">
                <a:latin typeface="Arial Narrow" panose="020B0606020202030204" pitchFamily="34" charset="0"/>
              </a:rPr>
              <a:t>(4) = "four"</a:t>
            </a:r>
          </a:p>
          <a:p>
            <a:pPr marL="0" indent="0">
              <a:buNone/>
            </a:pP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For Each </a:t>
            </a:r>
            <a:r>
              <a:rPr lang="en-US" sz="1100" dirty="0" err="1">
                <a:latin typeface="Arial Narrow" panose="020B0606020202030204" pitchFamily="34" charset="0"/>
              </a:rPr>
              <a:t>vItm</a:t>
            </a:r>
            <a:r>
              <a:rPr lang="en-US" sz="1100" dirty="0">
                <a:latin typeface="Arial Narrow" panose="020B0606020202030204" pitchFamily="34" charset="0"/>
              </a:rPr>
              <a:t> In </a:t>
            </a:r>
            <a:r>
              <a:rPr lang="en-US" sz="1100" dirty="0" err="1">
                <a:latin typeface="Arial Narrow" panose="020B0606020202030204" pitchFamily="34" charset="0"/>
              </a:rPr>
              <a:t>aStrings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    </a:t>
            </a:r>
            <a:r>
              <a:rPr lang="en-US" sz="1100" dirty="0" err="1">
                <a:latin typeface="Arial Narrow" panose="020B0606020202030204" pitchFamily="34" charset="0"/>
              </a:rPr>
              <a:t>MsgBox</a:t>
            </a:r>
            <a:r>
              <a:rPr lang="en-US" sz="1100" dirty="0">
                <a:latin typeface="Arial Narrow" panose="020B0606020202030204" pitchFamily="34" charset="0"/>
              </a:rPr>
              <a:t> ("Gia tri" &amp; </a:t>
            </a:r>
            <a:r>
              <a:rPr lang="en-US" sz="1100" dirty="0" err="1">
                <a:latin typeface="Arial Narrow" panose="020B0606020202030204" pitchFamily="34" charset="0"/>
              </a:rPr>
              <a:t>vItm</a:t>
            </a:r>
            <a:r>
              <a:rPr lang="en-US" sz="11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Next </a:t>
            </a:r>
            <a:r>
              <a:rPr lang="en-US" sz="1100" dirty="0" err="1">
                <a:latin typeface="Arial Narrow" panose="020B0606020202030204" pitchFamily="34" charset="0"/>
              </a:rPr>
              <a:t>vItm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2272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Private Sub CommandButton1_Click()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Dim </a:t>
            </a:r>
            <a:r>
              <a:rPr lang="en-US" sz="1100" dirty="0" err="1">
                <a:latin typeface="Arial Narrow" panose="020B0606020202030204" pitchFamily="34" charset="0"/>
              </a:rPr>
              <a:t>rngFindValue</a:t>
            </a:r>
            <a:r>
              <a:rPr lang="en-US" sz="1100" dirty="0">
                <a:latin typeface="Arial Narrow" panose="020B0606020202030204" pitchFamily="34" charset="0"/>
              </a:rPr>
              <a:t> As Range</a:t>
            </a:r>
          </a:p>
          <a:p>
            <a:pPr marL="0" indent="0">
              <a:buNone/>
            </a:pP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Set </a:t>
            </a:r>
            <a:r>
              <a:rPr lang="en-US" sz="1100" dirty="0" err="1">
                <a:latin typeface="Arial Narrow" panose="020B0606020202030204" pitchFamily="34" charset="0"/>
              </a:rPr>
              <a:t>rngFindValue</a:t>
            </a:r>
            <a:r>
              <a:rPr lang="en-US" sz="1100" dirty="0">
                <a:latin typeface="Arial Narrow" panose="020B0606020202030204" pitchFamily="34" charset="0"/>
              </a:rPr>
              <a:t> = </a:t>
            </a:r>
            <a:r>
              <a:rPr lang="en-US" sz="1100" dirty="0" err="1">
                <a:latin typeface="Arial Narrow" panose="020B0606020202030204" pitchFamily="34" charset="0"/>
              </a:rPr>
              <a:t>ActiveSheet.Range</a:t>
            </a:r>
            <a:r>
              <a:rPr lang="en-US" sz="1100" dirty="0">
                <a:latin typeface="Arial Narrow" panose="020B0606020202030204" pitchFamily="34" charset="0"/>
              </a:rPr>
              <a:t>("A1:A100").Find(What:="57", After:=</a:t>
            </a:r>
            <a:r>
              <a:rPr lang="en-US" sz="1100" dirty="0" err="1">
                <a:latin typeface="Arial Narrow" panose="020B0606020202030204" pitchFamily="34" charset="0"/>
              </a:rPr>
              <a:t>ActiveSheet.Range</a:t>
            </a:r>
            <a:r>
              <a:rPr lang="en-US" sz="1100" dirty="0">
                <a:latin typeface="Arial Narrow" panose="020B0606020202030204" pitchFamily="34" charset="0"/>
              </a:rPr>
              <a:t>("A1"), </a:t>
            </a:r>
            <a:r>
              <a:rPr lang="en-US" sz="1100" dirty="0" err="1">
                <a:latin typeface="Arial Narrow" panose="020B0606020202030204" pitchFamily="34" charset="0"/>
              </a:rPr>
              <a:t>SearchDirection</a:t>
            </a:r>
            <a:r>
              <a:rPr lang="en-US" sz="1100" dirty="0">
                <a:latin typeface="Arial Narrow" panose="020B0606020202030204" pitchFamily="34" charset="0"/>
              </a:rPr>
              <a:t>:=</a:t>
            </a:r>
            <a:r>
              <a:rPr lang="en-US" sz="1100" dirty="0" err="1">
                <a:latin typeface="Arial Narrow" panose="020B0606020202030204" pitchFamily="34" charset="0"/>
              </a:rPr>
              <a:t>xlNext</a:t>
            </a:r>
            <a:r>
              <a:rPr lang="en-US" sz="1100" dirty="0">
                <a:latin typeface="Arial Narrow" panose="020B0606020202030204" pitchFamily="34" charset="0"/>
              </a:rPr>
              <a:t>, </a:t>
            </a:r>
            <a:r>
              <a:rPr lang="en-US" sz="1100" dirty="0" err="1">
                <a:latin typeface="Arial Narrow" panose="020B0606020202030204" pitchFamily="34" charset="0"/>
              </a:rPr>
              <a:t>LookIn</a:t>
            </a:r>
            <a:r>
              <a:rPr lang="en-US" sz="1100" dirty="0">
                <a:latin typeface="Arial Narrow" panose="020B0606020202030204" pitchFamily="34" charset="0"/>
              </a:rPr>
              <a:t>:=</a:t>
            </a:r>
            <a:r>
              <a:rPr lang="en-US" sz="1100" dirty="0" err="1">
                <a:latin typeface="Arial Narrow" panose="020B0606020202030204" pitchFamily="34" charset="0"/>
              </a:rPr>
              <a:t>xlFormulas</a:t>
            </a:r>
            <a:r>
              <a:rPr lang="en-US" sz="11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If Not </a:t>
            </a:r>
            <a:r>
              <a:rPr lang="en-US" sz="1100" dirty="0" err="1">
                <a:latin typeface="Arial Narrow" panose="020B0606020202030204" pitchFamily="34" charset="0"/>
              </a:rPr>
              <a:t>rngFindValue</a:t>
            </a:r>
            <a:r>
              <a:rPr lang="en-US" sz="1100" dirty="0">
                <a:latin typeface="Arial Narrow" panose="020B0606020202030204" pitchFamily="34" charset="0"/>
              </a:rPr>
              <a:t> Is Nothing Then</a:t>
            </a:r>
          </a:p>
          <a:p>
            <a:pPr marL="0" indent="0">
              <a:buNone/>
            </a:pP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 err="1">
                <a:latin typeface="Arial Narrow" panose="020B0606020202030204" pitchFamily="34" charset="0"/>
              </a:rPr>
              <a:t>MsgBox</a:t>
            </a:r>
            <a:r>
              <a:rPr lang="en-US" sz="1100" dirty="0">
                <a:latin typeface="Arial Narrow" panose="020B0606020202030204" pitchFamily="34" charset="0"/>
              </a:rPr>
              <a:t> </a:t>
            </a:r>
            <a:r>
              <a:rPr lang="en-US" sz="1100" dirty="0" err="1">
                <a:latin typeface="Arial Narrow" panose="020B0606020202030204" pitchFamily="34" charset="0"/>
              </a:rPr>
              <a:t>rngFindValue.Address</a:t>
            </a: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1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End If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Arial Narrow" panose="020B0606020202030204" pitchFamily="34" charset="0"/>
              </a:rPr>
              <a:t>End Sub</a:t>
            </a:r>
          </a:p>
        </p:txBody>
      </p:sp>
      <p:sp>
        <p:nvSpPr>
          <p:cNvPr id="4" name="Rectangle 3"/>
          <p:cNvSpPr/>
          <p:nvPr/>
        </p:nvSpPr>
        <p:spPr>
          <a:xfrm>
            <a:off x="728748" y="5306029"/>
            <a:ext cx="10909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https://www.excelanytime.com/excel/index.php?option=com_content&amp;view=article&amp;id=112:find-method-in-excel-vba-find-multiple-occurrences-find-method-to-vlookup-find-date&amp;catid=79&amp;Itemid=475</a:t>
            </a:r>
          </a:p>
        </p:txBody>
      </p:sp>
    </p:spTree>
    <p:extLst>
      <p:ext uri="{BB962C8B-B14F-4D97-AF65-F5344CB8AC3E}">
        <p14:creationId xmlns:p14="http://schemas.microsoft.com/office/powerpoint/2010/main" val="3205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Private Sub CommandButton1_Click()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Dim A As Range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Set A = Selection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For Each cell In A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cell.Value</a:t>
            </a:r>
            <a:r>
              <a:rPr lang="en-US" dirty="0">
                <a:latin typeface="Arial Narrow" panose="020B0606020202030204" pitchFamily="34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</a:rPr>
              <a:t>WorksheetFunction.Trim</a:t>
            </a:r>
            <a:r>
              <a:rPr lang="en-US" dirty="0">
                <a:latin typeface="Arial Narrow" panose="020B0606020202030204" pitchFamily="34" charset="0"/>
              </a:rPr>
              <a:t>(cell)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Dim B As String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B = Trim("Trimming Done")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MsgBox</a:t>
            </a:r>
            <a:r>
              <a:rPr lang="en-US" dirty="0">
                <a:latin typeface="Arial Narrow" panose="020B0606020202030204" pitchFamily="34" charset="0"/>
              </a:rPr>
              <a:t> B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Next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End Sub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 smtClean="0"/>
              <a:t>Find and get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Private Sub CommandButton1_Click()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Dim </a:t>
            </a:r>
            <a:r>
              <a:rPr lang="en-US" dirty="0" err="1">
                <a:latin typeface="Arial Narrow" panose="020B0606020202030204" pitchFamily="34" charset="0"/>
              </a:rPr>
              <a:t>wks</a:t>
            </a:r>
            <a:r>
              <a:rPr lang="en-US" dirty="0">
                <a:latin typeface="Arial Narrow" panose="020B0606020202030204" pitchFamily="34" charset="0"/>
              </a:rPr>
              <a:t> As Worksheet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Dim r As Range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Dim </a:t>
            </a:r>
            <a:r>
              <a:rPr lang="en-US" dirty="0" err="1">
                <a:latin typeface="Arial Narrow" panose="020B0606020202030204" pitchFamily="34" charset="0"/>
              </a:rPr>
              <a:t>rowNumber</a:t>
            </a:r>
            <a:r>
              <a:rPr lang="en-US" dirty="0">
                <a:latin typeface="Arial Narrow" panose="020B0606020202030204" pitchFamily="34" charset="0"/>
              </a:rPr>
              <a:t> As Long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Set </a:t>
            </a:r>
            <a:r>
              <a:rPr lang="en-US" dirty="0" err="1">
                <a:latin typeface="Arial Narrow" panose="020B0606020202030204" pitchFamily="34" charset="0"/>
              </a:rPr>
              <a:t>wks</a:t>
            </a:r>
            <a:r>
              <a:rPr lang="en-US" dirty="0">
                <a:latin typeface="Arial Narrow" panose="020B0606020202030204" pitchFamily="34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</a:rPr>
              <a:t>ThisWorkbook.Worksheets</a:t>
            </a:r>
            <a:r>
              <a:rPr lang="en-US" dirty="0">
                <a:latin typeface="Arial Narrow" panose="020B0606020202030204" pitchFamily="34" charset="0"/>
              </a:rPr>
              <a:t>(2) 'update for your worksheet name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'.Find returns a Range object or Nothing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Set r = </a:t>
            </a:r>
            <a:r>
              <a:rPr lang="en-US" dirty="0" err="1">
                <a:latin typeface="Arial Narrow" panose="020B0606020202030204" pitchFamily="34" charset="0"/>
              </a:rPr>
              <a:t>wks.Cells.Find</a:t>
            </a:r>
            <a:r>
              <a:rPr lang="en-US" dirty="0">
                <a:latin typeface="Arial Narrow" panose="020B0606020202030204" pitchFamily="34" charset="0"/>
              </a:rPr>
              <a:t>(What:="23-JUN-19", </a:t>
            </a:r>
            <a:r>
              <a:rPr lang="en-US" dirty="0" err="1">
                <a:latin typeface="Arial Narrow" panose="020B0606020202030204" pitchFamily="34" charset="0"/>
              </a:rPr>
              <a:t>LookAt</a:t>
            </a:r>
            <a:r>
              <a:rPr lang="en-US" dirty="0">
                <a:latin typeface="Arial Narrow" panose="020B0606020202030204" pitchFamily="34" charset="0"/>
              </a:rPr>
              <a:t>:=</a:t>
            </a:r>
            <a:r>
              <a:rPr lang="en-US" dirty="0" err="1">
                <a:latin typeface="Arial Narrow" panose="020B0606020202030204" pitchFamily="34" charset="0"/>
              </a:rPr>
              <a:t>xlWhole</a:t>
            </a:r>
            <a:r>
              <a:rPr lang="en-US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If Not r Is Nothing Then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    </a:t>
            </a:r>
            <a:r>
              <a:rPr lang="en-US" dirty="0" err="1">
                <a:latin typeface="Arial Narrow" panose="020B0606020202030204" pitchFamily="34" charset="0"/>
              </a:rPr>
              <a:t>rowNumber</a:t>
            </a:r>
            <a:r>
              <a:rPr lang="en-US" dirty="0">
                <a:latin typeface="Arial Narrow" panose="020B0606020202030204" pitchFamily="34" charset="0"/>
              </a:rPr>
              <a:t> = </a:t>
            </a:r>
            <a:r>
              <a:rPr lang="en-US" dirty="0" err="1">
                <a:latin typeface="Arial Narrow" panose="020B0606020202030204" pitchFamily="34" charset="0"/>
              </a:rPr>
              <a:t>r.Row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>End </a:t>
            </a:r>
            <a:r>
              <a:rPr lang="en-US" dirty="0">
                <a:latin typeface="Arial Narrow" panose="020B0606020202030204" pitchFamily="34" charset="0"/>
              </a:rPr>
              <a:t>If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</a:t>
            </a:r>
            <a:r>
              <a:rPr lang="en-US" dirty="0" err="1">
                <a:latin typeface="Arial Narrow" panose="020B0606020202030204" pitchFamily="34" charset="0"/>
              </a:rPr>
              <a:t>MsgBox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</a:rPr>
              <a:t>rowNumber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9731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 smtClean="0"/>
              <a:t>Check a string in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Sub DoSomething()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Dim </a:t>
            </a:r>
            <a:r>
              <a:rPr lang="en-US" dirty="0" err="1">
                <a:latin typeface="Arial Narrow" panose="020B0606020202030204" pitchFamily="34" charset="0"/>
              </a:rPr>
              <a:t>Mainfram</a:t>
            </a:r>
            <a:r>
              <a:rPr lang="en-US" dirty="0">
                <a:latin typeface="Arial Narrow" panose="020B0606020202030204" pitchFamily="34" charset="0"/>
              </a:rPr>
              <a:t>(4) As String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Dim cell As </a:t>
            </a:r>
            <a:r>
              <a:rPr lang="en-US" dirty="0" err="1">
                <a:latin typeface="Arial Narrow" panose="020B0606020202030204" pitchFamily="34" charset="0"/>
              </a:rPr>
              <a:t>Excel.Range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Narrow" panose="020B0606020202030204" pitchFamily="34" charset="0"/>
              </a:rPr>
              <a:t>Mainfram</a:t>
            </a:r>
            <a:r>
              <a:rPr lang="en-US" dirty="0">
                <a:latin typeface="Arial Narrow" panose="020B0606020202030204" pitchFamily="34" charset="0"/>
              </a:rPr>
              <a:t>(0) = "apple"</a:t>
            </a:r>
          </a:p>
          <a:p>
            <a:pPr marL="0" indent="0">
              <a:buNone/>
            </a:pPr>
            <a:r>
              <a:rPr lang="en-US" dirty="0" err="1">
                <a:latin typeface="Arial Narrow" panose="020B0606020202030204" pitchFamily="34" charset="0"/>
              </a:rPr>
              <a:t>Mainfram</a:t>
            </a:r>
            <a:r>
              <a:rPr lang="en-US" dirty="0">
                <a:latin typeface="Arial Narrow" panose="020B0606020202030204" pitchFamily="34" charset="0"/>
              </a:rPr>
              <a:t>(1) = "pear"</a:t>
            </a:r>
          </a:p>
          <a:p>
            <a:pPr marL="0" indent="0">
              <a:buNone/>
            </a:pPr>
            <a:r>
              <a:rPr lang="en-US" dirty="0" err="1">
                <a:latin typeface="Arial Narrow" panose="020B0606020202030204" pitchFamily="34" charset="0"/>
              </a:rPr>
              <a:t>Mainfram</a:t>
            </a:r>
            <a:r>
              <a:rPr lang="en-US" dirty="0">
                <a:latin typeface="Arial Narrow" panose="020B0606020202030204" pitchFamily="34" charset="0"/>
              </a:rPr>
              <a:t>(2) = "orange"</a:t>
            </a:r>
          </a:p>
          <a:p>
            <a:pPr marL="0" indent="0">
              <a:buNone/>
            </a:pPr>
            <a:r>
              <a:rPr lang="en-US" dirty="0" err="1">
                <a:latin typeface="Arial Narrow" panose="020B0606020202030204" pitchFamily="34" charset="0"/>
              </a:rPr>
              <a:t>Mainfram</a:t>
            </a:r>
            <a:r>
              <a:rPr lang="en-US" dirty="0">
                <a:latin typeface="Arial Narrow" panose="020B0606020202030204" pitchFamily="34" charset="0"/>
              </a:rPr>
              <a:t>(3) = "fruit"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For Each cell In Selection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If </a:t>
            </a:r>
            <a:r>
              <a:rPr lang="en-US" dirty="0" err="1">
                <a:latin typeface="Arial Narrow" panose="020B0606020202030204" pitchFamily="34" charset="0"/>
              </a:rPr>
              <a:t>IsInArray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cell.Value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MainFram</a:t>
            </a:r>
            <a:r>
              <a:rPr lang="en-US" dirty="0">
                <a:latin typeface="Arial Narrow" panose="020B0606020202030204" pitchFamily="34" charset="0"/>
              </a:rPr>
              <a:t>) Then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  Row(</a:t>
            </a:r>
            <a:r>
              <a:rPr lang="en-US" dirty="0" err="1">
                <a:latin typeface="Arial Narrow" panose="020B0606020202030204" pitchFamily="34" charset="0"/>
              </a:rPr>
              <a:t>cell.Row</a:t>
            </a:r>
            <a:r>
              <a:rPr lang="en-US" dirty="0">
                <a:latin typeface="Arial Narrow" panose="020B0606020202030204" pitchFamily="34" charset="0"/>
              </a:rPr>
              <a:t>).Style = "Accent1"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End If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Next cell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End Sub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Function </a:t>
            </a:r>
            <a:r>
              <a:rPr lang="en-US" dirty="0" err="1">
                <a:latin typeface="Arial Narrow" panose="020B0606020202030204" pitchFamily="34" charset="0"/>
              </a:rPr>
              <a:t>IsInArray</a:t>
            </a:r>
            <a:r>
              <a:rPr lang="en-US" dirty="0">
                <a:latin typeface="Arial Narrow" panose="020B0606020202030204" pitchFamily="34" charset="0"/>
              </a:rPr>
              <a:t>(</a:t>
            </a:r>
            <a:r>
              <a:rPr lang="en-US" dirty="0" err="1">
                <a:latin typeface="Arial Narrow" panose="020B0606020202030204" pitchFamily="34" charset="0"/>
              </a:rPr>
              <a:t>stringToBeFound</a:t>
            </a:r>
            <a:r>
              <a:rPr lang="en-US" dirty="0">
                <a:latin typeface="Arial Narrow" panose="020B0606020202030204" pitchFamily="34" charset="0"/>
              </a:rPr>
              <a:t> As String, </a:t>
            </a:r>
            <a:r>
              <a:rPr lang="en-US" dirty="0" err="1">
                <a:latin typeface="Arial Narrow" panose="020B0606020202030204" pitchFamily="34" charset="0"/>
              </a:rPr>
              <a:t>arr</a:t>
            </a:r>
            <a:r>
              <a:rPr lang="en-US" dirty="0">
                <a:latin typeface="Arial Narrow" panose="020B0606020202030204" pitchFamily="34" charset="0"/>
              </a:rPr>
              <a:t> As Variant) As Boolean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</a:rPr>
              <a:t>IsInArray</a:t>
            </a:r>
            <a:r>
              <a:rPr lang="en-US" dirty="0">
                <a:latin typeface="Arial Narrow" panose="020B0606020202030204" pitchFamily="34" charset="0"/>
              </a:rPr>
              <a:t> = (</a:t>
            </a:r>
            <a:r>
              <a:rPr lang="en-US" dirty="0" err="1">
                <a:latin typeface="Arial Narrow" panose="020B0606020202030204" pitchFamily="34" charset="0"/>
              </a:rPr>
              <a:t>UBound</a:t>
            </a:r>
            <a:r>
              <a:rPr lang="en-US" dirty="0">
                <a:latin typeface="Arial Narrow" panose="020B0606020202030204" pitchFamily="34" charset="0"/>
              </a:rPr>
              <a:t>(Filter(</a:t>
            </a:r>
            <a:r>
              <a:rPr lang="en-US" dirty="0" err="1">
                <a:latin typeface="Arial Narrow" panose="020B0606020202030204" pitchFamily="34" charset="0"/>
              </a:rPr>
              <a:t>arr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</a:rPr>
              <a:t>stringToBeFound</a:t>
            </a:r>
            <a:r>
              <a:rPr lang="en-US" dirty="0">
                <a:latin typeface="Arial Narrow" panose="020B0606020202030204" pitchFamily="34" charset="0"/>
              </a:rPr>
              <a:t>)) &gt; -1)</a:t>
            </a:r>
          </a:p>
          <a:p>
            <a:pPr marL="0" indent="0">
              <a:buNone/>
            </a:pPr>
            <a:r>
              <a:rPr lang="en-US">
                <a:latin typeface="Arial Narrow" panose="020B0606020202030204" pitchFamily="34" charset="0"/>
              </a:rPr>
              <a:t>End Function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1 string in a range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Check_String</a:t>
            </a:r>
            <a:r>
              <a:rPr lang="en-US" dirty="0"/>
              <a:t>(</a:t>
            </a:r>
            <a:r>
              <a:rPr lang="en-US" dirty="0" err="1"/>
              <a:t>FindString</a:t>
            </a:r>
            <a:r>
              <a:rPr lang="en-US" dirty="0"/>
              <a:t> As String, </a:t>
            </a:r>
            <a:r>
              <a:rPr lang="en-US" dirty="0" err="1"/>
              <a:t>Range_Check</a:t>
            </a:r>
            <a:r>
              <a:rPr lang="en-US" dirty="0"/>
              <a:t> As Range) As String</a:t>
            </a:r>
          </a:p>
          <a:p>
            <a:r>
              <a:rPr lang="en-US" dirty="0"/>
              <a:t>Dim </a:t>
            </a:r>
            <a:r>
              <a:rPr lang="en-US" dirty="0" err="1"/>
              <a:t>Rng</a:t>
            </a:r>
            <a:r>
              <a:rPr lang="en-US" dirty="0"/>
              <a:t> As Range</a:t>
            </a:r>
          </a:p>
          <a:p>
            <a:r>
              <a:rPr lang="en-US" dirty="0"/>
              <a:t>If Trim(</a:t>
            </a:r>
            <a:r>
              <a:rPr lang="en-US" dirty="0" err="1"/>
              <a:t>FindString</a:t>
            </a:r>
            <a:r>
              <a:rPr lang="en-US" dirty="0"/>
              <a:t>) &lt;&gt; "" Then</a:t>
            </a:r>
          </a:p>
          <a:p>
            <a:r>
              <a:rPr lang="en-US" dirty="0"/>
              <a:t>    With </a:t>
            </a:r>
            <a:r>
              <a:rPr lang="en-US" dirty="0" err="1"/>
              <a:t>Range_Check</a:t>
            </a:r>
            <a:r>
              <a:rPr lang="en-US" dirty="0"/>
              <a:t> 'searches all of column A</a:t>
            </a:r>
          </a:p>
          <a:p>
            <a:r>
              <a:rPr lang="en-US" dirty="0"/>
              <a:t>        Set </a:t>
            </a:r>
            <a:r>
              <a:rPr lang="en-US" dirty="0" err="1"/>
              <a:t>Rng</a:t>
            </a:r>
            <a:r>
              <a:rPr lang="en-US" dirty="0"/>
              <a:t> = .Find(What:=</a:t>
            </a:r>
            <a:r>
              <a:rPr lang="en-US" dirty="0" err="1"/>
              <a:t>FindString</a:t>
            </a:r>
            <a:r>
              <a:rPr lang="en-US" dirty="0"/>
              <a:t>, _</a:t>
            </a:r>
          </a:p>
          <a:p>
            <a:r>
              <a:rPr lang="en-US" dirty="0"/>
              <a:t>                        After:=.Cells(.</a:t>
            </a:r>
            <a:r>
              <a:rPr lang="en-US" dirty="0" err="1"/>
              <a:t>Cells.Count</a:t>
            </a:r>
            <a:r>
              <a:rPr lang="en-US" dirty="0"/>
              <a:t>), _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LookIn</a:t>
            </a:r>
            <a:r>
              <a:rPr lang="en-US" dirty="0"/>
              <a:t>:=</a:t>
            </a:r>
            <a:r>
              <a:rPr lang="en-US" dirty="0" err="1"/>
              <a:t>xlValues</a:t>
            </a:r>
            <a:r>
              <a:rPr lang="en-US" dirty="0"/>
              <a:t>, _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LookAt</a:t>
            </a:r>
            <a:r>
              <a:rPr lang="en-US" dirty="0"/>
              <a:t>:=</a:t>
            </a:r>
            <a:r>
              <a:rPr lang="en-US" dirty="0" err="1"/>
              <a:t>xlPart</a:t>
            </a:r>
            <a:r>
              <a:rPr lang="en-US" dirty="0"/>
              <a:t>, </a:t>
            </a:r>
            <a:r>
              <a:rPr lang="en-US" dirty="0" smtClean="0"/>
              <a:t>_           (</a:t>
            </a:r>
            <a:r>
              <a:rPr lang="en-US" dirty="0" err="1" smtClean="0"/>
              <a:t>Giong</a:t>
            </a:r>
            <a:r>
              <a:rPr lang="en-US" dirty="0" smtClean="0"/>
              <a:t> 1 phan) </a:t>
            </a:r>
            <a:r>
              <a:rPr lang="en-US" dirty="0" err="1"/>
              <a:t>LookAt</a:t>
            </a:r>
            <a:r>
              <a:rPr lang="en-US" dirty="0"/>
              <a:t>:=</a:t>
            </a:r>
            <a:r>
              <a:rPr lang="en-US" dirty="0" err="1" smtClean="0"/>
              <a:t>xlWhole</a:t>
            </a:r>
            <a:r>
              <a:rPr lang="en-US" dirty="0" smtClean="0"/>
              <a:t>, </a:t>
            </a:r>
            <a:r>
              <a:rPr lang="en-US" dirty="0"/>
              <a:t>_ </a:t>
            </a:r>
            <a:r>
              <a:rPr lang="en-US" dirty="0" smtClean="0"/>
              <a:t> (</a:t>
            </a:r>
            <a:r>
              <a:rPr lang="en-US" dirty="0" err="1" smtClean="0"/>
              <a:t>Giong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bo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                 </a:t>
            </a:r>
            <a:r>
              <a:rPr lang="en-US" dirty="0" err="1"/>
              <a:t>SearchOrder</a:t>
            </a:r>
            <a:r>
              <a:rPr lang="en-US" dirty="0"/>
              <a:t>:=</a:t>
            </a:r>
            <a:r>
              <a:rPr lang="en-US" dirty="0" err="1"/>
              <a:t>xlByRows</a:t>
            </a:r>
            <a:r>
              <a:rPr lang="en-US" dirty="0"/>
              <a:t>, _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SearchDirection</a:t>
            </a:r>
            <a:r>
              <a:rPr lang="en-US" dirty="0"/>
              <a:t>:=</a:t>
            </a:r>
            <a:r>
              <a:rPr lang="en-US" dirty="0" err="1"/>
              <a:t>xlNext</a:t>
            </a:r>
            <a:r>
              <a:rPr lang="en-US" dirty="0"/>
              <a:t>, _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MatchCase</a:t>
            </a:r>
            <a:r>
              <a:rPr lang="en-US" dirty="0"/>
              <a:t>:=False)</a:t>
            </a:r>
          </a:p>
          <a:p>
            <a:r>
              <a:rPr lang="en-US" dirty="0"/>
              <a:t>        If Not </a:t>
            </a:r>
            <a:r>
              <a:rPr lang="en-US" dirty="0" err="1"/>
              <a:t>Rng</a:t>
            </a:r>
            <a:r>
              <a:rPr lang="en-US" dirty="0"/>
              <a:t> Is Nothing Then</a:t>
            </a:r>
          </a:p>
          <a:p>
            <a:r>
              <a:rPr lang="en-US" dirty="0"/>
              <a:t>            </a:t>
            </a:r>
            <a:r>
              <a:rPr lang="en-US" dirty="0" err="1"/>
              <a:t>Check_String</a:t>
            </a:r>
            <a:r>
              <a:rPr lang="en-US" dirty="0"/>
              <a:t> = "Y"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</a:t>
            </a:r>
            <a:r>
              <a:rPr lang="en-US" dirty="0" err="1"/>
              <a:t>Check_String</a:t>
            </a:r>
            <a:r>
              <a:rPr lang="en-US" dirty="0"/>
              <a:t> = "N"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End With</a:t>
            </a:r>
          </a:p>
          <a:p>
            <a:r>
              <a:rPr lang="en-US" dirty="0"/>
              <a:t>End If</a:t>
            </a:r>
          </a:p>
          <a:p>
            <a:r>
              <a:rPr lang="en-US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42450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last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Total_Row</a:t>
            </a:r>
            <a:r>
              <a:rPr lang="en-US" dirty="0"/>
              <a:t> = Sheets</a:t>
            </a:r>
            <a:r>
              <a:rPr lang="en-US" dirty="0" smtClean="0"/>
              <a:t>(“</a:t>
            </a:r>
            <a:r>
              <a:rPr lang="en-US" dirty="0" err="1" smtClean="0"/>
              <a:t>xxxxx</a:t>
            </a:r>
            <a:r>
              <a:rPr lang="en-US" dirty="0" smtClean="0"/>
              <a:t>").</a:t>
            </a:r>
            <a:r>
              <a:rPr lang="en-US" dirty="0"/>
              <a:t>Cells(</a:t>
            </a:r>
            <a:r>
              <a:rPr lang="en-US" dirty="0" err="1"/>
              <a:t>Rows.Count</a:t>
            </a:r>
            <a:r>
              <a:rPr lang="en-US" dirty="0"/>
              <a:t>, </a:t>
            </a:r>
            <a:r>
              <a:rPr lang="en-US" dirty="0" smtClean="0"/>
              <a:t>“x").</a:t>
            </a:r>
            <a:r>
              <a:rPr lang="en-US" dirty="0"/>
              <a:t>End(</a:t>
            </a:r>
            <a:r>
              <a:rPr lang="en-US" dirty="0" err="1"/>
              <a:t>xlUp</a:t>
            </a:r>
            <a:r>
              <a:rPr lang="en-US" dirty="0"/>
              <a:t>).Row</a:t>
            </a:r>
          </a:p>
        </p:txBody>
      </p:sp>
    </p:spTree>
    <p:extLst>
      <p:ext uri="{BB962C8B-B14F-4D97-AF65-F5344CB8AC3E}">
        <p14:creationId xmlns:p14="http://schemas.microsoft.com/office/powerpoint/2010/main" val="37170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update Link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724295"/>
            <a:ext cx="3792705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Application.AskToUpdateLinks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anose="020B06090202040302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Application.DisplayAlerts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anose="020B0609020204030204" pitchFamily="49" charset="0"/>
              </a:rPr>
              <a:t>False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Application.Workbooks.Open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Filename:=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anose="020B0609020204030204" pitchFamily="49" charset="0"/>
              </a:rPr>
              <a:t>"C:\Book1withLinkToBook2.xlsx"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Application.DisplayAlerts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anose="020B06090202040302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Application.AskToUpdateLinks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03336"/>
                </a:solidFill>
                <a:effectLst/>
                <a:latin typeface="inherit"/>
                <a:cs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7D2727"/>
                </a:solidFill>
                <a:effectLst/>
                <a:latin typeface="inherit"/>
                <a:cs typeface="Consolas" panose="020B0609020204030204" pitchFamily="49" charset="0"/>
              </a:rPr>
              <a:t>True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3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 </a:t>
            </a:r>
            <a:r>
              <a:rPr lang="en-US" dirty="0" err="1"/>
              <a:t>arrayName</a:t>
            </a:r>
            <a:endParaRPr lang="en-US" dirty="0"/>
          </a:p>
          <a:p>
            <a:r>
              <a:rPr lang="en-US" dirty="0" err="1"/>
              <a:t>arrayName</a:t>
            </a:r>
            <a:r>
              <a:rPr lang="en-US" dirty="0"/>
              <a:t> = Array("ADA_GB.xlsx", "COL_GB.xlsx", "CR_GB.xlsx", "FSA_GB.xlsx", "OTAM_GB.xlsx", "TNS_GB.xlsx", "UI_GB.xlsx", "VIF_GB.xlsx")</a:t>
            </a:r>
          </a:p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LBound</a:t>
            </a:r>
            <a:r>
              <a:rPr lang="en-US" dirty="0"/>
              <a:t>(</a:t>
            </a:r>
            <a:r>
              <a:rPr lang="en-US" dirty="0" err="1"/>
              <a:t>arrayName</a:t>
            </a:r>
            <a:r>
              <a:rPr lang="en-US" dirty="0"/>
              <a:t>) To </a:t>
            </a:r>
            <a:r>
              <a:rPr lang="en-US" dirty="0" err="1"/>
              <a:t>UBound</a:t>
            </a:r>
            <a:r>
              <a:rPr lang="en-US" dirty="0"/>
              <a:t>(</a:t>
            </a:r>
            <a:r>
              <a:rPr lang="en-US" dirty="0" err="1"/>
              <a:t>arrayName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Workbooks.Open</a:t>
            </a:r>
            <a:r>
              <a:rPr lang="en-US" dirty="0"/>
              <a:t> (</a:t>
            </a:r>
            <a:r>
              <a:rPr lang="en-US" dirty="0" err="1"/>
              <a:t>Current_Path</a:t>
            </a:r>
            <a:r>
              <a:rPr lang="en-US" dirty="0"/>
              <a:t> &amp; "\" &amp; </a:t>
            </a:r>
            <a:r>
              <a:rPr lang="en-US" dirty="0" err="1"/>
              <a:t>arrayName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6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clearfilter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clearfilter</a:t>
            </a:r>
            <a:r>
              <a:rPr lang="en-US" dirty="0"/>
              <a:t>()</a:t>
            </a:r>
          </a:p>
          <a:p>
            <a:r>
              <a:rPr lang="en-US" dirty="0"/>
              <a:t>If </a:t>
            </a:r>
            <a:r>
              <a:rPr lang="en-US" dirty="0" err="1"/>
              <a:t>ActiveSheet.FilterMode</a:t>
            </a:r>
            <a:r>
              <a:rPr lang="en-US" dirty="0"/>
              <a:t> Then</a:t>
            </a:r>
          </a:p>
          <a:p>
            <a:r>
              <a:rPr lang="en-US" dirty="0" err="1"/>
              <a:t>ActiveSheet.ShowAllData</a:t>
            </a:r>
            <a:endParaRPr lang="en-US" dirty="0"/>
          </a:p>
          <a:p>
            <a:r>
              <a:rPr lang="en-US" dirty="0"/>
              <a:t>End If</a:t>
            </a:r>
          </a:p>
          <a:p>
            <a:r>
              <a:rPr lang="en-US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222439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TurnOffAlerts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Application.DisplayAlerts</a:t>
            </a:r>
            <a:r>
              <a:rPr lang="en-US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11412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139522"/>
            <a:ext cx="565308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Sub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FnDeleteBlankRows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Dim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mwb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As Workbook Set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mwb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ActiveWorkbook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For x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mwb.Sheets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("1").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Cells.SpecialCells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xlCellTypeLastCell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).Row To 1 Step -1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If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WorksheetFunction.CountA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mwb.Sheets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("1").Rows(x)) = 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mwb.Sheets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("1").Rows(x).Delete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End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Next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Arial Narrow" panose="020B0606020202030204" pitchFamily="34" charset="0"/>
              </a:rPr>
              <a:t>End Sub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48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 browse()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Dim FSO As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Dim </a:t>
            </a:r>
            <a:r>
              <a:rPr lang="en-US" dirty="0" err="1"/>
              <a:t>blnOpen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strFileToOpen</a:t>
            </a:r>
            <a:r>
              <a:rPr lang="en-US" dirty="0"/>
              <a:t> = </a:t>
            </a:r>
            <a:r>
              <a:rPr lang="en-US" dirty="0" err="1"/>
              <a:t>Application.GetOpenFilename</a:t>
            </a:r>
            <a:r>
              <a:rPr lang="en-US" dirty="0"/>
              <a:t>(Title:="Please choose a file to open", _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FileFilter</a:t>
            </a:r>
            <a:r>
              <a:rPr lang="en-US" dirty="0"/>
              <a:t>:="Excel Files *.</a:t>
            </a:r>
            <a:r>
              <a:rPr lang="en-US" dirty="0" err="1"/>
              <a:t>xls</a:t>
            </a:r>
            <a:r>
              <a:rPr lang="en-US" dirty="0"/>
              <a:t>* (*.</a:t>
            </a:r>
            <a:r>
              <a:rPr lang="en-US" dirty="0" err="1"/>
              <a:t>xls</a:t>
            </a:r>
            <a:r>
              <a:rPr lang="en-US" dirty="0"/>
              <a:t>*),")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 </a:t>
            </a:r>
            <a:r>
              <a:rPr lang="en-US" dirty="0" err="1"/>
              <a:t>strFileToOpen</a:t>
            </a:r>
            <a:r>
              <a:rPr lang="en-US" dirty="0"/>
              <a:t> = False Then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MsgBox</a:t>
            </a:r>
            <a:r>
              <a:rPr lang="en-US" dirty="0"/>
              <a:t> "No file selected.", </a:t>
            </a:r>
            <a:r>
              <a:rPr lang="en-US" dirty="0" err="1"/>
              <a:t>vbExclamation</a:t>
            </a:r>
            <a:r>
              <a:rPr lang="en-US" dirty="0"/>
              <a:t>, "Sorry!"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Exit Sub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Sheet1.Range("G5").Value = </a:t>
            </a:r>
            <a:r>
              <a:rPr lang="en-US" dirty="0" err="1"/>
              <a:t>strFileToOpen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Workbooks.Open</a:t>
            </a:r>
            <a:r>
              <a:rPr lang="en-US" dirty="0"/>
              <a:t> Filename:=</a:t>
            </a:r>
            <a:r>
              <a:rPr lang="en-US" dirty="0" err="1"/>
              <a:t>strFileToOpen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End If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End 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3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Range Popup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Sub </a:t>
            </a:r>
            <a:r>
              <a:rPr lang="en-US" dirty="0" err="1"/>
              <a:t>RemoveEmptyRow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Set </a:t>
            </a:r>
            <a:r>
              <a:rPr lang="en-US" dirty="0" err="1"/>
              <a:t>rrange</a:t>
            </a:r>
            <a:r>
              <a:rPr lang="en-US" dirty="0"/>
              <a:t> = </a:t>
            </a:r>
            <a:r>
              <a:rPr lang="en-US" dirty="0" err="1"/>
              <a:t>Application.InputBox</a:t>
            </a:r>
            <a:r>
              <a:rPr lang="en-US" dirty="0"/>
              <a:t>(Prompt:="Chon </a:t>
            </a:r>
            <a:r>
              <a:rPr lang="en-US" dirty="0" err="1"/>
              <a:t>vung</a:t>
            </a:r>
            <a:r>
              <a:rPr lang="en-US" dirty="0"/>
              <a:t> can </a:t>
            </a:r>
            <a:r>
              <a:rPr lang="en-US" dirty="0" err="1"/>
              <a:t>xoa</a:t>
            </a:r>
            <a:r>
              <a:rPr lang="en-US" dirty="0"/>
              <a:t>", Title:="Chon </a:t>
            </a:r>
            <a:r>
              <a:rPr lang="en-US" dirty="0" err="1"/>
              <a:t>Vung</a:t>
            </a:r>
            <a:r>
              <a:rPr lang="en-US" dirty="0"/>
              <a:t>", Type:=8)</a:t>
            </a:r>
          </a:p>
          <a:p>
            <a:pPr marL="0" indent="0">
              <a:buNone/>
            </a:pPr>
            <a:r>
              <a:rPr lang="en-US" dirty="0"/>
              <a:t>    Dim </a:t>
            </a:r>
            <a:r>
              <a:rPr lang="en-US" dirty="0" err="1"/>
              <a:t>FirstRow</a:t>
            </a:r>
            <a:r>
              <a:rPr lang="en-US" dirty="0"/>
              <a:t> As Long, </a:t>
            </a:r>
            <a:r>
              <a:rPr lang="en-US" dirty="0" err="1"/>
              <a:t>LastRow</a:t>
            </a:r>
            <a:r>
              <a:rPr lang="en-US" dirty="0"/>
              <a:t> As Long, </a:t>
            </a:r>
            <a:r>
              <a:rPr lang="en-US" dirty="0" err="1"/>
              <a:t>UsedRow</a:t>
            </a:r>
            <a:r>
              <a:rPr lang="en-US" dirty="0"/>
              <a:t> As Long</a:t>
            </a:r>
          </a:p>
          <a:p>
            <a:pPr marL="0" indent="0">
              <a:buNone/>
            </a:pPr>
            <a:r>
              <a:rPr lang="en-US" dirty="0"/>
              <a:t>    Dim </a:t>
            </a:r>
            <a:r>
              <a:rPr lang="en-US" dirty="0" err="1"/>
              <a:t>FirstCol</a:t>
            </a:r>
            <a:r>
              <a:rPr lang="en-US" dirty="0"/>
              <a:t> As String, </a:t>
            </a:r>
            <a:r>
              <a:rPr lang="en-US" dirty="0" err="1"/>
              <a:t>LastCol</a:t>
            </a:r>
            <a:r>
              <a:rPr lang="en-US" dirty="0"/>
              <a:t> As String</a:t>
            </a:r>
          </a:p>
          <a:p>
            <a:pPr marL="0" indent="0">
              <a:buNone/>
            </a:pPr>
            <a:r>
              <a:rPr lang="en-US" dirty="0"/>
              <a:t>    Dim </a:t>
            </a:r>
            <a:r>
              <a:rPr lang="en-US" dirty="0" err="1"/>
              <a:t>i</a:t>
            </a:r>
            <a:r>
              <a:rPr lang="en-US" dirty="0"/>
              <a:t> As Long, t As Range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FirstRow</a:t>
            </a:r>
            <a:r>
              <a:rPr lang="en-US" dirty="0"/>
              <a:t> = </a:t>
            </a:r>
            <a:r>
              <a:rPr lang="en-US" dirty="0" err="1"/>
              <a:t>rrange.Row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UsedRow</a:t>
            </a:r>
            <a:r>
              <a:rPr lang="en-US" dirty="0"/>
              <a:t> = </a:t>
            </a:r>
            <a:r>
              <a:rPr lang="en-US" dirty="0" err="1"/>
              <a:t>rrange.Rows.Count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LastRow</a:t>
            </a:r>
            <a:r>
              <a:rPr lang="en-US" dirty="0"/>
              <a:t> = </a:t>
            </a:r>
            <a:r>
              <a:rPr lang="en-US" dirty="0" err="1"/>
              <a:t>FirstRow</a:t>
            </a:r>
            <a:r>
              <a:rPr lang="en-US" dirty="0"/>
              <a:t> - 1 + </a:t>
            </a:r>
            <a:r>
              <a:rPr lang="en-US" dirty="0" err="1"/>
              <a:t>UsedRow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FirstCol</a:t>
            </a:r>
            <a:r>
              <a:rPr lang="en-US" dirty="0"/>
              <a:t> = Split(</a:t>
            </a:r>
            <a:r>
              <a:rPr lang="en-US" dirty="0" err="1"/>
              <a:t>rrange.Address</a:t>
            </a:r>
            <a:r>
              <a:rPr lang="en-US" dirty="0"/>
              <a:t>, "$")(1)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LastCol</a:t>
            </a:r>
            <a:r>
              <a:rPr lang="en-US" dirty="0"/>
              <a:t> = Split(</a:t>
            </a:r>
            <a:r>
              <a:rPr lang="en-US" dirty="0" err="1"/>
              <a:t>rrange.Address</a:t>
            </a:r>
            <a:r>
              <a:rPr lang="en-US" dirty="0"/>
              <a:t>, "$")(3)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LastRow</a:t>
            </a:r>
            <a:r>
              <a:rPr lang="en-US" dirty="0"/>
              <a:t> To </a:t>
            </a:r>
            <a:r>
              <a:rPr lang="en-US" dirty="0" err="1"/>
              <a:t>FirstRow</a:t>
            </a:r>
            <a:r>
              <a:rPr lang="en-US" dirty="0"/>
              <a:t> Step -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Next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3652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the names of all </a:t>
            </a:r>
            <a:r>
              <a:rPr lang="en-US" dirty="0" err="1"/>
              <a:t>WorkSheets</a:t>
            </a:r>
            <a:r>
              <a:rPr lang="en-US" dirty="0"/>
              <a:t> in a Excel (</a:t>
            </a:r>
            <a:r>
              <a:rPr lang="en-US" dirty="0" err="1"/>
              <a:t>WorkBook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Sub </a:t>
            </a:r>
            <a:r>
              <a:rPr lang="en-US" sz="1600" dirty="0" err="1">
                <a:latin typeface="Arial Narrow" panose="020B0606020202030204" pitchFamily="34" charset="0"/>
              </a:rPr>
              <a:t>FnGetSheetsName</a:t>
            </a:r>
            <a:r>
              <a:rPr lang="en-US" sz="1600" dirty="0" smtClean="0">
                <a:latin typeface="Arial Narrow" panose="020B0606020202030204" pitchFamily="34" charset="0"/>
              </a:rPr>
              <a:t>()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Dim </a:t>
            </a:r>
            <a:r>
              <a:rPr lang="en-US" sz="1600" dirty="0" err="1">
                <a:latin typeface="Arial Narrow" panose="020B0606020202030204" pitchFamily="34" charset="0"/>
              </a:rPr>
              <a:t>mainworkBook</a:t>
            </a:r>
            <a:r>
              <a:rPr lang="en-US" sz="1600" dirty="0">
                <a:latin typeface="Arial Narrow" panose="020B0606020202030204" pitchFamily="34" charset="0"/>
              </a:rPr>
              <a:t> As </a:t>
            </a:r>
            <a:r>
              <a:rPr lang="en-US" sz="1600" dirty="0" smtClean="0">
                <a:latin typeface="Arial Narrow" panose="020B0606020202030204" pitchFamily="34" charset="0"/>
              </a:rPr>
              <a:t>Workbook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Set </a:t>
            </a:r>
            <a:r>
              <a:rPr lang="en-US" sz="1600" dirty="0" err="1">
                <a:latin typeface="Arial Narrow" panose="020B0606020202030204" pitchFamily="34" charset="0"/>
              </a:rPr>
              <a:t>mainworkBook</a:t>
            </a:r>
            <a:r>
              <a:rPr lang="en-US" sz="1600" dirty="0">
                <a:latin typeface="Arial Narrow" panose="020B0606020202030204" pitchFamily="34" charset="0"/>
              </a:rPr>
              <a:t> = </a:t>
            </a:r>
            <a:r>
              <a:rPr lang="en-US" sz="1600" dirty="0" err="1" smtClean="0">
                <a:latin typeface="Arial Narrow" panose="020B0606020202030204" pitchFamily="34" charset="0"/>
              </a:rPr>
              <a:t>ActiveWorkbook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For  </a:t>
            </a:r>
            <a:r>
              <a:rPr lang="en-US" sz="1600" dirty="0" err="1">
                <a:latin typeface="Arial Narrow" panose="020B0606020202030204" pitchFamily="34" charset="0"/>
              </a:rPr>
              <a:t>i</a:t>
            </a:r>
            <a:r>
              <a:rPr lang="en-US" sz="1600" dirty="0">
                <a:latin typeface="Arial Narrow" panose="020B0606020202030204" pitchFamily="34" charset="0"/>
              </a:rPr>
              <a:t> = 1 To </a:t>
            </a:r>
            <a:r>
              <a:rPr lang="en-US" sz="1600" dirty="0" err="1" smtClean="0">
                <a:latin typeface="Arial Narrow" panose="020B0606020202030204" pitchFamily="34" charset="0"/>
              </a:rPr>
              <a:t>mainworkBook.Sheets.count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‘Either we can put all names in an array , here we are printing all the names in Sheet </a:t>
            </a:r>
            <a:r>
              <a:rPr lang="en-US" sz="1600" dirty="0" smtClean="0">
                <a:latin typeface="Arial Narrow" panose="020B0606020202030204" pitchFamily="34" charset="0"/>
              </a:rPr>
              <a:t>2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Arial Narrow" panose="020B0606020202030204" pitchFamily="34" charset="0"/>
              </a:rPr>
              <a:t>mainworkBook.Sheets</a:t>
            </a:r>
            <a:r>
              <a:rPr lang="en-US" sz="1600" dirty="0">
                <a:latin typeface="Arial Narrow" panose="020B0606020202030204" pitchFamily="34" charset="0"/>
              </a:rPr>
              <a:t>(“Sheet2”).Range(“A” &amp; </a:t>
            </a:r>
            <a:r>
              <a:rPr lang="en-US" sz="1600" dirty="0" err="1">
                <a:latin typeface="Arial Narrow" panose="020B0606020202030204" pitchFamily="34" charset="0"/>
              </a:rPr>
              <a:t>i</a:t>
            </a:r>
            <a:r>
              <a:rPr lang="en-US" sz="1600" dirty="0">
                <a:latin typeface="Arial Narrow" panose="020B0606020202030204" pitchFamily="34" charset="0"/>
              </a:rPr>
              <a:t>) = </a:t>
            </a:r>
            <a:r>
              <a:rPr lang="en-US" sz="1600" dirty="0" err="1">
                <a:latin typeface="Arial Narrow" panose="020B0606020202030204" pitchFamily="34" charset="0"/>
              </a:rPr>
              <a:t>mainworkBook.Sheets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i</a:t>
            </a:r>
            <a:r>
              <a:rPr lang="en-US" sz="1600" dirty="0">
                <a:latin typeface="Arial Narrow" panose="020B0606020202030204" pitchFamily="34" charset="0"/>
              </a:rPr>
              <a:t>).</a:t>
            </a:r>
            <a:r>
              <a:rPr lang="en-US" sz="1600" dirty="0" smtClean="0">
                <a:latin typeface="Arial Narrow" panose="020B0606020202030204" pitchFamily="34" charset="0"/>
              </a:rPr>
              <a:t>Name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Next </a:t>
            </a:r>
            <a:r>
              <a:rPr lang="en-US" sz="1600" dirty="0" err="1" smtClean="0">
                <a:latin typeface="Arial Narrow" panose="020B0606020202030204" pitchFamily="34" charset="0"/>
              </a:rPr>
              <a:t>i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 Narrow" panose="020B0606020202030204" pitchFamily="34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197289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Email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97498"/>
              </p:ext>
            </p:extLst>
          </p:nvPr>
        </p:nvGraphicFramePr>
        <p:xfrm>
          <a:off x="1149619" y="2296159"/>
          <a:ext cx="1006024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124"/>
                <a:gridCol w="5030124"/>
              </a:tblGrid>
              <a:tr h="3937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sumit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Dim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mainWB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As Workbook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Dim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SendID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Dim CCID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Dim Subject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Dim Body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Set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otlApp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CreateObject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("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Outlook.Application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")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Set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olMail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otlApp.CreateItem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olMailItem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Set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mainWB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ActiveWorkbook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SendID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=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mainWB.Sheets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(1).Range("B1").Value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CCID =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mainWB.Sheets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(1).Range("B2").Value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Subject =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mainWB.Sheets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(1).Range("B3").Value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Body =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mainWB.Sheets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(1).Range("B4").Value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With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olMail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.To =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SendID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If CCID &lt;&gt; "" Then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.CC = CCID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If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.Subject = Subject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.Body = Body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.Send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With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MsgBox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("you Mail has been sent to " &amp;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SendID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End Sub</a:t>
                      </a:r>
                    </a:p>
                    <a:p>
                      <a:endParaRPr lang="en-US" sz="1200" b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64778"/>
              </p:ext>
            </p:extLst>
          </p:nvPr>
        </p:nvGraphicFramePr>
        <p:xfrm>
          <a:off x="10439400" y="53419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9400" y="53419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437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Format</a:t>
            </a:r>
            <a:r>
              <a:rPr lang="en-US" sz="1400" dirty="0"/>
              <a:t>: 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b="1" dirty="0" smtClean="0"/>
              <a:t>+ </a:t>
            </a:r>
            <a:r>
              <a:rPr lang="en-US" sz="1400" b="1" dirty="0" err="1"/>
              <a:t>WorkBook.WorkSheet.Range.Clear</a:t>
            </a:r>
            <a:r>
              <a:rPr lang="en-US" sz="1400" b="1" dirty="0"/>
              <a:t>  </a:t>
            </a:r>
            <a:r>
              <a:rPr lang="en-US" sz="1400" b="1" dirty="0" smtClean="0"/>
              <a:t>(Clear </a:t>
            </a:r>
            <a:r>
              <a:rPr lang="en-US" sz="1400" b="1" dirty="0" err="1" smtClean="0"/>
              <a:t>Contents+Format+Bold</a:t>
            </a:r>
            <a:r>
              <a:rPr lang="en-US" sz="1400" b="1" dirty="0" smtClean="0"/>
              <a:t>+….Everything)</a:t>
            </a:r>
            <a:endParaRPr lang="en-US" sz="1400" b="1" dirty="0"/>
          </a:p>
          <a:p>
            <a:pPr marL="457200" lvl="1" indent="0">
              <a:buNone/>
            </a:pPr>
            <a:r>
              <a:rPr lang="en-US" sz="1400" b="1" dirty="0"/>
              <a:t>+ </a:t>
            </a:r>
            <a:r>
              <a:rPr lang="en-US" sz="1400" b="1" dirty="0" err="1"/>
              <a:t>WorkBook.WorkSheet.Range.ClearContents</a:t>
            </a:r>
            <a:r>
              <a:rPr lang="en-US" sz="1400" b="1" dirty="0"/>
              <a:t>  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b="1" dirty="0"/>
              <a:t>   </a:t>
            </a:r>
            <a:endParaRPr lang="en-US" sz="1400" b="1" dirty="0" smtClean="0"/>
          </a:p>
          <a:p>
            <a:r>
              <a:rPr lang="en-US" sz="1400" dirty="0" err="1"/>
              <a:t>mainworkBook.Sheets</a:t>
            </a:r>
            <a:r>
              <a:rPr lang="en-US" sz="1400" dirty="0"/>
              <a:t>(“</a:t>
            </a:r>
            <a:r>
              <a:rPr lang="en-US" sz="1400" dirty="0" err="1"/>
              <a:t>MyFirstMacro</a:t>
            </a:r>
            <a:r>
              <a:rPr lang="en-US" sz="1400" dirty="0"/>
              <a:t>”).Range(“A2”).</a:t>
            </a:r>
            <a:r>
              <a:rPr lang="en-US" sz="1400" b="1" dirty="0" smtClean="0"/>
              <a:t>Clear</a:t>
            </a:r>
          </a:p>
          <a:p>
            <a:r>
              <a:rPr lang="en-US" sz="1400" dirty="0" err="1"/>
              <a:t>mainworkBook.Sheets</a:t>
            </a:r>
            <a:r>
              <a:rPr lang="en-US" sz="1400" dirty="0"/>
              <a:t>(“</a:t>
            </a:r>
            <a:r>
              <a:rPr lang="en-US" sz="1400" dirty="0" err="1"/>
              <a:t>MyFirstMacro</a:t>
            </a:r>
            <a:r>
              <a:rPr lang="en-US" sz="1400" dirty="0"/>
              <a:t>”).</a:t>
            </a:r>
            <a:r>
              <a:rPr lang="en-US" sz="1400" b="1" dirty="0"/>
              <a:t>Range(“A1,C3”).</a:t>
            </a:r>
            <a:r>
              <a:rPr lang="en-US" sz="1400" b="1" dirty="0" smtClean="0"/>
              <a:t>Clear</a:t>
            </a:r>
          </a:p>
          <a:p>
            <a:r>
              <a:rPr lang="en-US" sz="1400" dirty="0" err="1"/>
              <a:t>mainworkBook.Sheets</a:t>
            </a:r>
            <a:r>
              <a:rPr lang="en-US" sz="1400" dirty="0"/>
              <a:t>(“</a:t>
            </a:r>
            <a:r>
              <a:rPr lang="en-US" sz="1400" dirty="0" err="1"/>
              <a:t>MyFirstMacro</a:t>
            </a:r>
            <a:r>
              <a:rPr lang="en-US" sz="1400" dirty="0"/>
              <a:t>”).</a:t>
            </a:r>
            <a:r>
              <a:rPr lang="en-US" sz="1400" b="1" dirty="0"/>
              <a:t>Range(“A1:C4”).</a:t>
            </a:r>
            <a:r>
              <a:rPr lang="en-US" sz="1400" b="1" dirty="0" smtClean="0"/>
              <a:t>Clear</a:t>
            </a:r>
          </a:p>
          <a:p>
            <a:r>
              <a:rPr lang="en-US" sz="1400" dirty="0" err="1"/>
              <a:t>mainworkBook.Sheets</a:t>
            </a:r>
            <a:r>
              <a:rPr lang="en-US" sz="1400" dirty="0"/>
              <a:t>(“</a:t>
            </a:r>
            <a:r>
              <a:rPr lang="en-US" sz="1400" dirty="0" err="1"/>
              <a:t>MyFirstMacro</a:t>
            </a:r>
            <a:r>
              <a:rPr lang="en-US" sz="1400" dirty="0"/>
              <a:t>”).</a:t>
            </a:r>
            <a:r>
              <a:rPr lang="en-US" sz="1400" b="1" dirty="0"/>
              <a:t>Range(“A:A”).</a:t>
            </a:r>
            <a:r>
              <a:rPr lang="en-US" sz="1400" b="1" dirty="0" smtClean="0"/>
              <a:t>Clear</a:t>
            </a:r>
          </a:p>
          <a:p>
            <a:r>
              <a:rPr lang="en-US" sz="1400" dirty="0" err="1"/>
              <a:t>mainworkBook.Sheets</a:t>
            </a:r>
            <a:r>
              <a:rPr lang="en-US" sz="1400" dirty="0"/>
              <a:t>(“</a:t>
            </a:r>
            <a:r>
              <a:rPr lang="en-US" sz="1400" dirty="0" err="1"/>
              <a:t>MyFirstMacro</a:t>
            </a:r>
            <a:r>
              <a:rPr lang="en-US" sz="1400" dirty="0"/>
              <a:t>”).</a:t>
            </a:r>
            <a:r>
              <a:rPr lang="en-US" sz="1400" b="1" dirty="0"/>
              <a:t>Range(“2:2”).</a:t>
            </a:r>
            <a:r>
              <a:rPr lang="en-US" sz="1400" b="1" dirty="0" smtClean="0"/>
              <a:t>Clear</a:t>
            </a:r>
          </a:p>
          <a:p>
            <a:r>
              <a:rPr lang="en-US" sz="1400" dirty="0" err="1"/>
              <a:t>mainworkBook.Sheets</a:t>
            </a:r>
            <a:r>
              <a:rPr lang="en-US" sz="1400" dirty="0"/>
              <a:t>(“</a:t>
            </a:r>
            <a:r>
              <a:rPr lang="en-US" sz="1400" dirty="0" err="1"/>
              <a:t>MyFirstMacro</a:t>
            </a:r>
            <a:r>
              <a:rPr lang="en-US" sz="1400" dirty="0"/>
              <a:t>”).</a:t>
            </a:r>
            <a:r>
              <a:rPr lang="en-US" sz="1400" b="1" dirty="0"/>
              <a:t>Range(“A:F”).</a:t>
            </a:r>
            <a:r>
              <a:rPr lang="en-US" sz="1400" b="1" dirty="0" smtClean="0"/>
              <a:t>Clear	</a:t>
            </a:r>
          </a:p>
          <a:p>
            <a:r>
              <a:rPr lang="en-US" sz="1400" dirty="0" err="1"/>
              <a:t>mainworkBook.Sheets</a:t>
            </a:r>
            <a:r>
              <a:rPr lang="en-US" sz="1400" dirty="0"/>
              <a:t>(“</a:t>
            </a:r>
            <a:r>
              <a:rPr lang="en-US" sz="1400" dirty="0" err="1"/>
              <a:t>MyFirstMacro</a:t>
            </a:r>
            <a:r>
              <a:rPr lang="en-US" sz="1400" dirty="0"/>
              <a:t>”).</a:t>
            </a:r>
            <a:r>
              <a:rPr lang="en-US" sz="1400" b="1" dirty="0"/>
              <a:t>Range(“2:5”).Clear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1485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content sheet to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+mj-lt"/>
              </a:rPr>
              <a:t>Way1</a:t>
            </a:r>
          </a:p>
          <a:p>
            <a:pPr marL="0" indent="0">
              <a:buNone/>
            </a:pPr>
            <a:r>
              <a:rPr lang="en-US" sz="1100" b="1" dirty="0" smtClean="0">
                <a:latin typeface="+mj-lt"/>
              </a:rPr>
              <a:t>a.</a:t>
            </a:r>
          </a:p>
          <a:p>
            <a:r>
              <a:rPr lang="en-US" sz="1100" dirty="0" err="1" smtClean="0">
                <a:latin typeface="+mj-lt"/>
              </a:rPr>
              <a:t>Lastrowa</a:t>
            </a:r>
            <a:r>
              <a:rPr lang="en-US" sz="1100" dirty="0" smtClean="0">
                <a:latin typeface="+mj-lt"/>
              </a:rPr>
              <a:t> = Sheets(</a:t>
            </a:r>
            <a:r>
              <a:rPr lang="en-US" sz="1100" dirty="0" err="1" smtClean="0">
                <a:latin typeface="+mj-lt"/>
              </a:rPr>
              <a:t>i</a:t>
            </a:r>
            <a:r>
              <a:rPr lang="en-US" sz="1100" dirty="0" smtClean="0">
                <a:latin typeface="+mj-lt"/>
              </a:rPr>
              <a:t>).Cells(</a:t>
            </a:r>
            <a:r>
              <a:rPr lang="en-US" sz="1100" dirty="0" err="1" smtClean="0">
                <a:latin typeface="+mj-lt"/>
              </a:rPr>
              <a:t>Rows.Count</a:t>
            </a:r>
            <a:r>
              <a:rPr lang="en-US" sz="1100" dirty="0" smtClean="0">
                <a:latin typeface="+mj-lt"/>
              </a:rPr>
              <a:t>, "A").End(</a:t>
            </a:r>
            <a:r>
              <a:rPr lang="en-US" sz="1100" dirty="0" err="1" smtClean="0">
                <a:latin typeface="+mj-lt"/>
              </a:rPr>
              <a:t>xlUp</a:t>
            </a:r>
            <a:r>
              <a:rPr lang="en-US" sz="1100" dirty="0" smtClean="0">
                <a:latin typeface="+mj-lt"/>
              </a:rPr>
              <a:t>).Row</a:t>
            </a:r>
          </a:p>
          <a:p>
            <a:r>
              <a:rPr lang="en-US" sz="1100" dirty="0" smtClean="0">
                <a:latin typeface="+mj-lt"/>
              </a:rPr>
              <a:t>Sheets(</a:t>
            </a:r>
            <a:r>
              <a:rPr lang="en-US" sz="1100" dirty="0" err="1" smtClean="0">
                <a:latin typeface="+mj-lt"/>
              </a:rPr>
              <a:t>i</a:t>
            </a:r>
            <a:r>
              <a:rPr lang="en-US" sz="1100" dirty="0" smtClean="0">
                <a:latin typeface="+mj-lt"/>
              </a:rPr>
              <a:t>).Range("A10:x" &amp; </a:t>
            </a:r>
            <a:r>
              <a:rPr lang="en-US" sz="1100" dirty="0" err="1" smtClean="0">
                <a:latin typeface="+mj-lt"/>
              </a:rPr>
              <a:t>Lastrowa</a:t>
            </a:r>
            <a:r>
              <a:rPr lang="en-US" sz="1100" dirty="0" smtClean="0">
                <a:latin typeface="+mj-lt"/>
              </a:rPr>
              <a:t>).Copy Destination:=Sheets("ALL").Range("A" &amp; h)</a:t>
            </a:r>
          </a:p>
          <a:p>
            <a:pPr marL="0" indent="0">
              <a:buNone/>
            </a:pPr>
            <a:r>
              <a:rPr lang="en-US" sz="1100" b="1" dirty="0" smtClean="0">
                <a:latin typeface="+mj-lt"/>
              </a:rPr>
              <a:t>b.</a:t>
            </a:r>
          </a:p>
          <a:p>
            <a:r>
              <a:rPr lang="en-US" sz="1100" dirty="0"/>
              <a:t>    Workbooks("Book1.xlsx").Worksheets("Sheet1").Range("A1").Copy     Workbooks("Book2.xlsx").Worksheets("Sheet1").Range("A1").</a:t>
            </a:r>
            <a:r>
              <a:rPr lang="en-US" sz="1100" dirty="0" err="1"/>
              <a:t>PasteSpecial</a:t>
            </a:r>
            <a:r>
              <a:rPr lang="en-US" sz="1100" dirty="0"/>
              <a:t> Paste:=</a:t>
            </a:r>
            <a:r>
              <a:rPr lang="en-US" sz="1100" dirty="0" err="1"/>
              <a:t>xlPasteFormats</a:t>
            </a: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1100" b="1" dirty="0" smtClean="0">
                <a:latin typeface="+mj-lt"/>
              </a:rPr>
              <a:t>Way2</a:t>
            </a:r>
          </a:p>
          <a:p>
            <a:pPr marL="0" indent="0">
              <a:buNone/>
            </a:pPr>
            <a:r>
              <a:rPr lang="en-US" sz="1100" dirty="0" err="1" smtClean="0">
                <a:latin typeface="+mj-lt"/>
              </a:rPr>
              <a:t>Workbooks.Open</a:t>
            </a:r>
            <a:r>
              <a:rPr lang="en-US" sz="1100" dirty="0" smtClean="0">
                <a:latin typeface="+mj-lt"/>
              </a:rPr>
              <a:t> </a:t>
            </a:r>
            <a:r>
              <a:rPr lang="en-US" sz="1100" dirty="0" err="1" smtClean="0">
                <a:latin typeface="+mj-lt"/>
              </a:rPr>
              <a:t>PathADA</a:t>
            </a:r>
            <a:r>
              <a:rPr lang="en-US" sz="1100" dirty="0" smtClean="0">
                <a:latin typeface="+mj-lt"/>
              </a:rPr>
              <a:t> &amp; "\ADA.xlsx"</a:t>
            </a: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</a:t>
            </a:r>
            <a:r>
              <a:rPr lang="en-US" sz="1100" dirty="0" err="1" smtClean="0">
                <a:latin typeface="+mj-lt"/>
              </a:rPr>
              <a:t>Workbooks.Open</a:t>
            </a:r>
            <a:r>
              <a:rPr lang="en-US" sz="1100" dirty="0" smtClean="0">
                <a:latin typeface="+mj-lt"/>
              </a:rPr>
              <a:t> </a:t>
            </a:r>
            <a:r>
              <a:rPr lang="en-US" sz="1100" dirty="0" err="1" smtClean="0">
                <a:latin typeface="+mj-lt"/>
              </a:rPr>
              <a:t>PathADA</a:t>
            </a:r>
            <a:r>
              <a:rPr lang="en-US" sz="1100" dirty="0" smtClean="0">
                <a:latin typeface="+mj-lt"/>
              </a:rPr>
              <a:t> &amp; "\ADA_CN.xls"</a:t>
            </a: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Workbooks("ADA_CN.xls").Worksheets(1).</a:t>
            </a:r>
            <a:r>
              <a:rPr lang="en-US" sz="1100" dirty="0" err="1" smtClean="0">
                <a:latin typeface="+mj-lt"/>
              </a:rPr>
              <a:t>Cells.Select</a:t>
            </a:r>
            <a:endParaRPr lang="en-US" sz="1100" dirty="0" smtClean="0">
              <a:latin typeface="+mj-lt"/>
            </a:endParaRP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Worksheets(1).Range("A:CN").</a:t>
            </a:r>
            <a:r>
              <a:rPr lang="en-US" sz="1100" dirty="0" err="1" smtClean="0">
                <a:latin typeface="+mj-lt"/>
              </a:rPr>
              <a:t>EntireColumn.Hidden</a:t>
            </a:r>
            <a:r>
              <a:rPr lang="en-US" sz="1100" dirty="0" smtClean="0">
                <a:latin typeface="+mj-lt"/>
              </a:rPr>
              <a:t> = False</a:t>
            </a: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</a:t>
            </a:r>
            <a:r>
              <a:rPr lang="en-US" sz="1100" dirty="0" err="1" smtClean="0">
                <a:latin typeface="+mj-lt"/>
              </a:rPr>
              <a:t>ActiveWorkbook.Save</a:t>
            </a:r>
            <a:endParaRPr lang="en-US" sz="1100" dirty="0" smtClean="0">
              <a:latin typeface="+mj-lt"/>
            </a:endParaRP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Workbooks("ADA.xlsx").Worksheets(1).Range("A1:CN10000").Value = Workbooks("ADA_CN.xls").Worksheets(1).Range("A1:CN10000").Value</a:t>
            </a: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    Workbooks("ADA_CN.xls").Close</a:t>
            </a:r>
          </a:p>
        </p:txBody>
      </p:sp>
    </p:spTree>
    <p:extLst>
      <p:ext uri="{BB962C8B-B14F-4D97-AF65-F5344CB8AC3E}">
        <p14:creationId xmlns:p14="http://schemas.microsoft.com/office/powerpoint/2010/main" val="36826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Offset property in VBA-Excel is used along with Range.</a:t>
            </a:r>
          </a:p>
          <a:p>
            <a:pPr fontAlgn="base"/>
            <a:r>
              <a:rPr lang="en-US" dirty="0"/>
              <a:t>With the help of Offset property user can move around in the sheet.</a:t>
            </a:r>
          </a:p>
          <a:p>
            <a:pPr fontAlgn="base"/>
            <a:r>
              <a:rPr lang="en-US" b="1" dirty="0" smtClean="0"/>
              <a:t>Format:</a:t>
            </a:r>
            <a:r>
              <a:rPr lang="en-US" dirty="0"/>
              <a:t> </a:t>
            </a:r>
            <a:r>
              <a:rPr lang="en-US" b="1" dirty="0" smtClean="0"/>
              <a:t>Range</a:t>
            </a:r>
            <a:r>
              <a:rPr lang="en-US" b="1" dirty="0"/>
              <a:t>(“</a:t>
            </a:r>
            <a:r>
              <a:rPr lang="en-US" b="1" dirty="0" err="1"/>
              <a:t>StartingPoint</a:t>
            </a:r>
            <a:r>
              <a:rPr lang="en-US" b="1" dirty="0"/>
              <a:t>”).Offset(</a:t>
            </a:r>
            <a:r>
              <a:rPr lang="en-US" b="1" dirty="0" err="1"/>
              <a:t>NoOfRowsToBeMoved</a:t>
            </a:r>
            <a:r>
              <a:rPr lang="en-US" b="1" dirty="0"/>
              <a:t> , </a:t>
            </a:r>
            <a:r>
              <a:rPr lang="en-US" b="1" dirty="0" err="1"/>
              <a:t>NoOfColumnsToBeMoved</a:t>
            </a:r>
            <a:r>
              <a:rPr lang="en-US" b="1" dirty="0"/>
              <a:t>)</a:t>
            </a:r>
            <a:endParaRPr lang="en-US" dirty="0"/>
          </a:p>
          <a:p>
            <a:pPr fontAlgn="base"/>
            <a:r>
              <a:rPr lang="en-US" dirty="0"/>
              <a:t>Example :</a:t>
            </a:r>
          </a:p>
          <a:p>
            <a:pPr fontAlgn="base"/>
            <a:r>
              <a:rPr lang="en-US" dirty="0"/>
              <a:t>Range(“A2”).Offset(1,0).Select</a:t>
            </a:r>
          </a:p>
          <a:p>
            <a:pPr marL="0" indent="0" fontAlgn="base">
              <a:buNone/>
            </a:pPr>
            <a:r>
              <a:rPr lang="en-US" dirty="0"/>
              <a:t>And compiler reads, move one cell down from A2 , which is A3.</a:t>
            </a:r>
          </a:p>
          <a:p>
            <a:pPr fontAlgn="base"/>
            <a:r>
              <a:rPr lang="en-US" dirty="0"/>
              <a:t>Range(“A2”).Offset(-1,0).Select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And compiler reads, move one cell Up from A2 , which is A1.</a:t>
            </a:r>
          </a:p>
          <a:p>
            <a:pPr fontAlgn="base"/>
            <a:r>
              <a:rPr lang="en-US" dirty="0"/>
              <a:t>Range(“A2”).Offset(1,1).Select</a:t>
            </a:r>
          </a:p>
          <a:p>
            <a:pPr marL="0" indent="0" fontAlgn="base">
              <a:buNone/>
            </a:pPr>
            <a:r>
              <a:rPr lang="en-US" dirty="0"/>
              <a:t>And compiler reads, move one cell down and one cell right from A2 , which is B3.</a:t>
            </a:r>
          </a:p>
          <a:p>
            <a:pPr fontAlgn="base"/>
            <a:r>
              <a:rPr lang="en-US" dirty="0" err="1"/>
              <a:t>ActiveCell.Offset</a:t>
            </a:r>
            <a:r>
              <a:rPr lang="en-US" dirty="0"/>
              <a:t>(1,1)</a:t>
            </a:r>
          </a:p>
          <a:p>
            <a:pPr marL="0" indent="0" fontAlgn="base">
              <a:buNone/>
            </a:pPr>
            <a:r>
              <a:rPr lang="en-US" dirty="0"/>
              <a:t>And compiler reads, move one cell down and one cell right from the selected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Copy-paste </a:t>
            </a:r>
            <a:r>
              <a:rPr lang="en-US" b="1" dirty="0" err="1" smtClean="0"/>
              <a:t>Operaions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6999" y="4072357"/>
            <a:ext cx="12696919" cy="6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390134"/>
            <a:ext cx="578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444444"/>
                </a:solidFill>
                <a:latin typeface="Open Sans" panose="020B0606030504020204" pitchFamily="34" charset="0"/>
              </a:rPr>
              <a:t>Copy the data from a call and paste it to another cell</a:t>
            </a:r>
            <a:endParaRPr lang="en-US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199" y="1759466"/>
            <a:ext cx="6747933" cy="4395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Dim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As Workbook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Set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=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ActiveWorkbook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b="1" dirty="0">
                <a:solidFill>
                  <a:srgbClr val="666666"/>
                </a:solidFill>
                <a:latin typeface="inherit"/>
              </a:rPr>
              <a:t>Copy a data from a call and paste it to another cell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For example if you want to copy the data from cell “C6” of “Sheet1” and paste it to “B2” in “Sheet2”.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First copy the data present in cell “C6” from “Sheet1”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(“Sheet1”).Range(“C6”).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Copy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/>
            </a:r>
            <a:b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/>
            </a:r>
            <a:b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the data has been copied to clipboard, you can check it by manually pasting it in a notepad.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select the cell in which you want to paste the data, in this example its “B2” in “Sheet2”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(“Sheet2”).Range(“B2”).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Select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paste the data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Paste</a:t>
            </a:r>
            <a:endParaRPr lang="en-US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Copy-paste </a:t>
            </a:r>
            <a:r>
              <a:rPr lang="en-US" b="1" dirty="0" err="1" smtClean="0"/>
              <a:t>Operaions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6999" y="4072357"/>
            <a:ext cx="12696919" cy="6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3675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444444"/>
                </a:solidFill>
                <a:latin typeface="Open Sans" panose="020B0606030504020204" pitchFamily="34" charset="0"/>
              </a:rPr>
              <a:t>Copy/Paste data – Copy the Entire data from one sheet to another</a:t>
            </a:r>
            <a:endParaRPr lang="en-US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945777"/>
            <a:ext cx="889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Dim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As Workbook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Set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=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ActiveWorkbook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b="1" dirty="0">
                <a:solidFill>
                  <a:srgbClr val="666666"/>
                </a:solidFill>
                <a:latin typeface="inherit"/>
              </a:rPr>
              <a:t>Copy  the Entire data from one sheet to another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For example if you want to copy the data “Sheet1” and paste it to in “Sheet2”.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For copy the data present in “Sheet1”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(“Sheet1”).</a:t>
            </a:r>
            <a:r>
              <a:rPr lang="en-US" b="1" dirty="0" err="1">
                <a:solidFill>
                  <a:srgbClr val="666666"/>
                </a:solidFill>
                <a:latin typeface="inherit"/>
              </a:rPr>
              <a:t>UsedRange.Copy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/>
            </a:r>
            <a:b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/>
            </a:r>
            <a:b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the data has been copied to clipboard, you can check it by manually pasting it in a notepad.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select the cell in which you want to paste the data, in this example its “B2” in “Sheet2”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Select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(“Sheet2”).Range(“A1”).Select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paste the data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Paste</a:t>
            </a:r>
            <a:endParaRPr lang="en-US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Copy-paste Operaions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6999" y="4072357"/>
            <a:ext cx="12696919" cy="6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2939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444444"/>
                </a:solidFill>
                <a:latin typeface="Open Sans" panose="020B0606030504020204" pitchFamily="34" charset="0"/>
              </a:rPr>
              <a:t>Copy/Paste data – Copy the Entire row data and paste it to another row</a:t>
            </a:r>
            <a:endParaRPr lang="en-US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199" y="1940300"/>
            <a:ext cx="93895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Dim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As Workbook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Set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=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ActiveWorkbook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b="1" dirty="0">
                <a:solidFill>
                  <a:srgbClr val="666666"/>
                </a:solidFill>
                <a:latin typeface="inherit"/>
              </a:rPr>
              <a:t>Copy the Entire row data and paste it to another row.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For example  if you want to copy the data from row 5 of “Sheet1” and paste it to in “Sheet2”.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For copy the data present in row 5 from “Sheet1”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(“Sheet1”).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Rows(5).</a:t>
            </a:r>
            <a:r>
              <a:rPr lang="en-US" b="1" dirty="0" err="1">
                <a:solidFill>
                  <a:srgbClr val="666666"/>
                </a:solidFill>
                <a:latin typeface="inherit"/>
              </a:rPr>
              <a:t>EntireRow.Copy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/>
            </a:r>
            <a:b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/>
            </a:r>
            <a:b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the data has been copied to clipboard, you can check it by manually pasting it in a notepad.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select the cell in which you want to paste the data, in this example its “B2” in “Sheet2”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Range(“A1”).Select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paste the data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Paste</a:t>
            </a:r>
            <a:endParaRPr lang="en-US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Copy-paste Operaions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6999" y="4072357"/>
            <a:ext cx="12696919" cy="64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302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444444"/>
                </a:solidFill>
                <a:latin typeface="Open Sans" panose="020B0606030504020204" pitchFamily="34" charset="0"/>
              </a:rPr>
              <a:t>Copy/Paste data – Copy the range of data and paste it to another range</a:t>
            </a:r>
            <a:endParaRPr lang="en-US" b="1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948766"/>
            <a:ext cx="995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Dim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As Workbook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Set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= </a:t>
            </a: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ActiveWorkbook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b="1" dirty="0">
                <a:solidFill>
                  <a:srgbClr val="666666"/>
                </a:solidFill>
                <a:latin typeface="inherit"/>
              </a:rPr>
              <a:t>Copy  the range of data and paste it to another range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For example  if you want to copy the data from Range “A1” to “C10” of “Sheet1” and paste it to in “Sheet2”.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For copy the data present in Range “A1” to “C10” from “Sheet1”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(“Sheet1”).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Range(“A1:C10”).Copy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/>
            </a:r>
            <a:b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/>
            </a:r>
            <a:b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</a:b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the data has been copied to clipboard, you can check it by manually pasting it in a notepad.</a:t>
            </a: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select the cell in which you want to paste the data, in this example its “B2” in “Sheet2”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Range(“A1”).Select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Now paste the data</a:t>
            </a:r>
          </a:p>
          <a:p>
            <a:pPr fontAlgn="base"/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mainworkBook.Sheets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(“Sheet2”).</a:t>
            </a:r>
            <a:r>
              <a:rPr lang="en-US" b="1" dirty="0">
                <a:solidFill>
                  <a:srgbClr val="666666"/>
                </a:solidFill>
                <a:latin typeface="inherit"/>
              </a:rPr>
              <a:t>Paste</a:t>
            </a:r>
            <a:endParaRPr lang="en-US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System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57851" y="4684665"/>
            <a:ext cx="583414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FnGetExtensionName</a:t>
            </a:r>
            <a:r>
              <a:rPr lang="en-US" dirty="0"/>
              <a:t> (</a:t>
            </a:r>
            <a:r>
              <a:rPr lang="en-US" dirty="0" err="1"/>
              <a:t>strFilePath</a:t>
            </a:r>
            <a:r>
              <a:rPr lang="en-US" dirty="0"/>
              <a:t>)</a:t>
            </a:r>
          </a:p>
          <a:p>
            <a:r>
              <a:rPr lang="en-US" dirty="0"/>
              <a:t>      Set </a:t>
            </a:r>
            <a:r>
              <a:rPr lang="en-US" dirty="0" err="1"/>
              <a:t>fso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Scripting.FileSystemObject</a:t>
            </a:r>
            <a:r>
              <a:rPr lang="en-US" dirty="0"/>
              <a:t>")</a:t>
            </a:r>
          </a:p>
          <a:p>
            <a:r>
              <a:rPr lang="en-US" dirty="0"/>
              <a:t>      </a:t>
            </a:r>
            <a:r>
              <a:rPr lang="en-US" dirty="0" err="1"/>
              <a:t>strFileExtension</a:t>
            </a:r>
            <a:r>
              <a:rPr lang="en-US" dirty="0"/>
              <a:t> = </a:t>
            </a:r>
            <a:r>
              <a:rPr lang="en-US" dirty="0" err="1"/>
              <a:t>fso</a:t>
            </a:r>
            <a:r>
              <a:rPr lang="en-US" dirty="0"/>
              <a:t>. </a:t>
            </a:r>
            <a:r>
              <a:rPr lang="en-US" dirty="0" err="1"/>
              <a:t>GetExtensionName</a:t>
            </a:r>
            <a:r>
              <a:rPr lang="en-US" dirty="0"/>
              <a:t> (</a:t>
            </a:r>
            <a:r>
              <a:rPr lang="en-US" dirty="0" err="1"/>
              <a:t>strFilePath</a:t>
            </a:r>
            <a:r>
              <a:rPr lang="en-US" dirty="0"/>
              <a:t>)      </a:t>
            </a:r>
          </a:p>
          <a:p>
            <a:r>
              <a:rPr lang="en-US" dirty="0"/>
              <a:t>      </a:t>
            </a:r>
            <a:r>
              <a:rPr lang="en-US" dirty="0" err="1"/>
              <a:t>FnGetExtensionName</a:t>
            </a:r>
            <a:r>
              <a:rPr lang="en-US" dirty="0"/>
              <a:t> = </a:t>
            </a:r>
            <a:r>
              <a:rPr lang="en-US" dirty="0" err="1"/>
              <a:t>strFileExtension</a:t>
            </a:r>
            <a:endParaRPr lang="en-US" dirty="0"/>
          </a:p>
          <a:p>
            <a:r>
              <a:rPr lang="en-US" dirty="0"/>
              <a:t>End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6278814"/>
            <a:ext cx="5941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Msgbox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FnGetExtensionName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 (“c:\</a:t>
            </a:r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NewFolder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\file.txt”)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3601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Format : </a:t>
            </a:r>
          </a:p>
          <a:p>
            <a:pPr marL="457200" lvl="1" indent="0">
              <a:buNone/>
            </a:pPr>
            <a:r>
              <a:rPr lang="en-US" sz="1600" dirty="0" err="1"/>
              <a:t>objectOfFileSystemObject</a:t>
            </a:r>
            <a:r>
              <a:rPr lang="en-US" sz="1600" dirty="0"/>
              <a:t>. </a:t>
            </a:r>
            <a:r>
              <a:rPr lang="en-US" sz="1600" dirty="0" err="1"/>
              <a:t>GetExtensionName</a:t>
            </a:r>
            <a:r>
              <a:rPr lang="en-US" sz="1600" dirty="0"/>
              <a:t>(</a:t>
            </a:r>
            <a:r>
              <a:rPr lang="en-US" sz="1600" dirty="0" err="1"/>
              <a:t>filepath</a:t>
            </a:r>
            <a:r>
              <a:rPr lang="en-US" sz="1600" dirty="0" smtClean="0"/>
              <a:t>)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 err="1"/>
              <a:t>objectOfFileSystemObject</a:t>
            </a:r>
            <a:r>
              <a:rPr lang="en-US" sz="1600" dirty="0"/>
              <a:t> : As the names says, it’s a </a:t>
            </a:r>
            <a:r>
              <a:rPr lang="en-US" sz="1600" dirty="0" err="1"/>
              <a:t>FileSystemObject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dirty="0"/>
              <a:t>Arguments: </a:t>
            </a:r>
          </a:p>
          <a:p>
            <a:pPr marL="0" indent="0">
              <a:buNone/>
            </a:pPr>
            <a:r>
              <a:rPr lang="en-US" sz="2000" dirty="0" err="1"/>
              <a:t>filepath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Mandatory</a:t>
            </a:r>
          </a:p>
          <a:p>
            <a:pPr marL="0" indent="0">
              <a:buNone/>
            </a:pPr>
            <a:r>
              <a:rPr lang="en-US" sz="2000" dirty="0"/>
              <a:t>Type:     String</a:t>
            </a:r>
          </a:p>
          <a:p>
            <a:pPr marL="0" indent="0">
              <a:buNone/>
            </a:pPr>
            <a:r>
              <a:rPr lang="en-US" sz="2000" dirty="0" err="1"/>
              <a:t>filepath</a:t>
            </a:r>
            <a:r>
              <a:rPr lang="en-US" sz="2000" dirty="0"/>
              <a:t> , whose extension to be return.</a:t>
            </a:r>
          </a:p>
        </p:txBody>
      </p:sp>
    </p:spTree>
    <p:extLst>
      <p:ext uri="{BB962C8B-B14F-4D97-AF65-F5344CB8AC3E}">
        <p14:creationId xmlns:p14="http://schemas.microsoft.com/office/powerpoint/2010/main" val="21610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System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2271"/>
            <a:ext cx="9170324" cy="1629296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1800" dirty="0" err="1"/>
              <a:t>filepathMandatory</a:t>
            </a:r>
            <a:endParaRPr lang="en-US" sz="1800" dirty="0"/>
          </a:p>
          <a:p>
            <a:pPr marL="0" indent="0" fontAlgn="base">
              <a:buNone/>
            </a:pPr>
            <a:r>
              <a:rPr lang="en-US" sz="1800" dirty="0"/>
              <a:t>Type:     String</a:t>
            </a:r>
          </a:p>
          <a:p>
            <a:pPr marL="0" indent="0" fontAlgn="base">
              <a:buNone/>
            </a:pPr>
            <a:r>
              <a:rPr lang="en-US" sz="1800" dirty="0"/>
              <a:t>File path for which Parent Folder is to be return.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21356"/>
            <a:ext cx="3504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GetParentFolderName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Method</a:t>
            </a: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42407" y="29842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FnGetParentFolderName</a:t>
            </a:r>
            <a:r>
              <a:rPr lang="en-US" dirty="0"/>
              <a:t> (</a:t>
            </a:r>
            <a:r>
              <a:rPr lang="en-US" dirty="0" err="1"/>
              <a:t>strSpecificFilePath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Set </a:t>
            </a:r>
            <a:r>
              <a:rPr lang="en-US" dirty="0" err="1"/>
              <a:t>fso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Scripting.FileSystemObject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strParentFolderName</a:t>
            </a:r>
            <a:r>
              <a:rPr lang="en-US" dirty="0"/>
              <a:t> = </a:t>
            </a:r>
            <a:r>
              <a:rPr lang="en-US" dirty="0" err="1"/>
              <a:t>fso</a:t>
            </a:r>
            <a:r>
              <a:rPr lang="en-US" dirty="0"/>
              <a:t>. </a:t>
            </a:r>
            <a:r>
              <a:rPr lang="en-US" dirty="0" err="1"/>
              <a:t>GetParentFolderName</a:t>
            </a:r>
            <a:r>
              <a:rPr lang="en-US" dirty="0"/>
              <a:t>(</a:t>
            </a:r>
            <a:r>
              <a:rPr lang="en-US" dirty="0" err="1"/>
              <a:t>strSpecificFilePath</a:t>
            </a:r>
            <a:r>
              <a:rPr lang="en-US" dirty="0"/>
              <a:t>)    </a:t>
            </a:r>
            <a:r>
              <a:rPr lang="en-US" dirty="0" err="1"/>
              <a:t>FnGetParentFolderName</a:t>
            </a:r>
            <a:r>
              <a:rPr lang="en-US" dirty="0"/>
              <a:t> = </a:t>
            </a:r>
            <a:r>
              <a:rPr lang="en-US" dirty="0" err="1"/>
              <a:t>strParentFolderName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5682780"/>
            <a:ext cx="9344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Msgbox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  </a:t>
            </a:r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FnGetParentFolderName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 (“c:\New Folder\file.txt”)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System 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32135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DriveExists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Method</a:t>
            </a: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1795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fileNameMandatory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Type:     String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Drive name , whose existence to be determined.</a:t>
            </a:r>
            <a:endParaRPr lang="en-US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1462" y="271857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FnIsDriveExist</a:t>
            </a:r>
            <a:r>
              <a:rPr lang="en-US" dirty="0"/>
              <a:t>(</a:t>
            </a:r>
            <a:r>
              <a:rPr lang="en-US" dirty="0" err="1"/>
              <a:t>strDriveName</a:t>
            </a:r>
            <a:r>
              <a:rPr lang="en-US" dirty="0"/>
              <a:t>)</a:t>
            </a:r>
          </a:p>
          <a:p>
            <a:r>
              <a:rPr lang="en-US" dirty="0"/>
              <a:t>      Set </a:t>
            </a:r>
            <a:r>
              <a:rPr lang="en-US" dirty="0" err="1"/>
              <a:t>fso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Scripting.FileSystemObject</a:t>
            </a:r>
            <a:r>
              <a:rPr lang="en-US" dirty="0"/>
              <a:t>")</a:t>
            </a:r>
          </a:p>
          <a:p>
            <a:r>
              <a:rPr lang="en-US" dirty="0"/>
              <a:t>      If </a:t>
            </a:r>
            <a:r>
              <a:rPr lang="en-US" dirty="0" err="1"/>
              <a:t>fso</a:t>
            </a:r>
            <a:r>
              <a:rPr lang="en-US" dirty="0"/>
              <a:t>. </a:t>
            </a:r>
            <a:r>
              <a:rPr lang="en-US" dirty="0" err="1"/>
              <a:t>DriveExists</a:t>
            </a:r>
            <a:r>
              <a:rPr lang="en-US" dirty="0"/>
              <a:t>(</a:t>
            </a:r>
            <a:r>
              <a:rPr lang="en-US" dirty="0" err="1"/>
              <a:t>strDriveName</a:t>
            </a:r>
            <a:r>
              <a:rPr lang="en-US" dirty="0"/>
              <a:t>)Then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strStatus</a:t>
            </a:r>
            <a:r>
              <a:rPr lang="en-US" dirty="0"/>
              <a:t> = </a:t>
            </a:r>
            <a:r>
              <a:rPr lang="en-US" dirty="0" err="1"/>
              <a:t>strDriveName</a:t>
            </a:r>
            <a:r>
              <a:rPr lang="en-US" dirty="0"/>
              <a:t> &amp; “  drive exists”</a:t>
            </a:r>
          </a:p>
          <a:p>
            <a:r>
              <a:rPr lang="en-US" dirty="0"/>
              <a:t>            Else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strStatus</a:t>
            </a:r>
            <a:r>
              <a:rPr lang="en-US" dirty="0"/>
              <a:t> = </a:t>
            </a:r>
            <a:r>
              <a:rPr lang="en-US" dirty="0" err="1"/>
              <a:t>strDriveName</a:t>
            </a:r>
            <a:r>
              <a:rPr lang="en-US" dirty="0"/>
              <a:t> &amp; “  drive does not exist”</a:t>
            </a:r>
          </a:p>
          <a:p>
            <a:r>
              <a:rPr lang="en-US" dirty="0"/>
              <a:t>           End If</a:t>
            </a:r>
          </a:p>
          <a:p>
            <a:r>
              <a:rPr lang="en-US" dirty="0"/>
              <a:t>        </a:t>
            </a:r>
            <a:r>
              <a:rPr lang="en-US" dirty="0" err="1"/>
              <a:t>FnIsDriveExist</a:t>
            </a:r>
            <a:r>
              <a:rPr lang="en-US" dirty="0"/>
              <a:t> = </a:t>
            </a:r>
            <a:r>
              <a:rPr lang="en-US" dirty="0" err="1"/>
              <a:t>strStatus</a:t>
            </a:r>
            <a:endParaRPr lang="en-US" dirty="0"/>
          </a:p>
          <a:p>
            <a:r>
              <a:rPr lang="en-US" dirty="0"/>
              <a:t>End 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0446" y="5588523"/>
            <a:ext cx="3043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Msgbox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 </a:t>
            </a:r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FnIsDriveExist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 (“c”)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System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21356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GetDriveName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Method</a:t>
            </a: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7235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filepathMandatory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Type:     String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Open Sans" panose="020B0606030504020204" pitchFamily="34" charset="0"/>
              </a:rPr>
              <a:t>filepath</a:t>
            </a:r>
            <a:r>
              <a:rPr lang="en-US" dirty="0">
                <a:solidFill>
                  <a:srgbClr val="666666"/>
                </a:solidFill>
                <a:latin typeface="Open Sans" panose="020B0606030504020204" pitchFamily="34" charset="0"/>
              </a:rPr>
              <a:t> , whose parent drive to be return.</a:t>
            </a:r>
            <a:endParaRPr lang="en-US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1585" y="26469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FnGetDriveName</a:t>
            </a:r>
            <a:r>
              <a:rPr lang="en-US" dirty="0"/>
              <a:t> (</a:t>
            </a:r>
            <a:r>
              <a:rPr lang="en-US" dirty="0" err="1"/>
              <a:t>strFilePath</a:t>
            </a:r>
            <a:r>
              <a:rPr lang="en-US" dirty="0"/>
              <a:t>)</a:t>
            </a:r>
          </a:p>
          <a:p>
            <a:r>
              <a:rPr lang="en-US" dirty="0"/>
              <a:t>      Set </a:t>
            </a:r>
            <a:r>
              <a:rPr lang="en-US" dirty="0" err="1"/>
              <a:t>fso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Scripting.FileSystemObject</a:t>
            </a:r>
            <a:r>
              <a:rPr lang="en-US" dirty="0"/>
              <a:t>")</a:t>
            </a:r>
          </a:p>
          <a:p>
            <a:r>
              <a:rPr lang="en-US" dirty="0"/>
              <a:t>      </a:t>
            </a:r>
            <a:r>
              <a:rPr lang="en-US" dirty="0" err="1"/>
              <a:t>strDriveName</a:t>
            </a:r>
            <a:r>
              <a:rPr lang="en-US" dirty="0"/>
              <a:t> = </a:t>
            </a:r>
            <a:r>
              <a:rPr lang="en-US" dirty="0" err="1"/>
              <a:t>fso</a:t>
            </a:r>
            <a:r>
              <a:rPr lang="en-US" dirty="0"/>
              <a:t>. </a:t>
            </a:r>
            <a:r>
              <a:rPr lang="en-US" dirty="0" err="1"/>
              <a:t>GetAName</a:t>
            </a:r>
            <a:r>
              <a:rPr lang="en-US" dirty="0"/>
              <a:t> (</a:t>
            </a:r>
            <a:r>
              <a:rPr lang="en-US" dirty="0" err="1"/>
              <a:t>strFilePath</a:t>
            </a:r>
            <a:r>
              <a:rPr lang="en-US" dirty="0"/>
              <a:t>)      </a:t>
            </a:r>
          </a:p>
          <a:p>
            <a:r>
              <a:rPr lang="en-US" dirty="0"/>
              <a:t>      </a:t>
            </a:r>
            <a:r>
              <a:rPr lang="en-US" dirty="0" err="1"/>
              <a:t>FnGetDriveName</a:t>
            </a:r>
            <a:r>
              <a:rPr lang="en-US" dirty="0"/>
              <a:t> = </a:t>
            </a:r>
            <a:r>
              <a:rPr lang="en-US" dirty="0" err="1"/>
              <a:t>strDriveName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End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51590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i="1" dirty="0" err="1">
                <a:solidFill>
                  <a:srgbClr val="666666"/>
                </a:solidFill>
                <a:latin typeface="inherit"/>
              </a:rPr>
              <a:t>Msgbox</a:t>
            </a:r>
            <a:r>
              <a:rPr lang="en-US" i="1" dirty="0">
                <a:solidFill>
                  <a:srgbClr val="666666"/>
                </a:solidFill>
                <a:latin typeface="inherit"/>
              </a:rPr>
              <a:t> </a:t>
            </a:r>
            <a:r>
              <a:rPr lang="en-US" i="1" dirty="0" err="1">
                <a:solidFill>
                  <a:srgbClr val="666666"/>
                </a:solidFill>
                <a:latin typeface="inherit"/>
              </a:rPr>
              <a:t>FnGetDriveName</a:t>
            </a:r>
            <a:r>
              <a:rPr lang="en-US" i="1" dirty="0">
                <a:solidFill>
                  <a:srgbClr val="666666"/>
                </a:solidFill>
                <a:latin typeface="inherit"/>
              </a:rPr>
              <a:t> (“c:\</a:t>
            </a:r>
            <a:r>
              <a:rPr lang="en-US" i="1" dirty="0" err="1">
                <a:solidFill>
                  <a:srgbClr val="666666"/>
                </a:solidFill>
                <a:latin typeface="inherit"/>
              </a:rPr>
              <a:t>NewFolder</a:t>
            </a:r>
            <a:r>
              <a:rPr lang="en-US" i="1" dirty="0">
                <a:solidFill>
                  <a:srgbClr val="666666"/>
                </a:solidFill>
                <a:latin typeface="inherit"/>
              </a:rPr>
              <a:t>\file.txt”)</a:t>
            </a:r>
            <a:endParaRPr lang="en-US" dirty="0">
              <a:solidFill>
                <a:srgbClr val="666666"/>
              </a:solidFill>
              <a:latin typeface="Open Sans" panose="020B0606030504020204" pitchFamily="34" charset="0"/>
            </a:endParaRPr>
          </a:p>
          <a:p>
            <a:pPr fontAlgn="base"/>
            <a:r>
              <a:rPr lang="en-US" i="1" dirty="0">
                <a:solidFill>
                  <a:srgbClr val="666666"/>
                </a:solidFill>
                <a:latin typeface="inherit"/>
              </a:rPr>
              <a:t>Output : C</a:t>
            </a:r>
            <a:endParaRPr lang="en-US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2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System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21356"/>
            <a:ext cx="203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dirty="0" err="1">
                <a:solidFill>
                  <a:srgbClr val="444444"/>
                </a:solidFill>
                <a:latin typeface="Open Sans" panose="020B0606030504020204" pitchFamily="34" charset="0"/>
              </a:rPr>
              <a:t>MoveFile</a:t>
            </a:r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 Method</a:t>
            </a: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01832" y="162685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Format : </a:t>
            </a:r>
          </a:p>
          <a:p>
            <a:pPr lvl="1"/>
            <a:r>
              <a:rPr lang="en-US" dirty="0" err="1"/>
              <a:t>objectOfFileSystemObject</a:t>
            </a:r>
            <a:r>
              <a:rPr lang="en-US" dirty="0"/>
              <a:t>. </a:t>
            </a:r>
            <a:r>
              <a:rPr lang="en-US" dirty="0" err="1"/>
              <a:t>MoveFile</a:t>
            </a:r>
            <a:r>
              <a:rPr lang="en-US" dirty="0"/>
              <a:t> (source, destination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Arguments: </a:t>
            </a:r>
          </a:p>
          <a:p>
            <a:pPr lvl="1"/>
            <a:r>
              <a:rPr lang="en-US" dirty="0" err="1"/>
              <a:t>objectOfFileSystemObject</a:t>
            </a:r>
            <a:r>
              <a:rPr lang="en-US" dirty="0"/>
              <a:t> : As the name says, it’s a </a:t>
            </a:r>
            <a:r>
              <a:rPr lang="en-US" dirty="0" err="1"/>
              <a:t>FileSystemObject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 the name says, it’s a </a:t>
            </a:r>
            <a:r>
              <a:rPr lang="en-US" dirty="0" err="1"/>
              <a:t>FileSystemObject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source</a:t>
            </a:r>
          </a:p>
          <a:p>
            <a:pPr lvl="1"/>
            <a:r>
              <a:rPr lang="en-US" dirty="0"/>
              <a:t>Mandatory</a:t>
            </a:r>
          </a:p>
          <a:p>
            <a:pPr lvl="1"/>
            <a:r>
              <a:rPr lang="en-US" dirty="0"/>
              <a:t>Type:     String</a:t>
            </a:r>
          </a:p>
          <a:p>
            <a:pPr lvl="1"/>
            <a:r>
              <a:rPr lang="en-US" dirty="0"/>
              <a:t>Path of a file to be moved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destination</a:t>
            </a:r>
          </a:p>
          <a:p>
            <a:pPr lvl="1"/>
            <a:r>
              <a:rPr lang="en-US" dirty="0"/>
              <a:t>Mandatory</a:t>
            </a:r>
          </a:p>
          <a:p>
            <a:pPr lvl="1"/>
            <a:r>
              <a:rPr lang="en-US" dirty="0"/>
              <a:t>Type:     String</a:t>
            </a:r>
          </a:p>
          <a:p>
            <a:pPr lvl="1"/>
            <a:r>
              <a:rPr lang="en-US" dirty="0"/>
              <a:t>Path where file to be moved.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7816" y="3502305"/>
            <a:ext cx="5700453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FnMoveFile</a:t>
            </a:r>
            <a:r>
              <a:rPr lang="en-US" dirty="0"/>
              <a:t>(</a:t>
            </a:r>
            <a:r>
              <a:rPr lang="en-US" dirty="0" err="1"/>
              <a:t>strSourceFilePath,strDestinationPath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Set </a:t>
            </a:r>
            <a:r>
              <a:rPr lang="en-US" dirty="0" err="1"/>
              <a:t>fso</a:t>
            </a:r>
            <a:r>
              <a:rPr lang="en-US" dirty="0"/>
              <a:t> = </a:t>
            </a:r>
            <a:r>
              <a:rPr lang="en-US" dirty="0" err="1"/>
              <a:t>CreateObject</a:t>
            </a:r>
            <a:r>
              <a:rPr lang="en-US" dirty="0"/>
              <a:t>("</a:t>
            </a:r>
            <a:r>
              <a:rPr lang="en-US" dirty="0" err="1"/>
              <a:t>Scripting.FileSystemObject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fso</a:t>
            </a:r>
            <a:r>
              <a:rPr lang="en-US" dirty="0"/>
              <a:t>. </a:t>
            </a:r>
            <a:r>
              <a:rPr lang="en-US" dirty="0" err="1"/>
              <a:t>MoveFile</a:t>
            </a:r>
            <a:r>
              <a:rPr lang="en-US" dirty="0"/>
              <a:t>(</a:t>
            </a:r>
            <a:r>
              <a:rPr lang="en-US" dirty="0" err="1"/>
              <a:t>strSourceFilePath</a:t>
            </a:r>
            <a:r>
              <a:rPr lang="en-US" dirty="0"/>
              <a:t>, </a:t>
            </a:r>
            <a:r>
              <a:rPr lang="en-US" dirty="0" err="1"/>
              <a:t>strDestinationPath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End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9840" y="57742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Call </a:t>
            </a:r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FnMoveFolder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 (“c:\New Folder\</a:t>
            </a:r>
            <a:r>
              <a:rPr lang="en-US" i="1" dirty="0" err="1">
                <a:solidFill>
                  <a:srgbClr val="666666"/>
                </a:solidFill>
                <a:latin typeface="Open Sans" panose="020B0606030504020204" pitchFamily="34" charset="0"/>
              </a:rPr>
              <a:t>text.txt”,”d</a:t>
            </a:r>
            <a:r>
              <a:rPr lang="en-US" i="1" dirty="0">
                <a:solidFill>
                  <a:srgbClr val="666666"/>
                </a:solidFill>
                <a:latin typeface="Open Sans" panose="020B0606030504020204" pitchFamily="34" charset="0"/>
              </a:rPr>
              <a:t>:\New Folder”)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7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cell have the same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+mj-lt"/>
              </a:rPr>
              <a:t>Function </a:t>
            </a:r>
            <a:r>
              <a:rPr lang="en-US" sz="1100" b="1" dirty="0" err="1">
                <a:latin typeface="+mj-lt"/>
              </a:rPr>
              <a:t>GetColorCount</a:t>
            </a:r>
            <a:r>
              <a:rPr lang="en-US" sz="1100" b="1" dirty="0">
                <a:latin typeface="+mj-lt"/>
              </a:rPr>
              <a:t>(</a:t>
            </a:r>
            <a:r>
              <a:rPr lang="en-US" sz="1100" b="1" dirty="0" err="1">
                <a:latin typeface="+mj-lt"/>
              </a:rPr>
              <a:t>CountRange</a:t>
            </a:r>
            <a:r>
              <a:rPr lang="en-US" sz="1100" b="1" dirty="0">
                <a:latin typeface="+mj-lt"/>
              </a:rPr>
              <a:t> As Range, </a:t>
            </a:r>
            <a:r>
              <a:rPr lang="en-US" sz="1100" b="1" dirty="0" err="1">
                <a:latin typeface="+mj-lt"/>
              </a:rPr>
              <a:t>CountColor</a:t>
            </a:r>
            <a:r>
              <a:rPr lang="en-US" sz="1100" b="1" dirty="0">
                <a:latin typeface="+mj-lt"/>
              </a:rPr>
              <a:t> As Range) As Long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Dim </a:t>
            </a:r>
            <a:r>
              <a:rPr lang="en-US" sz="1100" dirty="0" err="1">
                <a:latin typeface="+mj-lt"/>
              </a:rPr>
              <a:t>Datax</a:t>
            </a:r>
            <a:r>
              <a:rPr lang="en-US" sz="1100" dirty="0">
                <a:latin typeface="+mj-lt"/>
              </a:rPr>
              <a:t> As Range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Dim </a:t>
            </a:r>
            <a:r>
              <a:rPr lang="en-US" sz="1100" dirty="0" err="1">
                <a:latin typeface="+mj-lt"/>
              </a:rPr>
              <a:t>xcolor</a:t>
            </a:r>
            <a:r>
              <a:rPr lang="en-US" sz="1100" dirty="0">
                <a:latin typeface="+mj-lt"/>
              </a:rPr>
              <a:t> As Long</a:t>
            </a:r>
          </a:p>
          <a:p>
            <a:pPr marL="0" indent="0">
              <a:buNone/>
            </a:pPr>
            <a:r>
              <a:rPr lang="en-US" sz="1100" dirty="0" err="1">
                <a:latin typeface="+mj-lt"/>
              </a:rPr>
              <a:t>xcolor</a:t>
            </a:r>
            <a:r>
              <a:rPr lang="en-US" sz="1100" dirty="0">
                <a:latin typeface="+mj-lt"/>
              </a:rPr>
              <a:t> = </a:t>
            </a:r>
            <a:r>
              <a:rPr lang="en-US" sz="1100" dirty="0" err="1">
                <a:latin typeface="+mj-lt"/>
              </a:rPr>
              <a:t>CountColor.Interior.ColorIndex</a:t>
            </a: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For </a:t>
            </a:r>
            <a:r>
              <a:rPr lang="en-US" sz="1100" dirty="0">
                <a:latin typeface="+mj-lt"/>
              </a:rPr>
              <a:t>Each </a:t>
            </a:r>
            <a:r>
              <a:rPr lang="en-US" sz="1100" dirty="0" err="1">
                <a:latin typeface="+mj-lt"/>
              </a:rPr>
              <a:t>Datax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CountRange</a:t>
            </a: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  If </a:t>
            </a:r>
            <a:r>
              <a:rPr lang="en-US" sz="1100" dirty="0" err="1">
                <a:latin typeface="+mj-lt"/>
              </a:rPr>
              <a:t>Datax.Interior.ColorIndex</a:t>
            </a:r>
            <a:r>
              <a:rPr lang="en-US" sz="1100" dirty="0">
                <a:latin typeface="+mj-lt"/>
              </a:rPr>
              <a:t> = </a:t>
            </a:r>
            <a:r>
              <a:rPr lang="en-US" sz="1100" dirty="0" err="1">
                <a:latin typeface="+mj-lt"/>
              </a:rPr>
              <a:t>xcolor</a:t>
            </a:r>
            <a:r>
              <a:rPr lang="en-US" sz="1100" dirty="0">
                <a:latin typeface="+mj-lt"/>
              </a:rPr>
              <a:t> Then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GetColorCount</a:t>
            </a:r>
            <a:r>
              <a:rPr lang="en-US" sz="1100" dirty="0">
                <a:latin typeface="+mj-lt"/>
              </a:rPr>
              <a:t> = </a:t>
            </a:r>
            <a:r>
              <a:rPr lang="en-US" sz="1100" dirty="0" err="1">
                <a:latin typeface="+mj-lt"/>
              </a:rPr>
              <a:t>GetColorCount</a:t>
            </a:r>
            <a:r>
              <a:rPr lang="en-US" sz="1100" dirty="0">
                <a:latin typeface="+mj-lt"/>
              </a:rPr>
              <a:t> + 1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  End If</a:t>
            </a:r>
          </a:p>
          <a:p>
            <a:pPr marL="0" indent="0">
              <a:buNone/>
            </a:pPr>
            <a:r>
              <a:rPr lang="en-US" sz="1100" dirty="0">
                <a:latin typeface="+mj-lt"/>
              </a:rPr>
              <a:t>Next </a:t>
            </a:r>
            <a:r>
              <a:rPr lang="en-US" sz="1100" dirty="0" err="1">
                <a:latin typeface="+mj-lt"/>
              </a:rPr>
              <a:t>Datax</a:t>
            </a:r>
            <a:endParaRPr lang="en-US" sz="1100" dirty="0">
              <a:latin typeface="+mj-lt"/>
            </a:endParaRPr>
          </a:p>
          <a:p>
            <a:pPr marL="0" indent="0">
              <a:buNone/>
            </a:pPr>
            <a:r>
              <a:rPr lang="en-US" sz="1100" dirty="0" smtClean="0">
                <a:latin typeface="+mj-lt"/>
              </a:rPr>
              <a:t>End </a:t>
            </a:r>
            <a:r>
              <a:rPr lang="en-US" sz="1100" dirty="0">
                <a:latin typeface="+mj-lt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650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System Object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77050" y="3244334"/>
            <a:ext cx="403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https://excel-macro.tutorialhorizon.com/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Dim objDate1 As Date </a:t>
            </a:r>
            <a:br>
              <a:rPr lang="en-US" sz="1600" dirty="0"/>
            </a:br>
            <a:r>
              <a:rPr lang="en-US" sz="1600" dirty="0" smtClean="0"/>
              <a:t>Dim </a:t>
            </a:r>
            <a:r>
              <a:rPr lang="en-US" sz="1600" dirty="0"/>
              <a:t>objDate2 As </a:t>
            </a:r>
            <a:r>
              <a:rPr lang="en-US" sz="1600" dirty="0" smtClean="0"/>
              <a:t>Date</a:t>
            </a:r>
          </a:p>
          <a:p>
            <a:pPr marL="0" indent="0">
              <a:buNone/>
            </a:pPr>
            <a:r>
              <a:rPr lang="en-US" sz="1600" dirty="0" smtClean="0"/>
              <a:t>objDate1 </a:t>
            </a:r>
            <a:r>
              <a:rPr lang="en-US" sz="1600" dirty="0"/>
              <a:t>= </a:t>
            </a:r>
            <a:r>
              <a:rPr lang="en-US" sz="1600" dirty="0" err="1"/>
              <a:t>CDate</a:t>
            </a:r>
            <a:r>
              <a:rPr lang="en-US" sz="1600" dirty="0"/>
              <a:t>(Cells(2, 5))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objDate2 </a:t>
            </a:r>
            <a:r>
              <a:rPr lang="en-US" sz="1600" dirty="0"/>
              <a:t>= </a:t>
            </a:r>
            <a:r>
              <a:rPr lang="en-US" sz="1600" dirty="0" err="1" smtClean="0"/>
              <a:t>CDate</a:t>
            </a:r>
            <a:r>
              <a:rPr lang="en-US" sz="1600" dirty="0" smtClean="0"/>
              <a:t>(Cells(3, </a:t>
            </a:r>
            <a:r>
              <a:rPr lang="en-US" sz="1600" dirty="0"/>
              <a:t>5)) </a:t>
            </a:r>
          </a:p>
          <a:p>
            <a:pPr marL="0" indent="0">
              <a:buNone/>
            </a:pPr>
            <a:r>
              <a:rPr lang="en-US" sz="1600" dirty="0" smtClean="0"/>
              <a:t>If </a:t>
            </a:r>
            <a:r>
              <a:rPr lang="en-US" sz="1600" dirty="0"/>
              <a:t>objDate1 &lt; objDate2 Then </a:t>
            </a:r>
          </a:p>
          <a:p>
            <a:pPr marL="0" indent="0">
              <a:buNone/>
            </a:pPr>
            <a:r>
              <a:rPr lang="en-US" sz="1600" dirty="0" smtClean="0"/>
              <a:t>…………….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Else </a:t>
            </a:r>
            <a:br>
              <a:rPr lang="en-US" sz="1600" dirty="0"/>
            </a:br>
            <a:r>
              <a:rPr lang="en-US" sz="1600" dirty="0" smtClean="0"/>
              <a:t>………......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End If 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86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date: Date()</a:t>
            </a:r>
          </a:p>
          <a:p>
            <a:r>
              <a:rPr lang="en-US" dirty="0" smtClean="0"/>
              <a:t>Previous date = Date()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number of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'-----------------</a:t>
            </a:r>
          </a:p>
          <a:p>
            <a:r>
              <a:rPr lang="en-US" dirty="0"/>
              <a:t>'Convert Column to number</a:t>
            </a:r>
          </a:p>
          <a:p>
            <a:r>
              <a:rPr lang="en-US" dirty="0"/>
              <a:t>Function Letter2Number(</a:t>
            </a:r>
            <a:r>
              <a:rPr lang="en-US" dirty="0" err="1"/>
              <a:t>ColumnLetter</a:t>
            </a:r>
            <a:r>
              <a:rPr lang="en-US" dirty="0"/>
              <a:t> As String) As Integer</a:t>
            </a:r>
          </a:p>
          <a:p>
            <a:endParaRPr lang="en-US" dirty="0"/>
          </a:p>
          <a:p>
            <a:r>
              <a:rPr lang="en-US" dirty="0"/>
              <a:t>Letter2Number = Range(</a:t>
            </a:r>
            <a:r>
              <a:rPr lang="en-US" dirty="0" err="1"/>
              <a:t>ColumnLetter</a:t>
            </a:r>
            <a:r>
              <a:rPr lang="en-US" dirty="0"/>
              <a:t> &amp; 1).Column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4221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String in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Temporary_String</a:t>
            </a:r>
            <a:r>
              <a:rPr lang="en-US" dirty="0"/>
              <a:t> = Worksheets("Export").Cells(</a:t>
            </a:r>
            <a:r>
              <a:rPr lang="en-US" dirty="0" err="1"/>
              <a:t>Export_Row</a:t>
            </a:r>
            <a:r>
              <a:rPr lang="en-US" dirty="0"/>
              <a:t>, 12).Value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/>
              <a:t>InStr</a:t>
            </a:r>
            <a:r>
              <a:rPr lang="en-US" dirty="0"/>
              <a:t>(1, </a:t>
            </a:r>
            <a:r>
              <a:rPr lang="en-US" dirty="0" err="1"/>
              <a:t>Temporary_String</a:t>
            </a:r>
            <a:r>
              <a:rPr lang="en-US" dirty="0"/>
              <a:t>, "P") Then</a:t>
            </a:r>
          </a:p>
        </p:txBody>
      </p:sp>
    </p:spTree>
    <p:extLst>
      <p:ext uri="{BB962C8B-B14F-4D97-AF65-F5344CB8AC3E}">
        <p14:creationId xmlns:p14="http://schemas.microsoft.com/office/powerpoint/2010/main" val="182949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path/file name from 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FileOrFolderName</a:t>
            </a:r>
            <a:r>
              <a:rPr lang="en-US" dirty="0"/>
              <a:t>(</a:t>
            </a:r>
            <a:r>
              <a:rPr lang="en-US" dirty="0" err="1"/>
              <a:t>InputString</a:t>
            </a:r>
            <a:r>
              <a:rPr lang="en-US" dirty="0"/>
              <a:t> As String, 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ReturnFileName</a:t>
            </a:r>
            <a:r>
              <a:rPr lang="en-US" dirty="0"/>
              <a:t> As Boolean) As </a:t>
            </a:r>
            <a:r>
              <a:rPr lang="en-US" dirty="0" smtClean="0"/>
              <a:t>String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'Returns the </a:t>
            </a:r>
            <a:r>
              <a:rPr lang="en-US" dirty="0" err="1"/>
              <a:t>foldername</a:t>
            </a:r>
            <a:r>
              <a:rPr lang="en-US" dirty="0"/>
              <a:t> or the filename based on </a:t>
            </a:r>
            <a:r>
              <a:rPr lang="en-US" dirty="0" err="1"/>
              <a:t>boolean</a:t>
            </a:r>
            <a:r>
              <a:rPr lang="en-US" dirty="0"/>
              <a:t> value </a:t>
            </a:r>
            <a:r>
              <a:rPr lang="en-US" dirty="0" smtClean="0"/>
              <a:t>assigned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Dim </a:t>
            </a:r>
            <a:r>
              <a:rPr lang="en-US" dirty="0" err="1"/>
              <a:t>i</a:t>
            </a:r>
            <a:r>
              <a:rPr lang="en-US" dirty="0"/>
              <a:t> As Integer, </a:t>
            </a:r>
            <a:r>
              <a:rPr lang="en-US" dirty="0" err="1"/>
              <a:t>FolderName</a:t>
            </a:r>
            <a:r>
              <a:rPr lang="en-US" dirty="0"/>
              <a:t> As String, Filename As </a:t>
            </a:r>
            <a:r>
              <a:rPr lang="en-US" dirty="0" smtClean="0"/>
              <a:t>String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'Code used for finding the position of last </a:t>
            </a:r>
            <a:r>
              <a:rPr lang="en-US" dirty="0" err="1"/>
              <a:t>occurence</a:t>
            </a:r>
            <a:r>
              <a:rPr lang="en-US" dirty="0"/>
              <a:t> of path separator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</a:t>
            </a:r>
            <a:r>
              <a:rPr lang="en-US" dirty="0" err="1"/>
              <a:t>InStr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+ 1, </a:t>
            </a:r>
            <a:r>
              <a:rPr lang="en-US" dirty="0" err="1"/>
              <a:t>InputString</a:t>
            </a:r>
            <a:r>
              <a:rPr lang="en-US" dirty="0"/>
              <a:t>, </a:t>
            </a:r>
            <a:r>
              <a:rPr lang="en-US" dirty="0" err="1"/>
              <a:t>Application.PathSeparator</a:t>
            </a:r>
            <a:r>
              <a:rPr lang="en-US" dirty="0"/>
              <a:t>) &gt;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InStr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+ 1, </a:t>
            </a:r>
            <a:r>
              <a:rPr lang="en-US" dirty="0" err="1"/>
              <a:t>InputString</a:t>
            </a:r>
            <a:r>
              <a:rPr lang="en-US" dirty="0"/>
              <a:t>, </a:t>
            </a:r>
            <a:r>
              <a:rPr lang="en-US" dirty="0" err="1"/>
              <a:t>Application.PathSeparator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Wend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'Extract the folder path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'If No </a:t>
            </a:r>
            <a:r>
              <a:rPr lang="en-US" dirty="0" err="1"/>
              <a:t>occurence</a:t>
            </a:r>
            <a:r>
              <a:rPr lang="en-US" dirty="0"/>
              <a:t> of path separator is found then assign the default directory path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= 0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FolderName</a:t>
            </a:r>
            <a:r>
              <a:rPr lang="en-US" dirty="0"/>
              <a:t> = </a:t>
            </a:r>
            <a:r>
              <a:rPr lang="en-US" dirty="0" err="1"/>
              <a:t>CurDir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FolderName</a:t>
            </a:r>
            <a:r>
              <a:rPr lang="en-US" dirty="0"/>
              <a:t> = Left(</a:t>
            </a:r>
            <a:r>
              <a:rPr lang="en-US" dirty="0" err="1"/>
              <a:t>InputString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- 1)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 </a:t>
            </a:r>
            <a:r>
              <a:rPr lang="en-US" dirty="0" smtClean="0"/>
              <a:t>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'Extracting </a:t>
            </a:r>
            <a:r>
              <a:rPr lang="en-US" dirty="0"/>
              <a:t>the file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Filename = Right(</a:t>
            </a:r>
            <a:r>
              <a:rPr lang="en-US" dirty="0" err="1"/>
              <a:t>InputString</a:t>
            </a:r>
            <a:r>
              <a:rPr lang="en-US" dirty="0"/>
              <a:t>, Len(</a:t>
            </a:r>
            <a:r>
              <a:rPr lang="en-US" dirty="0" err="1"/>
              <a:t>InputString</a:t>
            </a:r>
            <a:r>
              <a:rPr lang="en-US" dirty="0"/>
              <a:t>) - </a:t>
            </a:r>
            <a:r>
              <a:rPr lang="en-US" dirty="0" err="1"/>
              <a:t>i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'Returning the folder or file name from function based on </a:t>
            </a:r>
            <a:r>
              <a:rPr lang="en-US" dirty="0" err="1"/>
              <a:t>ReturnFileName</a:t>
            </a:r>
            <a:r>
              <a:rPr lang="en-US" dirty="0"/>
              <a:t> parameter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</a:t>
            </a:r>
            <a:r>
              <a:rPr lang="en-US" dirty="0" err="1"/>
              <a:t>ReturnFileName</a:t>
            </a:r>
            <a:r>
              <a:rPr lang="en-US" dirty="0"/>
              <a:t>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FileOrFolderName</a:t>
            </a:r>
            <a:r>
              <a:rPr lang="en-US" dirty="0"/>
              <a:t> = Filename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FileOrFolderName</a:t>
            </a:r>
            <a:r>
              <a:rPr lang="en-US" dirty="0"/>
              <a:t> = </a:t>
            </a:r>
            <a:r>
              <a:rPr lang="en-US" dirty="0" err="1"/>
              <a:t>FolderName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 </a:t>
            </a:r>
            <a:r>
              <a:rPr lang="en-US" dirty="0" smtClean="0"/>
              <a:t>If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180467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17639</TotalTime>
  <Words>2432</Words>
  <Application>Microsoft Office PowerPoint</Application>
  <PresentationFormat>Widescreen</PresentationFormat>
  <Paragraphs>492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Consolas</vt:lpstr>
      <vt:lpstr>inherit</vt:lpstr>
      <vt:lpstr>Open Sans</vt:lpstr>
      <vt:lpstr>Office Theme</vt:lpstr>
      <vt:lpstr>Microsoft Excel Worksheet</vt:lpstr>
      <vt:lpstr>VBA</vt:lpstr>
      <vt:lpstr>Get the last row</vt:lpstr>
      <vt:lpstr>Copy content sheet to sheet</vt:lpstr>
      <vt:lpstr>Count cell have the same color</vt:lpstr>
      <vt:lpstr>Compare Date</vt:lpstr>
      <vt:lpstr>PowerPoint Presentation</vt:lpstr>
      <vt:lpstr>Get number of column</vt:lpstr>
      <vt:lpstr>Check String in string</vt:lpstr>
      <vt:lpstr>Get path/file name from  a string</vt:lpstr>
      <vt:lpstr>Count How many times a character appear in string</vt:lpstr>
      <vt:lpstr>Get string between 2 character in  a string</vt:lpstr>
      <vt:lpstr>Get the first position in a string.</vt:lpstr>
      <vt:lpstr>Check Wbs is opened or not</vt:lpstr>
      <vt:lpstr>Check each value in range</vt:lpstr>
      <vt:lpstr>Find function</vt:lpstr>
      <vt:lpstr>TRIM range</vt:lpstr>
      <vt:lpstr>Find and get row</vt:lpstr>
      <vt:lpstr>Check a string in list</vt:lpstr>
      <vt:lpstr>Check 1 string in a range or not</vt:lpstr>
      <vt:lpstr>Disable update Link</vt:lpstr>
      <vt:lpstr>Array</vt:lpstr>
      <vt:lpstr>clearfilter</vt:lpstr>
      <vt:lpstr>TurnOffAlerts</vt:lpstr>
      <vt:lpstr>PowerPoint Presentation</vt:lpstr>
      <vt:lpstr>Browse a file</vt:lpstr>
      <vt:lpstr>Select Range Popup</vt:lpstr>
      <vt:lpstr>Get the names of all WorkSheets in a Excel (WorkBook) </vt:lpstr>
      <vt:lpstr>Send Email</vt:lpstr>
      <vt:lpstr>Clear</vt:lpstr>
      <vt:lpstr>OFFSET</vt:lpstr>
      <vt:lpstr>Copy-paste Operaions</vt:lpstr>
      <vt:lpstr>Copy-paste Operaions</vt:lpstr>
      <vt:lpstr>Copy-paste Operaions</vt:lpstr>
      <vt:lpstr>Copy-paste Operaions</vt:lpstr>
      <vt:lpstr>File System Object</vt:lpstr>
      <vt:lpstr>File System Object</vt:lpstr>
      <vt:lpstr>File System Object</vt:lpstr>
      <vt:lpstr>File System Object</vt:lpstr>
      <vt:lpstr>File System Object</vt:lpstr>
      <vt:lpstr>File System Object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TRUONG DAO/LGEVH VC IVI VALIDATION TEST(truong.dao@lge.com)</dc:creator>
  <cp:lastModifiedBy>TRUONG DAO/LGEVH VC IVI VALIDATION TEST(truong.dao@lge.com)</cp:lastModifiedBy>
  <cp:revision>41</cp:revision>
  <dcterms:created xsi:type="dcterms:W3CDTF">2018-12-10T12:43:06Z</dcterms:created>
  <dcterms:modified xsi:type="dcterms:W3CDTF">2020-01-30T09:51:57Z</dcterms:modified>
</cp:coreProperties>
</file>