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8" r:id="rId2"/>
    <p:sldId id="278" r:id="rId3"/>
    <p:sldId id="281" r:id="rId4"/>
    <p:sldId id="275" r:id="rId5"/>
    <p:sldId id="279" r:id="rId6"/>
    <p:sldId id="257" r:id="rId7"/>
    <p:sldId id="270" r:id="rId8"/>
    <p:sldId id="276" r:id="rId9"/>
    <p:sldId id="263" r:id="rId10"/>
    <p:sldId id="274" r:id="rId11"/>
    <p:sldId id="261" r:id="rId12"/>
    <p:sldId id="271" r:id="rId13"/>
    <p:sldId id="280" r:id="rId14"/>
    <p:sldId id="262" r:id="rId15"/>
    <p:sldId id="264" r:id="rId16"/>
    <p:sldId id="265" r:id="rId17"/>
    <p:sldId id="266" r:id="rId18"/>
    <p:sldId id="267" r:id="rId19"/>
    <p:sldId id="268" r:id="rId20"/>
    <p:sldId id="269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56" autoAdjust="0"/>
  </p:normalViewPr>
  <p:slideViewPr>
    <p:cSldViewPr snapToGrid="0">
      <p:cViewPr varScale="1">
        <p:scale>
          <a:sx n="51" d="100"/>
          <a:sy n="51" d="100"/>
        </p:scale>
        <p:origin x="13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510B1-1825-4C7F-9F83-85E813BE808E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40D5E-DDA0-4309-AFCB-CC0310D4B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6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0D5E-DDA0-4309-AFCB-CC0310D4B2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09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0D5E-DDA0-4309-AFCB-CC0310D4B2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40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0D5E-DDA0-4309-AFCB-CC0310D4B2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56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0D5E-DDA0-4309-AFCB-CC0310D4B2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35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0D5E-DDA0-4309-AFCB-CC0310D4B2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21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40D5E-DDA0-4309-AFCB-CC0310D4B2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0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3236-3B6E-4E45-BFE2-14E026ED6286}" type="datetime1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6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200A-D836-4B88-814E-FFB08E4607B0}" type="datetime1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61ED-F512-43A1-BC29-3C74C6B336B8}" type="datetime1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7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57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E897-9DF8-4257-A6B1-B29ABA0612DB}" type="datetime1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A9C5-82F9-4BD2-8301-73B6F04176AB}" type="datetime1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3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02A2-114A-4D25-9B8A-48C739E2CFEA}" type="datetime1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1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F23-167E-4E19-8BE7-FD696E1ACB91}" type="datetime1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6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9EA9-0DE8-4663-B0CA-99F9F669926A}" type="datetime1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7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BCF7-2A70-4FB1-9D37-2634AF9F6869}" type="datetime1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4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5625-1E65-46A4-B099-BD3D0B741B82}" type="datetime1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4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D16F-F7DC-40C2-8F2D-235A5BC6ECFC}" type="datetime1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9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7C3D2-B907-42CC-96FE-73E708C7259F}" type="datetime1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D5DAE-49A1-4814-A2C0-857B1A978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0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2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822" y="1796796"/>
            <a:ext cx="7456932" cy="2750058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rial Narrow" panose="020B0606020202030204" pitchFamily="34" charset="0"/>
              </a:rPr>
              <a:t>Numeric and conversion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15" descr="C:\Users\Administrator\Desktop\BCG\BCG 3.0\로고\LG_CI_3D_RGB_Stand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6943" y="5363045"/>
            <a:ext cx="7810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430289" y="3966195"/>
            <a:ext cx="278665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/>
              <a:t>Validation Test Team</a:t>
            </a:r>
          </a:p>
          <a:p>
            <a:pPr algn="r"/>
            <a:r>
              <a:rPr lang="en-US" sz="1350" dirty="0"/>
              <a:t>Dao Xuan Truong</a:t>
            </a:r>
          </a:p>
          <a:p>
            <a:pPr algn="r"/>
            <a:r>
              <a:rPr lang="en-US" sz="1350" dirty="0"/>
              <a:t>01/2021</a:t>
            </a:r>
          </a:p>
        </p:txBody>
      </p:sp>
    </p:spTree>
    <p:extLst>
      <p:ext uri="{BB962C8B-B14F-4D97-AF65-F5344CB8AC3E}">
        <p14:creationId xmlns:p14="http://schemas.microsoft.com/office/powerpoint/2010/main" val="374281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76928"/>
            <a:ext cx="7886700" cy="994172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Arial Narrow" panose="020B0606020202030204" pitchFamily="34" charset="0"/>
              </a:rPr>
              <a:t>2. How to convert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4014"/>
            <a:ext cx="4589665" cy="7878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15" descr="C:\Users\Administrator\Desktop\BCG\BCG 3.0\로고\LG_CI_3D_RGB_Stand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6943" y="5363045"/>
            <a:ext cx="7810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48575"/>
              </p:ext>
            </p:extLst>
          </p:nvPr>
        </p:nvGraphicFramePr>
        <p:xfrm>
          <a:off x="2223579" y="1954135"/>
          <a:ext cx="4221609" cy="3824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5143"/>
                <a:gridCol w="1358283"/>
                <a:gridCol w="1438183"/>
              </a:tblGrid>
              <a:tr h="222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</a:rPr>
                        <a:t>Decimal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Binary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</a:rPr>
                        <a:t>Hexadecimal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253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0000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3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0001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3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0010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3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</a:rPr>
                        <a:t>0011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3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</a:rPr>
                        <a:t>0100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3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</a:rPr>
                        <a:t>0101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3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</a:rPr>
                        <a:t>0110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3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</a:rPr>
                        <a:t>0111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3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</a:rPr>
                        <a:t>1000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3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1001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3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10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1010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</a:rPr>
                        <a:t>A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3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11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1011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</a:rPr>
                        <a:t>B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3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12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1100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</a:rPr>
                        <a:t>C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3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13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1101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</a:rPr>
                        <a:t>D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3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14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1110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</a:rPr>
                        <a:t>E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15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 Narrow" panose="020B0606020202030204" pitchFamily="34" charset="0"/>
                        </a:rPr>
                        <a:t>1111</a:t>
                      </a:r>
                      <a:endParaRPr lang="en-US" sz="1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</a:rPr>
                        <a:t>F</a:t>
                      </a:r>
                      <a:endParaRPr lang="en-US" sz="1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6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82216"/>
            <a:ext cx="2632822" cy="1122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435" y="3382216"/>
            <a:ext cx="2809577" cy="1289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650" y="2248611"/>
            <a:ext cx="3066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 Narrow" panose="020B0606020202030204" pitchFamily="34" charset="0"/>
              </a:rPr>
              <a:t>Decimal to Binary 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4435" y="2252934"/>
            <a:ext cx="3066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 Narrow" panose="020B0606020202030204" pitchFamily="34" charset="0"/>
              </a:rPr>
              <a:t>Decimal to Hexadecimal </a:t>
            </a:r>
          </a:p>
        </p:txBody>
      </p:sp>
      <p:pic>
        <p:nvPicPr>
          <p:cNvPr id="9" name="Picture 15" descr="C:\Users\Administrator\Desktop\BCG\BCG 3.0\로고\LG_CI_3D_RGB_Standar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16943" y="5363045"/>
            <a:ext cx="7810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854435" y="4955597"/>
            <a:ext cx="265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</a:t>
            </a:r>
            <a:r>
              <a:rPr lang="en-GB" sz="1200" b="1" dirty="0" smtClean="0"/>
              <a:t>41719</a:t>
            </a:r>
            <a:r>
              <a:rPr lang="en-GB" sz="1200" dirty="0" smtClean="0"/>
              <a:t>)</a:t>
            </a:r>
            <a:r>
              <a:rPr lang="en-GB" sz="1200" baseline="-25000" dirty="0" smtClean="0"/>
              <a:t>10</a:t>
            </a:r>
            <a:r>
              <a:rPr lang="en-GB" sz="1200" dirty="0" smtClean="0"/>
              <a:t> = (</a:t>
            </a:r>
            <a:r>
              <a:rPr lang="en-GB" sz="1200" b="1" dirty="0" smtClean="0"/>
              <a:t>A2F7</a:t>
            </a:r>
            <a:r>
              <a:rPr lang="en-GB" sz="1200" dirty="0" smtClean="0"/>
              <a:t>)</a:t>
            </a:r>
            <a:r>
              <a:rPr lang="en-GB" sz="1200" baseline="-25000" dirty="0" smtClean="0"/>
              <a:t>16</a:t>
            </a:r>
            <a:endParaRPr lang="en-US" sz="12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833938" y="4955596"/>
            <a:ext cx="265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</a:t>
            </a:r>
            <a:r>
              <a:rPr lang="en-GB" sz="1200" b="1" dirty="0" smtClean="0"/>
              <a:t>10</a:t>
            </a:r>
            <a:r>
              <a:rPr lang="en-GB" sz="1200" dirty="0" smtClean="0"/>
              <a:t>)</a:t>
            </a:r>
            <a:r>
              <a:rPr lang="en-GB" sz="1200" baseline="-25000" dirty="0" smtClean="0"/>
              <a:t>10</a:t>
            </a:r>
            <a:r>
              <a:rPr lang="en-GB" sz="1200" dirty="0" smtClean="0"/>
              <a:t> = (</a:t>
            </a:r>
            <a:r>
              <a:rPr lang="en-GB" sz="1200" b="1" dirty="0" smtClean="0"/>
              <a:t>1010</a:t>
            </a:r>
            <a:r>
              <a:rPr lang="en-GB" sz="1200" dirty="0" smtClean="0"/>
              <a:t>)</a:t>
            </a:r>
            <a:r>
              <a:rPr lang="en-GB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854435" y="2705522"/>
            <a:ext cx="265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</a:t>
            </a:r>
            <a:r>
              <a:rPr lang="en-GB" sz="1200" b="1" dirty="0" smtClean="0"/>
              <a:t>41719</a:t>
            </a:r>
            <a:r>
              <a:rPr lang="en-GB" sz="1200" dirty="0" smtClean="0"/>
              <a:t>)</a:t>
            </a:r>
            <a:r>
              <a:rPr lang="en-GB" sz="1200" baseline="-25000" dirty="0" smtClean="0"/>
              <a:t>10</a:t>
            </a:r>
            <a:r>
              <a:rPr lang="en-GB" sz="1200" dirty="0" smtClean="0"/>
              <a:t> = (</a:t>
            </a:r>
            <a:r>
              <a:rPr lang="en-GB" sz="1200" b="1" dirty="0" smtClean="0"/>
              <a:t>?</a:t>
            </a:r>
            <a:r>
              <a:rPr lang="en-GB" sz="1200" dirty="0" smtClean="0"/>
              <a:t>)</a:t>
            </a:r>
            <a:r>
              <a:rPr lang="en-GB" sz="1200" baseline="-25000" dirty="0" smtClean="0"/>
              <a:t>16</a:t>
            </a:r>
            <a:endParaRPr lang="en-US" sz="12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863600" y="2821954"/>
            <a:ext cx="265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(</a:t>
            </a:r>
            <a:r>
              <a:rPr lang="en-GB" sz="1200" b="1" dirty="0" smtClean="0"/>
              <a:t>10</a:t>
            </a:r>
            <a:r>
              <a:rPr lang="en-GB" sz="1200" dirty="0" smtClean="0"/>
              <a:t>)</a:t>
            </a:r>
            <a:r>
              <a:rPr lang="en-GB" sz="1200" baseline="-25000" dirty="0" smtClean="0"/>
              <a:t>10</a:t>
            </a:r>
            <a:r>
              <a:rPr lang="en-GB" sz="1200" dirty="0" smtClean="0"/>
              <a:t> = (</a:t>
            </a:r>
            <a:r>
              <a:rPr lang="en-GB" sz="1200" b="1" dirty="0" smtClean="0"/>
              <a:t>?</a:t>
            </a:r>
            <a:r>
              <a:rPr lang="en-GB" sz="1200" dirty="0" smtClean="0"/>
              <a:t>)</a:t>
            </a:r>
            <a:r>
              <a:rPr lang="en-GB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973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Decimal </a:t>
            </a:r>
            <a:r>
              <a:rPr lang="en-US" sz="2400" dirty="0">
                <a:latin typeface="Arial Narrow" panose="020B0606020202030204" pitchFamily="34" charset="0"/>
              </a:rPr>
              <a:t>to other </a:t>
            </a:r>
            <a:r>
              <a:rPr lang="en-US" sz="2400" dirty="0" smtClean="0">
                <a:latin typeface="Arial Narrow" panose="020B0606020202030204" pitchFamily="34" charset="0"/>
              </a:rPr>
              <a:t>number systems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28650" y="102901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GB" sz="1200" dirty="0" smtClean="0">
                <a:solidFill>
                  <a:srgbClr val="212529"/>
                </a:solidFill>
                <a:latin typeface="Arial Narrow" panose="020B0606020202030204" pitchFamily="34" charset="0"/>
              </a:rPr>
              <a:t> Divide </a:t>
            </a:r>
            <a:r>
              <a:rPr lang="en-GB" sz="1200" dirty="0">
                <a:solidFill>
                  <a:srgbClr val="212529"/>
                </a:solidFill>
                <a:latin typeface="Arial Narrow" panose="020B0606020202030204" pitchFamily="34" charset="0"/>
              </a:rPr>
              <a:t>the number by </a:t>
            </a:r>
            <a:r>
              <a:rPr lang="en-GB" sz="1200" dirty="0" smtClean="0">
                <a:solidFill>
                  <a:srgbClr val="212529"/>
                </a:solidFill>
                <a:latin typeface="Arial Narrow" panose="020B0606020202030204" pitchFamily="34" charset="0"/>
              </a:rPr>
              <a:t>2/16.</a:t>
            </a:r>
            <a:endParaRPr lang="en-GB" sz="1200" dirty="0">
              <a:solidFill>
                <a:srgbClr val="212529"/>
              </a:solidFill>
              <a:latin typeface="Arial Narrow" panose="020B0606020202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200" dirty="0" smtClean="0">
                <a:solidFill>
                  <a:srgbClr val="212529"/>
                </a:solidFill>
                <a:latin typeface="Arial Narrow" panose="020B0606020202030204" pitchFamily="34" charset="0"/>
              </a:rPr>
              <a:t> Get </a:t>
            </a:r>
            <a:r>
              <a:rPr lang="en-GB" sz="1200" dirty="0">
                <a:solidFill>
                  <a:srgbClr val="212529"/>
                </a:solidFill>
                <a:latin typeface="Arial Narrow" panose="020B0606020202030204" pitchFamily="34" charset="0"/>
              </a:rPr>
              <a:t>the integer quotient for the next iteration.</a:t>
            </a:r>
          </a:p>
          <a:p>
            <a:pPr>
              <a:buFont typeface="+mj-lt"/>
              <a:buAutoNum type="arabicPeriod"/>
            </a:pPr>
            <a:r>
              <a:rPr lang="en-GB" sz="1200" dirty="0" smtClean="0">
                <a:solidFill>
                  <a:srgbClr val="212529"/>
                </a:solidFill>
                <a:latin typeface="Arial Narrow" panose="020B0606020202030204" pitchFamily="34" charset="0"/>
              </a:rPr>
              <a:t> Get </a:t>
            </a:r>
            <a:r>
              <a:rPr lang="en-GB" sz="1200" dirty="0">
                <a:solidFill>
                  <a:srgbClr val="212529"/>
                </a:solidFill>
                <a:latin typeface="Arial Narrow" panose="020B0606020202030204" pitchFamily="34" charset="0"/>
              </a:rPr>
              <a:t>the remainder for the </a:t>
            </a:r>
            <a:r>
              <a:rPr lang="en-GB" sz="1200" dirty="0" smtClean="0">
                <a:solidFill>
                  <a:srgbClr val="212529"/>
                </a:solidFill>
                <a:latin typeface="Arial Narrow" panose="020B0606020202030204" pitchFamily="34" charset="0"/>
              </a:rPr>
              <a:t>binary/Hexadecimal </a:t>
            </a:r>
            <a:r>
              <a:rPr lang="en-GB" sz="1200" dirty="0">
                <a:solidFill>
                  <a:srgbClr val="212529"/>
                </a:solidFill>
                <a:latin typeface="Arial Narrow" panose="020B0606020202030204" pitchFamily="34" charset="0"/>
              </a:rPr>
              <a:t>digit.</a:t>
            </a:r>
          </a:p>
          <a:p>
            <a:pPr>
              <a:buFont typeface="+mj-lt"/>
              <a:buAutoNum type="arabicPeriod"/>
            </a:pPr>
            <a:r>
              <a:rPr lang="en-GB" sz="1200" dirty="0" smtClean="0">
                <a:solidFill>
                  <a:srgbClr val="212529"/>
                </a:solidFill>
                <a:latin typeface="Arial Narrow" panose="020B0606020202030204" pitchFamily="34" charset="0"/>
              </a:rPr>
              <a:t> Repeat </a:t>
            </a:r>
            <a:r>
              <a:rPr lang="en-GB" sz="1200" dirty="0">
                <a:solidFill>
                  <a:srgbClr val="212529"/>
                </a:solidFill>
                <a:latin typeface="Arial Narrow" panose="020B0606020202030204" pitchFamily="34" charset="0"/>
              </a:rPr>
              <a:t>the steps until the quotient is equal to 0.</a:t>
            </a:r>
            <a:endParaRPr lang="en-GB" sz="1200" b="0" i="0" dirty="0">
              <a:solidFill>
                <a:srgbClr val="212529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1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727104"/>
            <a:ext cx="274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Binary to Decimal </a:t>
            </a:r>
          </a:p>
        </p:txBody>
      </p:sp>
      <p:pic>
        <p:nvPicPr>
          <p:cNvPr id="9" name="Picture 15" descr="C:\Users\Administrator\Desktop\BCG\BCG 3.0\로고\LG_CI_3D_RGB_Standar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6943" y="5363045"/>
            <a:ext cx="7810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42044" y="2448946"/>
            <a:ext cx="1664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(</a:t>
            </a:r>
            <a:r>
              <a:rPr lang="en-US" sz="1350" b="1" dirty="0" smtClean="0">
                <a:solidFill>
                  <a:srgbClr val="FF0000"/>
                </a:solidFill>
              </a:rPr>
              <a:t>1010)</a:t>
            </a:r>
            <a:r>
              <a:rPr lang="en-US" sz="135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1350" b="1" dirty="0" smtClean="0">
                <a:solidFill>
                  <a:srgbClr val="FF0000"/>
                </a:solidFill>
              </a:rPr>
              <a:t> = (?)</a:t>
            </a:r>
            <a:r>
              <a:rPr lang="en-US" sz="1350" b="1" baseline="-25000" dirty="0" smtClean="0">
                <a:solidFill>
                  <a:srgbClr val="FF0000"/>
                </a:solidFill>
              </a:rPr>
              <a:t>10</a:t>
            </a:r>
            <a:endParaRPr lang="en-US" sz="1350" b="1" baseline="-25000" dirty="0">
              <a:solidFill>
                <a:srgbClr val="FF0000"/>
              </a:solidFill>
            </a:endParaRPr>
          </a:p>
        </p:txBody>
      </p:sp>
      <p:sp>
        <p:nvSpPr>
          <p:cNvPr id="13" name="Title 13"/>
          <p:cNvSpPr txBox="1">
            <a:spLocks/>
          </p:cNvSpPr>
          <p:nvPr/>
        </p:nvSpPr>
        <p:spPr>
          <a:xfrm>
            <a:off x="628650" y="365126"/>
            <a:ext cx="7886700" cy="425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 Narrow" panose="020B0606020202030204" pitchFamily="34" charset="0"/>
              </a:rPr>
              <a:t>Decimal to other number systems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63533"/>
              </p:ext>
            </p:extLst>
          </p:nvPr>
        </p:nvGraphicFramePr>
        <p:xfrm>
          <a:off x="2205591" y="3535585"/>
          <a:ext cx="1451428" cy="28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57"/>
                <a:gridCol w="362857"/>
                <a:gridCol w="362857"/>
                <a:gridCol w="362857"/>
              </a:tblGrid>
              <a:tr h="281103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3491012" y="3975290"/>
            <a:ext cx="4610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110012" y="4156933"/>
            <a:ext cx="842010" cy="8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756952" y="4349973"/>
            <a:ext cx="1195070" cy="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383572" y="4537933"/>
            <a:ext cx="1568450" cy="15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91012" y="3815100"/>
            <a:ext cx="0" cy="160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10012" y="3815100"/>
            <a:ext cx="0" cy="350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756952" y="3815100"/>
            <a:ext cx="0" cy="534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83572" y="3821768"/>
            <a:ext cx="0" cy="731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52022" y="3831318"/>
            <a:ext cx="1739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 Narrow" panose="020B0606020202030204" pitchFamily="34" charset="0"/>
              </a:rPr>
              <a:t>0</a:t>
            </a:r>
            <a:r>
              <a:rPr lang="en-GB" sz="1200" dirty="0" smtClean="0">
                <a:latin typeface="Arial Narrow" panose="020B0606020202030204" pitchFamily="34" charset="0"/>
              </a:rPr>
              <a:t>.2</a:t>
            </a:r>
            <a:r>
              <a:rPr lang="en-GB" sz="1200" baseline="30000" dirty="0" smtClean="0">
                <a:latin typeface="Arial Narrow" panose="020B0606020202030204" pitchFamily="34" charset="0"/>
              </a:rPr>
              <a:t>0</a:t>
            </a:r>
            <a:endParaRPr lang="en-US" sz="1200" baseline="30000" dirty="0">
              <a:latin typeface="Arial Narrow" panose="020B0606020202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52022" y="4026168"/>
            <a:ext cx="1739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 Narrow" panose="020B0606020202030204" pitchFamily="34" charset="0"/>
              </a:rPr>
              <a:t>1</a:t>
            </a:r>
            <a:r>
              <a:rPr lang="en-GB" sz="1200" dirty="0" smtClean="0">
                <a:latin typeface="Arial Narrow" panose="020B0606020202030204" pitchFamily="34" charset="0"/>
              </a:rPr>
              <a:t>.2</a:t>
            </a:r>
            <a:r>
              <a:rPr lang="en-GB" sz="1200" baseline="30000" dirty="0" smtClean="0">
                <a:latin typeface="Arial Narrow" panose="020B0606020202030204" pitchFamily="34" charset="0"/>
              </a:rPr>
              <a:t>1</a:t>
            </a:r>
            <a:endParaRPr lang="en-US" sz="1200" baseline="30000" dirty="0">
              <a:latin typeface="Arial Narrow" panose="020B0606020202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52022" y="4222676"/>
            <a:ext cx="1739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 Narrow" panose="020B0606020202030204" pitchFamily="34" charset="0"/>
              </a:rPr>
              <a:t>0.2</a:t>
            </a:r>
            <a:r>
              <a:rPr lang="en-GB" sz="1200" baseline="30000" dirty="0" smtClean="0">
                <a:latin typeface="Arial Narrow" panose="020B0606020202030204" pitchFamily="34" charset="0"/>
              </a:rPr>
              <a:t>2</a:t>
            </a:r>
            <a:endParaRPr lang="en-US" sz="1200" baseline="30000" dirty="0">
              <a:latin typeface="Arial Narrow" panose="020B0606020202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2022" y="4389281"/>
            <a:ext cx="1739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 Narrow" panose="020B0606020202030204" pitchFamily="34" charset="0"/>
              </a:rPr>
              <a:t>1.2</a:t>
            </a:r>
            <a:r>
              <a:rPr lang="en-GB" sz="1200" baseline="30000" dirty="0" smtClean="0">
                <a:latin typeface="Arial Narrow" panose="020B0606020202030204" pitchFamily="34" charset="0"/>
              </a:rPr>
              <a:t>3</a:t>
            </a:r>
            <a:endParaRPr lang="en-US" sz="1200" baseline="30000" dirty="0">
              <a:latin typeface="Arial Narrow" panose="020B0606020202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68396" y="4708594"/>
            <a:ext cx="2862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b="1" dirty="0" smtClean="0"/>
              <a:t>1001</a:t>
            </a:r>
            <a:r>
              <a:rPr lang="en-US" sz="1200" dirty="0" smtClean="0"/>
              <a:t>)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 = (</a:t>
            </a:r>
            <a:r>
              <a:rPr lang="en-GB" sz="1200" dirty="0" smtClean="0"/>
              <a:t>1.2</a:t>
            </a:r>
            <a:r>
              <a:rPr lang="en-GB" sz="1200" baseline="30000" dirty="0"/>
              <a:t>3</a:t>
            </a:r>
            <a:r>
              <a:rPr lang="en-GB" sz="1200" baseline="30000" dirty="0" smtClean="0"/>
              <a:t> </a:t>
            </a:r>
            <a:r>
              <a:rPr lang="en-GB" sz="1200" dirty="0" smtClean="0"/>
              <a:t>+</a:t>
            </a:r>
            <a:r>
              <a:rPr lang="en-GB" sz="1200" baseline="30000" dirty="0" smtClean="0"/>
              <a:t> </a:t>
            </a:r>
            <a:r>
              <a:rPr lang="en-GB" sz="1200" dirty="0" smtClean="0"/>
              <a:t>0.2</a:t>
            </a:r>
            <a:r>
              <a:rPr lang="en-GB" sz="1200" baseline="30000" dirty="0"/>
              <a:t>2</a:t>
            </a:r>
            <a:r>
              <a:rPr lang="en-GB" sz="1200" baseline="30000" dirty="0" smtClean="0"/>
              <a:t> </a:t>
            </a:r>
            <a:r>
              <a:rPr lang="en-GB" sz="1200" dirty="0" smtClean="0"/>
              <a:t>+</a:t>
            </a:r>
            <a:r>
              <a:rPr lang="en-GB" sz="1200" baseline="30000" dirty="0" smtClean="0"/>
              <a:t> </a:t>
            </a:r>
            <a:r>
              <a:rPr lang="en-GB" sz="1200" dirty="0" smtClean="0"/>
              <a:t>1.2</a:t>
            </a:r>
            <a:r>
              <a:rPr lang="en-GB" sz="1200" baseline="30000" dirty="0"/>
              <a:t>1</a:t>
            </a:r>
            <a:r>
              <a:rPr lang="en-GB" sz="1200" dirty="0" smtClean="0"/>
              <a:t> + 0.2</a:t>
            </a:r>
            <a:r>
              <a:rPr lang="en-GB" sz="1200" baseline="30000" dirty="0" smtClean="0"/>
              <a:t>0</a:t>
            </a:r>
            <a:r>
              <a:rPr lang="en-US" sz="1200" dirty="0" smtClean="0"/>
              <a:t>)</a:t>
            </a:r>
            <a:r>
              <a:rPr lang="en-US" sz="1200" baseline="-25000" dirty="0" smtClean="0"/>
              <a:t>10 </a:t>
            </a:r>
            <a:r>
              <a:rPr lang="en-US" sz="1200" baseline="30000" dirty="0" smtClean="0"/>
              <a:t>=</a:t>
            </a:r>
            <a:r>
              <a:rPr lang="en-US" sz="1200" dirty="0" smtClean="0"/>
              <a:t> (</a:t>
            </a:r>
            <a:r>
              <a:rPr lang="en-US" sz="1200" b="1" dirty="0" smtClean="0"/>
              <a:t>10</a:t>
            </a:r>
            <a:r>
              <a:rPr lang="en-US" sz="1200" dirty="0" smtClean="0"/>
              <a:t>)</a:t>
            </a:r>
            <a:r>
              <a:rPr lang="en-US" sz="1200" baseline="-25000" dirty="0" smtClean="0"/>
              <a:t>10</a:t>
            </a:r>
            <a:endParaRPr lang="en-US" sz="1200" baseline="-25000" dirty="0"/>
          </a:p>
        </p:txBody>
      </p:sp>
      <p:sp>
        <p:nvSpPr>
          <p:cNvPr id="65" name="Rectangle 64"/>
          <p:cNvSpPr/>
          <p:nvPr/>
        </p:nvSpPr>
        <p:spPr>
          <a:xfrm>
            <a:off x="628649" y="1029012"/>
            <a:ext cx="63744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GB" sz="1200" dirty="0" smtClean="0">
                <a:latin typeface="Arial Narrow" panose="020B0606020202030204" pitchFamily="34" charset="0"/>
              </a:rPr>
              <a:t> </a:t>
            </a:r>
            <a:r>
              <a:rPr lang="en-GB" sz="1200" dirty="0">
                <a:latin typeface="Arial Narrow" panose="020B0606020202030204" pitchFamily="34" charset="0"/>
              </a:rPr>
              <a:t>W</a:t>
            </a:r>
            <a:r>
              <a:rPr lang="en-GB" sz="1200" dirty="0" smtClean="0">
                <a:latin typeface="Arial Narrow" panose="020B0606020202030204" pitchFamily="34" charset="0"/>
              </a:rPr>
              <a:t>rite </a:t>
            </a:r>
            <a:r>
              <a:rPr lang="en-GB" sz="1200" dirty="0">
                <a:latin typeface="Arial Narrow" panose="020B0606020202030204" pitchFamily="34" charset="0"/>
              </a:rPr>
              <a:t>down the powers of 2</a:t>
            </a:r>
            <a:r>
              <a:rPr lang="en-GB" sz="1200" dirty="0" smtClean="0">
                <a:solidFill>
                  <a:srgbClr val="212529"/>
                </a:solidFill>
                <a:latin typeface="Arial Narrow" panose="020B0606020202030204" pitchFamily="34" charset="0"/>
              </a:rPr>
              <a:t>.</a:t>
            </a:r>
            <a:endParaRPr lang="en-GB" sz="1200" dirty="0">
              <a:solidFill>
                <a:srgbClr val="212529"/>
              </a:solidFill>
              <a:latin typeface="Arial Narrow" panose="020B0606020202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200" dirty="0" smtClean="0">
                <a:latin typeface="Arial Narrow" panose="020B0606020202030204" pitchFamily="34" charset="0"/>
              </a:rPr>
              <a:t> Under </a:t>
            </a:r>
            <a:r>
              <a:rPr lang="en-GB" sz="1200" dirty="0">
                <a:latin typeface="Arial Narrow" panose="020B0606020202030204" pitchFamily="34" charset="0"/>
              </a:rPr>
              <a:t>each power of two </a:t>
            </a:r>
            <a:r>
              <a:rPr lang="en-GB" sz="1200" dirty="0" smtClean="0">
                <a:latin typeface="Arial Narrow" panose="020B0606020202030204" pitchFamily="34" charset="0"/>
              </a:rPr>
              <a:t>result, write </a:t>
            </a:r>
            <a:r>
              <a:rPr lang="en-GB" sz="1200" dirty="0">
                <a:latin typeface="Arial Narrow" panose="020B0606020202030204" pitchFamily="34" charset="0"/>
              </a:rPr>
              <a:t>the corresponding bit </a:t>
            </a:r>
            <a:r>
              <a:rPr lang="en-GB" sz="1200" dirty="0" smtClean="0">
                <a:latin typeface="Arial Narrow" panose="020B0606020202030204" pitchFamily="34" charset="0"/>
              </a:rPr>
              <a:t>value</a:t>
            </a:r>
          </a:p>
          <a:p>
            <a:pPr>
              <a:buFont typeface="+mj-lt"/>
              <a:buAutoNum type="arabicPeriod"/>
            </a:pPr>
            <a:r>
              <a:rPr lang="en-GB" sz="1200" dirty="0" smtClean="0">
                <a:latin typeface="Arial Narrow" panose="020B0606020202030204" pitchFamily="34" charset="0"/>
              </a:rPr>
              <a:t> Multiply </a:t>
            </a:r>
            <a:r>
              <a:rPr lang="en-GB" sz="1200" dirty="0">
                <a:latin typeface="Arial Narrow" panose="020B0606020202030204" pitchFamily="34" charset="0"/>
              </a:rPr>
              <a:t>each bit value with the corresponding power of </a:t>
            </a:r>
            <a:r>
              <a:rPr lang="en-GB" sz="1200" dirty="0" smtClean="0">
                <a:latin typeface="Arial Narrow" panose="020B0606020202030204" pitchFamily="34" charset="0"/>
              </a:rPr>
              <a:t>2 and </a:t>
            </a:r>
            <a:r>
              <a:rPr lang="en-GB" sz="1200" dirty="0">
                <a:latin typeface="Arial Narrow" panose="020B0606020202030204" pitchFamily="34" charset="0"/>
              </a:rPr>
              <a:t>add the products </a:t>
            </a:r>
            <a:r>
              <a:rPr lang="en-GB" sz="1200" dirty="0" smtClean="0">
                <a:latin typeface="Arial Narrow" panose="020B0606020202030204" pitchFamily="34" charset="0"/>
              </a:rPr>
              <a:t>together</a:t>
            </a:r>
          </a:p>
          <a:p>
            <a:pPr>
              <a:buFont typeface="+mj-lt"/>
              <a:buAutoNum type="arabicPeriod"/>
            </a:pPr>
            <a:r>
              <a:rPr lang="en-GB" sz="1200" dirty="0" smtClean="0">
                <a:latin typeface="Arial Narrow" panose="020B0606020202030204" pitchFamily="34" charset="0"/>
              </a:rPr>
              <a:t>The </a:t>
            </a:r>
            <a:r>
              <a:rPr lang="en-GB" sz="1200" dirty="0">
                <a:latin typeface="Arial Narrow" panose="020B0606020202030204" pitchFamily="34" charset="0"/>
              </a:rPr>
              <a:t>result of the sum is the decimal number</a:t>
            </a:r>
            <a:endParaRPr lang="en-GB" sz="1200" b="0" i="0" dirty="0">
              <a:solidFill>
                <a:srgbClr val="212529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21854" y="3148998"/>
            <a:ext cx="907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200" dirty="0" smtClean="0">
                <a:latin typeface="Arial Narrow" panose="020B0606020202030204" pitchFamily="34" charset="0"/>
              </a:rPr>
              <a:t>Step 1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21855" y="3523440"/>
            <a:ext cx="907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200" dirty="0" smtClean="0">
                <a:latin typeface="Arial Narrow" panose="020B0606020202030204" pitchFamily="34" charset="0"/>
              </a:rPr>
              <a:t>Step 2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31887" y="4018180"/>
            <a:ext cx="907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200" dirty="0" smtClean="0">
                <a:latin typeface="Arial Narrow" panose="020B0606020202030204" pitchFamily="34" charset="0"/>
              </a:rPr>
              <a:t>Step 3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31887" y="4708594"/>
            <a:ext cx="907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200" dirty="0" smtClean="0">
                <a:latin typeface="Arial Narrow" panose="020B0606020202030204" pitchFamily="34" charset="0"/>
              </a:rPr>
              <a:t>Step 4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68396" y="3148997"/>
            <a:ext cx="160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 Narrow" panose="020B0606020202030204" pitchFamily="34" charset="0"/>
              </a:rPr>
              <a:t>2</a:t>
            </a:r>
            <a:r>
              <a:rPr lang="en-GB" sz="1200" baseline="30000" dirty="0" smtClean="0">
                <a:latin typeface="Arial Narrow" panose="020B0606020202030204" pitchFamily="34" charset="0"/>
              </a:rPr>
              <a:t>3         </a:t>
            </a:r>
            <a:r>
              <a:rPr lang="en-GB" sz="1200" dirty="0" smtClean="0">
                <a:latin typeface="Arial Narrow" panose="020B0606020202030204" pitchFamily="34" charset="0"/>
              </a:rPr>
              <a:t>2</a:t>
            </a:r>
            <a:r>
              <a:rPr lang="en-GB" sz="1200" baseline="30000" dirty="0" smtClean="0">
                <a:latin typeface="Arial Narrow" panose="020B0606020202030204" pitchFamily="34" charset="0"/>
              </a:rPr>
              <a:t>2</a:t>
            </a:r>
            <a:r>
              <a:rPr lang="en-US" sz="1200" baseline="30000" dirty="0" smtClean="0">
                <a:latin typeface="Arial Narrow" panose="020B0606020202030204" pitchFamily="34" charset="0"/>
              </a:rPr>
              <a:t> </a:t>
            </a:r>
            <a:r>
              <a:rPr lang="en-US" sz="1200" dirty="0" smtClean="0">
                <a:latin typeface="Arial Narrow" panose="020B0606020202030204" pitchFamily="34" charset="0"/>
              </a:rPr>
              <a:t>       </a:t>
            </a:r>
            <a:r>
              <a:rPr lang="en-GB" sz="1200" dirty="0" smtClean="0">
                <a:latin typeface="Arial Narrow" panose="020B0606020202030204" pitchFamily="34" charset="0"/>
              </a:rPr>
              <a:t>2</a:t>
            </a:r>
            <a:r>
              <a:rPr lang="en-GB" sz="1200" baseline="30000" dirty="0" smtClean="0">
                <a:latin typeface="Arial Narrow" panose="020B0606020202030204" pitchFamily="34" charset="0"/>
              </a:rPr>
              <a:t>1</a:t>
            </a:r>
            <a:r>
              <a:rPr lang="en-GB" sz="1200" dirty="0" smtClean="0">
                <a:latin typeface="Arial Narrow" panose="020B0606020202030204" pitchFamily="34" charset="0"/>
              </a:rPr>
              <a:t>       2</a:t>
            </a:r>
            <a:r>
              <a:rPr lang="en-GB" sz="1200" baseline="30000" dirty="0" smtClean="0">
                <a:latin typeface="Arial Narrow" panose="020B0606020202030204" pitchFamily="34" charset="0"/>
              </a:rPr>
              <a:t>0</a:t>
            </a:r>
            <a:endParaRPr lang="en-US" sz="1200" baseline="30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12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49" y="807383"/>
            <a:ext cx="3066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Hexadecimal to Decimal </a:t>
            </a:r>
          </a:p>
        </p:txBody>
      </p:sp>
      <p:pic>
        <p:nvPicPr>
          <p:cNvPr id="9" name="Picture 15" descr="C:\Users\Administrator\Desktop\BCG\BCG 3.0\로고\LG_CI_3D_RGB_Standar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6943" y="5363045"/>
            <a:ext cx="7810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48858" y="2213067"/>
            <a:ext cx="14121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(</a:t>
            </a:r>
            <a:r>
              <a:rPr lang="en-US" sz="1350" b="1" dirty="0" smtClean="0">
                <a:solidFill>
                  <a:srgbClr val="FF0000"/>
                </a:solidFill>
              </a:rPr>
              <a:t>A2F7)</a:t>
            </a:r>
            <a:r>
              <a:rPr lang="en-US" sz="1350" b="1" baseline="-25000" dirty="0" smtClean="0">
                <a:solidFill>
                  <a:srgbClr val="FF0000"/>
                </a:solidFill>
              </a:rPr>
              <a:t>16</a:t>
            </a:r>
            <a:r>
              <a:rPr lang="en-US" sz="1350" b="1" dirty="0" smtClean="0">
                <a:solidFill>
                  <a:srgbClr val="FF0000"/>
                </a:solidFill>
              </a:rPr>
              <a:t> = (?)</a:t>
            </a:r>
            <a:r>
              <a:rPr lang="en-US" sz="1350" b="1" baseline="-25000" dirty="0" smtClean="0">
                <a:solidFill>
                  <a:srgbClr val="FF0000"/>
                </a:solidFill>
              </a:rPr>
              <a:t>10</a:t>
            </a:r>
            <a:endParaRPr lang="en-US" sz="1350" b="1" baseline="-25000" dirty="0">
              <a:solidFill>
                <a:srgbClr val="FF0000"/>
              </a:solidFill>
            </a:endParaRPr>
          </a:p>
        </p:txBody>
      </p:sp>
      <p:sp>
        <p:nvSpPr>
          <p:cNvPr id="13" name="Title 13"/>
          <p:cNvSpPr txBox="1">
            <a:spLocks/>
          </p:cNvSpPr>
          <p:nvPr/>
        </p:nvSpPr>
        <p:spPr>
          <a:xfrm>
            <a:off x="628650" y="365126"/>
            <a:ext cx="7886700" cy="425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 Narrow" panose="020B0606020202030204" pitchFamily="34" charset="0"/>
              </a:rPr>
              <a:t>Decimal to other number systems</a:t>
            </a:r>
            <a:endParaRPr lang="en-US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60898"/>
              </p:ext>
            </p:extLst>
          </p:nvPr>
        </p:nvGraphicFramePr>
        <p:xfrm>
          <a:off x="2120114" y="3578452"/>
          <a:ext cx="1451428" cy="281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57"/>
                <a:gridCol w="362857"/>
                <a:gridCol w="362857"/>
                <a:gridCol w="362857"/>
              </a:tblGrid>
              <a:tr h="281103"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F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7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2" name="Straight Arrow Connector 51"/>
          <p:cNvCxnSpPr/>
          <p:nvPr/>
        </p:nvCxnSpPr>
        <p:spPr>
          <a:xfrm>
            <a:off x="3405535" y="4018157"/>
            <a:ext cx="4610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024535" y="4199800"/>
            <a:ext cx="842010" cy="8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671475" y="4392840"/>
            <a:ext cx="1195070" cy="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298095" y="4580800"/>
            <a:ext cx="1568450" cy="15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405535" y="3857967"/>
            <a:ext cx="0" cy="160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024535" y="3857967"/>
            <a:ext cx="0" cy="350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671475" y="3857967"/>
            <a:ext cx="0" cy="534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298095" y="3864635"/>
            <a:ext cx="0" cy="731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866546" y="3874185"/>
            <a:ext cx="734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 Narrow" panose="020B0606020202030204" pitchFamily="34" charset="0"/>
              </a:rPr>
              <a:t>7</a:t>
            </a:r>
            <a:r>
              <a:rPr lang="en-GB" sz="1200" dirty="0" smtClean="0">
                <a:latin typeface="Arial Narrow" panose="020B0606020202030204" pitchFamily="34" charset="0"/>
              </a:rPr>
              <a:t>.16</a:t>
            </a:r>
            <a:r>
              <a:rPr lang="en-GB" sz="1200" baseline="30000" dirty="0" smtClean="0">
                <a:latin typeface="Arial Narrow" panose="020B0606020202030204" pitchFamily="34" charset="0"/>
              </a:rPr>
              <a:t>0</a:t>
            </a:r>
            <a:endParaRPr lang="en-US" sz="1200" baseline="30000" dirty="0">
              <a:latin typeface="Arial Narrow" panose="020B060602020203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66545" y="4069035"/>
            <a:ext cx="73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 Narrow" panose="020B0606020202030204" pitchFamily="34" charset="0"/>
              </a:rPr>
              <a:t>F</a:t>
            </a:r>
            <a:r>
              <a:rPr lang="en-GB" sz="1200" dirty="0" smtClean="0">
                <a:latin typeface="Arial Narrow" panose="020B0606020202030204" pitchFamily="34" charset="0"/>
              </a:rPr>
              <a:t>.16</a:t>
            </a:r>
            <a:r>
              <a:rPr lang="en-GB" sz="1200" baseline="30000" dirty="0" smtClean="0">
                <a:latin typeface="Arial Narrow" panose="020B0606020202030204" pitchFamily="34" charset="0"/>
              </a:rPr>
              <a:t>1</a:t>
            </a:r>
            <a:endParaRPr lang="en-US" sz="1200" baseline="30000" dirty="0">
              <a:latin typeface="Arial Narrow" panose="020B060602020203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66545" y="4265543"/>
            <a:ext cx="73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 Narrow" panose="020B0606020202030204" pitchFamily="34" charset="0"/>
              </a:rPr>
              <a:t>2</a:t>
            </a:r>
            <a:r>
              <a:rPr lang="en-GB" sz="1200" dirty="0" smtClean="0">
                <a:latin typeface="Arial Narrow" panose="020B0606020202030204" pitchFamily="34" charset="0"/>
              </a:rPr>
              <a:t>.16</a:t>
            </a:r>
            <a:r>
              <a:rPr lang="en-GB" sz="1200" baseline="30000" dirty="0" smtClean="0">
                <a:latin typeface="Arial Narrow" panose="020B0606020202030204" pitchFamily="34" charset="0"/>
              </a:rPr>
              <a:t>2</a:t>
            </a:r>
            <a:endParaRPr lang="en-US" sz="1200" baseline="30000" dirty="0">
              <a:latin typeface="Arial Narrow" panose="020B0606020202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66545" y="4432148"/>
            <a:ext cx="73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 Narrow" panose="020B0606020202030204" pitchFamily="34" charset="0"/>
              </a:rPr>
              <a:t>A</a:t>
            </a:r>
            <a:r>
              <a:rPr lang="en-GB" sz="1200" dirty="0" smtClean="0">
                <a:latin typeface="Arial Narrow" panose="020B0606020202030204" pitchFamily="34" charset="0"/>
              </a:rPr>
              <a:t>.16</a:t>
            </a:r>
            <a:r>
              <a:rPr lang="en-GB" sz="1200" baseline="30000" dirty="0" smtClean="0">
                <a:latin typeface="Arial Narrow" panose="020B0606020202030204" pitchFamily="34" charset="0"/>
              </a:rPr>
              <a:t>3</a:t>
            </a:r>
            <a:endParaRPr lang="en-US" sz="1200" baseline="30000" dirty="0">
              <a:latin typeface="Arial Narrow" panose="020B060602020203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82919" y="4751461"/>
            <a:ext cx="3140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Narrow" panose="020B0606020202030204" pitchFamily="34" charset="0"/>
              </a:rPr>
              <a:t>(</a:t>
            </a:r>
            <a:r>
              <a:rPr lang="en-US" sz="1200" b="1" dirty="0" smtClean="0">
                <a:latin typeface="Arial Narrow" panose="020B0606020202030204" pitchFamily="34" charset="0"/>
              </a:rPr>
              <a:t>A2F7</a:t>
            </a:r>
            <a:r>
              <a:rPr lang="en-US" sz="1200" dirty="0" smtClean="0">
                <a:latin typeface="Arial Narrow" panose="020B0606020202030204" pitchFamily="34" charset="0"/>
              </a:rPr>
              <a:t>)</a:t>
            </a:r>
            <a:r>
              <a:rPr lang="en-US" sz="1200" baseline="-25000" dirty="0" smtClean="0">
                <a:latin typeface="Arial Narrow" panose="020B0606020202030204" pitchFamily="34" charset="0"/>
              </a:rPr>
              <a:t>16</a:t>
            </a:r>
            <a:r>
              <a:rPr lang="en-US" sz="1200" dirty="0" smtClean="0">
                <a:latin typeface="Arial Narrow" panose="020B0606020202030204" pitchFamily="34" charset="0"/>
              </a:rPr>
              <a:t> = (</a:t>
            </a:r>
            <a:r>
              <a:rPr lang="en-GB" sz="1200" dirty="0" smtClean="0">
                <a:latin typeface="Arial Narrow" panose="020B0606020202030204" pitchFamily="34" charset="0"/>
              </a:rPr>
              <a:t>A.16</a:t>
            </a:r>
            <a:r>
              <a:rPr lang="en-GB" sz="1200" baseline="30000" dirty="0">
                <a:latin typeface="Arial Narrow" panose="020B0606020202030204" pitchFamily="34" charset="0"/>
              </a:rPr>
              <a:t>3</a:t>
            </a:r>
            <a:r>
              <a:rPr lang="en-GB" sz="1200" baseline="30000" dirty="0" smtClean="0">
                <a:latin typeface="Arial Narrow" panose="020B0606020202030204" pitchFamily="34" charset="0"/>
              </a:rPr>
              <a:t> </a:t>
            </a:r>
            <a:r>
              <a:rPr lang="en-GB" sz="1200" dirty="0" smtClean="0">
                <a:latin typeface="Arial Narrow" panose="020B0606020202030204" pitchFamily="34" charset="0"/>
              </a:rPr>
              <a:t>+</a:t>
            </a:r>
            <a:r>
              <a:rPr lang="en-GB" sz="1200" baseline="30000" dirty="0" smtClean="0">
                <a:latin typeface="Arial Narrow" panose="020B0606020202030204" pitchFamily="34" charset="0"/>
              </a:rPr>
              <a:t> </a:t>
            </a:r>
            <a:r>
              <a:rPr lang="en-GB" sz="1200" dirty="0" smtClean="0">
                <a:latin typeface="Arial Narrow" panose="020B0606020202030204" pitchFamily="34" charset="0"/>
              </a:rPr>
              <a:t>2.16</a:t>
            </a:r>
            <a:r>
              <a:rPr lang="en-GB" sz="1200" baseline="30000" dirty="0">
                <a:latin typeface="Arial Narrow" panose="020B0606020202030204" pitchFamily="34" charset="0"/>
              </a:rPr>
              <a:t>2</a:t>
            </a:r>
            <a:r>
              <a:rPr lang="en-GB" sz="1200" baseline="30000" dirty="0" smtClean="0">
                <a:latin typeface="Arial Narrow" panose="020B0606020202030204" pitchFamily="34" charset="0"/>
              </a:rPr>
              <a:t> </a:t>
            </a:r>
            <a:r>
              <a:rPr lang="en-GB" sz="1200" dirty="0" smtClean="0">
                <a:latin typeface="Arial Narrow" panose="020B0606020202030204" pitchFamily="34" charset="0"/>
              </a:rPr>
              <a:t>+</a:t>
            </a:r>
            <a:r>
              <a:rPr lang="en-GB" sz="1200" baseline="30000" dirty="0" smtClean="0">
                <a:latin typeface="Arial Narrow" panose="020B0606020202030204" pitchFamily="34" charset="0"/>
              </a:rPr>
              <a:t> </a:t>
            </a:r>
            <a:r>
              <a:rPr lang="en-GB" sz="1200" dirty="0" smtClean="0">
                <a:latin typeface="Arial Narrow" panose="020B0606020202030204" pitchFamily="34" charset="0"/>
              </a:rPr>
              <a:t>F.16</a:t>
            </a:r>
            <a:r>
              <a:rPr lang="en-GB" sz="1200" baseline="30000" dirty="0">
                <a:latin typeface="Arial Narrow" panose="020B0606020202030204" pitchFamily="34" charset="0"/>
              </a:rPr>
              <a:t>1</a:t>
            </a:r>
            <a:r>
              <a:rPr lang="en-GB" sz="1200" dirty="0" smtClean="0">
                <a:latin typeface="Arial Narrow" panose="020B0606020202030204" pitchFamily="34" charset="0"/>
              </a:rPr>
              <a:t> + 7.16</a:t>
            </a:r>
            <a:r>
              <a:rPr lang="en-GB" sz="1200" baseline="30000" dirty="0">
                <a:latin typeface="Arial Narrow" panose="020B0606020202030204" pitchFamily="34" charset="0"/>
              </a:rPr>
              <a:t>0</a:t>
            </a:r>
            <a:r>
              <a:rPr lang="en-US" sz="1200" dirty="0" smtClean="0">
                <a:latin typeface="Arial Narrow" panose="020B0606020202030204" pitchFamily="34" charset="0"/>
              </a:rPr>
              <a:t>)</a:t>
            </a:r>
            <a:r>
              <a:rPr lang="en-US" sz="1200" baseline="-25000" dirty="0" smtClean="0">
                <a:latin typeface="Arial Narrow" panose="020B0606020202030204" pitchFamily="34" charset="0"/>
              </a:rPr>
              <a:t>10</a:t>
            </a:r>
          </a:p>
          <a:p>
            <a:r>
              <a:rPr lang="en-GB" sz="1200" baseline="-25000" dirty="0">
                <a:latin typeface="Arial Narrow" panose="020B0606020202030204" pitchFamily="34" charset="0"/>
              </a:rPr>
              <a:t> </a:t>
            </a:r>
            <a:r>
              <a:rPr lang="en-GB" sz="1200" dirty="0" smtClean="0">
                <a:latin typeface="Arial Narrow" panose="020B0606020202030204" pitchFamily="34" charset="0"/>
              </a:rPr>
              <a:t>              = </a:t>
            </a:r>
            <a:r>
              <a:rPr lang="en-US" sz="1200" dirty="0" smtClean="0">
                <a:latin typeface="Arial Narrow" panose="020B0606020202030204" pitchFamily="34" charset="0"/>
              </a:rPr>
              <a:t>(</a:t>
            </a:r>
            <a:r>
              <a:rPr lang="en-GB" sz="1200" dirty="0" smtClean="0">
                <a:latin typeface="Arial Narrow" panose="020B0606020202030204" pitchFamily="34" charset="0"/>
              </a:rPr>
              <a:t>10.16</a:t>
            </a:r>
            <a:r>
              <a:rPr lang="en-GB" sz="1200" baseline="30000" dirty="0" smtClean="0">
                <a:latin typeface="Arial Narrow" panose="020B0606020202030204" pitchFamily="34" charset="0"/>
              </a:rPr>
              <a:t>3 </a:t>
            </a:r>
            <a:r>
              <a:rPr lang="en-GB" sz="1200" dirty="0">
                <a:latin typeface="Arial Narrow" panose="020B0606020202030204" pitchFamily="34" charset="0"/>
              </a:rPr>
              <a:t>+</a:t>
            </a:r>
            <a:r>
              <a:rPr lang="en-GB" sz="1200" baseline="30000" dirty="0">
                <a:latin typeface="Arial Narrow" panose="020B0606020202030204" pitchFamily="34" charset="0"/>
              </a:rPr>
              <a:t> </a:t>
            </a:r>
            <a:r>
              <a:rPr lang="en-GB" sz="1200" dirty="0">
                <a:latin typeface="Arial Narrow" panose="020B0606020202030204" pitchFamily="34" charset="0"/>
              </a:rPr>
              <a:t>2.16</a:t>
            </a:r>
            <a:r>
              <a:rPr lang="en-GB" sz="1200" baseline="30000" dirty="0">
                <a:latin typeface="Arial Narrow" panose="020B0606020202030204" pitchFamily="34" charset="0"/>
              </a:rPr>
              <a:t>2 </a:t>
            </a:r>
            <a:r>
              <a:rPr lang="en-GB" sz="1200" dirty="0">
                <a:latin typeface="Arial Narrow" panose="020B0606020202030204" pitchFamily="34" charset="0"/>
              </a:rPr>
              <a:t>+</a:t>
            </a:r>
            <a:r>
              <a:rPr lang="en-GB" sz="1200" baseline="30000" dirty="0">
                <a:latin typeface="Arial Narrow" panose="020B0606020202030204" pitchFamily="34" charset="0"/>
              </a:rPr>
              <a:t> </a:t>
            </a:r>
            <a:r>
              <a:rPr lang="en-GB" sz="1200" dirty="0" smtClean="0">
                <a:latin typeface="Arial Narrow" panose="020B0606020202030204" pitchFamily="34" charset="0"/>
              </a:rPr>
              <a:t>15.16</a:t>
            </a:r>
            <a:r>
              <a:rPr lang="en-GB" sz="1200" baseline="30000" dirty="0" smtClean="0">
                <a:latin typeface="Arial Narrow" panose="020B0606020202030204" pitchFamily="34" charset="0"/>
              </a:rPr>
              <a:t>1</a:t>
            </a:r>
            <a:r>
              <a:rPr lang="en-GB" sz="1200" dirty="0" smtClean="0">
                <a:latin typeface="Arial Narrow" panose="020B0606020202030204" pitchFamily="34" charset="0"/>
              </a:rPr>
              <a:t> </a:t>
            </a:r>
            <a:r>
              <a:rPr lang="en-GB" sz="1200" dirty="0">
                <a:latin typeface="Arial Narrow" panose="020B0606020202030204" pitchFamily="34" charset="0"/>
              </a:rPr>
              <a:t>+ 7.16</a:t>
            </a:r>
            <a:r>
              <a:rPr lang="en-GB" sz="1200" baseline="30000" dirty="0">
                <a:latin typeface="Arial Narrow" panose="020B0606020202030204" pitchFamily="34" charset="0"/>
              </a:rPr>
              <a:t>0</a:t>
            </a:r>
            <a:r>
              <a:rPr lang="en-US" sz="1200" dirty="0" smtClean="0">
                <a:latin typeface="Arial Narrow" panose="020B0606020202030204" pitchFamily="34" charset="0"/>
              </a:rPr>
              <a:t>)</a:t>
            </a:r>
            <a:r>
              <a:rPr lang="en-US" sz="1200" baseline="-25000" dirty="0" smtClean="0">
                <a:latin typeface="Arial Narrow" panose="020B0606020202030204" pitchFamily="34" charset="0"/>
              </a:rPr>
              <a:t>10</a:t>
            </a:r>
          </a:p>
          <a:p>
            <a:r>
              <a:rPr lang="en-GB" sz="1200" baseline="-25000" dirty="0">
                <a:latin typeface="Arial Narrow" panose="020B0606020202030204" pitchFamily="34" charset="0"/>
              </a:rPr>
              <a:t> </a:t>
            </a:r>
            <a:r>
              <a:rPr lang="en-GB" sz="1200" baseline="-25000" dirty="0" smtClean="0">
                <a:latin typeface="Arial Narrow" panose="020B0606020202030204" pitchFamily="34" charset="0"/>
              </a:rPr>
              <a:t>                     </a:t>
            </a:r>
            <a:r>
              <a:rPr lang="en-GB" sz="1200" dirty="0" smtClean="0">
                <a:latin typeface="Arial Narrow" panose="020B0606020202030204" pitchFamily="34" charset="0"/>
              </a:rPr>
              <a:t>= </a:t>
            </a:r>
            <a:r>
              <a:rPr lang="en-US" sz="1200" dirty="0" smtClean="0">
                <a:latin typeface="Arial Narrow" panose="020B0606020202030204" pitchFamily="34" charset="0"/>
              </a:rPr>
              <a:t>(</a:t>
            </a:r>
            <a:r>
              <a:rPr lang="en-GB" sz="1200" b="1" dirty="0" smtClean="0">
                <a:latin typeface="Arial Narrow" panose="020B0606020202030204" pitchFamily="34" charset="0"/>
              </a:rPr>
              <a:t>41719</a:t>
            </a:r>
            <a:r>
              <a:rPr lang="en-US" sz="1200" dirty="0" smtClean="0">
                <a:latin typeface="Arial Narrow" panose="020B0606020202030204" pitchFamily="34" charset="0"/>
              </a:rPr>
              <a:t>)</a:t>
            </a:r>
            <a:r>
              <a:rPr lang="en-US" sz="1200" baseline="-25000" dirty="0" smtClean="0">
                <a:latin typeface="Arial Narrow" panose="020B0606020202030204" pitchFamily="34" charset="0"/>
              </a:rPr>
              <a:t>10</a:t>
            </a:r>
            <a:endParaRPr lang="en-US" sz="1200" baseline="-25000" dirty="0">
              <a:latin typeface="Arial Narrow" panose="020B0606020202030204" pitchFamily="34" charset="0"/>
            </a:endParaRPr>
          </a:p>
          <a:p>
            <a:endParaRPr lang="en-GB" sz="1200" baseline="30000" dirty="0" smtClean="0">
              <a:latin typeface="Arial Narrow" panose="020B060602020203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28649" y="1151813"/>
            <a:ext cx="63744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GB" sz="1200" dirty="0" smtClean="0">
                <a:latin typeface="Arial Narrow" panose="020B0606020202030204" pitchFamily="34" charset="0"/>
              </a:rPr>
              <a:t> </a:t>
            </a:r>
            <a:r>
              <a:rPr lang="en-GB" sz="1200" dirty="0">
                <a:latin typeface="Arial Narrow" panose="020B0606020202030204" pitchFamily="34" charset="0"/>
              </a:rPr>
              <a:t>W</a:t>
            </a:r>
            <a:r>
              <a:rPr lang="en-GB" sz="1200" dirty="0" smtClean="0">
                <a:latin typeface="Arial Narrow" panose="020B0606020202030204" pitchFamily="34" charset="0"/>
              </a:rPr>
              <a:t>rite </a:t>
            </a:r>
            <a:r>
              <a:rPr lang="en-GB" sz="1200" dirty="0">
                <a:latin typeface="Arial Narrow" panose="020B0606020202030204" pitchFamily="34" charset="0"/>
              </a:rPr>
              <a:t>down the powers of </a:t>
            </a:r>
            <a:r>
              <a:rPr lang="en-GB" sz="1200" dirty="0" smtClean="0">
                <a:latin typeface="Arial Narrow" panose="020B0606020202030204" pitchFamily="34" charset="0"/>
              </a:rPr>
              <a:t>16</a:t>
            </a:r>
            <a:r>
              <a:rPr lang="en-GB" sz="1200" dirty="0" smtClean="0">
                <a:solidFill>
                  <a:srgbClr val="212529"/>
                </a:solidFill>
                <a:latin typeface="Arial Narrow" panose="020B0606020202030204" pitchFamily="34" charset="0"/>
              </a:rPr>
              <a:t>.</a:t>
            </a:r>
            <a:endParaRPr lang="en-GB" sz="1200" dirty="0">
              <a:solidFill>
                <a:srgbClr val="212529"/>
              </a:solidFill>
              <a:latin typeface="Arial Narrow" panose="020B0606020202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200" dirty="0" smtClean="0">
                <a:latin typeface="Arial Narrow" panose="020B0606020202030204" pitchFamily="34" charset="0"/>
              </a:rPr>
              <a:t> Under </a:t>
            </a:r>
            <a:r>
              <a:rPr lang="en-GB" sz="1200" dirty="0">
                <a:latin typeface="Arial Narrow" panose="020B0606020202030204" pitchFamily="34" charset="0"/>
              </a:rPr>
              <a:t>each power of two </a:t>
            </a:r>
            <a:r>
              <a:rPr lang="en-GB" sz="1200" dirty="0" smtClean="0">
                <a:latin typeface="Arial Narrow" panose="020B0606020202030204" pitchFamily="34" charset="0"/>
              </a:rPr>
              <a:t>result, write </a:t>
            </a:r>
            <a:r>
              <a:rPr lang="en-GB" sz="1200" dirty="0">
                <a:latin typeface="Arial Narrow" panose="020B0606020202030204" pitchFamily="34" charset="0"/>
              </a:rPr>
              <a:t>the corresponding bit </a:t>
            </a:r>
            <a:r>
              <a:rPr lang="en-GB" sz="1200" dirty="0" smtClean="0">
                <a:latin typeface="Arial Narrow" panose="020B0606020202030204" pitchFamily="34" charset="0"/>
              </a:rPr>
              <a:t>value</a:t>
            </a:r>
          </a:p>
          <a:p>
            <a:pPr>
              <a:buFont typeface="+mj-lt"/>
              <a:buAutoNum type="arabicPeriod"/>
            </a:pPr>
            <a:r>
              <a:rPr lang="en-GB" sz="1200" dirty="0" smtClean="0">
                <a:latin typeface="Arial Narrow" panose="020B0606020202030204" pitchFamily="34" charset="0"/>
              </a:rPr>
              <a:t> Multiply </a:t>
            </a:r>
            <a:r>
              <a:rPr lang="en-GB" sz="1200" dirty="0">
                <a:latin typeface="Arial Narrow" panose="020B0606020202030204" pitchFamily="34" charset="0"/>
              </a:rPr>
              <a:t>each </a:t>
            </a:r>
            <a:r>
              <a:rPr lang="en-GB" sz="1200" dirty="0" smtClean="0">
                <a:latin typeface="Arial Narrow" panose="020B0606020202030204" pitchFamily="34" charset="0"/>
              </a:rPr>
              <a:t>value </a:t>
            </a:r>
            <a:r>
              <a:rPr lang="en-GB" sz="1200" dirty="0">
                <a:latin typeface="Arial Narrow" panose="020B0606020202030204" pitchFamily="34" charset="0"/>
              </a:rPr>
              <a:t>with the corresponding power of </a:t>
            </a:r>
            <a:r>
              <a:rPr lang="en-GB" sz="1200" dirty="0" smtClean="0">
                <a:latin typeface="Arial Narrow" panose="020B0606020202030204" pitchFamily="34" charset="0"/>
              </a:rPr>
              <a:t>16 and </a:t>
            </a:r>
            <a:r>
              <a:rPr lang="en-GB" sz="1200" dirty="0">
                <a:latin typeface="Arial Narrow" panose="020B0606020202030204" pitchFamily="34" charset="0"/>
              </a:rPr>
              <a:t>add the products </a:t>
            </a:r>
            <a:r>
              <a:rPr lang="en-GB" sz="1200" dirty="0" smtClean="0">
                <a:latin typeface="Arial Narrow" panose="020B0606020202030204" pitchFamily="34" charset="0"/>
              </a:rPr>
              <a:t>together</a:t>
            </a:r>
          </a:p>
          <a:p>
            <a:pPr>
              <a:buFont typeface="+mj-lt"/>
              <a:buAutoNum type="arabicPeriod"/>
            </a:pPr>
            <a:r>
              <a:rPr lang="en-GB" sz="1200" dirty="0" smtClean="0">
                <a:latin typeface="Arial Narrow" panose="020B0606020202030204" pitchFamily="34" charset="0"/>
              </a:rPr>
              <a:t> The </a:t>
            </a:r>
            <a:r>
              <a:rPr lang="en-GB" sz="1200" dirty="0">
                <a:latin typeface="Arial Narrow" panose="020B0606020202030204" pitchFamily="34" charset="0"/>
              </a:rPr>
              <a:t>result of the sum is the decimal number</a:t>
            </a:r>
            <a:endParaRPr lang="en-GB" sz="1200" b="0" i="0" dirty="0">
              <a:solidFill>
                <a:srgbClr val="212529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20541" y="3148998"/>
            <a:ext cx="151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Arial Narrow" panose="020B0606020202030204" pitchFamily="34" charset="0"/>
              </a:rPr>
              <a:t>16</a:t>
            </a:r>
            <a:r>
              <a:rPr lang="en-GB" sz="1200" baseline="30000" dirty="0" smtClean="0">
                <a:latin typeface="Arial Narrow" panose="020B0606020202030204" pitchFamily="34" charset="0"/>
              </a:rPr>
              <a:t>3        </a:t>
            </a:r>
            <a:r>
              <a:rPr lang="en-GB" sz="1200" dirty="0" smtClean="0">
                <a:latin typeface="Arial Narrow" panose="020B0606020202030204" pitchFamily="34" charset="0"/>
              </a:rPr>
              <a:t>16</a:t>
            </a:r>
            <a:r>
              <a:rPr lang="en-GB" sz="1200" baseline="30000" dirty="0" smtClean="0">
                <a:latin typeface="Arial Narrow" panose="020B0606020202030204" pitchFamily="34" charset="0"/>
              </a:rPr>
              <a:t>2</a:t>
            </a:r>
            <a:r>
              <a:rPr lang="en-US" sz="1200" baseline="30000" dirty="0" smtClean="0">
                <a:latin typeface="Arial Narrow" panose="020B0606020202030204" pitchFamily="34" charset="0"/>
              </a:rPr>
              <a:t> </a:t>
            </a:r>
            <a:r>
              <a:rPr lang="en-US" sz="1200" dirty="0" smtClean="0">
                <a:latin typeface="Arial Narrow" panose="020B0606020202030204" pitchFamily="34" charset="0"/>
              </a:rPr>
              <a:t>    </a:t>
            </a:r>
            <a:r>
              <a:rPr lang="en-GB" sz="1200" dirty="0" smtClean="0">
                <a:latin typeface="Arial Narrow" panose="020B0606020202030204" pitchFamily="34" charset="0"/>
              </a:rPr>
              <a:t>16</a:t>
            </a:r>
            <a:r>
              <a:rPr lang="en-GB" sz="1200" baseline="30000" dirty="0" smtClean="0">
                <a:latin typeface="Arial Narrow" panose="020B0606020202030204" pitchFamily="34" charset="0"/>
              </a:rPr>
              <a:t>1</a:t>
            </a:r>
            <a:r>
              <a:rPr lang="en-GB" sz="1200" dirty="0" smtClean="0">
                <a:latin typeface="Arial Narrow" panose="020B0606020202030204" pitchFamily="34" charset="0"/>
              </a:rPr>
              <a:t>      16</a:t>
            </a:r>
            <a:r>
              <a:rPr lang="en-GB" sz="1200" baseline="30000" dirty="0" smtClean="0">
                <a:latin typeface="Arial Narrow" panose="020B0606020202030204" pitchFamily="34" charset="0"/>
              </a:rPr>
              <a:t>0</a:t>
            </a:r>
            <a:endParaRPr lang="en-US" sz="1200" baseline="30000" dirty="0">
              <a:latin typeface="Arial Narrow" panose="020B0606020202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21854" y="3148998"/>
            <a:ext cx="907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200" dirty="0" smtClean="0">
                <a:latin typeface="Arial Narrow" panose="020B0606020202030204" pitchFamily="34" charset="0"/>
              </a:rPr>
              <a:t>Step 1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21855" y="3523440"/>
            <a:ext cx="907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200" dirty="0" smtClean="0">
                <a:latin typeface="Arial Narrow" panose="020B0606020202030204" pitchFamily="34" charset="0"/>
              </a:rPr>
              <a:t>Step 2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131887" y="4018180"/>
            <a:ext cx="907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200" dirty="0" smtClean="0">
                <a:latin typeface="Arial Narrow" panose="020B0606020202030204" pitchFamily="34" charset="0"/>
              </a:rPr>
              <a:t>Step 3</a:t>
            </a: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31887" y="4751461"/>
            <a:ext cx="907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200" dirty="0" smtClean="0">
                <a:latin typeface="Arial Narrow" panose="020B0606020202030204" pitchFamily="34" charset="0"/>
              </a:rPr>
              <a:t>Step 4</a:t>
            </a:r>
            <a:endParaRPr lang="en-US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06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847087"/>
              </p:ext>
            </p:extLst>
          </p:nvPr>
        </p:nvGraphicFramePr>
        <p:xfrm>
          <a:off x="628650" y="2787578"/>
          <a:ext cx="3461216" cy="556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52"/>
                <a:gridCol w="432652"/>
                <a:gridCol w="432652"/>
                <a:gridCol w="432652"/>
                <a:gridCol w="432652"/>
                <a:gridCol w="432652"/>
                <a:gridCol w="432652"/>
                <a:gridCol w="432652"/>
              </a:tblGrid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Binary 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39565"/>
              </p:ext>
            </p:extLst>
          </p:nvPr>
        </p:nvGraphicFramePr>
        <p:xfrm>
          <a:off x="628650" y="3394710"/>
          <a:ext cx="3461214" cy="51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607"/>
                <a:gridCol w="173060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Hexadecimal</a:t>
                      </a:r>
                      <a:r>
                        <a:rPr lang="en-US" sz="110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68677"/>
              </p:ext>
            </p:extLst>
          </p:nvPr>
        </p:nvGraphicFramePr>
        <p:xfrm>
          <a:off x="4787092" y="2787578"/>
          <a:ext cx="3461216" cy="556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52"/>
                <a:gridCol w="432652"/>
                <a:gridCol w="432652"/>
                <a:gridCol w="432652"/>
                <a:gridCol w="432652"/>
                <a:gridCol w="432652"/>
                <a:gridCol w="432652"/>
                <a:gridCol w="432652"/>
              </a:tblGrid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Binary 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81394"/>
              </p:ext>
            </p:extLst>
          </p:nvPr>
        </p:nvGraphicFramePr>
        <p:xfrm>
          <a:off x="4787092" y="3394710"/>
          <a:ext cx="3461214" cy="51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607"/>
                <a:gridCol w="173060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Hexadecimal</a:t>
                      </a:r>
                      <a:r>
                        <a:rPr lang="en-US" sz="110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29829" y="4557982"/>
            <a:ext cx="274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Narrow" panose="020B0606020202030204" pitchFamily="34" charset="0"/>
              </a:rPr>
              <a:t>b11001011 = 0xCB</a:t>
            </a:r>
          </a:p>
        </p:txBody>
      </p:sp>
      <p:sp>
        <p:nvSpPr>
          <p:cNvPr id="4" name="Rectangle 3"/>
          <p:cNvSpPr/>
          <p:nvPr/>
        </p:nvSpPr>
        <p:spPr>
          <a:xfrm>
            <a:off x="5812229" y="4557982"/>
            <a:ext cx="11079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Arial Narrow" panose="020B0606020202030204" pitchFamily="34" charset="0"/>
              </a:rPr>
              <a:t>b11100110 = 0xE6</a:t>
            </a:r>
          </a:p>
        </p:txBody>
      </p:sp>
      <p:pic>
        <p:nvPicPr>
          <p:cNvPr id="12" name="Picture 15" descr="C:\Users\Administrator\Desktop\BCG\BCG 3.0\로고\LG_CI_3D_RGB_Stand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6943" y="5363045"/>
            <a:ext cx="7810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3"/>
          <p:cNvSpPr txBox="1">
            <a:spLocks/>
          </p:cNvSpPr>
          <p:nvPr/>
        </p:nvSpPr>
        <p:spPr>
          <a:xfrm>
            <a:off x="628650" y="365126"/>
            <a:ext cx="7886700" cy="425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 Narrow" panose="020B0606020202030204" pitchFamily="34" charset="0"/>
              </a:rPr>
              <a:t>Decimal to other number systems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9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44602"/>
            <a:ext cx="7886700" cy="994172"/>
          </a:xfrm>
        </p:spPr>
        <p:txBody>
          <a:bodyPr>
            <a:normAutofit/>
          </a:bodyPr>
          <a:lstStyle/>
          <a:p>
            <a:r>
              <a:rPr lang="en-US" sz="1350" dirty="0">
                <a:latin typeface="Arial Narrow" panose="020B0606020202030204" pitchFamily="34" charset="0"/>
              </a:rPr>
              <a:t>2.6 Relationship between Binary and Hexadecimal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658142"/>
              </p:ext>
            </p:extLst>
          </p:nvPr>
        </p:nvGraphicFramePr>
        <p:xfrm>
          <a:off x="628650" y="2787578"/>
          <a:ext cx="3461216" cy="556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52"/>
                <a:gridCol w="432652"/>
                <a:gridCol w="432652"/>
                <a:gridCol w="432652"/>
                <a:gridCol w="432652"/>
                <a:gridCol w="432652"/>
                <a:gridCol w="432652"/>
                <a:gridCol w="432652"/>
              </a:tblGrid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Binary 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102185"/>
              </p:ext>
            </p:extLst>
          </p:nvPr>
        </p:nvGraphicFramePr>
        <p:xfrm>
          <a:off x="628650" y="3394710"/>
          <a:ext cx="3461214" cy="51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607"/>
                <a:gridCol w="173060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Hexadecimal</a:t>
                      </a:r>
                      <a:r>
                        <a:rPr lang="en-US" sz="110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49581"/>
              </p:ext>
            </p:extLst>
          </p:nvPr>
        </p:nvGraphicFramePr>
        <p:xfrm>
          <a:off x="4787092" y="2787578"/>
          <a:ext cx="3461216" cy="556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52"/>
                <a:gridCol w="432652"/>
                <a:gridCol w="432652"/>
                <a:gridCol w="432652"/>
                <a:gridCol w="432652"/>
                <a:gridCol w="432652"/>
                <a:gridCol w="432652"/>
                <a:gridCol w="432652"/>
              </a:tblGrid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Binary 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321240"/>
              </p:ext>
            </p:extLst>
          </p:nvPr>
        </p:nvGraphicFramePr>
        <p:xfrm>
          <a:off x="4787092" y="3394710"/>
          <a:ext cx="3461214" cy="51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607"/>
                <a:gridCol w="1730607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Hexadecimal</a:t>
                      </a:r>
                      <a:r>
                        <a:rPr lang="en-US" sz="110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36299" y="4557982"/>
            <a:ext cx="274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Narrow" panose="020B0606020202030204" pitchFamily="34" charset="0"/>
              </a:rPr>
              <a:t>0xD5 = b11010101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3075" y="4557982"/>
            <a:ext cx="274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Narrow" panose="020B0606020202030204" pitchFamily="34" charset="0"/>
              </a:rPr>
              <a:t>0xC2 = b11000010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28650" y="88053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latin typeface="Arial Narrow" panose="020B0606020202030204" pitchFamily="34" charset="0"/>
              </a:rPr>
              <a:t>2. How to convert</a:t>
            </a:r>
          </a:p>
        </p:txBody>
      </p:sp>
      <p:pic>
        <p:nvPicPr>
          <p:cNvPr id="13" name="Picture 15" descr="C:\Users\Administrator\Desktop\BCG\BCG 3.0\로고\LG_CI_3D_RGB_Stand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6943" y="5363045"/>
            <a:ext cx="7810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495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>
                <a:latin typeface="Arial Narrow" panose="020B0606020202030204" pitchFamily="34" charset="0"/>
              </a:rPr>
              <a:t>3. Logical instructions</a:t>
            </a:r>
            <a:r>
              <a:rPr lang="en-US" dirty="0"/>
              <a:t/>
            </a:r>
            <a:br>
              <a:rPr lang="en-US" dirty="0"/>
            </a:br>
            <a:endParaRPr lang="en-US" sz="1350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50" dirty="0">
                <a:latin typeface="Arial Narrow" panose="020B0606020202030204" pitchFamily="34" charset="0"/>
              </a:rPr>
              <a:t>A digital computer instruction which forms a logical combination (on a bit-by-bit basis) of its operands and leaves the result in a known location.</a:t>
            </a:r>
          </a:p>
          <a:p>
            <a:r>
              <a:rPr lang="en-US" sz="1050" dirty="0">
                <a:latin typeface="Arial Narrow" panose="020B0606020202030204" pitchFamily="34" charset="0"/>
              </a:rPr>
              <a:t>NOT, AND, OR, 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77038"/>
            <a:ext cx="23691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 Narrow" panose="020B0606020202030204" pitchFamily="34" charset="0"/>
              </a:rPr>
              <a:t>3.1 Define </a:t>
            </a:r>
          </a:p>
        </p:txBody>
      </p:sp>
      <p:pic>
        <p:nvPicPr>
          <p:cNvPr id="6" name="Picture 15" descr="C:\Users\Administrator\Desktop\BCG\BCG 3.0\로고\LG_CI_3D_RGB_Stand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6943" y="5363045"/>
            <a:ext cx="7810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28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>
                <a:latin typeface="Arial Narrow" panose="020B0606020202030204" pitchFamily="34" charset="0"/>
              </a:rPr>
              <a:t>3. Logical instructions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03486"/>
              </p:ext>
            </p:extLst>
          </p:nvPr>
        </p:nvGraphicFramePr>
        <p:xfrm>
          <a:off x="1887336" y="2843414"/>
          <a:ext cx="5369329" cy="834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7343"/>
                <a:gridCol w="2691986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A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NOT A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78428" y="4294750"/>
            <a:ext cx="51871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50" dirty="0"/>
              <a:t>NOT </a:t>
            </a:r>
            <a:r>
              <a:rPr lang="en-US" sz="1050" dirty="0">
                <a:latin typeface="Arial Narrow" panose="020B0606020202030204" pitchFamily="34" charset="0"/>
              </a:rPr>
              <a:t>	</a:t>
            </a:r>
            <a:r>
              <a:rPr lang="vi-VN" sz="1050" dirty="0"/>
              <a:t>0111  </a:t>
            </a:r>
            <a:endParaRPr lang="en-US" sz="1050" dirty="0">
              <a:latin typeface="Arial Narrow" panose="020B0606020202030204" pitchFamily="34" charset="0"/>
            </a:endParaRPr>
          </a:p>
          <a:p>
            <a:r>
              <a:rPr lang="en-US" sz="1050" dirty="0">
                <a:latin typeface="Arial Narrow" panose="020B0606020202030204" pitchFamily="34" charset="0"/>
              </a:rPr>
              <a:t>             </a:t>
            </a:r>
            <a:r>
              <a:rPr lang="vi-VN" sz="1050" dirty="0"/>
              <a:t>= </a:t>
            </a:r>
            <a:r>
              <a:rPr lang="en-US" sz="1050" dirty="0"/>
              <a:t>     </a:t>
            </a:r>
            <a:r>
              <a:rPr lang="vi-VN" sz="1050" dirty="0"/>
              <a:t>1000 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1760369"/>
            <a:ext cx="27884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 Narrow" panose="020B0606020202030204" pitchFamily="34" charset="0"/>
              </a:rPr>
              <a:t>3.2 </a:t>
            </a:r>
            <a:r>
              <a:rPr lang="en-US" sz="1350" b="1" dirty="0">
                <a:latin typeface="Arial Narrow" panose="020B0606020202030204" pitchFamily="34" charset="0"/>
              </a:rPr>
              <a:t> </a:t>
            </a:r>
            <a:r>
              <a:rPr lang="en-US" sz="1350" dirty="0">
                <a:latin typeface="Arial Narrow" panose="020B0606020202030204" pitchFamily="34" charset="0"/>
              </a:rPr>
              <a:t>NOT</a:t>
            </a:r>
          </a:p>
        </p:txBody>
      </p:sp>
      <p:pic>
        <p:nvPicPr>
          <p:cNvPr id="8" name="Picture 15" descr="C:\Users\Administrator\Desktop\BCG\BCG 3.0\로고\LG_CI_3D_RGB_Stand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6943" y="5363045"/>
            <a:ext cx="7810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832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>
                <a:latin typeface="Arial Narrow" panose="020B0606020202030204" pitchFamily="34" charset="0"/>
              </a:rPr>
              <a:t>3. Logical instructions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1" y="3790336"/>
            <a:ext cx="2029691" cy="6795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>
                <a:latin typeface="Arial Narrow" panose="020B0606020202030204" pitchFamily="34" charset="0"/>
              </a:rPr>
              <a:t>	</a:t>
            </a:r>
            <a:r>
              <a:rPr lang="vi-VN" sz="1050" dirty="0"/>
              <a:t>0110  </a:t>
            </a:r>
            <a:endParaRPr lang="en-US" sz="105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vi-VN" sz="1050" dirty="0"/>
              <a:t>AND </a:t>
            </a:r>
            <a:r>
              <a:rPr lang="en-US" sz="1050" dirty="0">
                <a:latin typeface="Arial Narrow" panose="020B0606020202030204" pitchFamily="34" charset="0"/>
              </a:rPr>
              <a:t>	</a:t>
            </a:r>
            <a:r>
              <a:rPr lang="vi-VN" sz="1050" dirty="0"/>
              <a:t>1101  </a:t>
            </a:r>
          </a:p>
          <a:p>
            <a:pPr marL="0" indent="0">
              <a:buNone/>
            </a:pPr>
            <a:r>
              <a:rPr lang="en-US" sz="1050" dirty="0">
                <a:latin typeface="Arial Narrow" panose="020B0606020202030204" pitchFamily="34" charset="0"/>
              </a:rPr>
              <a:t>                 </a:t>
            </a:r>
            <a:r>
              <a:rPr lang="vi-VN" sz="1050" dirty="0"/>
              <a:t>= </a:t>
            </a:r>
            <a:r>
              <a:rPr lang="en-US" sz="1050" dirty="0"/>
              <a:t> </a:t>
            </a:r>
            <a:r>
              <a:rPr lang="vi-VN" sz="1050" dirty="0"/>
              <a:t>0100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16909"/>
              </p:ext>
            </p:extLst>
          </p:nvPr>
        </p:nvGraphicFramePr>
        <p:xfrm>
          <a:off x="1524001" y="2251407"/>
          <a:ext cx="6096000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A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A&amp;B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57767"/>
              </p:ext>
            </p:extLst>
          </p:nvPr>
        </p:nvGraphicFramePr>
        <p:xfrm>
          <a:off x="1524001" y="4558519"/>
          <a:ext cx="6096000" cy="112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Check bits</a:t>
                      </a:r>
                      <a:r>
                        <a:rPr lang="en-US" sz="1100" baseline="0" dirty="0" smtClean="0">
                          <a:latin typeface="Arial Narrow" panose="020B0606020202030204" pitchFamily="34" charset="0"/>
                        </a:rPr>
                        <a:t> 1 or 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Clear</a:t>
                      </a:r>
                      <a:r>
                        <a:rPr lang="en-US" sz="1100" baseline="0" dirty="0" smtClean="0">
                          <a:latin typeface="Arial Narrow" panose="020B0606020202030204" pitchFamily="34" charset="0"/>
                        </a:rPr>
                        <a:t> bit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Check odd &amp; even</a:t>
                      </a:r>
                      <a:r>
                        <a:rPr lang="en-US" sz="1100" baseline="0" dirty="0" smtClean="0">
                          <a:latin typeface="Arial Narrow" panose="020B0606020202030204" pitchFamily="34" charset="0"/>
                        </a:rPr>
                        <a:t> number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effectLst/>
                          <a:latin typeface="Arial Narrow" panose="020B0606020202030204" pitchFamily="34" charset="0"/>
                        </a:rPr>
                        <a:t>           </a:t>
                      </a:r>
                      <a:r>
                        <a:rPr lang="vi-VN" sz="1100" dirty="0" smtClean="0">
                          <a:effectLst/>
                        </a:rPr>
                        <a:t>0011 </a:t>
                      </a:r>
                      <a:endParaRPr lang="en-US" sz="1100" dirty="0" smtClean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/>
                      <a:r>
                        <a:rPr lang="vi-VN" sz="1100" dirty="0" smtClean="0">
                          <a:effectLst/>
                        </a:rPr>
                        <a:t>AND 0010 </a:t>
                      </a:r>
                      <a:endParaRPr lang="en-US" sz="1100" dirty="0" smtClean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/>
                      <a:r>
                        <a:rPr lang="vi-VN" sz="110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Arial Narrow" panose="020B0606020202030204" pitchFamily="34" charset="0"/>
                        </a:rPr>
                        <a:t>     =  </a:t>
                      </a:r>
                      <a:r>
                        <a:rPr lang="vi-VN" sz="1100" dirty="0" smtClean="0">
                          <a:effectLst/>
                        </a:rPr>
                        <a:t>0010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effectLst/>
                          <a:latin typeface="Arial Narrow" panose="020B0606020202030204" pitchFamily="34" charset="0"/>
                        </a:rPr>
                        <a:t>           </a:t>
                      </a:r>
                      <a:r>
                        <a:rPr lang="vi-VN" sz="1100" dirty="0" smtClean="0">
                          <a:effectLst/>
                        </a:rPr>
                        <a:t>0110 </a:t>
                      </a:r>
                      <a:endParaRPr lang="en-US" sz="1100" dirty="0" smtClean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/>
                      <a:r>
                        <a:rPr lang="vi-VN" sz="1100" dirty="0" smtClean="0">
                          <a:effectLst/>
                        </a:rPr>
                        <a:t>AND </a:t>
                      </a:r>
                      <a:r>
                        <a:rPr lang="en-US" sz="1100" dirty="0" smtClean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vi-VN" sz="1100" dirty="0" smtClean="0">
                          <a:effectLst/>
                        </a:rPr>
                        <a:t>1101 </a:t>
                      </a:r>
                      <a:endParaRPr lang="en-US" sz="1100" dirty="0" smtClean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/>
                      <a:r>
                        <a:rPr lang="en-US" sz="1100" baseline="0" dirty="0" smtClean="0">
                          <a:effectLst/>
                          <a:latin typeface="Arial Narrow" panose="020B0606020202030204" pitchFamily="34" charset="0"/>
                        </a:rPr>
                        <a:t>       </a:t>
                      </a:r>
                      <a:r>
                        <a:rPr lang="vi-VN" sz="1100" dirty="0" smtClean="0">
                          <a:effectLst/>
                        </a:rPr>
                        <a:t>= 0100 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effectLst/>
                          <a:latin typeface="Arial Narrow" panose="020B0606020202030204" pitchFamily="34" charset="0"/>
                        </a:rPr>
                        <a:t>           </a:t>
                      </a:r>
                      <a:r>
                        <a:rPr lang="vi-VN" sz="1100" dirty="0" smtClean="0">
                          <a:effectLst/>
                        </a:rPr>
                        <a:t>0110 </a:t>
                      </a:r>
                      <a:endParaRPr lang="en-US" sz="1100" dirty="0" smtClean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/>
                      <a:r>
                        <a:rPr lang="vi-VN" sz="1100" dirty="0" smtClean="0">
                          <a:effectLst/>
                        </a:rPr>
                        <a:t>AND </a:t>
                      </a:r>
                      <a:r>
                        <a:rPr lang="en-US" sz="1100" dirty="0" smtClean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vi-VN" sz="1100" dirty="0" smtClean="0">
                          <a:effectLst/>
                        </a:rPr>
                        <a:t>0001 </a:t>
                      </a:r>
                      <a:endParaRPr lang="en-US" sz="1100" dirty="0" smtClean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/>
                      <a:r>
                        <a:rPr lang="en-US" sz="1100" dirty="0" smtClean="0">
                          <a:effectLst/>
                          <a:latin typeface="Arial Narrow" panose="020B0606020202030204" pitchFamily="34" charset="0"/>
                        </a:rPr>
                        <a:t>       </a:t>
                      </a:r>
                      <a:r>
                        <a:rPr lang="vi-VN" sz="1100" dirty="0" smtClean="0">
                          <a:effectLst/>
                        </a:rPr>
                        <a:t>= 0000 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Bit 1 = 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Bit</a:t>
                      </a:r>
                      <a:r>
                        <a:rPr lang="en-US" sz="1100" baseline="0" dirty="0" smtClean="0">
                          <a:latin typeface="Arial Narrow" panose="020B0606020202030204" pitchFamily="34" charset="0"/>
                        </a:rPr>
                        <a:t> 1 = 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Bit 0 = 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8650" y="1738021"/>
            <a:ext cx="22514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 Narrow" panose="020B0606020202030204" pitchFamily="34" charset="0"/>
              </a:rPr>
              <a:t>3.3 AND</a:t>
            </a:r>
          </a:p>
        </p:txBody>
      </p:sp>
      <p:pic>
        <p:nvPicPr>
          <p:cNvPr id="8" name="Picture 15" descr="C:\Users\Administrator\Desktop\BCG\BCG 3.0\로고\LG_CI_3D_RGB_Stand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6943" y="5363045"/>
            <a:ext cx="7810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514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74778"/>
            <a:ext cx="7886700" cy="994172"/>
          </a:xfrm>
        </p:spPr>
        <p:txBody>
          <a:bodyPr/>
          <a:lstStyle/>
          <a:p>
            <a:r>
              <a:rPr lang="en-US" sz="2700" dirty="0">
                <a:latin typeface="Arial Narrow" panose="020B0606020202030204" pitchFamily="34" charset="0"/>
              </a:rPr>
              <a:t>3. Logical instructions</a:t>
            </a:r>
            <a:r>
              <a:rPr lang="en-US" dirty="0"/>
              <a:t/>
            </a:r>
            <a:br>
              <a:rPr lang="en-US" dirty="0"/>
            </a:br>
            <a:endParaRPr lang="en-US" sz="1350" dirty="0">
              <a:latin typeface="Arial Narrow" panose="020B060602020203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524362"/>
              </p:ext>
            </p:extLst>
          </p:nvPr>
        </p:nvGraphicFramePr>
        <p:xfrm>
          <a:off x="1524000" y="4362359"/>
          <a:ext cx="3220889" cy="115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0889"/>
              </a:tblGrid>
              <a:tr h="30809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Set</a:t>
                      </a:r>
                      <a:r>
                        <a:rPr lang="en-US" sz="1100" baseline="0" dirty="0" smtClean="0">
                          <a:latin typeface="Arial Narrow" panose="020B0606020202030204" pitchFamily="34" charset="0"/>
                        </a:rPr>
                        <a:t> bit 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effectLst/>
                          <a:latin typeface="Arial Narrow" panose="020B0606020202030204" pitchFamily="34" charset="0"/>
                        </a:rPr>
                        <a:t>              </a:t>
                      </a:r>
                      <a:r>
                        <a:rPr lang="vi-VN" sz="1100" dirty="0" smtClean="0">
                          <a:effectLst/>
                        </a:rPr>
                        <a:t>0010 </a:t>
                      </a:r>
                      <a:endParaRPr lang="en-US" sz="1100" dirty="0" smtClean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/>
                      <a:r>
                        <a:rPr lang="vi-VN" sz="1100" dirty="0" smtClean="0">
                          <a:effectLst/>
                        </a:rPr>
                        <a:t>OR </a:t>
                      </a:r>
                      <a:r>
                        <a:rPr lang="en-US" sz="1100" dirty="0" smtClean="0">
                          <a:effectLst/>
                          <a:latin typeface="Arial Narrow" panose="020B0606020202030204" pitchFamily="34" charset="0"/>
                        </a:rPr>
                        <a:t>      </a:t>
                      </a:r>
                      <a:r>
                        <a:rPr lang="vi-VN" sz="1100" dirty="0" smtClean="0">
                          <a:effectLst/>
                        </a:rPr>
                        <a:t>1000 </a:t>
                      </a:r>
                      <a:endParaRPr lang="en-US" sz="1100" dirty="0" smtClean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/>
                      <a:r>
                        <a:rPr lang="en-US" sz="1100" baseline="0" dirty="0" smtClean="0">
                          <a:effectLst/>
                          <a:latin typeface="Arial Narrow" panose="020B0606020202030204" pitchFamily="34" charset="0"/>
                        </a:rPr>
                        <a:t>        =   </a:t>
                      </a:r>
                      <a:r>
                        <a:rPr lang="vi-VN" sz="1100" dirty="0" smtClean="0">
                          <a:effectLst/>
                        </a:rPr>
                        <a:t>1010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Bit 3 = 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663370"/>
              </p:ext>
            </p:extLst>
          </p:nvPr>
        </p:nvGraphicFramePr>
        <p:xfrm>
          <a:off x="1524001" y="2125266"/>
          <a:ext cx="6096000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A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A or B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1" y="3605913"/>
            <a:ext cx="202969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 Narrow" panose="020B0606020202030204" pitchFamily="34" charset="0"/>
              </a:rPr>
              <a:t>	</a:t>
            </a:r>
            <a:r>
              <a:rPr lang="vi-VN" sz="1050" dirty="0"/>
              <a:t>0110</a:t>
            </a:r>
            <a:endParaRPr lang="en-US" sz="1050" dirty="0">
              <a:latin typeface="Arial Narrow" panose="020B0606020202030204" pitchFamily="34" charset="0"/>
            </a:endParaRPr>
          </a:p>
          <a:p>
            <a:r>
              <a:rPr lang="vi-VN" sz="1050" dirty="0"/>
              <a:t>OR </a:t>
            </a:r>
            <a:r>
              <a:rPr lang="en-US" sz="1050" dirty="0">
                <a:latin typeface="Arial Narrow" panose="020B0606020202030204" pitchFamily="34" charset="0"/>
              </a:rPr>
              <a:t>	</a:t>
            </a:r>
            <a:r>
              <a:rPr lang="vi-VN" sz="1050" dirty="0"/>
              <a:t>1010</a:t>
            </a:r>
            <a:endParaRPr lang="en-US" sz="1050" dirty="0">
              <a:latin typeface="Arial Narrow" panose="020B0606020202030204" pitchFamily="34" charset="0"/>
            </a:endParaRPr>
          </a:p>
          <a:p>
            <a:r>
              <a:rPr lang="en-US" sz="1050" dirty="0">
                <a:latin typeface="Arial Narrow" panose="020B0606020202030204" pitchFamily="34" charset="0"/>
              </a:rPr>
              <a:t>                   = </a:t>
            </a:r>
            <a:r>
              <a:rPr lang="vi-VN" sz="1050" dirty="0"/>
              <a:t>1110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1691950"/>
            <a:ext cx="16573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 Narrow" panose="020B0606020202030204" pitchFamily="34" charset="0"/>
              </a:rPr>
              <a:t>3.4 OR</a:t>
            </a:r>
            <a:endParaRPr lang="en-US" sz="1350" dirty="0"/>
          </a:p>
        </p:txBody>
      </p:sp>
      <p:pic>
        <p:nvPicPr>
          <p:cNvPr id="8" name="Picture 15" descr="C:\Users\Administrator\Desktop\BCG\BCG 3.0\로고\LG_CI_3D_RGB_Stand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6943" y="5363045"/>
            <a:ext cx="7810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214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42C97B27-A07A-4CA4-976D-CEDB1812FF80}"/>
              </a:ext>
            </a:extLst>
          </p:cNvPr>
          <p:cNvGrpSpPr/>
          <p:nvPr/>
        </p:nvGrpSpPr>
        <p:grpSpPr>
          <a:xfrm>
            <a:off x="-12362" y="-3010"/>
            <a:ext cx="9156362" cy="6864021"/>
            <a:chOff x="-16482" y="-1147015"/>
            <a:chExt cx="12208482" cy="9152030"/>
          </a:xfrm>
        </p:grpSpPr>
        <p:sp>
          <p:nvSpPr>
            <p:cNvPr id="3" name="Arc 2">
              <a:extLst>
                <a:ext uri="{FF2B5EF4-FFF2-40B4-BE49-F238E27FC236}">
                  <a16:creationId xmlns="" xmlns:a16="http://schemas.microsoft.com/office/drawing/2014/main" id="{1054B428-EDD4-4B22-A393-FF294D1FD721}"/>
                </a:ext>
              </a:extLst>
            </p:cNvPr>
            <p:cNvSpPr/>
            <p:nvPr/>
          </p:nvSpPr>
          <p:spPr>
            <a:xfrm>
              <a:off x="1907970" y="3107115"/>
              <a:ext cx="1765988" cy="1765988"/>
            </a:xfrm>
            <a:prstGeom prst="arc">
              <a:avLst>
                <a:gd name="adj1" fmla="val 10793925"/>
                <a:gd name="adj2" fmla="val 48085"/>
              </a:avLst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93746B29-193C-47FE-B4CD-BDF40CB87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7691" y="978924"/>
              <a:ext cx="0" cy="702207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54EB1ECC-4788-42BF-AD57-D79FE8ABDFAD}"/>
                </a:ext>
              </a:extLst>
            </p:cNvPr>
            <p:cNvCxnSpPr/>
            <p:nvPr/>
          </p:nvCxnSpPr>
          <p:spPr>
            <a:xfrm flipV="1">
              <a:off x="2803891" y="978923"/>
              <a:ext cx="0" cy="257694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="" xmlns:a16="http://schemas.microsoft.com/office/drawing/2014/main" id="{69649B26-5A91-46B4-AED2-C8BF193EB23F}"/>
                </a:ext>
              </a:extLst>
            </p:cNvPr>
            <p:cNvSpPr/>
            <p:nvPr/>
          </p:nvSpPr>
          <p:spPr>
            <a:xfrm>
              <a:off x="2067198" y="3283413"/>
              <a:ext cx="1447531" cy="1447531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="" xmlns:a16="http://schemas.microsoft.com/office/drawing/2014/main" id="{841E14AD-C91D-4513-8672-B7266E352F4C}"/>
                </a:ext>
              </a:extLst>
            </p:cNvPr>
            <p:cNvSpPr/>
            <p:nvPr/>
          </p:nvSpPr>
          <p:spPr>
            <a:xfrm>
              <a:off x="1907970" y="527775"/>
              <a:ext cx="3999341" cy="76002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D1071910-E7CE-4CAC-9BB7-0A54E6BE8F54}"/>
                </a:ext>
              </a:extLst>
            </p:cNvPr>
            <p:cNvCxnSpPr/>
            <p:nvPr/>
          </p:nvCxnSpPr>
          <p:spPr>
            <a:xfrm>
              <a:off x="5371375" y="1920337"/>
              <a:ext cx="906780" cy="0"/>
            </a:xfrm>
            <a:prstGeom prst="line">
              <a:avLst/>
            </a:prstGeom>
            <a:ln w="22225">
              <a:solidFill>
                <a:schemeClr val="tx1">
                  <a:lumMod val="95000"/>
                  <a:lumOff val="5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0E02B685-4EC9-482F-B651-EF1C4B43E551}"/>
                </a:ext>
              </a:extLst>
            </p:cNvPr>
            <p:cNvSpPr/>
            <p:nvPr/>
          </p:nvSpPr>
          <p:spPr>
            <a:xfrm>
              <a:off x="4946033" y="1573280"/>
              <a:ext cx="694115" cy="6941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FE93F483-60E3-485D-A5A1-3147C8167AF0}"/>
                </a:ext>
              </a:extLst>
            </p:cNvPr>
            <p:cNvSpPr/>
            <p:nvPr/>
          </p:nvSpPr>
          <p:spPr>
            <a:xfrm>
              <a:off x="5008096" y="1635343"/>
              <a:ext cx="569988" cy="5699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349E1D41-5C75-4EA6-BBA5-5F9C15F2B150}"/>
                </a:ext>
              </a:extLst>
            </p:cNvPr>
            <p:cNvCxnSpPr/>
            <p:nvPr/>
          </p:nvCxnSpPr>
          <p:spPr>
            <a:xfrm>
              <a:off x="5371375" y="3024606"/>
              <a:ext cx="906780" cy="0"/>
            </a:xfrm>
            <a:prstGeom prst="line">
              <a:avLst/>
            </a:prstGeom>
            <a:ln w="22225">
              <a:solidFill>
                <a:schemeClr val="tx1">
                  <a:lumMod val="95000"/>
                  <a:lumOff val="5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4C42360D-7A1A-4D08-910A-0D17EF42F240}"/>
                </a:ext>
              </a:extLst>
            </p:cNvPr>
            <p:cNvSpPr/>
            <p:nvPr/>
          </p:nvSpPr>
          <p:spPr>
            <a:xfrm>
              <a:off x="4946033" y="2677549"/>
              <a:ext cx="694115" cy="69411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33ED34E5-B365-48C9-ACA3-6D0A2BCB24C2}"/>
                </a:ext>
              </a:extLst>
            </p:cNvPr>
            <p:cNvSpPr/>
            <p:nvPr/>
          </p:nvSpPr>
          <p:spPr>
            <a:xfrm>
              <a:off x="5008096" y="2739612"/>
              <a:ext cx="569988" cy="5699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54E866D9-8DCF-4D57-B1E8-3B9FED4DC8E8}"/>
                </a:ext>
              </a:extLst>
            </p:cNvPr>
            <p:cNvCxnSpPr/>
            <p:nvPr/>
          </p:nvCxnSpPr>
          <p:spPr>
            <a:xfrm>
              <a:off x="5371375" y="4128875"/>
              <a:ext cx="906780" cy="0"/>
            </a:xfrm>
            <a:prstGeom prst="line">
              <a:avLst/>
            </a:prstGeom>
            <a:ln w="22225">
              <a:solidFill>
                <a:schemeClr val="tx1">
                  <a:lumMod val="95000"/>
                  <a:lumOff val="5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23A6FA99-0B2B-43E9-830B-C3A70FCDB6D2}"/>
                </a:ext>
              </a:extLst>
            </p:cNvPr>
            <p:cNvSpPr/>
            <p:nvPr/>
          </p:nvSpPr>
          <p:spPr>
            <a:xfrm>
              <a:off x="4946033" y="3781818"/>
              <a:ext cx="694115" cy="6941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A414C01C-9993-42B7-BEB5-1E44819A72CD}"/>
                </a:ext>
              </a:extLst>
            </p:cNvPr>
            <p:cNvSpPr/>
            <p:nvPr/>
          </p:nvSpPr>
          <p:spPr>
            <a:xfrm>
              <a:off x="5008096" y="3843881"/>
              <a:ext cx="569988" cy="5699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72A43C42-E53C-4C5D-B2BC-BB4A3091F3AE}"/>
                </a:ext>
              </a:extLst>
            </p:cNvPr>
            <p:cNvCxnSpPr/>
            <p:nvPr/>
          </p:nvCxnSpPr>
          <p:spPr>
            <a:xfrm>
              <a:off x="5371375" y="5233144"/>
              <a:ext cx="906780" cy="0"/>
            </a:xfrm>
            <a:prstGeom prst="line">
              <a:avLst/>
            </a:prstGeom>
            <a:ln w="22225">
              <a:solidFill>
                <a:schemeClr val="tx1">
                  <a:lumMod val="95000"/>
                  <a:lumOff val="5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E3F8DE78-6CBF-4D0C-A9BB-5D97B8FB10E3}"/>
                </a:ext>
              </a:extLst>
            </p:cNvPr>
            <p:cNvSpPr/>
            <p:nvPr/>
          </p:nvSpPr>
          <p:spPr>
            <a:xfrm>
              <a:off x="4946033" y="4886087"/>
              <a:ext cx="694115" cy="69411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45" name="Oval 44">
              <a:extLst>
                <a:ext uri="{FF2B5EF4-FFF2-40B4-BE49-F238E27FC236}">
                  <a16:creationId xmlns="" xmlns:a16="http://schemas.microsoft.com/office/drawing/2014/main" id="{69F5F7F1-3CE2-43AF-9CDB-9F6A5BBB60FC}"/>
                </a:ext>
              </a:extLst>
            </p:cNvPr>
            <p:cNvSpPr/>
            <p:nvPr/>
          </p:nvSpPr>
          <p:spPr>
            <a:xfrm>
              <a:off x="5008096" y="4948150"/>
              <a:ext cx="569988" cy="5699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810CDA11-F316-4E68-921E-EE82A7934C26}"/>
                </a:ext>
              </a:extLst>
            </p:cNvPr>
            <p:cNvCxnSpPr/>
            <p:nvPr/>
          </p:nvCxnSpPr>
          <p:spPr>
            <a:xfrm>
              <a:off x="5371375" y="6337413"/>
              <a:ext cx="906780" cy="0"/>
            </a:xfrm>
            <a:prstGeom prst="line">
              <a:avLst/>
            </a:prstGeom>
            <a:ln w="22225">
              <a:solidFill>
                <a:schemeClr val="tx1">
                  <a:lumMod val="95000"/>
                  <a:lumOff val="5000"/>
                </a:schemeClr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="" xmlns:a16="http://schemas.microsoft.com/office/drawing/2014/main" id="{CA0D3F0D-E3B4-47F8-8941-56B66D307E2E}"/>
                </a:ext>
              </a:extLst>
            </p:cNvPr>
            <p:cNvSpPr/>
            <p:nvPr/>
          </p:nvSpPr>
          <p:spPr>
            <a:xfrm>
              <a:off x="4946033" y="5990356"/>
              <a:ext cx="694115" cy="6941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4FD896D7-F507-4DCB-B3A9-51D8984A8F4A}"/>
                </a:ext>
              </a:extLst>
            </p:cNvPr>
            <p:cNvSpPr/>
            <p:nvPr/>
          </p:nvSpPr>
          <p:spPr>
            <a:xfrm>
              <a:off x="5008096" y="6052419"/>
              <a:ext cx="569988" cy="5699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98C85150-C4E1-4C8F-B210-250D89A3CC21}"/>
                </a:ext>
              </a:extLst>
            </p:cNvPr>
            <p:cNvSpPr/>
            <p:nvPr/>
          </p:nvSpPr>
          <p:spPr>
            <a:xfrm>
              <a:off x="2233787" y="3436912"/>
              <a:ext cx="1140207" cy="11402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2D6ECD7C-9FD8-46B2-BC84-EACCC63A77EA}"/>
                </a:ext>
              </a:extLst>
            </p:cNvPr>
            <p:cNvSpPr txBox="1"/>
            <p:nvPr/>
          </p:nvSpPr>
          <p:spPr>
            <a:xfrm>
              <a:off x="5064502" y="1733243"/>
              <a:ext cx="5027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Cambria" panose="02040503050406030204" pitchFamily="18" charset="0"/>
                  <a:ea typeface="Cambria" panose="02040503050406030204" pitchFamily="18" charset="0"/>
                </a:rPr>
                <a:t>01</a:t>
              </a:r>
              <a:endParaRPr lang="en-IN" sz="135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334FD4DB-C3A0-4096-AAEB-F862677DB445}"/>
                </a:ext>
              </a:extLst>
            </p:cNvPr>
            <p:cNvSpPr txBox="1"/>
            <p:nvPr/>
          </p:nvSpPr>
          <p:spPr>
            <a:xfrm>
              <a:off x="5064502" y="2837511"/>
              <a:ext cx="5027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Cambria" panose="02040503050406030204" pitchFamily="18" charset="0"/>
                  <a:ea typeface="Cambria" panose="02040503050406030204" pitchFamily="18" charset="0"/>
                </a:rPr>
                <a:t>02</a:t>
              </a:r>
              <a:endParaRPr lang="en-IN" sz="135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7F1F77CE-AF39-42A4-9076-695D3441E12E}"/>
                </a:ext>
              </a:extLst>
            </p:cNvPr>
            <p:cNvSpPr txBox="1"/>
            <p:nvPr/>
          </p:nvSpPr>
          <p:spPr>
            <a:xfrm>
              <a:off x="5064502" y="3941779"/>
              <a:ext cx="5027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Cambria" panose="02040503050406030204" pitchFamily="18" charset="0"/>
                  <a:ea typeface="Cambria" panose="02040503050406030204" pitchFamily="18" charset="0"/>
                </a:rPr>
                <a:t>03</a:t>
              </a:r>
              <a:endParaRPr lang="en-IN" sz="135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AE8E39CA-DCA1-408B-90D2-5DBE0DB01A9D}"/>
                </a:ext>
              </a:extLst>
            </p:cNvPr>
            <p:cNvSpPr txBox="1"/>
            <p:nvPr/>
          </p:nvSpPr>
          <p:spPr>
            <a:xfrm>
              <a:off x="5064502" y="5037991"/>
              <a:ext cx="5027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Cambria" panose="02040503050406030204" pitchFamily="18" charset="0"/>
                  <a:ea typeface="Cambria" panose="02040503050406030204" pitchFamily="18" charset="0"/>
                </a:rPr>
                <a:t>04</a:t>
              </a:r>
              <a:endParaRPr lang="en-IN" sz="135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E670E76D-05C4-4549-8A86-990FF390AFDB}"/>
                </a:ext>
              </a:extLst>
            </p:cNvPr>
            <p:cNvSpPr txBox="1"/>
            <p:nvPr/>
          </p:nvSpPr>
          <p:spPr>
            <a:xfrm>
              <a:off x="5064502" y="6152747"/>
              <a:ext cx="5027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Cambria" panose="02040503050406030204" pitchFamily="18" charset="0"/>
                  <a:ea typeface="Cambria" panose="02040503050406030204" pitchFamily="18" charset="0"/>
                </a:rPr>
                <a:t>05</a:t>
              </a:r>
              <a:endParaRPr lang="en-IN" sz="135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2FA81A01-29FE-4DA9-84FD-96DCF1C49722}"/>
                </a:ext>
              </a:extLst>
            </p:cNvPr>
            <p:cNvSpPr/>
            <p:nvPr/>
          </p:nvSpPr>
          <p:spPr>
            <a:xfrm>
              <a:off x="6381838" y="1725343"/>
              <a:ext cx="2562293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50" dirty="0" smtClean="0">
                  <a:solidFill>
                    <a:schemeClr val="accent5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Introduction</a:t>
              </a:r>
              <a:endParaRPr lang="en-IN" sz="1350" dirty="0">
                <a:solidFill>
                  <a:schemeClr val="accent5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342C5657-9381-4D94-8A60-ECA8A89647BF}"/>
                </a:ext>
              </a:extLst>
            </p:cNvPr>
            <p:cNvSpPr txBox="1"/>
            <p:nvPr/>
          </p:nvSpPr>
          <p:spPr>
            <a:xfrm>
              <a:off x="2933657" y="551079"/>
              <a:ext cx="200738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Cambria" panose="02040503050406030204" pitchFamily="18" charset="0"/>
                  <a:ea typeface="Cambria" panose="02040503050406030204" pitchFamily="18" charset="0"/>
                </a:rPr>
                <a:t>Agenda</a:t>
              </a:r>
              <a:endParaRPr lang="en-IN" sz="3000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="" xmlns:a16="http://schemas.microsoft.com/office/drawing/2014/main" id="{8FAEDAA9-4EB9-46E6-B2A4-289DED2009FC}"/>
                </a:ext>
              </a:extLst>
            </p:cNvPr>
            <p:cNvSpPr/>
            <p:nvPr/>
          </p:nvSpPr>
          <p:spPr>
            <a:xfrm>
              <a:off x="6408066" y="2832230"/>
              <a:ext cx="2562293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50" dirty="0" smtClean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Numeral </a:t>
              </a:r>
              <a:r>
                <a:rPr lang="en-US" sz="1350" dirty="0" smtClean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Systems</a:t>
              </a:r>
              <a:endParaRPr lang="en-IN" sz="135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="" xmlns:a16="http://schemas.microsoft.com/office/drawing/2014/main" id="{4FF229C8-9C4F-487B-978B-574EA14989E5}"/>
                </a:ext>
              </a:extLst>
            </p:cNvPr>
            <p:cNvSpPr/>
            <p:nvPr/>
          </p:nvSpPr>
          <p:spPr>
            <a:xfrm>
              <a:off x="6408066" y="3935969"/>
              <a:ext cx="3063053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50" dirty="0" smtClean="0">
                  <a:solidFill>
                    <a:schemeClr val="accent5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Number Base Conversion</a:t>
              </a:r>
              <a:endParaRPr lang="en-IN" sz="1350" dirty="0">
                <a:solidFill>
                  <a:schemeClr val="accent5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="" xmlns:a16="http://schemas.microsoft.com/office/drawing/2014/main" id="{B6A8F4D9-11C7-464A-9359-EBB094693333}"/>
                </a:ext>
              </a:extLst>
            </p:cNvPr>
            <p:cNvSpPr/>
            <p:nvPr/>
          </p:nvSpPr>
          <p:spPr>
            <a:xfrm>
              <a:off x="6408066" y="5033518"/>
              <a:ext cx="2562293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50" dirty="0">
                  <a:solidFill>
                    <a:schemeClr val="accent5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Tips and tricks</a:t>
              </a:r>
              <a:endParaRPr lang="en-IN" sz="1350" dirty="0">
                <a:solidFill>
                  <a:schemeClr val="accent5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38138325-95CF-47CD-A37A-D6806183DADA}"/>
                </a:ext>
              </a:extLst>
            </p:cNvPr>
            <p:cNvSpPr/>
            <p:nvPr/>
          </p:nvSpPr>
          <p:spPr>
            <a:xfrm>
              <a:off x="6408066" y="6118435"/>
              <a:ext cx="2562293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50" dirty="0" smtClean="0">
                  <a:solidFill>
                    <a:schemeClr val="accent5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Tips and tricks</a:t>
              </a:r>
              <a:endParaRPr lang="en-IN" sz="1350" dirty="0">
                <a:solidFill>
                  <a:schemeClr val="accent5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pic>
          <p:nvPicPr>
            <p:cNvPr id="21" name="Graphic 20" descr="Table">
              <a:extLst>
                <a:ext uri="{FF2B5EF4-FFF2-40B4-BE49-F238E27FC236}">
                  <a16:creationId xmlns="" xmlns:a16="http://schemas.microsoft.com/office/drawing/2014/main" id="{FE5F2619-7296-4CB6-914C-3DDFA976A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5306" y="3645314"/>
              <a:ext cx="817170" cy="81717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E4204570-C36A-48F0-88D2-27E7D99C7F7E}"/>
                </a:ext>
              </a:extLst>
            </p:cNvPr>
            <p:cNvSpPr/>
            <p:nvPr/>
          </p:nvSpPr>
          <p:spPr>
            <a:xfrm>
              <a:off x="11596537" y="-1147015"/>
              <a:ext cx="595463" cy="91520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98DBEAFF-92E4-4CFB-9B98-C0C2E91FFD41}"/>
                </a:ext>
              </a:extLst>
            </p:cNvPr>
            <p:cNvSpPr/>
            <p:nvPr/>
          </p:nvSpPr>
          <p:spPr>
            <a:xfrm>
              <a:off x="-16482" y="-1147015"/>
              <a:ext cx="323959" cy="915203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</p:grpSp>
    </p:spTree>
    <p:extLst>
      <p:ext uri="{BB962C8B-B14F-4D97-AF65-F5344CB8AC3E}">
        <p14:creationId xmlns:p14="http://schemas.microsoft.com/office/powerpoint/2010/main" val="20419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887949"/>
            <a:ext cx="7886700" cy="994172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Arial Narrow" panose="020B0606020202030204" pitchFamily="34" charset="0"/>
              </a:rPr>
              <a:t>3. Logical instructions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583721"/>
              </p:ext>
            </p:extLst>
          </p:nvPr>
        </p:nvGraphicFramePr>
        <p:xfrm>
          <a:off x="1577379" y="2033594"/>
          <a:ext cx="6105696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5232"/>
                <a:gridCol w="2035232"/>
                <a:gridCol w="2035232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Narrow" panose="020B0606020202030204" pitchFamily="34" charset="0"/>
                        </a:rPr>
                        <a:t>A</a:t>
                      </a:r>
                      <a:endParaRPr lang="en-US" sz="9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Narrow" panose="020B0606020202030204" pitchFamily="34" charset="0"/>
                        </a:rPr>
                        <a:t>B</a:t>
                      </a:r>
                      <a:endParaRPr lang="en-US" sz="9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Narrow" panose="020B0606020202030204" pitchFamily="34" charset="0"/>
                        </a:rPr>
                        <a:t>A XOR B</a:t>
                      </a:r>
                      <a:endParaRPr lang="en-US" sz="9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9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9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9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9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9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9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9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9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9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9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9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9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77380" y="3601140"/>
            <a:ext cx="203523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 Narrow" panose="020B0606020202030204" pitchFamily="34" charset="0"/>
              </a:rPr>
              <a:t>                 </a:t>
            </a:r>
            <a:r>
              <a:rPr lang="vi-VN" sz="1050" dirty="0"/>
              <a:t>1101  </a:t>
            </a:r>
            <a:endParaRPr lang="en-US" sz="1050" dirty="0">
              <a:latin typeface="Arial Narrow" panose="020B0606020202030204" pitchFamily="34" charset="0"/>
            </a:endParaRPr>
          </a:p>
          <a:p>
            <a:r>
              <a:rPr lang="vi-VN" sz="1050" dirty="0"/>
              <a:t>XOR </a:t>
            </a:r>
            <a:r>
              <a:rPr lang="en-US" sz="1050" dirty="0">
                <a:latin typeface="Arial Narrow" panose="020B0606020202030204" pitchFamily="34" charset="0"/>
              </a:rPr>
              <a:t>      </a:t>
            </a:r>
            <a:r>
              <a:rPr lang="vi-VN" sz="1050" dirty="0"/>
              <a:t>1011</a:t>
            </a:r>
            <a:endParaRPr lang="en-US" sz="1050" dirty="0">
              <a:latin typeface="Arial Narrow" panose="020B0606020202030204" pitchFamily="34" charset="0"/>
            </a:endParaRPr>
          </a:p>
          <a:p>
            <a:r>
              <a:rPr lang="en-US" sz="1050" dirty="0">
                <a:latin typeface="Arial Narrow" panose="020B0606020202030204" pitchFamily="34" charset="0"/>
              </a:rPr>
              <a:t>            </a:t>
            </a:r>
            <a:r>
              <a:rPr lang="vi-VN" sz="1050" dirty="0"/>
              <a:t>=</a:t>
            </a:r>
            <a:r>
              <a:rPr lang="en-US" sz="1050" dirty="0">
                <a:latin typeface="Arial Narrow" panose="020B0606020202030204" pitchFamily="34" charset="0"/>
              </a:rPr>
              <a:t>  </a:t>
            </a:r>
            <a:r>
              <a:rPr lang="vi-VN" sz="1050" dirty="0"/>
              <a:t>0110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352651"/>
              </p:ext>
            </p:extLst>
          </p:nvPr>
        </p:nvGraphicFramePr>
        <p:xfrm>
          <a:off x="1577379" y="4394378"/>
          <a:ext cx="2035232" cy="1253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5232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Toggle</a:t>
                      </a:r>
                      <a:r>
                        <a:rPr lang="en-US" sz="1100" baseline="0" dirty="0" smtClean="0">
                          <a:latin typeface="Arial Narrow" panose="020B0606020202030204" pitchFamily="34" charset="0"/>
                        </a:rPr>
                        <a:t> bit 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		 </a:t>
                      </a:r>
                      <a:r>
                        <a:rPr lang="vi-VN" sz="1100" dirty="0" smtClean="0"/>
                        <a:t>0010 XOR </a:t>
                      </a:r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		 </a:t>
                      </a:r>
                      <a:r>
                        <a:rPr lang="vi-VN" sz="1100" dirty="0" smtClean="0"/>
                        <a:t>1010 </a:t>
                      </a:r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	                    </a:t>
                      </a:r>
                      <a:r>
                        <a:rPr lang="vi-VN" sz="1100" dirty="0" smtClean="0"/>
                        <a:t>=</a:t>
                      </a:r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vi-VN" sz="1100" dirty="0" smtClean="0"/>
                        <a:t>1000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Bit 1&amp;3 is</a:t>
                      </a:r>
                      <a:r>
                        <a:rPr lang="en-US" sz="110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toggled 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8649" y="1679804"/>
            <a:ext cx="22773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 Narrow" panose="020B0606020202030204" pitchFamily="34" charset="0"/>
              </a:rPr>
              <a:t>3.5 XOR</a:t>
            </a:r>
          </a:p>
        </p:txBody>
      </p:sp>
      <p:pic>
        <p:nvPicPr>
          <p:cNvPr id="8" name="Picture 15" descr="C:\Users\Administrator\Desktop\BCG\BCG 3.0\로고\LG_CI_3D_RGB_Stand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6943" y="5363045"/>
            <a:ext cx="7810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43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724" y="2837080"/>
            <a:ext cx="7886700" cy="994172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Arial Narrow" panose="020B0606020202030204" pitchFamily="34" charset="0"/>
              </a:rPr>
              <a:t>Q&amp;A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15" descr="C:\Users\Administrator\Desktop\BCG\BCG 3.0\로고\LG_CI_3D_RGB_Stand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6943" y="5363045"/>
            <a:ext cx="7810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0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09" y="327861"/>
            <a:ext cx="6327476" cy="632747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4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Numeral Systems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54742" y="1602993"/>
            <a:ext cx="7257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Sets </a:t>
            </a:r>
            <a:r>
              <a:rPr lang="en-US" dirty="0"/>
              <a:t>of symbols and the rules for using them to represent numbers, which are used to express how many objects are in a given set</a:t>
            </a:r>
          </a:p>
        </p:txBody>
      </p:sp>
    </p:spTree>
    <p:extLst>
      <p:ext uri="{BB962C8B-B14F-4D97-AF65-F5344CB8AC3E}">
        <p14:creationId xmlns:p14="http://schemas.microsoft.com/office/powerpoint/2010/main" val="36040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" y="857250"/>
            <a:ext cx="6718762" cy="632535"/>
          </a:xfrm>
        </p:spPr>
        <p:txBody>
          <a:bodyPr>
            <a:normAutofit/>
          </a:bodyPr>
          <a:lstStyle/>
          <a:p>
            <a:pPr algn="l"/>
            <a:r>
              <a:rPr lang="en-US" sz="2700" dirty="0">
                <a:latin typeface="Arial Narrow" panose="020B0606020202030204" pitchFamily="34" charset="0"/>
              </a:rPr>
              <a:t>1.The base of a number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941" y="1879555"/>
            <a:ext cx="4683872" cy="1241822"/>
          </a:xfrm>
        </p:spPr>
        <p:txBody>
          <a:bodyPr>
            <a:normAutofit/>
          </a:bodyPr>
          <a:lstStyle/>
          <a:p>
            <a:pPr algn="l"/>
            <a:r>
              <a:rPr lang="en-US" sz="1050" dirty="0">
                <a:latin typeface="Arial Narrow" panose="020B0606020202030204" pitchFamily="34" charset="0"/>
              </a:rPr>
              <a:t>The base of a number system is the number of different symbols available to represent any digit within that system.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815" y="2314350"/>
            <a:ext cx="2007998" cy="3606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940" y="1602556"/>
            <a:ext cx="35260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 Narrow" panose="020B0606020202030204" pitchFamily="34" charset="0"/>
              </a:rPr>
              <a:t>1.1 What is radix base number?</a:t>
            </a:r>
          </a:p>
        </p:txBody>
      </p:sp>
      <p:pic>
        <p:nvPicPr>
          <p:cNvPr id="8" name="Picture 15" descr="C:\Users\Administrator\Desktop\BCG\BCG 3.0\로고\LG_CI_3D_RGB_Stand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16943" y="5363045"/>
            <a:ext cx="7810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30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Number Base </a:t>
            </a:r>
            <a:r>
              <a:rPr lang="en-US" dirty="0" smtClean="0">
                <a:solidFill>
                  <a:schemeClr val="accent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 rot="19442706">
            <a:off x="2153155" y="2706350"/>
            <a:ext cx="1995714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Binary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65225" y="4277379"/>
            <a:ext cx="1995714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Hexadecima</a:t>
            </a:r>
            <a:r>
              <a:rPr lang="en-GB" dirty="0"/>
              <a:t>l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 rot="2250985">
            <a:off x="4674348" y="2695735"/>
            <a:ext cx="1995714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Decimal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5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/>
          </p:nvPr>
        </p:nvSpPr>
        <p:spPr>
          <a:xfrm>
            <a:off x="662940" y="1626626"/>
            <a:ext cx="7886700" cy="279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 Narrow" panose="020B0606020202030204" pitchFamily="34" charset="0"/>
              </a:rPr>
              <a:t>1.2 Mainly type of radix base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" y="2151532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>
                <a:latin typeface="Arial Narrow" panose="020B0606020202030204" pitchFamily="34" charset="0"/>
              </a:rPr>
              <a:t>+ The decimal system (Base 10) has a radix of 10: 0, 1, 2, 3, 4, 5, 6, 7, 8, 9 </a:t>
            </a:r>
          </a:p>
          <a:p>
            <a:pPr marL="0" indent="0">
              <a:buNone/>
            </a:pPr>
            <a:r>
              <a:rPr lang="en-US" sz="1050" dirty="0">
                <a:latin typeface="Arial Narrow" panose="020B0606020202030204" pitchFamily="34" charset="0"/>
              </a:rPr>
              <a:t>Ex: 580563</a:t>
            </a:r>
          </a:p>
          <a:p>
            <a:pPr marL="0" indent="0">
              <a:buNone/>
            </a:pPr>
            <a:r>
              <a:rPr lang="en-US" sz="1050" dirty="0">
                <a:latin typeface="Arial Narrow" panose="020B0606020202030204" pitchFamily="34" charset="0"/>
              </a:rPr>
              <a:t>+ The binary system (Base 2) has a radix of 2: 0, 1</a:t>
            </a:r>
          </a:p>
          <a:p>
            <a:pPr marL="0" indent="0">
              <a:buNone/>
            </a:pPr>
            <a:r>
              <a:rPr lang="en-US" sz="1050" dirty="0">
                <a:latin typeface="Arial Narrow" panose="020B0606020202030204" pitchFamily="34" charset="0"/>
              </a:rPr>
              <a:t>Ex: b10111001</a:t>
            </a:r>
          </a:p>
          <a:p>
            <a:pPr marL="0" indent="0">
              <a:buNone/>
            </a:pPr>
            <a:r>
              <a:rPr lang="en-US" sz="1050" dirty="0">
                <a:latin typeface="Arial Narrow" panose="020B0606020202030204" pitchFamily="34" charset="0"/>
              </a:rPr>
              <a:t>+ The hexadecimal (Base 16) has a radix of 16: 0, 1, 2, 3, 4, 5, 6, 7, 8, 9, A, B, C, D, E, F</a:t>
            </a:r>
          </a:p>
          <a:p>
            <a:pPr marL="0" indent="0">
              <a:buNone/>
            </a:pPr>
            <a:r>
              <a:rPr lang="en-US" sz="1050" dirty="0">
                <a:latin typeface="Arial Narrow" panose="020B0606020202030204" pitchFamily="34" charset="0"/>
              </a:rPr>
              <a:t>Ex: 0xF01D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15" descr="C:\Users\Administrator\Desktop\BCG\BCG 3.0\로고\LG_CI_3D_RGB_Stand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6943" y="5363045"/>
            <a:ext cx="7810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62940" y="857250"/>
            <a:ext cx="6718762" cy="75945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latin typeface="Arial Narrow" panose="020B0606020202030204" pitchFamily="34" charset="0"/>
              </a:rPr>
              <a:t>1.The base of a number system </a:t>
            </a:r>
          </a:p>
        </p:txBody>
      </p:sp>
    </p:spTree>
    <p:extLst>
      <p:ext uri="{BB962C8B-B14F-4D97-AF65-F5344CB8AC3E}">
        <p14:creationId xmlns:p14="http://schemas.microsoft.com/office/powerpoint/2010/main" val="26653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628650" y="857250"/>
            <a:ext cx="7836824" cy="76684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latin typeface="Arial Narrow" panose="020B0606020202030204" pitchFamily="34" charset="0"/>
              </a:rPr>
              <a:t>1. The base of a number system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891536"/>
              </p:ext>
            </p:extLst>
          </p:nvPr>
        </p:nvGraphicFramePr>
        <p:xfrm>
          <a:off x="628650" y="3067791"/>
          <a:ext cx="3629545" cy="543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9545"/>
              </a:tblGrid>
              <a:tr h="26544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1100100110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12DF1010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8650" y="2206030"/>
            <a:ext cx="3131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 Narrow" panose="020B0606020202030204" pitchFamily="34" charset="0"/>
              </a:rPr>
              <a:t>Can you guess?</a:t>
            </a:r>
          </a:p>
        </p:txBody>
      </p:sp>
      <p:pic>
        <p:nvPicPr>
          <p:cNvPr id="8" name="Picture 15" descr="C:\Users\Administrator\Desktop\BCG\BCG 3.0\로고\LG_CI_3D_RGB_Stand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6943" y="5363045"/>
            <a:ext cx="7810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42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8880"/>
            <a:ext cx="7886700" cy="994172"/>
          </a:xfrm>
        </p:spPr>
        <p:txBody>
          <a:bodyPr>
            <a:normAutofit/>
          </a:bodyPr>
          <a:lstStyle/>
          <a:p>
            <a:r>
              <a:rPr lang="en-US" sz="1350" dirty="0">
                <a:latin typeface="Arial Narrow" panose="020B0606020202030204" pitchFamily="34" charset="0"/>
              </a:rPr>
              <a:t>2.1 Bit and Byte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593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05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105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105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Arial Narrow" panose="020B0606020202030204" pitchFamily="34" charset="0"/>
              </a:rPr>
              <a:t>Bit(</a:t>
            </a:r>
            <a:r>
              <a:rPr lang="en-US" sz="1050" dirty="0">
                <a:solidFill>
                  <a:srgbClr val="FF0000"/>
                </a:solidFill>
                <a:latin typeface="Arial Narrow" panose="020B0606020202030204" pitchFamily="34" charset="0"/>
              </a:rPr>
              <a:t>Bi</a:t>
            </a:r>
            <a:r>
              <a:rPr lang="en-US" sz="1050" dirty="0">
                <a:latin typeface="Arial Narrow" panose="020B0606020202030204" pitchFamily="34" charset="0"/>
              </a:rPr>
              <a:t>nary Digi</a:t>
            </a:r>
            <a:r>
              <a:rPr lang="en-US" sz="1050" dirty="0">
                <a:solidFill>
                  <a:srgbClr val="FF0000"/>
                </a:solidFill>
                <a:latin typeface="Arial Narrow" panose="020B0606020202030204" pitchFamily="34" charset="0"/>
              </a:rPr>
              <a:t>t</a:t>
            </a:r>
            <a:r>
              <a:rPr lang="en-US" sz="1050" dirty="0">
                <a:latin typeface="Arial Narrow" panose="020B0606020202030204" pitchFamily="34" charset="0"/>
              </a:rPr>
              <a:t>): </a:t>
            </a:r>
          </a:p>
          <a:p>
            <a:pPr>
              <a:buFontTx/>
              <a:buChar char="-"/>
            </a:pPr>
            <a:r>
              <a:rPr lang="en-US" sz="1050" dirty="0">
                <a:latin typeface="Arial Narrow" panose="020B0606020202030204" pitchFamily="34" charset="0"/>
              </a:rPr>
              <a:t>Bit is the smallest unit of information that can be stored. </a:t>
            </a:r>
          </a:p>
          <a:p>
            <a:pPr>
              <a:buFontTx/>
              <a:buChar char="-"/>
            </a:pPr>
            <a:r>
              <a:rPr lang="en-US" sz="1050" dirty="0">
                <a:latin typeface="Arial Narrow" panose="020B0606020202030204" pitchFamily="34" charset="0"/>
              </a:rPr>
              <a:t>It consists of either zero or one.</a:t>
            </a:r>
          </a:p>
          <a:p>
            <a:pPr>
              <a:buFontTx/>
              <a:buChar char="-"/>
            </a:pPr>
            <a:r>
              <a:rPr lang="en-US" sz="1050" dirty="0">
                <a:latin typeface="Arial Narrow" panose="020B0606020202030204" pitchFamily="34" charset="0"/>
              </a:rPr>
              <a:t>Example: 1,0</a:t>
            </a:r>
          </a:p>
          <a:p>
            <a:pPr marL="0" indent="0">
              <a:buNone/>
            </a:pPr>
            <a:r>
              <a:rPr lang="en-US" sz="1050" dirty="0">
                <a:latin typeface="Arial Narrow" panose="020B0606020202030204" pitchFamily="34" charset="0"/>
              </a:rPr>
              <a:t>Byte: </a:t>
            </a:r>
          </a:p>
          <a:p>
            <a:pPr marL="0" indent="0">
              <a:buNone/>
            </a:pPr>
            <a:r>
              <a:rPr lang="en-US" sz="1050" dirty="0">
                <a:latin typeface="Arial Narrow" panose="020B0606020202030204" pitchFamily="34" charset="0"/>
              </a:rPr>
              <a:t>-     A byte is a sequence of bits. </a:t>
            </a:r>
          </a:p>
          <a:p>
            <a:pPr>
              <a:buFontTx/>
              <a:buChar char="-"/>
            </a:pPr>
            <a:r>
              <a:rPr lang="en-US" sz="1050" dirty="0">
                <a:latin typeface="Arial Narrow" panose="020B0606020202030204" pitchFamily="34" charset="0"/>
              </a:rPr>
              <a:t>Byte has been 8 bits in length. </a:t>
            </a:r>
          </a:p>
          <a:p>
            <a:pPr>
              <a:buFontTx/>
              <a:buChar char="-"/>
            </a:pPr>
            <a:r>
              <a:rPr lang="en-US" sz="1050" dirty="0">
                <a:latin typeface="Arial Narrow" panose="020B0606020202030204" pitchFamily="34" charset="0"/>
              </a:rPr>
              <a:t>Example: b01000001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857251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latin typeface="Arial Narrow" panose="020B0606020202030204" pitchFamily="34" charset="0"/>
              </a:rPr>
              <a:t>2. How to convert</a:t>
            </a:r>
          </a:p>
        </p:txBody>
      </p:sp>
    </p:spTree>
    <p:extLst>
      <p:ext uri="{BB962C8B-B14F-4D97-AF65-F5344CB8AC3E}">
        <p14:creationId xmlns:p14="http://schemas.microsoft.com/office/powerpoint/2010/main" val="82984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77077"/>
            <a:ext cx="7886700" cy="994172"/>
          </a:xfrm>
        </p:spPr>
        <p:txBody>
          <a:bodyPr>
            <a:normAutofit/>
          </a:bodyPr>
          <a:lstStyle/>
          <a:p>
            <a:r>
              <a:rPr lang="en-US" sz="1350" dirty="0">
                <a:latin typeface="Arial Narrow" panose="020B0606020202030204" pitchFamily="34" charset="0"/>
              </a:rPr>
              <a:t>2.2 bit field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404016"/>
              </p:ext>
            </p:extLst>
          </p:nvPr>
        </p:nvGraphicFramePr>
        <p:xfrm>
          <a:off x="690996" y="2920402"/>
          <a:ext cx="7239744" cy="556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4416"/>
                <a:gridCol w="804416"/>
                <a:gridCol w="804416"/>
                <a:gridCol w="804416"/>
                <a:gridCol w="804416"/>
                <a:gridCol w="804416"/>
                <a:gridCol w="804416"/>
                <a:gridCol w="804416"/>
                <a:gridCol w="804416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Bit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7</a:t>
                      </a:r>
                      <a:endParaRPr lang="en-US" sz="1100" b="1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6</a:t>
                      </a:r>
                      <a:endParaRPr lang="en-US" sz="1100" b="1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5</a:t>
                      </a:r>
                      <a:endParaRPr lang="en-US" sz="1100" b="1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4</a:t>
                      </a:r>
                      <a:endParaRPr lang="en-US" sz="1100" b="1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3</a:t>
                      </a:r>
                      <a:endParaRPr lang="en-US" sz="1100" b="1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2</a:t>
                      </a:r>
                      <a:endParaRPr lang="en-US" sz="1100" b="1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b="1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b="1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Value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0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dirty="0">
                        <a:latin typeface="Arial Narrow" panose="020B0606020202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5DAE-49A1-4814-A2C0-857B1A97878B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857251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latin typeface="Arial Narrow" panose="020B0606020202030204" pitchFamily="34" charset="0"/>
              </a:rPr>
              <a:t>2. How to convert</a:t>
            </a:r>
          </a:p>
        </p:txBody>
      </p:sp>
      <p:pic>
        <p:nvPicPr>
          <p:cNvPr id="7" name="Picture 15" descr="C:\Users\Administrator\Desktop\BCG\BCG 3.0\로고\LG_CI_3D_RGB_Stand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6943" y="5363045"/>
            <a:ext cx="7810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90996" y="2204599"/>
            <a:ext cx="27631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b01101001</a:t>
            </a:r>
          </a:p>
        </p:txBody>
      </p:sp>
    </p:spTree>
    <p:extLst>
      <p:ext uri="{BB962C8B-B14F-4D97-AF65-F5344CB8AC3E}">
        <p14:creationId xmlns:p14="http://schemas.microsoft.com/office/powerpoint/2010/main" val="31731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18720</TotalTime>
  <Words>933</Words>
  <Application>Microsoft Office PowerPoint</Application>
  <PresentationFormat>On-screen Show (4:3)</PresentationFormat>
  <Paragraphs>361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Narrow</vt:lpstr>
      <vt:lpstr>Calibri</vt:lpstr>
      <vt:lpstr>Calibri Light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Numeral Systems</vt:lpstr>
      <vt:lpstr>1.The base of a number system </vt:lpstr>
      <vt:lpstr>Number Base Conversion</vt:lpstr>
      <vt:lpstr>1.2 Mainly type of radix base number</vt:lpstr>
      <vt:lpstr>1. The base of a number system </vt:lpstr>
      <vt:lpstr>2.1 Bit and Byte</vt:lpstr>
      <vt:lpstr>2.2 bit field </vt:lpstr>
      <vt:lpstr>2. How to convert</vt:lpstr>
      <vt:lpstr>Decimal to other number systems</vt:lpstr>
      <vt:lpstr>PowerPoint Presentation</vt:lpstr>
      <vt:lpstr>PowerPoint Presentation</vt:lpstr>
      <vt:lpstr>PowerPoint Presentation</vt:lpstr>
      <vt:lpstr>2.6 Relationship between Binary and Hexadecimal </vt:lpstr>
      <vt:lpstr>3. Logical instructions </vt:lpstr>
      <vt:lpstr>3. Logical instructions </vt:lpstr>
      <vt:lpstr>3. Logical instructions  </vt:lpstr>
      <vt:lpstr>3. Logical instructions </vt:lpstr>
      <vt:lpstr>3. Logical instructions</vt:lpstr>
      <vt:lpstr>Q&amp;A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DAO/LGEVH VC IVI VALIDATION TEST(truong.dao@lge.com)</dc:creator>
  <cp:lastModifiedBy>TRUONG XUAN DAO/Part Leader/LGEVH VS FUNCTION &amp; AUTOMATION TEST(truong.dao@lge.com)</cp:lastModifiedBy>
  <cp:revision>128</cp:revision>
  <dcterms:created xsi:type="dcterms:W3CDTF">2017-06-28T08:51:44Z</dcterms:created>
  <dcterms:modified xsi:type="dcterms:W3CDTF">2021-01-15T03:10:51Z</dcterms:modified>
</cp:coreProperties>
</file>