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5" r:id="rId2"/>
    <p:sldId id="281" r:id="rId3"/>
    <p:sldId id="264" r:id="rId4"/>
    <p:sldId id="265" r:id="rId5"/>
    <p:sldId id="266" r:id="rId6"/>
    <p:sldId id="267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2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YEN MINH NGUYEN/LGEVH VC IVI VALIDATION TEST(quyen.nguyen@lge.com)" initials="QMNVIVT" lastIdx="1" clrIdx="0">
    <p:extLst>
      <p:ext uri="{19B8F6BF-5375-455C-9EA6-DF929625EA0E}">
        <p15:presenceInfo xmlns:p15="http://schemas.microsoft.com/office/powerpoint/2012/main" userId="S-1-5-21-2543426832-1914326140-3112152631-1720377" providerId="AD"/>
      </p:ext>
    </p:extLst>
  </p:cmAuthor>
  <p:cmAuthor id="2" name="HA THU TRINH/LGEVH VC VALIDATION TEST(ha.trinh@lge.com)" initials="HTTVVT" lastIdx="8" clrIdx="1">
    <p:extLst>
      <p:ext uri="{19B8F6BF-5375-455C-9EA6-DF929625EA0E}">
        <p15:presenceInfo xmlns:p15="http://schemas.microsoft.com/office/powerpoint/2012/main" userId="S-1-5-21-2543426832-1914326140-3112152631-1857901" providerId="AD"/>
      </p:ext>
    </p:extLst>
  </p:cmAuthor>
  <p:cmAuthor id="3" name="ANH TO/LGEVH VC VALIDATION TEST(anh.to@lge.com)" initials="ATVVT" lastIdx="11" clrIdx="2">
    <p:extLst>
      <p:ext uri="{19B8F6BF-5375-455C-9EA6-DF929625EA0E}">
        <p15:presenceInfo xmlns:p15="http://schemas.microsoft.com/office/powerpoint/2012/main" userId="S-1-5-21-2543426832-1914326140-3112152631-18225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CC40"/>
    <a:srgbClr val="008E40"/>
    <a:srgbClr val="8E6C00"/>
    <a:srgbClr val="8C3FC5"/>
    <a:srgbClr val="6EA92D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9" autoAdjust="0"/>
    <p:restoredTop sz="95284" autoAdjust="0"/>
  </p:normalViewPr>
  <p:slideViewPr>
    <p:cSldViewPr snapToGrid="0">
      <p:cViewPr varScale="1">
        <p:scale>
          <a:sx n="86" d="100"/>
          <a:sy n="86" d="100"/>
        </p:scale>
        <p:origin x="154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92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CE4C1-ED51-48CD-B71C-CB491FD0472C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D9D3-0D35-4330-8A79-32B65B19D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4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00F6-5DE9-4EA4-BCDA-63361F47789C}" type="datetimeFigureOut">
              <a:rPr lang="en-US" smtClean="0"/>
              <a:pPr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B7137-448F-4F48-9090-F5E0889B41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90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32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3597-8552-4B03-A782-12F1326C09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1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312DA-88D7-4328-9044-755AD59E3DC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2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RX_CERT_1243 -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</a:t>
            </a:r>
            <a:r>
              <a:rPr lang="fr-FR" dirty="0" smtClean="0"/>
              <a:t> </a:t>
            </a:r>
          </a:p>
          <a:p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RX_CERT_2738 -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</a:t>
            </a: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</a:t>
            </a:r>
            <a:r>
              <a:rPr lang="fr-FR" dirty="0" smtClean="0"/>
              <a:t> </a:t>
            </a:r>
          </a:p>
          <a:p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RX_CERT_3327 - Trafic Data</a:t>
            </a:r>
          </a:p>
          <a:p>
            <a:endParaRPr lang="fr-FR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fr-F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3727: Automotive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Blend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fr-FR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</a:p>
          <a:p>
            <a:pPr marL="628650" lvl="1" indent="-171450">
              <a:buFontTx/>
              <a:buChar char="-"/>
            </a:pPr>
            <a:r>
              <a:rPr lang="fr-FR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 HMI</a:t>
            </a:r>
          </a:p>
          <a:p>
            <a:pPr marL="628650" lvl="1" indent="-171450">
              <a:buFontTx/>
              <a:buChar char="-"/>
            </a:pPr>
            <a:r>
              <a:rPr lang="fr-FR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 rate </a:t>
            </a:r>
            <a:r>
              <a:rPr lang="fr-FR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fr-FR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performance</a:t>
            </a:r>
          </a:p>
          <a:p>
            <a:pPr marL="628650" lvl="1" indent="-171450">
              <a:buFontTx/>
              <a:buChar char="-"/>
            </a:pPr>
            <a:r>
              <a:rPr lang="fr-FR" dirty="0" smtClean="0"/>
              <a:t>Acquisition</a:t>
            </a:r>
            <a:r>
              <a:rPr lang="fr-FR" baseline="0" dirty="0" smtClean="0"/>
              <a:t> time –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audio </a:t>
            </a:r>
            <a:r>
              <a:rPr lang="fr-FR" baseline="0" dirty="0" err="1" smtClean="0"/>
              <a:t>analyzer</a:t>
            </a:r>
            <a:r>
              <a:rPr lang="fr-FR" baseline="0" dirty="0" smtClean="0"/>
              <a:t>, oscilloscope…</a:t>
            </a:r>
          </a:p>
          <a:p>
            <a:pPr marL="628650" lvl="1" indent="-171450">
              <a:buFontTx/>
              <a:buChar char="-"/>
            </a:pPr>
            <a:r>
              <a:rPr lang="en-US" dirty="0" smtClean="0"/>
              <a:t>Automatic</a:t>
            </a:r>
            <a:r>
              <a:rPr lang="en-US" baseline="0" dirty="0" smtClean="0"/>
              <a:t> </a:t>
            </a:r>
            <a:r>
              <a:rPr lang="en-US" dirty="0" smtClean="0"/>
              <a:t>Audio</a:t>
            </a:r>
            <a:r>
              <a:rPr lang="en-US" baseline="0" dirty="0" smtClean="0"/>
              <a:t> Alignment: output sound change between channel, channel information…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3850: Functional testing – determine bit rate error in special condition, signals… in long time checking (using)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0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: 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HD, analog, </a:t>
            </a:r>
            <a:r>
              <a:rPr lang="en-US" baseline="0" dirty="0" err="1" smtClean="0"/>
              <a:t>tín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can </a:t>
            </a:r>
            <a:r>
              <a:rPr lang="en-US" baseline="0" dirty="0" err="1" smtClean="0"/>
              <a:t>thiệp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thoa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ổn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Bit Error Rate, </a:t>
            </a:r>
            <a:r>
              <a:rPr lang="en-US" baseline="0" dirty="0" err="1" smtClean="0"/>
              <a:t>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chia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3597-8552-4B03-A782-12F1326C09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8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3597-8552-4B03-A782-12F1326C09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4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3597-8552-4B03-A782-12F1326C09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4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3597-8552-4B03-A782-12F1326C09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executing, we meet the bug: Unable to display the info. of the song on the HMI. So we need to define whether it’s HMI issue or LGE issue.</a:t>
            </a:r>
          </a:p>
          <a:p>
            <a:r>
              <a:rPr lang="en-US" baseline="0" dirty="0" smtClean="0"/>
              <a:t>But what is HMI issue and LGE issue?</a:t>
            </a:r>
          </a:p>
          <a:p>
            <a:r>
              <a:rPr lang="en-US" baseline="0" dirty="0" smtClean="0"/>
              <a:t>….</a:t>
            </a:r>
          </a:p>
          <a:p>
            <a:r>
              <a:rPr lang="en-US" baseline="0" dirty="0" smtClean="0"/>
              <a:t>And How to check, get the log and report to the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team. 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3597-8552-4B03-A782-12F1326C09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55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3597-8552-4B03-A782-12F1326C09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533" y="385762"/>
            <a:ext cx="7857067" cy="1578504"/>
          </a:xfrm>
        </p:spPr>
        <p:txBody>
          <a:bodyPr anchor="b">
            <a:normAutofit/>
          </a:bodyPr>
          <a:lstStyle>
            <a:lvl1pPr algn="ctr">
              <a:defRPr sz="3600">
                <a:ln>
                  <a:noFill/>
                </a:ln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Report Title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30399" y="1964266"/>
            <a:ext cx="5249334" cy="8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 userDrawn="1"/>
        </p:nvSpPr>
        <p:spPr>
          <a:xfrm>
            <a:off x="1985432" y="4648201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VC</a:t>
            </a:r>
            <a:r>
              <a:rPr lang="en-US" b="1" baseline="0" smtClean="0">
                <a:latin typeface="Arial" panose="020B0604020202020204" pitchFamily="34" charset="0"/>
                <a:cs typeface="Arial" panose="020B0604020202020204" pitchFamily="34" charset="0"/>
              </a:rPr>
              <a:t> DCV – Validation Test Team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31269" y="2709069"/>
            <a:ext cx="4157662" cy="1666875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Content 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1930399" y="2239168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57916" y="5088732"/>
            <a:ext cx="5194299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1"/>
            </a:lvl1pPr>
          </a:lstStyle>
          <a:p>
            <a:pPr lvl="0"/>
            <a:r>
              <a:rPr lang="en-US" dirty="0" smtClean="0"/>
              <a:t>Location, Month Year</a:t>
            </a:r>
          </a:p>
        </p:txBody>
      </p:sp>
    </p:spTree>
    <p:extLst>
      <p:ext uri="{BB962C8B-B14F-4D97-AF65-F5344CB8AC3E}">
        <p14:creationId xmlns:p14="http://schemas.microsoft.com/office/powerpoint/2010/main" val="1186969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4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7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3" y="930807"/>
            <a:ext cx="4193117" cy="5342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0806"/>
            <a:ext cx="4246034" cy="53429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"/>
            <a:ext cx="865293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749829"/>
            <a:ext cx="42695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637769"/>
            <a:ext cx="4269583" cy="462756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49821"/>
            <a:ext cx="42523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37753"/>
            <a:ext cx="4252382" cy="4627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8599" y="702733"/>
            <a:ext cx="8646585" cy="4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2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6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5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68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33" y="7620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33" y="812801"/>
            <a:ext cx="8553451" cy="52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89799" y="85715"/>
            <a:ext cx="1585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sz="1400" baseline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-used only</a:t>
            </a:r>
            <a:endParaRPr lang="en-US" sz="14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7457" y="6106580"/>
            <a:ext cx="8467727" cy="736600"/>
            <a:chOff x="407457" y="6225118"/>
            <a:chExt cx="8467727" cy="736600"/>
          </a:xfrm>
        </p:grpSpPr>
        <p:pic>
          <p:nvPicPr>
            <p:cNvPr id="7" name="Picture 15" descr="C:\Users\Administrator\Desktop\BCG\BCG 3.0\로고\LG_CI_3D_RGB_Standard.png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833784" y="6225118"/>
              <a:ext cx="1041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07457" y="6482821"/>
              <a:ext cx="2446868" cy="22119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lang="en-US" sz="1800" b="1" cap="none" spc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latin typeface="Freestyle Script" panose="030804020302050B0404" pitchFamily="66" charset="0"/>
                  <a:ea typeface="MS Gothic" panose="020B0609070205080204" pitchFamily="49" charset="-128"/>
                </a:rPr>
                <a:t>Be First, Do It Right, Work Smart</a:t>
              </a:r>
              <a:endParaRPr lang="en-US" sz="1800" b="1" cap="none" spc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0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6"/>
          <p:cNvSpPr>
            <a:spLocks noChangeArrowheads="1"/>
          </p:cNvSpPr>
          <p:nvPr/>
        </p:nvSpPr>
        <p:spPr bwMode="auto">
          <a:xfrm>
            <a:off x="1626075" y="1301936"/>
            <a:ext cx="5903792" cy="10638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/>
            <a:r>
              <a:rPr lang="en-US" altLang="ko-KR" sz="3400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Radio Pre-Certification IDR</a:t>
            </a:r>
            <a:endParaRPr lang="ko-KR" altLang="en-US" sz="3400" b="1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1819433" y="2199325"/>
            <a:ext cx="551707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84385" tIns="42193" rIns="84385" bIns="42193"/>
          <a:lstStyle/>
          <a:p>
            <a:endParaRPr lang="ko-KR" altLang="en-US" sz="1662" dirty="0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51191" y="5195746"/>
            <a:ext cx="1053558" cy="764278"/>
            <a:chOff x="4051192" y="4625475"/>
            <a:chExt cx="1053558" cy="764278"/>
          </a:xfrm>
        </p:grpSpPr>
        <p:sp>
          <p:nvSpPr>
            <p:cNvPr id="7173" name="직사각형 4"/>
            <p:cNvSpPr>
              <a:spLocks noChangeArrowheads="1"/>
            </p:cNvSpPr>
            <p:nvPr/>
          </p:nvSpPr>
          <p:spPr bwMode="auto">
            <a:xfrm>
              <a:off x="4154618" y="5041644"/>
              <a:ext cx="846707" cy="348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ko-KR" sz="1662" b="1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VS </a:t>
              </a:r>
              <a:r>
                <a:rPr lang="en-US" altLang="ko-KR" sz="1662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DCV</a:t>
              </a:r>
            </a:p>
          </p:txBody>
        </p:sp>
        <p:sp>
          <p:nvSpPr>
            <p:cNvPr id="7174" name="직사각형 4"/>
            <p:cNvSpPr>
              <a:spLocks noChangeArrowheads="1"/>
            </p:cNvSpPr>
            <p:nvPr/>
          </p:nvSpPr>
          <p:spPr bwMode="auto">
            <a:xfrm>
              <a:off x="4051192" y="4625475"/>
              <a:ext cx="1053558" cy="348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ko-KR" sz="1662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2019.11.18</a:t>
              </a:r>
              <a:endParaRPr lang="ko-KR" altLang="en-US" sz="1662" b="1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7177" name="Text Box 168"/>
          <p:cNvSpPr txBox="1">
            <a:spLocks noChangeArrowheads="1"/>
          </p:cNvSpPr>
          <p:nvPr/>
        </p:nvSpPr>
        <p:spPr bwMode="auto">
          <a:xfrm>
            <a:off x="6351261" y="420000"/>
            <a:ext cx="2510204" cy="340996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84396" tIns="42198" rIns="84396" bIns="42198">
            <a:spAutoFit/>
          </a:bodyPr>
          <a:lstStyle/>
          <a:p>
            <a:r>
              <a:rPr lang="en-US" altLang="ko-KR" sz="1662" b="1" dirty="0">
                <a:solidFill>
                  <a:srgbClr val="C0C0C0"/>
                </a:solidFill>
                <a:latin typeface="Arial" charset="0"/>
                <a:ea typeface="돋움" pitchFamily="50" charset="-127"/>
              </a:rPr>
              <a:t>LGE Internal Use Only</a:t>
            </a:r>
          </a:p>
        </p:txBody>
      </p:sp>
      <p:sp>
        <p:nvSpPr>
          <p:cNvPr id="9" name="직사각형 4"/>
          <p:cNvSpPr>
            <a:spLocks noChangeArrowheads="1"/>
          </p:cNvSpPr>
          <p:nvPr/>
        </p:nvSpPr>
        <p:spPr bwMode="auto">
          <a:xfrm>
            <a:off x="2535051" y="2434481"/>
            <a:ext cx="493254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0050" indent="-400050" eaLnBrk="1" latinLnBrk="1" hangingPunct="1">
              <a:buAutoNum type="romanUcPeriod"/>
            </a:pPr>
            <a:r>
              <a:rPr lang="en-US" altLang="ko-KR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Organization Chart &amp; Resource Plan</a:t>
            </a:r>
          </a:p>
          <a:p>
            <a:pPr marL="400050" indent="-400050" eaLnBrk="1" latinLnBrk="1" hangingPunct="1">
              <a:buAutoNum type="romanUcPeriod"/>
            </a:pPr>
            <a:r>
              <a:rPr lang="en-US" altLang="ko-KR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Project Schedule</a:t>
            </a:r>
          </a:p>
          <a:p>
            <a:pPr marL="400050" indent="-400050" eaLnBrk="1" latinLnBrk="1" hangingPunct="1">
              <a:buAutoNum type="romanUcPeriod"/>
            </a:pPr>
            <a:r>
              <a:rPr lang="en-US" altLang="ko-KR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Project Progress</a:t>
            </a:r>
          </a:p>
          <a:p>
            <a:pPr marL="400050" indent="-400050" eaLnBrk="1" latinLnBrk="1" hangingPunct="1">
              <a:buAutoNum type="romanUcPeriod"/>
            </a:pPr>
            <a:r>
              <a:rPr lang="en-US" altLang="ko-KR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Test Equipment Status</a:t>
            </a:r>
          </a:p>
          <a:p>
            <a:pPr marL="400050" indent="-400050" eaLnBrk="1" latinLnBrk="1" hangingPunct="1">
              <a:buAutoNum type="romanUcPeriod"/>
            </a:pPr>
            <a:r>
              <a:rPr lang="en-US" altLang="ko-KR" b="1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Issues &amp; Risks</a:t>
            </a:r>
          </a:p>
        </p:txBody>
      </p:sp>
    </p:spTree>
    <p:extLst>
      <p:ext uri="{BB962C8B-B14F-4D97-AF65-F5344CB8AC3E}">
        <p14:creationId xmlns:p14="http://schemas.microsoft.com/office/powerpoint/2010/main" val="344933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r>
              <a:rPr lang="en-US" sz="1800" dirty="0">
                <a:latin typeface="Arial Narrow" panose="020B0606020202030204" pitchFamily="34" charset="0"/>
              </a:rPr>
              <a:t>II.     Set up environment with multiple signals and demo</a:t>
            </a:r>
            <a:endParaRPr lang="en-US" altLang="ko-KR" sz="2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Subtitle 2"/>
          <p:cNvSpPr txBox="1">
            <a:spLocks noGrp="1"/>
          </p:cNvSpPr>
          <p:nvPr>
            <p:ph idx="1"/>
          </p:nvPr>
        </p:nvSpPr>
        <p:spPr>
          <a:xfrm>
            <a:off x="615772" y="1484753"/>
            <a:ext cx="3738114" cy="4862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200" dirty="0" smtClean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 Narrow" panose="020B0606020202030204" pitchFamily="34" charset="0"/>
              </a:rPr>
              <a:t> </a:t>
            </a:r>
            <a:r>
              <a:rPr lang="en-US" sz="1200" b="1" dirty="0">
                <a:latin typeface="Arial Narrow" panose="020B0606020202030204" pitchFamily="34" charset="0"/>
              </a:rPr>
              <a:t>Test Environment </a:t>
            </a:r>
            <a:r>
              <a:rPr lang="en-US" sz="1200" b="1" dirty="0" smtClean="0">
                <a:latin typeface="Arial Narrow" panose="020B0606020202030204" pitchFamily="34" charset="0"/>
              </a:rPr>
              <a:t>information:</a:t>
            </a:r>
            <a:endParaRPr lang="en-US" sz="1200" b="1" dirty="0">
              <a:latin typeface="Arial Narrow" panose="020B0606020202030204" pitchFamily="34" charset="0"/>
            </a:endParaRPr>
          </a:p>
          <a:p>
            <a:pPr marL="573088" indent="-231775">
              <a:lnSpc>
                <a:spcPct val="150000"/>
              </a:lnSpc>
              <a:buAutoNum type="arabicPeriod"/>
            </a:pPr>
            <a:r>
              <a:rPr lang="en-US" sz="1200" dirty="0" smtClean="0">
                <a:latin typeface="Arial Narrow" panose="020B0606020202030204" pitchFamily="34" charset="0"/>
              </a:rPr>
              <a:t>Connected </a:t>
            </a:r>
            <a:r>
              <a:rPr lang="en-US" sz="1200" dirty="0">
                <a:latin typeface="Arial Narrow" panose="020B0606020202030204" pitchFamily="34" charset="0"/>
              </a:rPr>
              <a:t>to Multi Radio </a:t>
            </a:r>
            <a:r>
              <a:rPr lang="en-US" sz="1200" dirty="0" smtClean="0">
                <a:latin typeface="Arial Narrow" panose="020B0606020202030204" pitchFamily="34" charset="0"/>
              </a:rPr>
              <a:t>Generator</a:t>
            </a:r>
          </a:p>
          <a:p>
            <a:pPr marL="911225" indent="-342900">
              <a:lnSpc>
                <a:spcPct val="150000"/>
              </a:lnSpc>
              <a:buAutoNum type="arabicPeriod"/>
            </a:pPr>
            <a:endParaRPr lang="en-US" sz="12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 Narrow" panose="020B0606020202030204" pitchFamily="34" charset="0"/>
              </a:rPr>
              <a:t> </a:t>
            </a:r>
            <a:r>
              <a:rPr lang="en-US" sz="1200" b="1" dirty="0" smtClean="0">
                <a:latin typeface="Arial Narrow" panose="020B0606020202030204" pitchFamily="34" charset="0"/>
              </a:rPr>
              <a:t>Pre-Condition:</a:t>
            </a:r>
            <a:endParaRPr lang="en-US" sz="1200" b="1" dirty="0">
              <a:latin typeface="Arial Narrow" panose="020B0606020202030204" pitchFamily="34" charset="0"/>
            </a:endParaRPr>
          </a:p>
          <a:p>
            <a:pPr marL="341313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1</a:t>
            </a:r>
            <a:r>
              <a:rPr lang="en-US" sz="1200" dirty="0">
                <a:latin typeface="Arial Narrow" panose="020B0606020202030204" pitchFamily="34" charset="0"/>
              </a:rPr>
              <a:t>. </a:t>
            </a:r>
            <a:r>
              <a:rPr lang="en-US" sz="1200" dirty="0" smtClean="0">
                <a:latin typeface="Arial Narrow" panose="020B0606020202030204" pitchFamily="34" charset="0"/>
              </a:rPr>
              <a:t>HU power </a:t>
            </a:r>
            <a:r>
              <a:rPr lang="en-US" sz="1200" dirty="0">
                <a:latin typeface="Arial Narrow" panose="020B0606020202030204" pitchFamily="34" charset="0"/>
              </a:rPr>
              <a:t>is ON</a:t>
            </a:r>
          </a:p>
          <a:p>
            <a:pPr marL="341313" indent="0">
              <a:lnSpc>
                <a:spcPct val="150000"/>
              </a:lnSpc>
              <a:buNone/>
            </a:pPr>
            <a:r>
              <a:rPr lang="en-US" sz="1200" dirty="0">
                <a:latin typeface="Arial Narrow" panose="020B0606020202030204" pitchFamily="34" charset="0"/>
              </a:rPr>
              <a:t>2</a:t>
            </a:r>
            <a:r>
              <a:rPr lang="en-US" sz="1200" dirty="0" smtClean="0">
                <a:latin typeface="Arial Narrow" panose="020B0606020202030204" pitchFamily="34" charset="0"/>
              </a:rPr>
              <a:t>. </a:t>
            </a:r>
            <a:r>
              <a:rPr lang="en-US" sz="1200" dirty="0">
                <a:latin typeface="Arial Narrow" panose="020B0606020202030204" pitchFamily="34" charset="0"/>
              </a:rPr>
              <a:t>URT5000 and antenna are connected</a:t>
            </a:r>
          </a:p>
          <a:p>
            <a:pPr marL="341313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3. </a:t>
            </a:r>
            <a:r>
              <a:rPr lang="en-US" sz="1200" dirty="0">
                <a:latin typeface="Arial Narrow" panose="020B0606020202030204" pitchFamily="34" charset="0"/>
              </a:rPr>
              <a:t>Serial2 (VLOG) on PC is connected to HU and run</a:t>
            </a:r>
          </a:p>
          <a:p>
            <a:pPr marL="341313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4. </a:t>
            </a:r>
            <a:r>
              <a:rPr lang="en-US" sz="1200" dirty="0">
                <a:latin typeface="Arial Narrow" panose="020B0606020202030204" pitchFamily="34" charset="0"/>
              </a:rPr>
              <a:t>Radio setting &gt; HD Radio </a:t>
            </a:r>
            <a:r>
              <a:rPr lang="en-US" sz="1200" dirty="0" smtClean="0">
                <a:latin typeface="Arial Narrow" panose="020B0606020202030204" pitchFamily="34" charset="0"/>
              </a:rPr>
              <a:t>Active</a:t>
            </a:r>
            <a:endParaRPr lang="en-US" sz="1200" dirty="0">
              <a:latin typeface="Arial Narrow" panose="020B0606020202030204" pitchFamily="34" charset="0"/>
            </a:endParaRPr>
          </a:p>
          <a:p>
            <a:pPr marL="568325" indent="0">
              <a:lnSpc>
                <a:spcPct val="150000"/>
              </a:lnSpc>
              <a:buNone/>
            </a:pPr>
            <a:endParaRPr lang="en-US" sz="1200" dirty="0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8633" y="1781068"/>
            <a:ext cx="4521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 Narrow" panose="020B0606020202030204" pitchFamily="34" charset="0"/>
              </a:rPr>
              <a:t> Test </a:t>
            </a:r>
            <a:r>
              <a:rPr lang="en-US" sz="1200" b="1" dirty="0" err="1">
                <a:latin typeface="Arial Narrow" panose="020B0606020202030204" pitchFamily="34" charset="0"/>
              </a:rPr>
              <a:t>steps.Actions</a:t>
            </a:r>
            <a:r>
              <a:rPr lang="en-US" sz="1200" b="1" dirty="0">
                <a:latin typeface="Arial Narrow" panose="020B0606020202030204" pitchFamily="34" charset="0"/>
              </a:rPr>
              <a:t>: </a:t>
            </a:r>
          </a:p>
          <a:p>
            <a:pPr marL="176213">
              <a:lnSpc>
                <a:spcPct val="150000"/>
              </a:lnSpc>
              <a:buNone/>
            </a:pPr>
            <a:r>
              <a:rPr lang="en-US" sz="1200" dirty="0">
                <a:latin typeface="Arial Narrow" panose="020B0606020202030204" pitchFamily="34" charset="0"/>
              </a:rPr>
              <a:t>1. Run </a:t>
            </a:r>
            <a:r>
              <a:rPr lang="en-US" sz="1200" b="1" dirty="0">
                <a:latin typeface="Arial Narrow" panose="020B0606020202030204" pitchFamily="34" charset="0"/>
              </a:rPr>
              <a:t>URT 1 </a:t>
            </a:r>
            <a:r>
              <a:rPr lang="en-US" sz="1200" dirty="0">
                <a:latin typeface="Arial Narrow" panose="020B0606020202030204" pitchFamily="34" charset="0"/>
              </a:rPr>
              <a:t>Tool</a:t>
            </a:r>
          </a:p>
          <a:p>
            <a:pPr marL="176213">
              <a:lnSpc>
                <a:spcPct val="150000"/>
              </a:lnSpc>
              <a:buNone/>
            </a:pPr>
            <a:r>
              <a:rPr lang="en-US" sz="1200" dirty="0">
                <a:latin typeface="Arial Narrow" panose="020B0606020202030204" pitchFamily="34" charset="0"/>
              </a:rPr>
              <a:t>2. Select vector signal: IB_FMr450_e1wfr1382.bin </a:t>
            </a:r>
          </a:p>
          <a:p>
            <a:pPr marL="176213">
              <a:lnSpc>
                <a:spcPct val="150000"/>
              </a:lnSpc>
              <a:buNone/>
            </a:pPr>
            <a:r>
              <a:rPr lang="en-US" sz="1200" dirty="0">
                <a:latin typeface="Arial Narrow" panose="020B0606020202030204" pitchFamily="34" charset="0"/>
              </a:rPr>
              <a:t>3. Change a Frequency :</a:t>
            </a:r>
            <a:r>
              <a:rPr lang="en-US" sz="1200" b="1" dirty="0">
                <a:latin typeface="Arial Narrow" panose="020B0606020202030204" pitchFamily="34" charset="0"/>
              </a:rPr>
              <a:t>100.5 MHz</a:t>
            </a:r>
          </a:p>
          <a:p>
            <a:pPr marL="176213">
              <a:lnSpc>
                <a:spcPct val="150000"/>
              </a:lnSpc>
              <a:buNone/>
            </a:pPr>
            <a:r>
              <a:rPr lang="en-US" sz="1200" dirty="0">
                <a:latin typeface="Arial Narrow" panose="020B0606020202030204" pitchFamily="34" charset="0"/>
              </a:rPr>
              <a:t>4. Change a Signal Power : -60.0dBm</a:t>
            </a:r>
          </a:p>
          <a:p>
            <a:pPr marL="176213">
              <a:lnSpc>
                <a:spcPct val="150000"/>
              </a:lnSpc>
              <a:buNone/>
            </a:pPr>
            <a:r>
              <a:rPr lang="en-US" sz="1200" dirty="0">
                <a:latin typeface="Arial Narrow" panose="020B0606020202030204" pitchFamily="34" charset="0"/>
              </a:rPr>
              <a:t>5. Run </a:t>
            </a:r>
            <a:r>
              <a:rPr lang="en-US" sz="1200" b="1" dirty="0">
                <a:latin typeface="Arial Narrow" panose="020B0606020202030204" pitchFamily="34" charset="0"/>
              </a:rPr>
              <a:t>URT 2 </a:t>
            </a:r>
            <a:r>
              <a:rPr lang="en-US" sz="1200" dirty="0">
                <a:latin typeface="Arial Narrow" panose="020B0606020202030204" pitchFamily="34" charset="0"/>
              </a:rPr>
              <a:t>Tool</a:t>
            </a:r>
          </a:p>
          <a:p>
            <a:pPr marL="176213">
              <a:lnSpc>
                <a:spcPct val="150000"/>
              </a:lnSpc>
              <a:buNone/>
            </a:pPr>
            <a:r>
              <a:rPr lang="en-US" sz="1200" dirty="0">
                <a:latin typeface="Arial Narrow" panose="020B0606020202030204" pitchFamily="34" charset="0"/>
              </a:rPr>
              <a:t>6. Select vector signal: IB_FMr450_e1wfr1386.bin</a:t>
            </a:r>
          </a:p>
          <a:p>
            <a:pPr marL="176213">
              <a:lnSpc>
                <a:spcPct val="150000"/>
              </a:lnSpc>
              <a:buNone/>
            </a:pPr>
            <a:r>
              <a:rPr lang="en-US" sz="1200" dirty="0">
                <a:latin typeface="Arial Narrow" panose="020B0606020202030204" pitchFamily="34" charset="0"/>
              </a:rPr>
              <a:t>7. Change a Frequency :</a:t>
            </a:r>
            <a:r>
              <a:rPr lang="en-US" sz="1200" b="1" dirty="0">
                <a:latin typeface="Arial Narrow" panose="020B0606020202030204" pitchFamily="34" charset="0"/>
              </a:rPr>
              <a:t>93.5 MHz</a:t>
            </a:r>
          </a:p>
          <a:p>
            <a:pPr marL="176213">
              <a:lnSpc>
                <a:spcPct val="150000"/>
              </a:lnSpc>
              <a:buNone/>
            </a:pPr>
            <a:r>
              <a:rPr lang="en-US" sz="1200" dirty="0">
                <a:latin typeface="Arial Narrow" panose="020B0606020202030204" pitchFamily="34" charset="0"/>
              </a:rPr>
              <a:t>8. Change a Signal Power : -60.0dBm</a:t>
            </a:r>
          </a:p>
          <a:p>
            <a:pPr marL="176213">
              <a:lnSpc>
                <a:spcPct val="150000"/>
              </a:lnSpc>
              <a:buNone/>
            </a:pPr>
            <a:r>
              <a:rPr lang="en-US" sz="1200" dirty="0">
                <a:latin typeface="Arial Narrow" panose="020B0606020202030204" pitchFamily="34" charset="0"/>
              </a:rPr>
              <a:t>9. Play both URT</a:t>
            </a:r>
          </a:p>
          <a:p>
            <a:pPr marL="176213">
              <a:lnSpc>
                <a:spcPct val="150000"/>
              </a:lnSpc>
              <a:buNone/>
            </a:pPr>
            <a:r>
              <a:rPr lang="en-US" sz="1200" dirty="0">
                <a:latin typeface="Arial Narrow" panose="020B0606020202030204" pitchFamily="34" charset="0"/>
              </a:rPr>
              <a:t>10. HU Change a Frequency : </a:t>
            </a:r>
            <a:r>
              <a:rPr lang="en-US" sz="1200" dirty="0" smtClean="0">
                <a:latin typeface="Arial Narrow" panose="020B0606020202030204" pitchFamily="34" charset="0"/>
              </a:rPr>
              <a:t>100.5MHz and 93.5MHz</a:t>
            </a:r>
            <a:endParaRPr lang="en-US" sz="1200" dirty="0">
              <a:latin typeface="Arial Narrow" panose="020B0606020202030204" pitchFamily="34" charset="0"/>
            </a:endParaRPr>
          </a:p>
          <a:p>
            <a:pPr marL="176213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11. Select Station list</a:t>
            </a:r>
          </a:p>
          <a:p>
            <a:pPr marL="176213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12. </a:t>
            </a:r>
            <a:r>
              <a:rPr lang="en-US" sz="1200" dirty="0">
                <a:latin typeface="Arial Narrow" panose="020B0606020202030204" pitchFamily="34" charset="0"/>
              </a:rPr>
              <a:t>Add </a:t>
            </a:r>
            <a:r>
              <a:rPr lang="en-US" sz="1200" b="1" dirty="0">
                <a:latin typeface="Arial Narrow" panose="020B0606020202030204" pitchFamily="34" charset="0"/>
              </a:rPr>
              <a:t>HD4</a:t>
            </a:r>
            <a:r>
              <a:rPr lang="en-US" sz="1200" dirty="0">
                <a:latin typeface="Arial Narrow" panose="020B0606020202030204" pitchFamily="34" charset="0"/>
              </a:rPr>
              <a:t> on </a:t>
            </a:r>
            <a:r>
              <a:rPr lang="en-US" sz="1200" b="1" dirty="0">
                <a:latin typeface="Arial Narrow" panose="020B0606020202030204" pitchFamily="34" charset="0"/>
              </a:rPr>
              <a:t>100.5 MHz</a:t>
            </a:r>
            <a:r>
              <a:rPr lang="en-US" sz="1200" dirty="0">
                <a:latin typeface="Arial Narrow" panose="020B0606020202030204" pitchFamily="34" charset="0"/>
              </a:rPr>
              <a:t> and </a:t>
            </a:r>
            <a:r>
              <a:rPr lang="en-US" sz="1200" b="1" dirty="0" smtClean="0">
                <a:latin typeface="Arial Narrow" panose="020B0606020202030204" pitchFamily="34" charset="0"/>
              </a:rPr>
              <a:t>HD1, HD2 </a:t>
            </a:r>
            <a:r>
              <a:rPr lang="en-US" sz="1200" dirty="0">
                <a:latin typeface="Arial Narrow" panose="020B0606020202030204" pitchFamily="34" charset="0"/>
              </a:rPr>
              <a:t>on </a:t>
            </a:r>
            <a:r>
              <a:rPr lang="en-US" sz="1200" b="1" dirty="0">
                <a:latin typeface="Arial Narrow" panose="020B0606020202030204" pitchFamily="34" charset="0"/>
              </a:rPr>
              <a:t>93.5 MHz</a:t>
            </a:r>
            <a:r>
              <a:rPr lang="en-US" sz="1200" dirty="0">
                <a:latin typeface="Arial Narrow" panose="020B0606020202030204" pitchFamily="34" charset="0"/>
              </a:rPr>
              <a:t> to Preset List</a:t>
            </a:r>
          </a:p>
          <a:p>
            <a:pPr marL="176213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13. </a:t>
            </a:r>
            <a:r>
              <a:rPr lang="en-US" sz="1200" dirty="0">
                <a:latin typeface="Arial Narrow" panose="020B0606020202030204" pitchFamily="34" charset="0"/>
              </a:rPr>
              <a:t>Select Preset </a:t>
            </a:r>
          </a:p>
          <a:p>
            <a:pPr marL="176213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14. Select program </a:t>
            </a:r>
            <a:r>
              <a:rPr lang="en-US" sz="1200" b="1" dirty="0" smtClean="0">
                <a:latin typeface="Arial Narrow" panose="020B0606020202030204" pitchFamily="34" charset="0"/>
              </a:rPr>
              <a:t>HD4</a:t>
            </a:r>
          </a:p>
          <a:p>
            <a:pPr marL="176213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15. Select program </a:t>
            </a:r>
            <a:r>
              <a:rPr lang="en-US" sz="1200" b="1" dirty="0" smtClean="0">
                <a:latin typeface="Arial Narrow" panose="020B0606020202030204" pitchFamily="34" charset="0"/>
              </a:rPr>
              <a:t>HD1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772" y="838422"/>
            <a:ext cx="745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Arial Narrow" panose="020B0606020202030204" pitchFamily="34" charset="0"/>
              </a:rPr>
              <a:t> </a:t>
            </a:r>
            <a:r>
              <a:rPr lang="en-US" sz="1200" b="1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Running </a:t>
            </a:r>
            <a:r>
              <a:rPr lang="en-US" sz="1200" b="1" dirty="0">
                <a:solidFill>
                  <a:prstClr val="black"/>
                </a:solidFill>
                <a:latin typeface="Arial Narrow" panose="020B0606020202030204" pitchFamily="34" charset="0"/>
              </a:rPr>
              <a:t>TC Evaluate the Tuning </a:t>
            </a:r>
            <a:r>
              <a:rPr lang="en-US" sz="1200" b="1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Experience-704.2.auto</a:t>
            </a:r>
          </a:p>
          <a:p>
            <a:pPr lvl="0">
              <a:lnSpc>
                <a:spcPct val="150000"/>
              </a:lnSpc>
            </a:pPr>
            <a:r>
              <a:rPr lang="en-US" sz="12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Purpose: Check the multi HD signal reception and the Tuning HD programs experience in Preset List  </a:t>
            </a:r>
            <a:endParaRPr lang="en-US" sz="12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r>
              <a:rPr lang="en-US" sz="1800" dirty="0">
                <a:latin typeface="Arial Narrow" panose="020B0606020202030204" pitchFamily="34" charset="0"/>
              </a:rPr>
              <a:t>II.     Set up environment with multiple signals and demo</a:t>
            </a:r>
            <a:endParaRPr lang="en-US" altLang="ko-KR" sz="2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Subtitle 2"/>
          <p:cNvSpPr txBox="1">
            <a:spLocks noGrp="1"/>
          </p:cNvSpPr>
          <p:nvPr>
            <p:ph idx="1"/>
          </p:nvPr>
        </p:nvSpPr>
        <p:spPr>
          <a:xfrm>
            <a:off x="322263" y="1026160"/>
            <a:ext cx="8553450" cy="5012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 smtClean="0">
                <a:latin typeface="Arial Narrow" panose="020B0606020202030204" pitchFamily="34" charset="0"/>
              </a:rPr>
              <a:t> Expected results HD4 Program:</a:t>
            </a:r>
          </a:p>
          <a:p>
            <a:pPr marL="690563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1. Zero audio anomalies | Zero data anomalies (</a:t>
            </a:r>
            <a:r>
              <a:rPr lang="en-US" sz="1200" b="1" dirty="0" smtClean="0">
                <a:latin typeface="Arial Narrow" panose="020B0606020202030204" pitchFamily="34" charset="0"/>
              </a:rPr>
              <a:t>Yes</a:t>
            </a:r>
            <a:r>
              <a:rPr lang="en-US" sz="1200" dirty="0" smtClean="0">
                <a:latin typeface="Arial Narrow" panose="020B0606020202030204" pitchFamily="34" charset="0"/>
              </a:rPr>
              <a:t>)</a:t>
            </a:r>
            <a:endParaRPr lang="en-US" sz="1200" dirty="0">
              <a:latin typeface="Arial Narrow" panose="020B0606020202030204" pitchFamily="34" charset="0"/>
            </a:endParaRPr>
          </a:p>
          <a:p>
            <a:pPr marL="690563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2. Check </a:t>
            </a:r>
            <a:r>
              <a:rPr lang="en-US" sz="1200" dirty="0">
                <a:latin typeface="Arial Narrow" panose="020B0606020202030204" pitchFamily="34" charset="0"/>
              </a:rPr>
              <a:t>the HD Radio Technology Activated State</a:t>
            </a:r>
            <a:r>
              <a:rPr lang="en-US" sz="1200" dirty="0" smtClean="0">
                <a:latin typeface="Arial Narrow" panose="020B0606020202030204" pitchFamily="34" charset="0"/>
              </a:rPr>
              <a:t>:</a:t>
            </a:r>
            <a:endParaRPr lang="en-US" sz="1200" dirty="0">
              <a:latin typeface="Arial Narrow" panose="020B0606020202030204" pitchFamily="34" charset="0"/>
            </a:endParaRPr>
          </a:p>
          <a:p>
            <a:pPr marL="690563" indent="0">
              <a:lnSpc>
                <a:spcPct val="150000"/>
              </a:lnSpc>
              <a:buNone/>
            </a:pPr>
            <a:r>
              <a:rPr lang="en-US" sz="1200" dirty="0">
                <a:latin typeface="Arial Narrow" panose="020B0606020202030204" pitchFamily="34" charset="0"/>
              </a:rPr>
              <a:t>- Acquired Digital Audio</a:t>
            </a:r>
            <a:r>
              <a:rPr lang="en-US" sz="1200" dirty="0" smtClean="0">
                <a:latin typeface="Arial Narrow" panose="020B0606020202030204" pitchFamily="34" charset="0"/>
              </a:rPr>
              <a:t>.</a:t>
            </a:r>
            <a:endParaRPr lang="en-US" sz="1200" dirty="0">
              <a:latin typeface="Arial Narrow" panose="020B0606020202030204" pitchFamily="34" charset="0"/>
            </a:endParaRPr>
          </a:p>
          <a:p>
            <a:pPr marL="690563" indent="0">
              <a:lnSpc>
                <a:spcPct val="150000"/>
              </a:lnSpc>
              <a:buNone/>
            </a:pPr>
            <a:r>
              <a:rPr lang="en-US" sz="1200" dirty="0">
                <a:latin typeface="Arial Narrow" panose="020B0606020202030204" pitchFamily="34" charset="0"/>
              </a:rPr>
              <a:t>- HD Radio Indicator illuminated</a:t>
            </a:r>
            <a:r>
              <a:rPr lang="en-US" sz="1200" dirty="0" smtClean="0">
                <a:latin typeface="Arial Narrow" panose="020B0606020202030204" pitchFamily="34" charset="0"/>
              </a:rPr>
              <a:t>.</a:t>
            </a:r>
            <a:endParaRPr lang="en-US" sz="1200" dirty="0">
              <a:latin typeface="Arial Narrow" panose="020B0606020202030204" pitchFamily="34" charset="0"/>
            </a:endParaRPr>
          </a:p>
          <a:p>
            <a:pPr marL="690563" indent="0">
              <a:lnSpc>
                <a:spcPct val="150000"/>
              </a:lnSpc>
              <a:buNone/>
            </a:pPr>
            <a:r>
              <a:rPr lang="en-US" sz="1200" dirty="0">
                <a:latin typeface="Arial Narrow" panose="020B0606020202030204" pitchFamily="34" charset="0"/>
              </a:rPr>
              <a:t>- Acquired SIS </a:t>
            </a:r>
            <a:r>
              <a:rPr lang="en-US" sz="1200" dirty="0" smtClean="0">
                <a:latin typeface="Arial Narrow" panose="020B0606020202030204" pitchFamily="34" charset="0"/>
              </a:rPr>
              <a:t>Data</a:t>
            </a:r>
            <a:endParaRPr lang="en-US" sz="1200" dirty="0">
              <a:latin typeface="Arial Narrow" panose="020B0606020202030204" pitchFamily="34" charset="0"/>
            </a:endParaRPr>
          </a:p>
          <a:p>
            <a:pPr marL="690563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3. (Call </a:t>
            </a:r>
            <a:r>
              <a:rPr lang="en-US" sz="1200" dirty="0">
                <a:latin typeface="Arial Narrow" panose="020B0606020202030204" pitchFamily="34" charset="0"/>
              </a:rPr>
              <a:t>sign in GEM: </a:t>
            </a:r>
            <a:r>
              <a:rPr lang="en-US" sz="1200" b="1" dirty="0">
                <a:latin typeface="Arial Narrow" panose="020B0606020202030204" pitchFamily="34" charset="0"/>
              </a:rPr>
              <a:t>QBAB</a:t>
            </a:r>
            <a:r>
              <a:rPr lang="en-US" sz="1200" dirty="0" smtClean="0">
                <a:latin typeface="Arial Narrow" panose="020B0606020202030204" pitchFamily="34" charset="0"/>
              </a:rPr>
              <a:t>)</a:t>
            </a:r>
            <a:endParaRPr lang="en-US" sz="1200" dirty="0">
              <a:latin typeface="Arial Narrow" panose="020B0606020202030204" pitchFamily="34" charset="0"/>
            </a:endParaRPr>
          </a:p>
          <a:p>
            <a:pPr marL="690563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4. (Station </a:t>
            </a:r>
            <a:r>
              <a:rPr lang="en-US" sz="1200" dirty="0">
                <a:latin typeface="Arial Narrow" panose="020B0606020202030204" pitchFamily="34" charset="0"/>
              </a:rPr>
              <a:t>slogan: </a:t>
            </a:r>
            <a:r>
              <a:rPr lang="en-US" sz="1200" b="1" dirty="0">
                <a:latin typeface="Arial Narrow" panose="020B0606020202030204" pitchFamily="34" charset="0"/>
              </a:rPr>
              <a:t>HD-4 Slogan for AAA-2</a:t>
            </a:r>
            <a:r>
              <a:rPr lang="en-US" sz="1200" dirty="0" smtClean="0">
                <a:latin typeface="Arial Narrow" panose="020B0606020202030204" pitchFamily="34" charset="0"/>
              </a:rPr>
              <a:t>)</a:t>
            </a:r>
            <a:endParaRPr lang="en-US" sz="1200" dirty="0">
              <a:latin typeface="Arial Narrow" panose="020B0606020202030204" pitchFamily="34" charset="0"/>
            </a:endParaRPr>
          </a:p>
          <a:p>
            <a:pPr marL="690563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5. </a:t>
            </a:r>
            <a:r>
              <a:rPr lang="en-US" sz="1200" dirty="0">
                <a:latin typeface="Arial Narrow" panose="020B0606020202030204" pitchFamily="34" charset="0"/>
              </a:rPr>
              <a:t>Program Number displayed: </a:t>
            </a:r>
            <a:r>
              <a:rPr lang="en-US" sz="1200" b="1" dirty="0">
                <a:latin typeface="Arial Narrow" panose="020B0606020202030204" pitchFamily="34" charset="0"/>
              </a:rPr>
              <a:t>3</a:t>
            </a:r>
          </a:p>
          <a:p>
            <a:pPr marL="690563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6. Acquired </a:t>
            </a:r>
            <a:r>
              <a:rPr lang="en-US" sz="1200" dirty="0">
                <a:latin typeface="Arial Narrow" panose="020B0606020202030204" pitchFamily="34" charset="0"/>
              </a:rPr>
              <a:t>PSD</a:t>
            </a:r>
            <a:r>
              <a:rPr lang="en-US" sz="1200" dirty="0" smtClean="0">
                <a:latin typeface="Arial Narrow" panose="020B0606020202030204" pitchFamily="34" charset="0"/>
              </a:rPr>
              <a:t>:</a:t>
            </a:r>
            <a:endParaRPr lang="en-US" sz="1200" dirty="0">
              <a:latin typeface="Arial Narrow" panose="020B0606020202030204" pitchFamily="34" charset="0"/>
            </a:endParaRPr>
          </a:p>
          <a:p>
            <a:pPr marL="690563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- (</a:t>
            </a:r>
            <a:r>
              <a:rPr lang="en-US" sz="1200" dirty="0">
                <a:latin typeface="Arial Narrow" panose="020B0606020202030204" pitchFamily="34" charset="0"/>
              </a:rPr>
              <a:t>Song title, Artist, Album in HU HMI): "</a:t>
            </a:r>
            <a:r>
              <a:rPr lang="en-US" sz="1200" b="1" dirty="0">
                <a:latin typeface="Arial Narrow" panose="020B0606020202030204" pitchFamily="34" charset="0"/>
              </a:rPr>
              <a:t>AAA-2 +500ms 0 dB HD4 Title</a:t>
            </a:r>
            <a:r>
              <a:rPr lang="en-US" sz="1200" dirty="0">
                <a:latin typeface="Arial Narrow" panose="020B0606020202030204" pitchFamily="34" charset="0"/>
              </a:rPr>
              <a:t>"; "</a:t>
            </a:r>
            <a:r>
              <a:rPr lang="en-US" sz="1200" b="1" dirty="0">
                <a:latin typeface="Arial Narrow" panose="020B0606020202030204" pitchFamily="34" charset="0"/>
              </a:rPr>
              <a:t>AAA-2 HD4 Artist</a:t>
            </a:r>
            <a:r>
              <a:rPr lang="en-US" sz="1200" dirty="0">
                <a:latin typeface="Arial Narrow" panose="020B0606020202030204" pitchFamily="34" charset="0"/>
              </a:rPr>
              <a:t>"; "</a:t>
            </a:r>
            <a:r>
              <a:rPr lang="en-US" sz="1200" b="1" dirty="0">
                <a:latin typeface="Arial Narrow" panose="020B0606020202030204" pitchFamily="34" charset="0"/>
              </a:rPr>
              <a:t>AAA-2 HD4 Album</a:t>
            </a:r>
            <a:r>
              <a:rPr lang="en-US" sz="1200" dirty="0" smtClean="0">
                <a:latin typeface="Arial Narrow" panose="020B0606020202030204" pitchFamily="34" charset="0"/>
              </a:rPr>
              <a:t>"</a:t>
            </a:r>
            <a:endParaRPr lang="en-US" sz="1200" dirty="0">
              <a:latin typeface="Arial Narrow" panose="020B0606020202030204" pitchFamily="34" charset="0"/>
            </a:endParaRPr>
          </a:p>
          <a:p>
            <a:pPr marL="690563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- </a:t>
            </a:r>
            <a:r>
              <a:rPr lang="en-US" sz="1200" dirty="0">
                <a:latin typeface="Arial Narrow" panose="020B0606020202030204" pitchFamily="34" charset="0"/>
              </a:rPr>
              <a:t>(Genre: </a:t>
            </a:r>
            <a:r>
              <a:rPr lang="en-US" sz="1200" b="1" dirty="0">
                <a:latin typeface="Arial Narrow" panose="020B0606020202030204" pitchFamily="34" charset="0"/>
              </a:rPr>
              <a:t>Null</a:t>
            </a:r>
            <a:r>
              <a:rPr lang="en-US" sz="1200" dirty="0">
                <a:latin typeface="Arial Narrow" panose="020B0606020202030204" pitchFamily="34" charset="0"/>
              </a:rPr>
              <a:t> in GEM</a:t>
            </a:r>
            <a:r>
              <a:rPr lang="en-US" sz="1200" dirty="0" smtClean="0">
                <a:latin typeface="Arial Narrow" panose="020B0606020202030204" pitchFamily="34" charset="0"/>
              </a:rPr>
              <a:t>)</a:t>
            </a:r>
            <a:endParaRPr lang="en-US" sz="1200" dirty="0">
              <a:latin typeface="Arial Narrow" panose="020B0606020202030204" pitchFamily="34" charset="0"/>
            </a:endParaRPr>
          </a:p>
          <a:p>
            <a:pPr marL="690563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- (</a:t>
            </a:r>
            <a:r>
              <a:rPr lang="en-US" sz="1200" dirty="0">
                <a:latin typeface="Arial Narrow" panose="020B0606020202030204" pitchFamily="34" charset="0"/>
              </a:rPr>
              <a:t>Comment: </a:t>
            </a:r>
            <a:r>
              <a:rPr lang="en-US" sz="1200" b="1" dirty="0">
                <a:latin typeface="Arial Narrow" panose="020B0606020202030204" pitchFamily="34" charset="0"/>
              </a:rPr>
              <a:t>Null</a:t>
            </a:r>
            <a:r>
              <a:rPr lang="en-US" sz="1200" dirty="0">
                <a:latin typeface="Arial Narrow" panose="020B0606020202030204" pitchFamily="34" charset="0"/>
              </a:rPr>
              <a:t> in </a:t>
            </a:r>
            <a:r>
              <a:rPr lang="en-US" sz="1200" dirty="0" smtClean="0">
                <a:latin typeface="Arial Narrow" panose="020B0606020202030204" pitchFamily="34" charset="0"/>
              </a:rPr>
              <a:t>Serial2)</a:t>
            </a:r>
          </a:p>
          <a:p>
            <a:pPr marL="690563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Make </a:t>
            </a:r>
            <a:r>
              <a:rPr lang="en-US" sz="1200" dirty="0">
                <a:latin typeface="Arial Narrow" panose="020B0606020202030204" pitchFamily="34" charset="0"/>
              </a:rPr>
              <a:t>sure that the Data displayed correctly by referring (SIS, PSD by </a:t>
            </a:r>
            <a:r>
              <a:rPr lang="en-US" sz="1200" dirty="0" smtClean="0">
                <a:latin typeface="Arial Narrow" panose="020B0606020202030204" pitchFamily="34" charset="0"/>
              </a:rPr>
              <a:t>referring </a:t>
            </a:r>
            <a:r>
              <a:rPr lang="en-US" sz="1200" dirty="0">
                <a:latin typeface="Arial Narrow" panose="020B0606020202030204" pitchFamily="34" charset="0"/>
              </a:rPr>
              <a:t>document TE_CERT_2094 - Test vector description - revision S &gt; SIS details: Page 632,634; PSD detail: Page 635 )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31" y="1850123"/>
            <a:ext cx="3240908" cy="16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 Narrow" panose="020B0606020202030204" pitchFamily="34" charset="0"/>
              </a:rPr>
              <a:t>II.     Set up environment with multiple signals and demo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78" y="984891"/>
            <a:ext cx="2718779" cy="141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77" y="2865327"/>
            <a:ext cx="2718779" cy="1415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88" y="984891"/>
            <a:ext cx="2184727" cy="1638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13" y="2936348"/>
            <a:ext cx="3143632" cy="13338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88" y="4510238"/>
            <a:ext cx="3108757" cy="1429429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>
          <a:xfrm>
            <a:off x="2094544" y="2487694"/>
            <a:ext cx="302427" cy="305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771310" y="1804163"/>
            <a:ext cx="1657703" cy="364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77" y="4745050"/>
            <a:ext cx="2726358" cy="1415275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2094543" y="4352358"/>
            <a:ext cx="302427" cy="305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778888" y="3628426"/>
            <a:ext cx="1666137" cy="182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78888" y="5436729"/>
            <a:ext cx="1650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755298" y="5352867"/>
            <a:ext cx="120123" cy="109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r>
              <a:rPr lang="en-US" sz="1800" dirty="0" smtClean="0">
                <a:latin typeface="Arial Narrow" panose="020B0606020202030204" pitchFamily="34" charset="0"/>
              </a:rPr>
              <a:t>III.    Evaluate </a:t>
            </a:r>
            <a:r>
              <a:rPr lang="en-US" sz="1800" dirty="0">
                <a:latin typeface="Arial Narrow" panose="020B0606020202030204" pitchFamily="34" charset="0"/>
              </a:rPr>
              <a:t>HMI/LGE Issue</a:t>
            </a:r>
            <a:endParaRPr lang="en-US" altLang="ko-KR" sz="2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Subtitle 2"/>
          <p:cNvSpPr txBox="1">
            <a:spLocks noGrp="1"/>
          </p:cNvSpPr>
          <p:nvPr>
            <p:ph idx="1"/>
          </p:nvPr>
        </p:nvSpPr>
        <p:spPr>
          <a:xfrm>
            <a:off x="322263" y="744538"/>
            <a:ext cx="8553450" cy="529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204" y="1025563"/>
            <a:ext cx="767442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What is </a:t>
            </a:r>
            <a:r>
              <a:rPr lang="en-US" sz="1200" b="1" dirty="0">
                <a:latin typeface="Arial Narrow" panose="020B0606020202030204" pitchFamily="34" charset="0"/>
              </a:rPr>
              <a:t>HMI/LGE </a:t>
            </a:r>
            <a:r>
              <a:rPr lang="en-US" sz="1200" b="1" dirty="0" smtClean="0">
                <a:latin typeface="Arial Narrow" panose="020B0606020202030204" pitchFamily="34" charset="0"/>
              </a:rPr>
              <a:t>Issue? </a:t>
            </a:r>
            <a:endParaRPr lang="en-US" sz="1200" b="1" dirty="0" smtClean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-  HMI </a:t>
            </a:r>
            <a:r>
              <a:rPr lang="en-US" sz="1200" dirty="0">
                <a:latin typeface="Arial Narrow" panose="020B0606020202030204" pitchFamily="34" charset="0"/>
                <a:cs typeface="Arial" panose="020B0604020202020204" pitchFamily="34" charset="0"/>
              </a:rPr>
              <a:t>Issue: DSI information is checked in HMI Monitor Log but HMI Update is not </a:t>
            </a:r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working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 -   LGE </a:t>
            </a:r>
            <a:r>
              <a:rPr lang="en-US" sz="1200" dirty="0">
                <a:latin typeface="Arial Narrow" panose="020B0606020202030204" pitchFamily="34" charset="0"/>
                <a:cs typeface="Arial" panose="020B0604020202020204" pitchFamily="34" charset="0"/>
              </a:rPr>
              <a:t>Issue: When DSI information is not confirmed in HMI Monitor </a:t>
            </a:r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Log</a:t>
            </a:r>
          </a:p>
          <a:p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 smtClean="0">
                <a:latin typeface="Arial Narrow" panose="020B0606020202030204" pitchFamily="34" charset="0"/>
              </a:rPr>
              <a:t>Run </a:t>
            </a:r>
            <a:r>
              <a:rPr lang="en-US" sz="1200" b="1" dirty="0">
                <a:latin typeface="Arial Narrow" panose="020B0606020202030204" pitchFamily="34" charset="0"/>
              </a:rPr>
              <a:t>Test case </a:t>
            </a:r>
            <a:r>
              <a:rPr lang="en-US" sz="1200" b="1" dirty="0" smtClean="0">
                <a:latin typeface="Arial Narrow" panose="020B0606020202030204" pitchFamily="34" charset="0"/>
                <a:hlinkClick r:id="rId3" action="ppaction://hlinksldjump"/>
              </a:rPr>
              <a:t>6e.auto</a:t>
            </a:r>
            <a:endParaRPr lang="en-US" sz="1200" b="1" dirty="0" smtClean="0">
              <a:latin typeface="Arial Narrow" panose="020B0606020202030204" pitchFamily="34" charset="0"/>
            </a:endParaRPr>
          </a:p>
          <a:p>
            <a:endParaRPr lang="en-US" sz="1200" b="1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Check </a:t>
            </a:r>
            <a:r>
              <a:rPr lang="en-US" sz="1200" b="1" dirty="0">
                <a:latin typeface="Arial Narrow" panose="020B0606020202030204" pitchFamily="34" charset="0"/>
                <a:cs typeface="Arial" panose="020B0604020202020204" pitchFamily="34" charset="0"/>
              </a:rPr>
              <a:t>the DSI Log</a:t>
            </a:r>
            <a:r>
              <a:rPr lang="en-US" sz="1200" b="1" dirty="0" smtClean="0">
                <a:latin typeface="Arial Narrow" panose="020B0606020202030204" pitchFamily="34" charset="0"/>
                <a:cs typeface="Arial" panose="020B0604020202020204" pitchFamily="34" charset="0"/>
              </a:rPr>
              <a:t>:</a:t>
            </a: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Arial Narrow" panose="020B0606020202030204" pitchFamily="34" charset="0"/>
                <a:cs typeface="Arial" panose="020B0604020202020204" pitchFamily="34" charset="0"/>
              </a:rPr>
              <a:t>       - Select </a:t>
            </a:r>
            <a:r>
              <a:rPr lang="en-US" sz="1200" dirty="0" err="1">
                <a:latin typeface="Arial Narrow" panose="020B0606020202030204" pitchFamily="34" charset="0"/>
                <a:cs typeface="Arial" panose="020B0604020202020204" pitchFamily="34" charset="0"/>
              </a:rPr>
              <a:t>updateHDStatinInfo</a:t>
            </a:r>
            <a:r>
              <a:rPr lang="en-US" sz="1200" dirty="0">
                <a:latin typeface="Arial Narrow" panose="020B0606020202030204" pitchFamily="34" charset="0"/>
                <a:cs typeface="Arial" panose="020B0604020202020204" pitchFamily="34" charset="0"/>
              </a:rPr>
              <a:t> -&gt; Text View Details</a:t>
            </a:r>
          </a:p>
          <a:p>
            <a:pPr marL="285750" indent="-285750">
              <a:buFontTx/>
              <a:buChar char="-"/>
            </a:pPr>
            <a:endParaRPr lang="en-US" sz="1200" dirty="0">
              <a:latin typeface="Arial Narrow" panose="020B0606020202030204" pitchFamily="34" charset="0"/>
            </a:endParaRPr>
          </a:p>
          <a:p>
            <a:pPr marL="285750" indent="-285750">
              <a:buFontTx/>
              <a:buChar char="-"/>
            </a:pPr>
            <a:endParaRPr lang="en-US" sz="1200" dirty="0">
              <a:latin typeface="Arial Narrow" panose="020B0606020202030204" pitchFamily="34" charset="0"/>
            </a:endParaRPr>
          </a:p>
          <a:p>
            <a:pPr marL="285750" indent="-285750">
              <a:buFontTx/>
              <a:buChar char="-"/>
            </a:pPr>
            <a:endParaRPr lang="en-US" sz="1200" dirty="0">
              <a:latin typeface="Arial Narrow" panose="020B0606020202030204" pitchFamily="34" charset="0"/>
            </a:endParaRPr>
          </a:p>
          <a:p>
            <a:pPr marL="285750" indent="-285750">
              <a:buFontTx/>
              <a:buChar char="-"/>
            </a:pPr>
            <a:endParaRPr lang="en-US" sz="1200" dirty="0">
              <a:latin typeface="Arial Narrow" panose="020B0606020202030204" pitchFamily="34" charset="0"/>
            </a:endParaRPr>
          </a:p>
          <a:p>
            <a:pPr marL="285750" indent="-285750">
              <a:buFontTx/>
              <a:buChar char="-"/>
            </a:pPr>
            <a:endParaRPr lang="en-US" sz="1200" dirty="0">
              <a:latin typeface="Arial Narrow" panose="020B0606020202030204" pitchFamily="34" charset="0"/>
            </a:endParaRPr>
          </a:p>
          <a:p>
            <a:pPr marL="285750" indent="-285750">
              <a:buFontTx/>
              <a:buChar char="-"/>
            </a:pPr>
            <a:endParaRPr lang="en-US" sz="1200" dirty="0">
              <a:latin typeface="Arial Narrow" panose="020B0606020202030204" pitchFamily="34" charset="0"/>
            </a:endParaRPr>
          </a:p>
          <a:p>
            <a:pPr marL="285750" indent="-285750">
              <a:buFontTx/>
              <a:buChar char="-"/>
            </a:pPr>
            <a:endParaRPr lang="en-US" sz="1200" dirty="0">
              <a:latin typeface="Arial Narrow" panose="020B0606020202030204" pitchFamily="34" charset="0"/>
            </a:endParaRPr>
          </a:p>
          <a:p>
            <a:pPr marL="285750" indent="-285750">
              <a:buFontTx/>
              <a:buChar char="-"/>
            </a:pPr>
            <a:endParaRPr lang="en-US" sz="1200" dirty="0">
              <a:latin typeface="Arial Narrow" panose="020B0606020202030204" pitchFamily="34" charset="0"/>
            </a:endParaRPr>
          </a:p>
          <a:p>
            <a:pPr marL="285750" indent="-285750">
              <a:buFontTx/>
              <a:buChar char="-"/>
            </a:pPr>
            <a:endParaRPr lang="en-US" sz="1200" dirty="0">
              <a:latin typeface="Arial Narrow" panose="020B0606020202030204" pitchFamily="34" charset="0"/>
            </a:endParaRPr>
          </a:p>
          <a:p>
            <a:pPr marL="285750" indent="-285750">
              <a:buFontTx/>
              <a:buChar char="-"/>
            </a:pPr>
            <a:endParaRPr lang="en-US" sz="1200" dirty="0">
              <a:latin typeface="Arial Narrow" panose="020B0606020202030204" pitchFamily="34" charset="0"/>
            </a:endParaRPr>
          </a:p>
          <a:p>
            <a:endParaRPr lang="en-US" sz="1200" dirty="0">
              <a:latin typeface="Arial Narrow" panose="020B0606020202030204" pitchFamily="34" charset="0"/>
            </a:endParaRPr>
          </a:p>
          <a:p>
            <a:endParaRPr lang="en-US" sz="1200" dirty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b="1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b="1" dirty="0" smtClean="0">
                <a:latin typeface="Arial Narrow" panose="020B0606020202030204" pitchFamily="34" charset="0"/>
              </a:rPr>
              <a:t>Save </a:t>
            </a:r>
            <a:r>
              <a:rPr lang="en-US" sz="1200" b="1" dirty="0">
                <a:latin typeface="Arial Narrow" panose="020B0606020202030204" pitchFamily="34" charset="0"/>
              </a:rPr>
              <a:t>HMI </a:t>
            </a:r>
            <a:r>
              <a:rPr lang="en-US" sz="1200" b="1" dirty="0" smtClean="0">
                <a:latin typeface="Arial Narrow" panose="020B0606020202030204" pitchFamily="34" charset="0"/>
              </a:rPr>
              <a:t>Log and report </a:t>
            </a:r>
            <a:endParaRPr lang="en-US" sz="1200" b="1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Arial Narrow" panose="020B0606020202030204" pitchFamily="34" charset="0"/>
                <a:cs typeface="Arial" panose="020B0604020202020204" pitchFamily="34" charset="0"/>
              </a:rPr>
              <a:t>     - File → Export all tabs</a:t>
            </a:r>
          </a:p>
          <a:p>
            <a:r>
              <a:rPr lang="en-US" sz="1200" dirty="0">
                <a:latin typeface="Arial Narrow" panose="020B0606020202030204" pitchFamily="34" charset="0"/>
              </a:rPr>
              <a:t/>
            </a:r>
            <a:br>
              <a:rPr lang="en-US" sz="1200" dirty="0">
                <a:latin typeface="Arial Narrow" panose="020B0606020202030204" pitchFamily="34" charset="0"/>
              </a:rPr>
            </a:br>
            <a:r>
              <a:rPr lang="en-US" sz="1200" dirty="0">
                <a:latin typeface="Arial Narrow" panose="020B0606020202030204" pitchFamily="34" charset="0"/>
              </a:rPr>
              <a:t/>
            </a:r>
            <a:br>
              <a:rPr lang="en-US" sz="1200" dirty="0">
                <a:latin typeface="Arial Narrow" panose="020B0606020202030204" pitchFamily="34" charset="0"/>
              </a:rPr>
            </a:br>
            <a:endParaRPr lang="en-US" sz="1200" dirty="0">
              <a:latin typeface="Arial Narrow" panose="020B0606020202030204" pitchFamily="34" charset="0"/>
            </a:endParaRPr>
          </a:p>
          <a:p>
            <a:r>
              <a:rPr lang="en-US" sz="1200" dirty="0">
                <a:latin typeface="Arial Narrow" panose="020B0606020202030204" pitchFamily="34" charset="0"/>
              </a:rPr>
              <a:t/>
            </a:r>
            <a:br>
              <a:rPr lang="en-US" sz="1200" dirty="0">
                <a:latin typeface="Arial Narrow" panose="020B0606020202030204" pitchFamily="34" charset="0"/>
              </a:rPr>
            </a:b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 Narrow" panose="020B0606020202030204" pitchFamily="34" charset="0"/>
              </a:rPr>
              <a:t/>
            </a:r>
            <a:br>
              <a:rPr lang="en-US" sz="1200" dirty="0">
                <a:latin typeface="Arial Narrow" panose="020B0606020202030204" pitchFamily="34" charset="0"/>
              </a:rPr>
            </a:br>
            <a:endParaRPr lang="en-US" sz="1200" dirty="0">
              <a:latin typeface="Arial Narrow" panose="020B0606020202030204" pitchFamily="34" charset="0"/>
            </a:endParaRPr>
          </a:p>
          <a:p>
            <a:r>
              <a:rPr lang="en-US" sz="1200" dirty="0">
                <a:latin typeface="Arial Narrow" panose="020B0606020202030204" pitchFamily="34" charset="0"/>
              </a:rPr>
              <a:t/>
            </a:r>
            <a:br>
              <a:rPr lang="en-US" sz="1200" dirty="0">
                <a:latin typeface="Arial Narrow" panose="020B0606020202030204" pitchFamily="34" charset="0"/>
              </a:rPr>
            </a:br>
            <a:endParaRPr lang="en-US" sz="12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31" y="3189070"/>
            <a:ext cx="3856858" cy="18015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8" y="4089833"/>
            <a:ext cx="1912124" cy="209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800" dirty="0">
                <a:latin typeface="Arial Narrow" panose="020B0606020202030204" pitchFamily="34" charset="0"/>
              </a:rPr>
              <a:t>TC 6e.auto</a:t>
            </a:r>
          </a:p>
        </p:txBody>
      </p:sp>
      <p:sp>
        <p:nvSpPr>
          <p:cNvPr id="6" name="Subtitle 2"/>
          <p:cNvSpPr txBox="1">
            <a:spLocks noGrp="1"/>
          </p:cNvSpPr>
          <p:nvPr>
            <p:ph idx="1"/>
          </p:nvPr>
        </p:nvSpPr>
        <p:spPr>
          <a:xfrm>
            <a:off x="412819" y="607472"/>
            <a:ext cx="3815232" cy="550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100" dirty="0" smtClean="0">
                <a:latin typeface="Arial Narrow" panose="020B0606020202030204" pitchFamily="34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 Narrow" panose="020B0606020202030204" pitchFamily="34" charset="0"/>
              </a:rPr>
              <a:t> </a:t>
            </a:r>
            <a:r>
              <a:rPr lang="en-US" sz="1200" b="1" dirty="0">
                <a:latin typeface="Arial Narrow" panose="020B0606020202030204" pitchFamily="34" charset="0"/>
              </a:rPr>
              <a:t>Test Environment </a:t>
            </a:r>
            <a:r>
              <a:rPr lang="en-US" sz="1200" b="1" dirty="0" smtClean="0">
                <a:latin typeface="Arial Narrow" panose="020B0606020202030204" pitchFamily="34" charset="0"/>
              </a:rPr>
              <a:t>information:</a:t>
            </a:r>
            <a:endParaRPr lang="en-US" sz="1200" b="1" dirty="0">
              <a:latin typeface="Arial Narrow" panose="020B0606020202030204" pitchFamily="34" charset="0"/>
            </a:endParaRPr>
          </a:p>
          <a:p>
            <a:pPr marL="461963" indent="-120650">
              <a:lnSpc>
                <a:spcPct val="150000"/>
              </a:lnSpc>
              <a:buAutoNum type="arabicPeriod"/>
            </a:pPr>
            <a:r>
              <a:rPr lang="en-US" sz="1200" dirty="0" smtClean="0">
                <a:latin typeface="Arial Narrow" panose="020B0606020202030204" pitchFamily="34" charset="0"/>
              </a:rPr>
              <a:t> Connected </a:t>
            </a:r>
            <a:r>
              <a:rPr lang="en-US" sz="1200" dirty="0">
                <a:latin typeface="Arial Narrow" panose="020B0606020202030204" pitchFamily="34" charset="0"/>
              </a:rPr>
              <a:t>to </a:t>
            </a:r>
            <a:r>
              <a:rPr lang="en-US" sz="1200" dirty="0" smtClean="0">
                <a:latin typeface="Arial Narrow" panose="020B0606020202030204" pitchFamily="34" charset="0"/>
              </a:rPr>
              <a:t>Single </a:t>
            </a:r>
            <a:r>
              <a:rPr lang="en-US" sz="1200" dirty="0">
                <a:latin typeface="Arial Narrow" panose="020B0606020202030204" pitchFamily="34" charset="0"/>
              </a:rPr>
              <a:t>Radio </a:t>
            </a:r>
            <a:r>
              <a:rPr lang="en-US" sz="1200" dirty="0" smtClean="0">
                <a:latin typeface="Arial Narrow" panose="020B0606020202030204" pitchFamily="34" charset="0"/>
              </a:rPr>
              <a:t>Generator</a:t>
            </a:r>
          </a:p>
          <a:p>
            <a:pPr marL="911225" indent="-342900">
              <a:lnSpc>
                <a:spcPct val="150000"/>
              </a:lnSpc>
              <a:buAutoNum type="arabicPeriod"/>
            </a:pPr>
            <a:endParaRPr lang="en-US" sz="12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smtClean="0">
                <a:latin typeface="Arial Narrow" panose="020B0606020202030204" pitchFamily="34" charset="0"/>
              </a:rPr>
              <a:t> </a:t>
            </a:r>
            <a:r>
              <a:rPr lang="en-US" sz="1200" b="1" dirty="0" smtClean="0">
                <a:latin typeface="Arial Narrow" panose="020B0606020202030204" pitchFamily="34" charset="0"/>
              </a:rPr>
              <a:t>Pre-Condition:</a:t>
            </a:r>
            <a:endParaRPr lang="en-US" sz="1200" b="1" dirty="0">
              <a:latin typeface="Arial Narrow" panose="020B0606020202030204" pitchFamily="34" charset="0"/>
            </a:endParaRPr>
          </a:p>
          <a:p>
            <a:pPr marL="341313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1</a:t>
            </a:r>
            <a:r>
              <a:rPr lang="en-US" sz="1200" dirty="0">
                <a:latin typeface="Arial Narrow" panose="020B0606020202030204" pitchFamily="34" charset="0"/>
              </a:rPr>
              <a:t>. </a:t>
            </a:r>
            <a:r>
              <a:rPr lang="en-US" sz="1200" dirty="0" smtClean="0">
                <a:latin typeface="Arial Narrow" panose="020B0606020202030204" pitchFamily="34" charset="0"/>
              </a:rPr>
              <a:t>HU power </a:t>
            </a:r>
            <a:r>
              <a:rPr lang="en-US" sz="1200" dirty="0">
                <a:latin typeface="Arial Narrow" panose="020B0606020202030204" pitchFamily="34" charset="0"/>
              </a:rPr>
              <a:t>is ON</a:t>
            </a:r>
          </a:p>
          <a:p>
            <a:pPr marL="341313" indent="0">
              <a:lnSpc>
                <a:spcPct val="150000"/>
              </a:lnSpc>
              <a:buNone/>
            </a:pPr>
            <a:r>
              <a:rPr lang="en-US" sz="1200" dirty="0">
                <a:latin typeface="Arial Narrow" panose="020B0606020202030204" pitchFamily="34" charset="0"/>
              </a:rPr>
              <a:t>2</a:t>
            </a:r>
            <a:r>
              <a:rPr lang="en-US" sz="1200" dirty="0" smtClean="0">
                <a:latin typeface="Arial Narrow" panose="020B0606020202030204" pitchFamily="34" charset="0"/>
              </a:rPr>
              <a:t>. </a:t>
            </a:r>
            <a:r>
              <a:rPr lang="en-US" sz="1200" dirty="0">
                <a:latin typeface="Arial Narrow" panose="020B0606020202030204" pitchFamily="34" charset="0"/>
              </a:rPr>
              <a:t>URT5000 and antenna are connected</a:t>
            </a:r>
          </a:p>
          <a:p>
            <a:pPr marL="341313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3. </a:t>
            </a:r>
            <a:r>
              <a:rPr lang="en-US" sz="1200" dirty="0">
                <a:latin typeface="Arial Narrow" panose="020B0606020202030204" pitchFamily="34" charset="0"/>
              </a:rPr>
              <a:t>Serial2 (VLOG) on PC is connected to HU and run</a:t>
            </a:r>
          </a:p>
          <a:p>
            <a:pPr marL="341313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4. </a:t>
            </a:r>
            <a:r>
              <a:rPr lang="en-US" sz="1200" dirty="0">
                <a:latin typeface="Arial Narrow" panose="020B0606020202030204" pitchFamily="34" charset="0"/>
              </a:rPr>
              <a:t>Radio setting &gt; HD Radio </a:t>
            </a:r>
            <a:r>
              <a:rPr lang="en-US" sz="1200" dirty="0" smtClean="0">
                <a:latin typeface="Arial Narrow" panose="020B0606020202030204" pitchFamily="34" charset="0"/>
              </a:rPr>
              <a:t>Active</a:t>
            </a:r>
            <a:endParaRPr lang="en-US" sz="1200" dirty="0">
              <a:latin typeface="Arial Narrow" panose="020B0606020202030204" pitchFamily="34" charset="0"/>
            </a:endParaRPr>
          </a:p>
          <a:p>
            <a:pPr marL="568325" indent="0">
              <a:lnSpc>
                <a:spcPct val="150000"/>
              </a:lnSpc>
              <a:buNone/>
            </a:pPr>
            <a:endParaRPr lang="en-US" sz="1200" dirty="0" smtClean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 Narrow" panose="020B0606020202030204" pitchFamily="34" charset="0"/>
              </a:rPr>
              <a:t> Expected Results</a:t>
            </a:r>
            <a:r>
              <a:rPr lang="en-US" sz="1200" b="1" dirty="0" smtClean="0">
                <a:latin typeface="Arial Narrow" panose="020B060602020203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 smtClean="0">
                <a:latin typeface="Arial Narrow" panose="020B0606020202030204" pitchFamily="34" charset="0"/>
              </a:rPr>
              <a:t>        </a:t>
            </a:r>
            <a:r>
              <a:rPr lang="en-US" sz="1200" dirty="0">
                <a:latin typeface="Arial Narrow" panose="020B0606020202030204" pitchFamily="34" charset="0"/>
              </a:rPr>
              <a:t>(1. Null &gt; 2. Null &gt; 3. HMI-4 HD1 Album 3 </a:t>
            </a:r>
            <a:r>
              <a:rPr lang="en-US" sz="1200" dirty="0" smtClean="0">
                <a:latin typeface="Arial Narrow" panose="020B0606020202030204" pitchFamily="34" charset="0"/>
              </a:rPr>
              <a:t>)</a:t>
            </a:r>
            <a:endParaRPr lang="en-US" sz="1200" b="1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Arial Narrow" panose="020B0606020202030204" pitchFamily="34" charset="0"/>
              </a:rPr>
              <a:t> Observed: </a:t>
            </a:r>
            <a:endParaRPr lang="en-US" sz="1200" dirty="0">
              <a:latin typeface="Arial Narrow" panose="020B0606020202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Arial Narrow" panose="020B0606020202030204" pitchFamily="34" charset="0"/>
              </a:rPr>
              <a:t>          (1. Null &gt; 2. Null &gt; 3. Null)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87441" y="923394"/>
            <a:ext cx="42099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b="1" dirty="0">
                <a:latin typeface="Arial Narrow" panose="020B0606020202030204" pitchFamily="34" charset="0"/>
              </a:rPr>
              <a:t> Test </a:t>
            </a:r>
            <a:r>
              <a:rPr lang="en-US" sz="1100" b="1" dirty="0" err="1">
                <a:latin typeface="Arial Narrow" panose="020B0606020202030204" pitchFamily="34" charset="0"/>
              </a:rPr>
              <a:t>steps.Actions</a:t>
            </a:r>
            <a:r>
              <a:rPr lang="en-US" sz="1100" b="1" dirty="0" smtClean="0">
                <a:latin typeface="Arial Narrow" panose="020B0606020202030204" pitchFamily="34" charset="0"/>
              </a:rPr>
              <a:t>:</a:t>
            </a:r>
          </a:p>
          <a:p>
            <a:pPr marL="396875" indent="0">
              <a:lnSpc>
                <a:spcPct val="150000"/>
              </a:lnSpc>
              <a:buNone/>
            </a:pPr>
            <a:r>
              <a:rPr lang="en-US" sz="1100" dirty="0">
                <a:latin typeface="Arial Narrow" panose="020B0606020202030204" pitchFamily="34" charset="0"/>
              </a:rPr>
              <a:t>1. Run </a:t>
            </a:r>
            <a:r>
              <a:rPr lang="en-US" sz="1100" b="1" dirty="0">
                <a:latin typeface="Arial Narrow" panose="020B0606020202030204" pitchFamily="34" charset="0"/>
              </a:rPr>
              <a:t>URT </a:t>
            </a:r>
            <a:r>
              <a:rPr lang="en-US" sz="1100" dirty="0">
                <a:latin typeface="Arial Narrow" panose="020B0606020202030204" pitchFamily="34" charset="0"/>
              </a:rPr>
              <a:t>Tool</a:t>
            </a:r>
          </a:p>
          <a:p>
            <a:pPr marL="396875" indent="0">
              <a:lnSpc>
                <a:spcPct val="150000"/>
              </a:lnSpc>
              <a:buNone/>
            </a:pPr>
            <a:r>
              <a:rPr lang="en-US" sz="1100" dirty="0">
                <a:latin typeface="Arial Narrow" panose="020B0606020202030204" pitchFamily="34" charset="0"/>
              </a:rPr>
              <a:t>2. Select vector signal: IB_FMr450_e1wfr1504.bin </a:t>
            </a:r>
          </a:p>
          <a:p>
            <a:pPr marL="396875" indent="0">
              <a:lnSpc>
                <a:spcPct val="150000"/>
              </a:lnSpc>
              <a:buNone/>
            </a:pPr>
            <a:r>
              <a:rPr lang="en-US" sz="1100" dirty="0">
                <a:latin typeface="Arial Narrow" panose="020B0606020202030204" pitchFamily="34" charset="0"/>
              </a:rPr>
              <a:t>3. Change a Frequency :</a:t>
            </a:r>
            <a:r>
              <a:rPr lang="en-US" sz="1100" b="1" dirty="0">
                <a:latin typeface="Arial Narrow" panose="020B0606020202030204" pitchFamily="34" charset="0"/>
              </a:rPr>
              <a:t>104.7 MHz</a:t>
            </a:r>
          </a:p>
          <a:p>
            <a:pPr marL="396875" indent="0">
              <a:lnSpc>
                <a:spcPct val="150000"/>
              </a:lnSpc>
              <a:buNone/>
            </a:pPr>
            <a:r>
              <a:rPr lang="en-US" sz="1100" dirty="0">
                <a:latin typeface="Arial Narrow" panose="020B0606020202030204" pitchFamily="34" charset="0"/>
              </a:rPr>
              <a:t>4. Change a Signal Power : -60.0dBm</a:t>
            </a:r>
          </a:p>
          <a:p>
            <a:pPr marL="396875" indent="0">
              <a:lnSpc>
                <a:spcPct val="150000"/>
              </a:lnSpc>
              <a:buNone/>
            </a:pPr>
            <a:r>
              <a:rPr lang="en-US" sz="1100" dirty="0">
                <a:latin typeface="Arial Narrow" panose="020B0606020202030204" pitchFamily="34" charset="0"/>
              </a:rPr>
              <a:t>5. HU Change a Frequency : 104.7MHz</a:t>
            </a:r>
          </a:p>
          <a:p>
            <a:pPr marL="396875" indent="0">
              <a:lnSpc>
                <a:spcPct val="150000"/>
              </a:lnSpc>
              <a:buNone/>
            </a:pPr>
            <a:r>
              <a:rPr lang="en-US" sz="1100" dirty="0">
                <a:latin typeface="Arial Narrow" panose="020B0606020202030204" pitchFamily="34" charset="0"/>
              </a:rPr>
              <a:t>6. Select Station list</a:t>
            </a:r>
          </a:p>
          <a:p>
            <a:pPr marL="396875" indent="0">
              <a:lnSpc>
                <a:spcPct val="150000"/>
              </a:lnSpc>
              <a:buNone/>
            </a:pPr>
            <a:r>
              <a:rPr lang="en-US" sz="1100" dirty="0">
                <a:latin typeface="Arial Narrow" panose="020B0606020202030204" pitchFamily="34" charset="0"/>
              </a:rPr>
              <a:t>7. Select program </a:t>
            </a:r>
            <a:r>
              <a:rPr lang="en-US" sz="1100" dirty="0" smtClean="0">
                <a:latin typeface="Arial Narrow" panose="020B0606020202030204" pitchFamily="34" charset="0"/>
              </a:rPr>
              <a:t>HD1</a:t>
            </a:r>
            <a:endParaRPr lang="en-US" sz="1100" b="1" dirty="0">
              <a:latin typeface="Arial Narrow" panose="020B0606020202030204" pitchFamily="34" charset="0"/>
            </a:endParaRPr>
          </a:p>
          <a:p>
            <a:pPr marL="396875">
              <a:lnSpc>
                <a:spcPct val="150000"/>
              </a:lnSpc>
            </a:pPr>
            <a:r>
              <a:rPr lang="en-US" sz="1100" dirty="0" smtClean="0">
                <a:latin typeface="Arial Narrow" panose="020B0606020202030204" pitchFamily="34" charset="0"/>
              </a:rPr>
              <a:t>8. </a:t>
            </a:r>
            <a:r>
              <a:rPr lang="en-US" sz="1100" dirty="0">
                <a:latin typeface="Arial Narrow" panose="020B0606020202030204" pitchFamily="34" charset="0"/>
              </a:rPr>
              <a:t>Verify with the first 3 songs in this </a:t>
            </a:r>
            <a:r>
              <a:rPr lang="en-US" sz="1100" dirty="0" smtClean="0">
                <a:latin typeface="Arial Narrow" panose="020B0606020202030204" pitchFamily="34" charset="0"/>
              </a:rPr>
              <a:t>program.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latin typeface="Arial Narrow" panose="020B0606020202030204" pitchFamily="34" charset="0"/>
              </a:rPr>
              <a:t>                 Check </a:t>
            </a:r>
            <a:r>
              <a:rPr lang="en-US" sz="1100" dirty="0">
                <a:latin typeface="Arial Narrow" panose="020B0606020202030204" pitchFamily="34" charset="0"/>
              </a:rPr>
              <a:t>the Album in HU HMI</a:t>
            </a:r>
          </a:p>
          <a:p>
            <a:pPr>
              <a:lnSpc>
                <a:spcPct val="150000"/>
              </a:lnSpc>
            </a:pPr>
            <a:r>
              <a:rPr lang="en-US" sz="1100" dirty="0" smtClean="0">
                <a:latin typeface="Arial Narrow" panose="020B0606020202030204" pitchFamily="34" charset="0"/>
              </a:rPr>
              <a:t>                 (</a:t>
            </a:r>
            <a:r>
              <a:rPr lang="en-US" sz="1100" dirty="0">
                <a:latin typeface="Arial Narrow" panose="020B0606020202030204" pitchFamily="34" charset="0"/>
              </a:rPr>
              <a:t>1. Null &gt; 2. Null &gt; 3. HMI-4 HD1 Album 3 )</a:t>
            </a:r>
            <a:endParaRPr lang="en-US" sz="1100" dirty="0" smtClean="0">
              <a:latin typeface="Arial Narrow" panose="020B0606020202030204" pitchFamily="34" charset="0"/>
            </a:endParaRPr>
          </a:p>
          <a:p>
            <a:pPr marL="396875">
              <a:lnSpc>
                <a:spcPct val="150000"/>
              </a:lnSpc>
            </a:pPr>
            <a:endParaRPr lang="en-US" sz="1100" b="1" dirty="0" smtClean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endParaRPr lang="en-US" sz="1100" b="1" dirty="0">
              <a:latin typeface="Arial Narrow" panose="020B0606020202030204" pitchFamily="34" charset="0"/>
            </a:endParaRPr>
          </a:p>
          <a:p>
            <a:pPr marL="396875" indent="0">
              <a:lnSpc>
                <a:spcPct val="150000"/>
              </a:lnSpc>
              <a:buNone/>
            </a:pPr>
            <a:endParaRPr lang="en-US" sz="1100" dirty="0" smtClean="0">
              <a:latin typeface="Arial Narrow" panose="020B0606020202030204" pitchFamily="34" charset="0"/>
            </a:endParaRPr>
          </a:p>
          <a:p>
            <a:pPr marL="396875" indent="0">
              <a:lnSpc>
                <a:spcPct val="150000"/>
              </a:lnSpc>
              <a:buNone/>
            </a:pPr>
            <a:endParaRPr lang="en-US" sz="1100" dirty="0" smtClean="0">
              <a:latin typeface="Arial Narrow" panose="020B0606020202030204" pitchFamily="34" charset="0"/>
            </a:endParaRPr>
          </a:p>
          <a:p>
            <a:pPr marL="396875" indent="0">
              <a:lnSpc>
                <a:spcPct val="150000"/>
              </a:lnSpc>
              <a:buNone/>
            </a:pPr>
            <a:endParaRPr lang="en-US" sz="1100" dirty="0">
              <a:latin typeface="Arial Narrow" panose="020B0606020202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20" y="4048538"/>
            <a:ext cx="2040236" cy="20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5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800" dirty="0" smtClean="0">
                <a:latin typeface="Arial Narrow" panose="020B0606020202030204" pitchFamily="34" charset="0"/>
              </a:rPr>
              <a:t>Appendix 1. Training Plan</a:t>
            </a:r>
            <a:endParaRPr lang="en-US" sz="1800" dirty="0">
              <a:latin typeface="Arial Narrow" panose="020B0606020202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8784"/>
              </p:ext>
            </p:extLst>
          </p:nvPr>
        </p:nvGraphicFramePr>
        <p:xfrm>
          <a:off x="321733" y="1395019"/>
          <a:ext cx="8553450" cy="3053332"/>
        </p:xfrm>
        <a:graphic>
          <a:graphicData uri="http://schemas.openxmlformats.org/drawingml/2006/table">
            <a:tbl>
              <a:tblPr firstRow="1" firstCol="1" bandRow="1"/>
              <a:tblGrid>
                <a:gridCol w="799527"/>
                <a:gridCol w="688156"/>
                <a:gridCol w="877326"/>
                <a:gridCol w="1148718"/>
                <a:gridCol w="613992"/>
                <a:gridCol w="1291472"/>
                <a:gridCol w="566534"/>
                <a:gridCol w="123882"/>
                <a:gridCol w="805229"/>
                <a:gridCol w="839015"/>
                <a:gridCol w="799599"/>
              </a:tblGrid>
              <a:tr h="2150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　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12/8 ( Sun )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12/9 ( Mon )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B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8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8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8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12/10 ( Tue )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708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8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8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12/11 ( Wed )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508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12/12 ( Thu )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1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12/13 ( Fri )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1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8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8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　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508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12/16 ( Mon )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F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8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8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8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12/17 ( Tue )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908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9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9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9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12/18 ( Wed )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709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9F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9F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9F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95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09:00~12:00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　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8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8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Start Meeting</a:t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</a:b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09:30~11:30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908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8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8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8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Traffic data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Certi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208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8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8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8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Traffic data Certi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C08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9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89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Traffic data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Certi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</a:b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SW Update Fail Recovery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5089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9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9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Audio Analyzer Test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709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8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8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8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　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A08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83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9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MRC Test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209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8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8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8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Traffic Data</a:t>
                      </a:r>
                      <a:b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</a:b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Audi Analzer </a:t>
                      </a:r>
                      <a:b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</a:b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MRC Test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F08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9B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9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VN &gt; KR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209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9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9F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9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192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13:00~18:00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KR &gt; VN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8F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Traffic data Certi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A0A2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A5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8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A5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Traffic data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Certi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20A5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87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Traffic data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Certi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007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89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Meeting - HD Radio  TC workshop</a:t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</a:b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Pjt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 : A-IVI2 ,HKMC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ccIC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</a:b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13:00~15:00 - internally</a:t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</a:b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15:30~17:30 - with FIT member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009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A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9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A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Audio Analyzer Test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B0A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9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8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9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　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509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9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9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MRC Test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809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9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8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9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HD Radio Q&amp;A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709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6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91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6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　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406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60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9A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60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7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Meeting - Projection TC Workshop</a:t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</a:b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Pjt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 : A-IVI2 , HKMC </a:t>
                      </a:r>
                      <a:r>
                        <a:rPr lang="en-US" sz="1200" b="1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ccIC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 , GM VCU</a:t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</a:b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14:00~15:00 - internally</a:t>
                      </a:r>
                      <a:b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</a:b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15:30~17:30 - with FIT member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20A5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5B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5B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Meeting and Review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709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70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6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0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Malgun Gothic" panose="020B0503020000020004" pitchFamily="34" charset="-127"/>
                        </a:rPr>
                        <a:t>　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5940" marR="5940" marT="5940" marB="0" anchor="ctr">
                    <a:lnL w="12700" cap="flat" cmpd="sng" algn="ctr">
                      <a:solidFill>
                        <a:srgbClr val="2070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5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60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5A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81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26" y="2216054"/>
            <a:ext cx="5178377" cy="291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46" smtClean="0">
                <a:solidFill>
                  <a:schemeClr val="bg1"/>
                </a:solidFill>
                <a:latin typeface="Arial Narrow" panose="020B0606020202030204" pitchFamily="34" charset="0"/>
                <a:ea typeface="돋움" pitchFamily="50" charset="-127"/>
              </a:rPr>
              <a:t>I</a:t>
            </a:r>
            <a:r>
              <a:rPr lang="en-US" altLang="ko-KR" sz="1846" smtClean="0">
                <a:solidFill>
                  <a:schemeClr val="bg1"/>
                </a:solidFill>
                <a:latin typeface="Arial Narrow" panose="020B0606020202030204" pitchFamily="34" charset="0"/>
              </a:rPr>
              <a:t>. </a:t>
            </a:r>
            <a:r>
              <a:rPr lang="en-US" altLang="ko-KR" sz="1846" smtClean="0">
                <a:solidFill>
                  <a:schemeClr val="bg1"/>
                </a:solidFill>
                <a:latin typeface="Arial Narrow" panose="020B0606020202030204" pitchFamily="34" charset="0"/>
                <a:ea typeface="돋움" pitchFamily="50" charset="-127"/>
                <a:cs typeface="Arial" charset="0"/>
              </a:rPr>
              <a:t>Organization</a:t>
            </a:r>
            <a:endParaRPr lang="en-US" sz="1846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1" name="Title 1"/>
          <p:cNvSpPr txBox="1">
            <a:spLocks/>
          </p:cNvSpPr>
          <p:nvPr/>
        </p:nvSpPr>
        <p:spPr>
          <a:xfrm>
            <a:off x="321733" y="7620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dirty="0" smtClean="0">
                <a:latin typeface="Arial" panose="020B0604020202020204" pitchFamily="34" charset="0"/>
              </a:rPr>
              <a:t>I. Organization Chart</a:t>
            </a:r>
            <a:endParaRPr lang="en-US" sz="1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41894" y="1738707"/>
            <a:ext cx="2356996" cy="1461245"/>
            <a:chOff x="5753281" y="1026465"/>
            <a:chExt cx="1830224" cy="1189500"/>
          </a:xfrm>
        </p:grpSpPr>
        <p:sp>
          <p:nvSpPr>
            <p:cNvPr id="149" name="Rectangle 148"/>
            <p:cNvSpPr/>
            <p:nvPr/>
          </p:nvSpPr>
          <p:spPr>
            <a:xfrm>
              <a:off x="5753281" y="1026465"/>
              <a:ext cx="1828042" cy="1968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HQ Test team</a:t>
              </a:r>
            </a:p>
          </p:txBody>
        </p:sp>
        <p:sp>
          <p:nvSpPr>
            <p:cNvPr id="128" name="Rectangle 90"/>
            <p:cNvSpPr>
              <a:spLocks noChangeArrowheads="1"/>
            </p:cNvSpPr>
            <p:nvPr/>
          </p:nvSpPr>
          <p:spPr bwMode="auto">
            <a:xfrm>
              <a:off x="6088619" y="1361389"/>
              <a:ext cx="1486106" cy="161994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sz="900" dirty="0">
                  <a:latin typeface="Arial Narrow" panose="020B0606020202030204" pitchFamily="34" charset="0"/>
                  <a:cs typeface="Arial" panose="020B0604020202020204" pitchFamily="34" charset="0"/>
                </a:rPr>
                <a:t>Kim </a:t>
              </a:r>
              <a:r>
                <a:rPr lang="en-US" sz="900" dirty="0" err="1">
                  <a:latin typeface="Arial Narrow" panose="020B0606020202030204" pitchFamily="34" charset="0"/>
                  <a:cs typeface="Arial" panose="020B0604020202020204" pitchFamily="34" charset="0"/>
                </a:rPr>
                <a:t>Hak</a:t>
              </a:r>
              <a:r>
                <a:rPr lang="en-US" sz="900" dirty="0">
                  <a:latin typeface="Arial Narrow" panose="020B0606020202030204" pitchFamily="34" charset="0"/>
                  <a:cs typeface="Arial" panose="020B0604020202020204" pitchFamily="34" charset="0"/>
                </a:rPr>
                <a:t> Su/ </a:t>
              </a:r>
              <a:r>
                <a:rPr lang="ko-KR" altLang="en-US" sz="900" dirty="0">
                  <a:latin typeface="Arial Narrow" panose="020B0606020202030204" pitchFamily="34" charset="0"/>
                  <a:cs typeface="Arial" panose="020B0604020202020204" pitchFamily="34" charset="0"/>
                </a:rPr>
                <a:t>김학수</a:t>
              </a:r>
              <a:endParaRPr lang="en-US" altLang="ko-KR" sz="9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24" name="Rectangle 89"/>
            <p:cNvSpPr>
              <a:spLocks noChangeArrowheads="1"/>
            </p:cNvSpPr>
            <p:nvPr/>
          </p:nvSpPr>
          <p:spPr bwMode="auto">
            <a:xfrm>
              <a:off x="6096949" y="1530810"/>
              <a:ext cx="1477776" cy="157619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Project Owner </a:t>
              </a:r>
              <a:endParaRPr lang="ko-KR" altLang="en-US" sz="9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6097399" y="1832042"/>
              <a:ext cx="1486106" cy="188193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latin typeface="Arial Narrow" panose="020B0606020202030204" pitchFamily="34" charset="0"/>
                  <a:cs typeface="Arial" panose="020B0604020202020204" pitchFamily="34" charset="0"/>
                </a:rPr>
                <a:t>Jung </a:t>
              </a:r>
              <a:r>
                <a:rPr lang="en-US" altLang="ko-KR" sz="900" dirty="0" err="1">
                  <a:latin typeface="Arial Narrow" panose="020B0606020202030204" pitchFamily="34" charset="0"/>
                  <a:cs typeface="Arial" panose="020B0604020202020204" pitchFamily="34" charset="0"/>
                </a:rPr>
                <a:t>Mi</a:t>
              </a:r>
              <a:r>
                <a:rPr lang="en-US" altLang="ko-KR" sz="900" dirty="0">
                  <a:latin typeface="Arial Narrow" panose="020B0606020202030204" pitchFamily="34" charset="0"/>
                  <a:cs typeface="Arial" panose="020B0604020202020204" pitchFamily="34" charset="0"/>
                </a:rPr>
                <a:t> Ra/ </a:t>
              </a:r>
              <a:r>
                <a:rPr lang="ko-KR" altLang="en-US" sz="900" dirty="0">
                  <a:latin typeface="Arial Narrow" panose="020B0606020202030204" pitchFamily="34" charset="0"/>
                  <a:cs typeface="Arial" panose="020B0604020202020204" pitchFamily="34" charset="0"/>
                </a:rPr>
                <a:t>정미라</a:t>
              </a:r>
              <a:endParaRPr lang="en-US" altLang="ko-KR" sz="9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6101103" y="2024606"/>
              <a:ext cx="1480220" cy="180411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/>
              <a:r>
                <a:rPr lang="en-US" sz="900" dirty="0" smtClean="0">
                  <a:latin typeface="Arial Narrow" panose="020B0606020202030204" pitchFamily="34" charset="0"/>
                  <a:cs typeface="Arial" panose="020B0604020202020204" pitchFamily="34" charset="0"/>
                </a:rPr>
                <a:t>Project Manager </a:t>
              </a:r>
              <a:endParaRPr lang="ko-KR" altLang="en-US" sz="9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281" y="1343435"/>
              <a:ext cx="298021" cy="397641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281" y="1822246"/>
              <a:ext cx="298021" cy="39371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004463" y="1738707"/>
            <a:ext cx="2174246" cy="1858982"/>
            <a:chOff x="1756505" y="1028410"/>
            <a:chExt cx="1727160" cy="1617592"/>
          </a:xfrm>
        </p:grpSpPr>
        <p:sp>
          <p:nvSpPr>
            <p:cNvPr id="112" name="Rectangle 111"/>
            <p:cNvSpPr/>
            <p:nvPr/>
          </p:nvSpPr>
          <p:spPr>
            <a:xfrm>
              <a:off x="1756505" y="1028410"/>
              <a:ext cx="1727160" cy="2121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sz="1000" b="1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VN Test team</a:t>
              </a:r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6505" y="2275898"/>
              <a:ext cx="304752" cy="370104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>
            <a:xfrm>
              <a:off x="1756505" y="1360755"/>
              <a:ext cx="1727160" cy="337729"/>
              <a:chOff x="1062069" y="1227484"/>
              <a:chExt cx="2258145" cy="357970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1501449" y="1227484"/>
                <a:ext cx="1818765" cy="357970"/>
                <a:chOff x="-59104" y="2012413"/>
                <a:chExt cx="1303011" cy="460967"/>
              </a:xfrm>
            </p:grpSpPr>
            <p:sp>
              <p:nvSpPr>
                <p:cNvPr id="68" name="Rectangle 89"/>
                <p:cNvSpPr>
                  <a:spLocks noChangeArrowheads="1"/>
                </p:cNvSpPr>
                <p:nvPr/>
              </p:nvSpPr>
              <p:spPr bwMode="auto">
                <a:xfrm>
                  <a:off x="-59104" y="2248761"/>
                  <a:ext cx="1303011" cy="224619"/>
                </a:xfrm>
                <a:prstGeom prst="rect">
                  <a:avLst/>
                </a:prstGeom>
                <a:noFill/>
                <a:ln w="635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en-US" altLang="ko-KR" sz="900" dirty="0">
                      <a:latin typeface="Arial Narrow" panose="020B060602020203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Part Leader</a:t>
                  </a:r>
                </a:p>
              </p:txBody>
            </p:sp>
            <p:sp>
              <p:nvSpPr>
                <p:cNvPr id="70" name="Rectangle 90"/>
                <p:cNvSpPr>
                  <a:spLocks noChangeArrowheads="1"/>
                </p:cNvSpPr>
                <p:nvPr/>
              </p:nvSpPr>
              <p:spPr bwMode="auto">
                <a:xfrm>
                  <a:off x="-59104" y="2012413"/>
                  <a:ext cx="1303011" cy="224619"/>
                </a:xfrm>
                <a:prstGeom prst="rect">
                  <a:avLst/>
                </a:prstGeom>
                <a:solidFill>
                  <a:srgbClr val="92D050"/>
                </a:solidFill>
                <a:ln w="6350">
                  <a:solidFill>
                    <a:schemeClr val="bg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 eaLnBrk="1" hangingPunct="1"/>
                  <a:r>
                    <a:rPr lang="en-US" altLang="ko-KR" sz="900" dirty="0" err="1" smtClean="0">
                      <a:latin typeface="Arial Narrow" panose="020B060602020203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Duy</a:t>
                  </a:r>
                  <a:r>
                    <a:rPr lang="en-US" altLang="ko-KR" sz="900" dirty="0" smtClean="0">
                      <a:latin typeface="Arial Narrow" panose="020B060602020203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900" dirty="0">
                      <a:latin typeface="Arial Narrow" panose="020B060602020203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Nguyen</a:t>
                  </a:r>
                </a:p>
              </p:txBody>
            </p:sp>
          </p:grp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2069" y="1227484"/>
                <a:ext cx="398443" cy="353381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1756505" y="1789005"/>
              <a:ext cx="1727160" cy="369784"/>
              <a:chOff x="1062069" y="1743044"/>
              <a:chExt cx="2258145" cy="361725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2069" y="1743044"/>
                <a:ext cx="398443" cy="361725"/>
              </a:xfrm>
              <a:prstGeom prst="rect">
                <a:avLst/>
              </a:prstGeom>
            </p:spPr>
          </p:pic>
          <p:sp>
            <p:nvSpPr>
              <p:cNvPr id="75" name="Rectangle 89"/>
              <p:cNvSpPr>
                <a:spLocks noChangeArrowheads="1"/>
              </p:cNvSpPr>
              <p:nvPr/>
            </p:nvSpPr>
            <p:spPr bwMode="auto">
              <a:xfrm>
                <a:off x="1501449" y="1917515"/>
                <a:ext cx="1818765" cy="184171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ko-KR" sz="900" dirty="0" smtClean="0">
                    <a:latin typeface="Arial Narrow" panose="020B060602020203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Test Leader  </a:t>
                </a:r>
                <a:endParaRPr lang="en-US" altLang="ko-KR" sz="900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90"/>
              <p:cNvSpPr>
                <a:spLocks noChangeArrowheads="1"/>
              </p:cNvSpPr>
              <p:nvPr/>
            </p:nvSpPr>
            <p:spPr bwMode="auto">
              <a:xfrm>
                <a:off x="1501449" y="1743044"/>
                <a:ext cx="1818765" cy="174431"/>
              </a:xfrm>
              <a:prstGeom prst="rect">
                <a:avLst/>
              </a:prstGeom>
              <a:solidFill>
                <a:srgbClr val="92D050"/>
              </a:solidFill>
              <a:ln w="635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 eaLnBrk="1" hangingPunct="1"/>
                <a:r>
                  <a:rPr lang="en-US" altLang="ko-KR" sz="900" dirty="0" smtClean="0">
                    <a:latin typeface="Arial Narrow" panose="020B060602020203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Anh To</a:t>
                </a:r>
                <a:endParaRPr lang="en-US" altLang="ko-KR" sz="900" dirty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ectangle 89"/>
            <p:cNvSpPr>
              <a:spLocks noChangeArrowheads="1"/>
            </p:cNvSpPr>
            <p:nvPr/>
          </p:nvSpPr>
          <p:spPr bwMode="auto">
            <a:xfrm>
              <a:off x="2092568" y="2454256"/>
              <a:ext cx="1391097" cy="188274"/>
            </a:xfrm>
            <a:prstGeom prst="rect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900" dirty="0" smtClean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Senior</a:t>
              </a:r>
              <a:endParaRPr lang="en-US" altLang="ko-KR" sz="9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Rectangle 90"/>
            <p:cNvSpPr>
              <a:spLocks noChangeArrowheads="1"/>
            </p:cNvSpPr>
            <p:nvPr/>
          </p:nvSpPr>
          <p:spPr bwMode="auto">
            <a:xfrm>
              <a:off x="2092568" y="2275898"/>
              <a:ext cx="1391097" cy="17831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63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 eaLnBrk="1" hangingPunct="1"/>
              <a:r>
                <a:rPr lang="en-US" altLang="ko-KR" sz="900" dirty="0" smtClean="0">
                  <a:latin typeface="Arial Narrow" panose="020B060602020203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Anh Tran</a:t>
              </a:r>
              <a:endParaRPr lang="en-US" altLang="ko-KR" sz="900" dirty="0">
                <a:latin typeface="Arial Narrow" panose="020B060602020203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204907"/>
              </p:ext>
            </p:extLst>
          </p:nvPr>
        </p:nvGraphicFramePr>
        <p:xfrm>
          <a:off x="1143000" y="4205023"/>
          <a:ext cx="6858000" cy="983635"/>
        </p:xfrm>
        <a:graphic>
          <a:graphicData uri="http://schemas.openxmlformats.org/drawingml/2006/table">
            <a:tbl>
              <a:tblPr/>
              <a:tblGrid>
                <a:gridCol w="8128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Month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2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 Leader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 Senior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 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4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299772" y="6985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800" dirty="0" smtClean="0">
                <a:latin typeface="Arial" panose="020B0604020202020204" pitchFamily="34" charset="0"/>
              </a:rPr>
              <a:t>II. Project schedule</a:t>
            </a:r>
            <a:endParaRPr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2238" y="794578"/>
            <a:ext cx="1795684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2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Schedule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4666" y="3121223"/>
            <a:ext cx="1720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25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</a:t>
            </a:r>
            <a:r>
              <a:rPr lang="en-US" altLang="ko-KR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5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 </a:t>
            </a:r>
            <a:endParaRPr lang="en-US" altLang="ko-KR" sz="12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537136" y="6190024"/>
            <a:ext cx="3479178" cy="280967"/>
            <a:chOff x="2928909" y="6026875"/>
            <a:chExt cx="3479178" cy="280967"/>
          </a:xfrm>
        </p:grpSpPr>
        <p:sp>
          <p:nvSpPr>
            <p:cNvPr id="47" name="Rectangle 46"/>
            <p:cNvSpPr/>
            <p:nvPr/>
          </p:nvSpPr>
          <p:spPr>
            <a:xfrm>
              <a:off x="2928909" y="6026875"/>
              <a:ext cx="1022290" cy="2809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9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Completed</a:t>
              </a: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152735" y="6032261"/>
              <a:ext cx="1026908" cy="257704"/>
            </a:xfrm>
            <a:prstGeom prst="rect">
              <a:avLst/>
            </a:prstGeom>
            <a:solidFill>
              <a:srgbClr val="89C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progress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381179" y="6026876"/>
              <a:ext cx="1026908" cy="26231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9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plan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9233191" y="2482206"/>
            <a:ext cx="805566" cy="1893587"/>
            <a:chOff x="2978236" y="967525"/>
            <a:chExt cx="1007746" cy="3860044"/>
          </a:xfrm>
        </p:grpSpPr>
        <p:sp>
          <p:nvSpPr>
            <p:cNvPr id="49" name="TextBox 48"/>
            <p:cNvSpPr txBox="1"/>
            <p:nvPr/>
          </p:nvSpPr>
          <p:spPr>
            <a:xfrm>
              <a:off x="2978236" y="967525"/>
              <a:ext cx="1007746" cy="265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are here</a:t>
              </a:r>
              <a:endParaRPr lang="en-US" sz="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3361402" y="1291971"/>
              <a:ext cx="129311" cy="3535598"/>
              <a:chOff x="3362631" y="1305858"/>
              <a:chExt cx="147780" cy="3953219"/>
            </a:xfrm>
          </p:grpSpPr>
          <p:cxnSp>
            <p:nvCxnSpPr>
              <p:cNvPr id="51" name="직선 연결선 81"/>
              <p:cNvCxnSpPr/>
              <p:nvPr/>
            </p:nvCxnSpPr>
            <p:spPr bwMode="auto">
              <a:xfrm>
                <a:off x="3427745" y="1323783"/>
                <a:ext cx="8776" cy="3935294"/>
              </a:xfrm>
              <a:prstGeom prst="line">
                <a:avLst/>
              </a:prstGeom>
              <a:solidFill>
                <a:srgbClr val="C00000"/>
              </a:solidFill>
              <a:ln w="19050" cap="flat" cmpd="sng" algn="ctr">
                <a:solidFill>
                  <a:srgbClr val="FF0000"/>
                </a:solidFill>
                <a:prstDash val="sysDash"/>
                <a:miter lim="800000"/>
              </a:ln>
              <a:effectLst/>
            </p:spPr>
          </p:cxnSp>
          <p:sp>
            <p:nvSpPr>
              <p:cNvPr id="57" name="이등변 삼각형 82"/>
              <p:cNvSpPr/>
              <p:nvPr/>
            </p:nvSpPr>
            <p:spPr bwMode="auto">
              <a:xfrm rot="10800000">
                <a:off x="3362631" y="1305858"/>
                <a:ext cx="147780" cy="75170"/>
              </a:xfrm>
              <a:prstGeom prst="triangle">
                <a:avLst/>
              </a:prstGeom>
              <a:solidFill>
                <a:srgbClr val="C00000"/>
              </a:solidFill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77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맑은 고딕" panose="020B0503020000020004" pitchFamily="34" charset="-127"/>
                  <a:cs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904334"/>
              </p:ext>
            </p:extLst>
          </p:nvPr>
        </p:nvGraphicFramePr>
        <p:xfrm>
          <a:off x="530224" y="3664613"/>
          <a:ext cx="82454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" name="Worksheet" r:id="rId3" imgW="8244911" imgH="2362404" progId="Excel.Sheet.12">
                  <p:embed/>
                </p:oleObj>
              </mc:Choice>
              <mc:Fallback>
                <p:oleObj name="Worksheet" r:id="rId3" imgW="8244911" imgH="23624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224" y="3664613"/>
                        <a:ext cx="8245475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5567970" y="3523270"/>
            <a:ext cx="104697" cy="2538882"/>
            <a:chOff x="3375193" y="1236449"/>
            <a:chExt cx="114357" cy="2314301"/>
          </a:xfrm>
        </p:grpSpPr>
        <p:cxnSp>
          <p:nvCxnSpPr>
            <p:cNvPr id="45" name="직선 연결선 81"/>
            <p:cNvCxnSpPr/>
            <p:nvPr/>
          </p:nvCxnSpPr>
          <p:spPr bwMode="auto">
            <a:xfrm>
              <a:off x="3427745" y="1300271"/>
              <a:ext cx="10040" cy="2250479"/>
            </a:xfrm>
            <a:prstGeom prst="line">
              <a:avLst/>
            </a:prstGeom>
            <a:solidFill>
              <a:srgbClr val="C00000"/>
            </a:solidFill>
            <a:ln w="19050" cap="flat" cmpd="sng" algn="ctr">
              <a:solidFill>
                <a:srgbClr val="FF0000"/>
              </a:solidFill>
              <a:prstDash val="sysDash"/>
              <a:miter lim="800000"/>
            </a:ln>
            <a:effectLst/>
          </p:spPr>
        </p:cxnSp>
        <p:sp>
          <p:nvSpPr>
            <p:cNvPr id="46" name="이등변 삼각형 82"/>
            <p:cNvSpPr/>
            <p:nvPr/>
          </p:nvSpPr>
          <p:spPr bwMode="auto">
            <a:xfrm rot="10800000">
              <a:off x="3375193" y="1236449"/>
              <a:ext cx="114357" cy="57299"/>
            </a:xfrm>
            <a:prstGeom prst="triangle">
              <a:avLst/>
            </a:prstGeom>
            <a:solidFill>
              <a:srgbClr val="C00000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47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맑은 고딕" panose="020B0503020000020004" pitchFamily="34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24" y="1333484"/>
            <a:ext cx="8245475" cy="153352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709398" y="1079271"/>
            <a:ext cx="805566" cy="1893587"/>
            <a:chOff x="2978236" y="967525"/>
            <a:chExt cx="1007746" cy="3860044"/>
          </a:xfrm>
        </p:grpSpPr>
        <p:sp>
          <p:nvSpPr>
            <p:cNvPr id="33" name="TextBox 32"/>
            <p:cNvSpPr txBox="1"/>
            <p:nvPr/>
          </p:nvSpPr>
          <p:spPr>
            <a:xfrm>
              <a:off x="2978236" y="967525"/>
              <a:ext cx="1007746" cy="265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are here</a:t>
              </a:r>
              <a:endParaRPr lang="en-US" sz="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361402" y="1291971"/>
              <a:ext cx="129311" cy="3535598"/>
              <a:chOff x="3362631" y="1305858"/>
              <a:chExt cx="147780" cy="3953219"/>
            </a:xfrm>
          </p:grpSpPr>
          <p:cxnSp>
            <p:nvCxnSpPr>
              <p:cNvPr id="35" name="직선 연결선 81"/>
              <p:cNvCxnSpPr/>
              <p:nvPr/>
            </p:nvCxnSpPr>
            <p:spPr bwMode="auto">
              <a:xfrm>
                <a:off x="3427745" y="1323783"/>
                <a:ext cx="8776" cy="3935294"/>
              </a:xfrm>
              <a:prstGeom prst="line">
                <a:avLst/>
              </a:prstGeom>
              <a:solidFill>
                <a:srgbClr val="C00000"/>
              </a:solidFill>
              <a:ln w="19050" cap="flat" cmpd="sng" algn="ctr">
                <a:solidFill>
                  <a:srgbClr val="FF0000"/>
                </a:solidFill>
                <a:prstDash val="sysDash"/>
                <a:miter lim="800000"/>
              </a:ln>
              <a:effectLst/>
            </p:spPr>
          </p:cxnSp>
          <p:sp>
            <p:nvSpPr>
              <p:cNvPr id="36" name="이등변 삼각형 82"/>
              <p:cNvSpPr/>
              <p:nvPr/>
            </p:nvSpPr>
            <p:spPr bwMode="auto">
              <a:xfrm rot="10800000">
                <a:off x="3362631" y="1305858"/>
                <a:ext cx="147780" cy="75170"/>
              </a:xfrm>
              <a:prstGeom prst="triangle">
                <a:avLst/>
              </a:prstGeom>
              <a:solidFill>
                <a:srgbClr val="C00000"/>
              </a:solidFill>
              <a:ln w="1905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kumimoji="1" sz="1600"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77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6020202030204" pitchFamily="34" charset="0"/>
                  <a:ea typeface="맑은 고딕" panose="020B0503020000020004" pitchFamily="34" charset="-127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27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anose="020B0604020202020204" pitchFamily="34" charset="0"/>
              </a:rPr>
              <a:t>III. Project progress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731" y="805062"/>
            <a:ext cx="955711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25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en-US" altLang="ko-KR" sz="12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67819"/>
              </p:ext>
            </p:extLst>
          </p:nvPr>
        </p:nvGraphicFramePr>
        <p:xfrm>
          <a:off x="346605" y="1146863"/>
          <a:ext cx="8348662" cy="1113736"/>
        </p:xfrm>
        <a:graphic>
          <a:graphicData uri="http://schemas.openxmlformats.org/drawingml/2006/table">
            <a:tbl>
              <a:tblPr/>
              <a:tblGrid>
                <a:gridCol w="489541"/>
                <a:gridCol w="3016632"/>
                <a:gridCol w="1865549"/>
                <a:gridCol w="1296623"/>
                <a:gridCol w="1680317"/>
              </a:tblGrid>
              <a:tr h="249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Test Matrix Model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Project scope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 of test matrix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Investigesting progress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88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RX_CERT_3727 - Automotive blend Decision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ICAS3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RX_CERT_2738 - Artist Experience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HKMC Gen6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RX_CERT_3327 - Traffic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HKMC Gen6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 progress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5253" y="2478460"/>
            <a:ext cx="2645276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25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Practice/Executing </a:t>
            </a:r>
            <a:r>
              <a:rPr lang="en-US" altLang="ko-KR" sz="12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324520" y="4850207"/>
            <a:ext cx="3187091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25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Pre-certification test result</a:t>
            </a:r>
            <a:endParaRPr lang="en-US" altLang="ko-KR" sz="12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45858"/>
              </p:ext>
            </p:extLst>
          </p:nvPr>
        </p:nvGraphicFramePr>
        <p:xfrm>
          <a:off x="405492" y="2772220"/>
          <a:ext cx="8278812" cy="1923999"/>
        </p:xfrm>
        <a:graphic>
          <a:graphicData uri="http://schemas.openxmlformats.org/drawingml/2006/table">
            <a:tbl>
              <a:tblPr/>
              <a:tblGrid>
                <a:gridCol w="539289"/>
                <a:gridCol w="991125"/>
                <a:gridCol w="3133705"/>
                <a:gridCol w="1078578"/>
                <a:gridCol w="1297208"/>
                <a:gridCol w="1238907"/>
              </a:tblGrid>
              <a:tr h="274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Test Matrix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 of Matrix 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 of Test case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ICAS3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FM Acquisition 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CERT_3727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ICAS3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TC 1st Certification test: HMI, Acquisition time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CERT_3727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ICAS3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Test case HQ transfered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CERT_3727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ICAS3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Test case multi signal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CERT_3727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ICAS3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Failed test case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CERT_3727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HKMC Gen6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Artist Experience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CERT_2738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121688"/>
              </p:ext>
            </p:extLst>
          </p:nvPr>
        </p:nvGraphicFramePr>
        <p:xfrm>
          <a:off x="411842" y="5216550"/>
          <a:ext cx="5829299" cy="1188720"/>
        </p:xfrm>
        <a:graphic>
          <a:graphicData uri="http://schemas.openxmlformats.org/drawingml/2006/table">
            <a:tbl>
              <a:tblPr/>
              <a:tblGrid>
                <a:gridCol w="1135062"/>
                <a:gridCol w="2014220"/>
                <a:gridCol w="896815"/>
                <a:gridCol w="896815"/>
                <a:gridCol w="886387"/>
              </a:tblGrid>
              <a:tr h="19812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Status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 of TC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19812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T/C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Tested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Passed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Failed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Blocked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1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IV. Test Equipment status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282648"/>
              </p:ext>
            </p:extLst>
          </p:nvPr>
        </p:nvGraphicFramePr>
        <p:xfrm>
          <a:off x="456935" y="812800"/>
          <a:ext cx="8230129" cy="3750019"/>
        </p:xfrm>
        <a:graphic>
          <a:graphicData uri="http://schemas.openxmlformats.org/drawingml/2006/table">
            <a:tbl>
              <a:tblPr/>
              <a:tblGrid>
                <a:gridCol w="362070"/>
                <a:gridCol w="1490057"/>
                <a:gridCol w="1155839"/>
                <a:gridCol w="765917"/>
                <a:gridCol w="738066"/>
                <a:gridCol w="835546"/>
                <a:gridCol w="612734"/>
                <a:gridCol w="933026"/>
                <a:gridCol w="1336874"/>
              </a:tblGrid>
              <a:tr h="396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Required Quantity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Available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CC3300"/>
                          </a:solidFill>
                          <a:effectLst/>
                          <a:latin typeface="Arial Narrow" panose="020B0606020202030204" pitchFamily="34" charset="0"/>
                        </a:rPr>
                        <a:t>Need more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Status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Expected available 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ICAS3 ABT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ICAS3 NAR Board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Quadlock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URT5000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Share with other projects.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URT3000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RF Divider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RF Cable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RF Connector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RF Gender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Audio Analyzer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In-progress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12/08/2019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7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Audio Recording device: Artesia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HKMC Gen6 test 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DCV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2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HKMC Gen6 RF cable set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HQ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9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V. Issue &amp; Risk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02355"/>
              </p:ext>
            </p:extLst>
          </p:nvPr>
        </p:nvGraphicFramePr>
        <p:xfrm>
          <a:off x="224540" y="950120"/>
          <a:ext cx="8668175" cy="2360111"/>
        </p:xfrm>
        <a:graphic>
          <a:graphicData uri="http://schemas.openxmlformats.org/drawingml/2006/table">
            <a:tbl>
              <a:tblPr/>
              <a:tblGrid>
                <a:gridCol w="305952"/>
                <a:gridCol w="1253000"/>
                <a:gridCol w="530044"/>
                <a:gridCol w="2099389"/>
                <a:gridCol w="773328"/>
                <a:gridCol w="546585"/>
                <a:gridCol w="602795"/>
                <a:gridCol w="540437"/>
                <a:gridCol w="2016645"/>
              </a:tblGrid>
              <a:tr h="1655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No.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Cause / </a:t>
                      </a:r>
                      <a:r>
                        <a:rPr lang="fr-F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Request</a:t>
                      </a: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/ Action Plan / Progress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PIC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Priority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Issue Date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Deadline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11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1: High ~ 5: Low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(MM/DD)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(MM/DD)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Limitation of using URT5000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Risk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Schedule of using URT5000 devices is conflicted with others team.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 Short term: Check weekly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- Long term: Not fixed.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Anh.To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8/26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11/30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- FPT: Testing schedule fix but does not have free time to share.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- DCV: Testing schedule does not fix, can borrow whenever it is available.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5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Need one more test member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Risk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563" indent="0"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Plan to make FIT test case related to HD radio(A-IVI2, HKMC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ccIC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).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Requirement analysis , Test Case mapping , create new TC , Test guide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Duy2.nguyen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11/14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12/16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1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6"/>
          <p:cNvSpPr>
            <a:spLocks noChangeArrowheads="1"/>
          </p:cNvSpPr>
          <p:nvPr/>
        </p:nvSpPr>
        <p:spPr bwMode="auto">
          <a:xfrm>
            <a:off x="1713837" y="1301936"/>
            <a:ext cx="5903792" cy="10638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1"/>
            <a:r>
              <a:rPr lang="en-US" sz="2800" b="1" dirty="0">
                <a:latin typeface="Arial Narrow" panose="020B0606020202030204" pitchFamily="34" charset="0"/>
              </a:rPr>
              <a:t>HD Radio Cert Matrix 3727</a:t>
            </a:r>
            <a:endParaRPr lang="ko-KR" altLang="en-US" sz="2585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1819433" y="2339699"/>
            <a:ext cx="551707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lIns="84385" tIns="42193" rIns="84385" bIns="42193"/>
          <a:lstStyle/>
          <a:p>
            <a:endParaRPr lang="ko-KR" altLang="en-US" sz="1662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7177" name="Text Box 168"/>
          <p:cNvSpPr txBox="1">
            <a:spLocks noChangeArrowheads="1"/>
          </p:cNvSpPr>
          <p:nvPr/>
        </p:nvSpPr>
        <p:spPr bwMode="auto">
          <a:xfrm>
            <a:off x="6459416" y="442059"/>
            <a:ext cx="2510204" cy="340996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lIns="84396" tIns="42198" rIns="84396" bIns="42198">
            <a:spAutoFit/>
          </a:bodyPr>
          <a:lstStyle/>
          <a:p>
            <a:r>
              <a:rPr lang="en-US" altLang="ko-KR" sz="1662" b="1" dirty="0">
                <a:solidFill>
                  <a:srgbClr val="C0C0C0"/>
                </a:solidFill>
                <a:latin typeface="Arial" charset="0"/>
                <a:ea typeface="돋움" pitchFamily="50" charset="-127"/>
              </a:rPr>
              <a:t>LGE Internal Use </a:t>
            </a:r>
            <a:r>
              <a:rPr lang="en-US" altLang="ko-KR" sz="1662" b="1" dirty="0" smtClean="0">
                <a:solidFill>
                  <a:srgbClr val="C0C0C0"/>
                </a:solidFill>
                <a:latin typeface="Arial" charset="0"/>
                <a:ea typeface="돋움" pitchFamily="50" charset="-127"/>
              </a:rPr>
              <a:t>Only/</a:t>
            </a:r>
            <a:endParaRPr lang="en-US" altLang="ko-KR" sz="1662" b="1" dirty="0">
              <a:solidFill>
                <a:srgbClr val="C0C0C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7" name="직사각형 4"/>
          <p:cNvSpPr>
            <a:spLocks noChangeArrowheads="1"/>
          </p:cNvSpPr>
          <p:nvPr/>
        </p:nvSpPr>
        <p:spPr bwMode="auto">
          <a:xfrm>
            <a:off x="2207759" y="3111189"/>
            <a:ext cx="491594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9286" indent="-369286" latinLnBrk="1">
              <a:lnSpc>
                <a:spcPct val="150000"/>
              </a:lnSpc>
              <a:buFontTx/>
              <a:buAutoNum type="romanUcPeriod"/>
            </a:pPr>
            <a:r>
              <a:rPr lang="en-US" sz="1600" b="1" dirty="0" smtClean="0">
                <a:latin typeface="Arial Narrow" panose="020B0606020202030204" pitchFamily="34" charset="0"/>
              </a:rPr>
              <a:t>HD Radio Cert Matrix 3727 </a:t>
            </a:r>
            <a:r>
              <a:rPr lang="en-US" sz="1600" b="1" dirty="0">
                <a:latin typeface="Arial Narrow" panose="020B0606020202030204" pitchFamily="34" charset="0"/>
              </a:rPr>
              <a:t>Overview </a:t>
            </a:r>
            <a:endParaRPr lang="en-US" sz="1600" b="1" dirty="0" smtClean="0">
              <a:latin typeface="Arial Narrow" panose="020B0606020202030204" pitchFamily="34" charset="0"/>
            </a:endParaRPr>
          </a:p>
          <a:p>
            <a:pPr marL="369286" indent="-369286" latinLnBrk="1">
              <a:lnSpc>
                <a:spcPct val="150000"/>
              </a:lnSpc>
              <a:buFontTx/>
              <a:buAutoNum type="romanUcPeriod"/>
            </a:pPr>
            <a:r>
              <a:rPr lang="en-US" sz="1600" b="1" dirty="0" smtClean="0">
                <a:latin typeface="Arial Narrow" panose="020B0606020202030204" pitchFamily="34" charset="0"/>
              </a:rPr>
              <a:t>Set up environment with multiple signals and demo</a:t>
            </a:r>
            <a:endParaRPr lang="en-US" altLang="ko-KR" sz="1662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369286" indent="-369286" latinLnBrk="1">
              <a:lnSpc>
                <a:spcPct val="150000"/>
              </a:lnSpc>
              <a:buFontTx/>
              <a:buAutoNum type="romanUcPeriod"/>
            </a:pPr>
            <a:r>
              <a:rPr lang="en-US" sz="1600" b="1" dirty="0" smtClean="0">
                <a:latin typeface="Arial Narrow" panose="020B0606020202030204" pitchFamily="34" charset="0"/>
              </a:rPr>
              <a:t>Evaluate HMI/LGE Issue</a:t>
            </a:r>
            <a:endParaRPr lang="en-US" altLang="ko-KR" sz="1662" b="1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51191" y="5195746"/>
            <a:ext cx="1053558" cy="764278"/>
            <a:chOff x="4051192" y="4625475"/>
            <a:chExt cx="1053558" cy="764278"/>
          </a:xfrm>
        </p:grpSpPr>
        <p:sp>
          <p:nvSpPr>
            <p:cNvPr id="9" name="직사각형 4"/>
            <p:cNvSpPr>
              <a:spLocks noChangeArrowheads="1"/>
            </p:cNvSpPr>
            <p:nvPr/>
          </p:nvSpPr>
          <p:spPr bwMode="auto">
            <a:xfrm>
              <a:off x="4154618" y="5041644"/>
              <a:ext cx="846707" cy="348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ko-KR" sz="1662" b="1" dirty="0" smtClean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VS </a:t>
              </a:r>
              <a:r>
                <a:rPr lang="en-US" altLang="ko-KR" sz="1662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DCV</a:t>
              </a:r>
            </a:p>
          </p:txBody>
        </p:sp>
        <p:sp>
          <p:nvSpPr>
            <p:cNvPr id="10" name="직사각형 4"/>
            <p:cNvSpPr>
              <a:spLocks noChangeArrowheads="1"/>
            </p:cNvSpPr>
            <p:nvPr/>
          </p:nvSpPr>
          <p:spPr bwMode="auto">
            <a:xfrm>
              <a:off x="4051192" y="4625475"/>
              <a:ext cx="1053558" cy="348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latinLnBrk="1" hangingPunct="1"/>
              <a:r>
                <a:rPr lang="en-US" altLang="ko-KR" sz="1662" b="1" dirty="0" smtClean="0"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2019.11.18</a:t>
              </a:r>
              <a:endParaRPr lang="ko-KR" altLang="en-US" sz="1662" b="1" dirty="0"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66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69286" indent="-369286" latinLnBrk="1">
              <a:lnSpc>
                <a:spcPct val="150000"/>
              </a:lnSpc>
              <a:buFontTx/>
              <a:buAutoNum type="romanUcPeriod"/>
            </a:pPr>
            <a:r>
              <a:rPr lang="en-US" sz="1800" dirty="0">
                <a:latin typeface="Arial Narrow" panose="020B0606020202030204" pitchFamily="34" charset="0"/>
              </a:rPr>
              <a:t>HD Radio Cert </a:t>
            </a:r>
            <a:r>
              <a:rPr lang="en-US" sz="1800" dirty="0" smtClean="0">
                <a:latin typeface="Arial Narrow" panose="020B0606020202030204" pitchFamily="34" charset="0"/>
              </a:rPr>
              <a:t>Matrix 3727 </a:t>
            </a:r>
            <a:r>
              <a:rPr lang="en-US" sz="1800" dirty="0">
                <a:latin typeface="Arial Narrow" panose="020B0606020202030204" pitchFamily="34" charset="0"/>
              </a:rPr>
              <a:t>Overview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1734" y="1114425"/>
            <a:ext cx="8553451" cy="49921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>
                <a:latin typeface="Arial Narrow" panose="020B0606020202030204" pitchFamily="34" charset="0"/>
              </a:rPr>
              <a:t>HD Radio Cert </a:t>
            </a:r>
            <a:r>
              <a:rPr lang="en-US" sz="1400" b="1" dirty="0" smtClean="0">
                <a:latin typeface="Arial Narrow" panose="020B0606020202030204" pitchFamily="34" charset="0"/>
              </a:rPr>
              <a:t>Matrix 3727 purpose:</a:t>
            </a:r>
            <a:endParaRPr lang="en-US" sz="1400" dirty="0" smtClean="0">
              <a:latin typeface="Arial Narrow" panose="020B0606020202030204" pitchFamily="34" charset="0"/>
            </a:endParaRPr>
          </a:p>
          <a:p>
            <a:pPr marL="574675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 Narrow" panose="020B0606020202030204" pitchFamily="34" charset="0"/>
              </a:rPr>
              <a:t> HMI, HD Signal Reception</a:t>
            </a:r>
          </a:p>
          <a:p>
            <a:pPr marL="574675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 Narrow" panose="020B0606020202030204" pitchFamily="34" charset="0"/>
              </a:rPr>
              <a:t> Analog Signal Reception </a:t>
            </a:r>
            <a:endParaRPr lang="en-US" sz="1400" dirty="0" smtClean="0">
              <a:latin typeface="Arial Narrow" panose="020B0606020202030204" pitchFamily="34" charset="0"/>
            </a:endParaRPr>
          </a:p>
          <a:p>
            <a:pPr marL="574675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 Narrow" panose="020B0606020202030204" pitchFamily="34" charset="0"/>
              </a:rPr>
              <a:t> Maximum Power</a:t>
            </a:r>
          </a:p>
          <a:p>
            <a:pPr marL="574675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 Narrow" panose="020B0606020202030204" pitchFamily="34" charset="0"/>
              </a:rPr>
              <a:t> Interference-FM Interference Performance</a:t>
            </a:r>
          </a:p>
          <a:p>
            <a:pPr marL="574675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 Narrow" panose="020B0606020202030204" pitchFamily="34" charset="0"/>
              </a:rPr>
              <a:t> FM Long-term Stability</a:t>
            </a:r>
          </a:p>
          <a:p>
            <a:pPr marL="574675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 Narrow" panose="020B0606020202030204" pitchFamily="34" charset="0"/>
              </a:rPr>
              <a:t> </a:t>
            </a:r>
            <a:r>
              <a:rPr lang="en-US" sz="1400" dirty="0">
                <a:latin typeface="Arial Narrow" panose="020B0606020202030204" pitchFamily="34" charset="0"/>
              </a:rPr>
              <a:t>BER Performance | Hybrid-FM Hybrid BER Performance </a:t>
            </a:r>
            <a:r>
              <a:rPr lang="en-US" sz="1400" dirty="0" smtClean="0">
                <a:latin typeface="Arial Narrow" panose="020B0606020202030204" pitchFamily="34" charset="0"/>
              </a:rPr>
              <a:t>Testing</a:t>
            </a:r>
          </a:p>
          <a:p>
            <a:pPr marL="574675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 Narrow" panose="020B0606020202030204" pitchFamily="34" charset="0"/>
              </a:rPr>
              <a:t> Subjective </a:t>
            </a:r>
            <a:r>
              <a:rPr lang="en-US" sz="1400" dirty="0">
                <a:latin typeface="Arial Narrow" panose="020B0606020202030204" pitchFamily="34" charset="0"/>
              </a:rPr>
              <a:t>Audio Stereo </a:t>
            </a:r>
            <a:r>
              <a:rPr lang="en-US" sz="1400" dirty="0" smtClean="0">
                <a:latin typeface="Arial Narrow" panose="020B0606020202030204" pitchFamily="34" charset="0"/>
              </a:rPr>
              <a:t>Separation</a:t>
            </a:r>
          </a:p>
          <a:p>
            <a:pPr marL="574675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Arial Narrow" panose="020B0606020202030204" pitchFamily="34" charset="0"/>
              </a:rPr>
              <a:t> …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smtClean="0">
                <a:latin typeface="Arial Narrow" panose="020B0606020202030204" pitchFamily="34" charset="0"/>
              </a:rPr>
              <a:t>Required environment: </a:t>
            </a:r>
          </a:p>
          <a:p>
            <a:pPr marL="633413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-  Connected </a:t>
            </a:r>
            <a:r>
              <a:rPr lang="en-US" sz="1400" dirty="0">
                <a:latin typeface="Arial Narrow" panose="020B0606020202030204" pitchFamily="34" charset="0"/>
              </a:rPr>
              <a:t>to </a:t>
            </a:r>
            <a:r>
              <a:rPr lang="en-US" sz="1400" dirty="0" smtClean="0">
                <a:latin typeface="Arial Narrow" panose="020B0606020202030204" pitchFamily="34" charset="0"/>
              </a:rPr>
              <a:t>Single </a:t>
            </a:r>
            <a:r>
              <a:rPr lang="en-US" sz="1400" dirty="0">
                <a:latin typeface="Arial Narrow" panose="020B0606020202030204" pitchFamily="34" charset="0"/>
              </a:rPr>
              <a:t>Radio </a:t>
            </a:r>
            <a:r>
              <a:rPr lang="en-US" sz="1400" dirty="0" smtClean="0">
                <a:latin typeface="Arial Narrow" panose="020B0606020202030204" pitchFamily="34" charset="0"/>
              </a:rPr>
              <a:t>Generator</a:t>
            </a:r>
          </a:p>
          <a:p>
            <a:pPr marL="633413" indent="0">
              <a:buNone/>
            </a:pPr>
            <a:r>
              <a:rPr lang="en-US" sz="1400" dirty="0" smtClean="0">
                <a:latin typeface="Arial Narrow" panose="020B0606020202030204" pitchFamily="34" charset="0"/>
              </a:rPr>
              <a:t>-  Connected </a:t>
            </a:r>
            <a:r>
              <a:rPr lang="en-US" sz="1400" dirty="0">
                <a:latin typeface="Arial Narrow" panose="020B0606020202030204" pitchFamily="34" charset="0"/>
              </a:rPr>
              <a:t>to Multi Radio </a:t>
            </a:r>
            <a:r>
              <a:rPr lang="en-US" sz="1400" dirty="0" smtClean="0">
                <a:latin typeface="Arial Narrow" panose="020B0606020202030204" pitchFamily="34" charset="0"/>
              </a:rPr>
              <a:t>Generator</a:t>
            </a:r>
          </a:p>
          <a:p>
            <a:pPr marL="0" indent="0">
              <a:buNone/>
            </a:pPr>
            <a:endParaRPr lang="en-US" sz="1600" dirty="0" smtClean="0">
              <a:latin typeface="+mn-lt"/>
            </a:endParaRPr>
          </a:p>
          <a:p>
            <a:pPr marL="0" indent="0">
              <a:buNone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7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50000"/>
              </a:lnSpc>
            </a:pPr>
            <a:r>
              <a:rPr lang="en-US" sz="1800" dirty="0" smtClean="0">
                <a:latin typeface="Arial Narrow" panose="020B0606020202030204" pitchFamily="34" charset="0"/>
              </a:rPr>
              <a:t>II.     Set </a:t>
            </a:r>
            <a:r>
              <a:rPr lang="en-US" sz="1800" dirty="0">
                <a:latin typeface="Arial Narrow" panose="020B0606020202030204" pitchFamily="34" charset="0"/>
              </a:rPr>
              <a:t>up environment with multiple signals and demo</a:t>
            </a:r>
            <a:endParaRPr lang="en-US" altLang="ko-KR" sz="200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6" name="Subtitle 2"/>
          <p:cNvSpPr txBox="1">
            <a:spLocks noGrp="1"/>
          </p:cNvSpPr>
          <p:nvPr>
            <p:ph idx="1"/>
          </p:nvPr>
        </p:nvSpPr>
        <p:spPr>
          <a:xfrm>
            <a:off x="322263" y="744538"/>
            <a:ext cx="8553450" cy="5294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5442" y="3807872"/>
            <a:ext cx="331124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560" y="965200"/>
            <a:ext cx="7609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b="1" dirty="0">
                <a:latin typeface="Arial Narrow" panose="020B0606020202030204" pitchFamily="34" charset="0"/>
              </a:rPr>
              <a:t>HD-Radio </a:t>
            </a:r>
            <a:r>
              <a:rPr lang="en-US" sz="1400" b="1" dirty="0">
                <a:latin typeface="Arial Narrow" panose="020B0606020202030204" pitchFamily="34" charset="0"/>
              </a:rPr>
              <a:t>multiple signals </a:t>
            </a:r>
            <a:r>
              <a:rPr lang="en-US" altLang="ko-KR" sz="1400" b="1" dirty="0" smtClean="0">
                <a:latin typeface="Arial Narrow" panose="020B0606020202030204" pitchFamily="34" charset="0"/>
              </a:rPr>
              <a:t>Test </a:t>
            </a:r>
            <a:r>
              <a:rPr lang="en-US" altLang="ko-KR" sz="1400" b="1" dirty="0">
                <a:latin typeface="Arial Narrow" panose="020B0606020202030204" pitchFamily="34" charset="0"/>
              </a:rPr>
              <a:t>Environment Diagram (without Test Bench</a:t>
            </a:r>
            <a:r>
              <a:rPr lang="en-US" altLang="ko-KR" sz="1400" b="1" dirty="0" smtClean="0">
                <a:latin typeface="Arial Narrow" panose="020B0606020202030204" pitchFamily="34" charset="0"/>
              </a:rPr>
              <a:t>): 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2" y="1824405"/>
            <a:ext cx="7937336" cy="411877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32082" y="1600203"/>
            <a:ext cx="5668718" cy="328026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C_IVI_Template.potx" id="{097FA3B5-7FA0-4677-80E5-6146C5320516}" vid="{7F60F47D-DC6E-4FF3-9DE4-740CD13272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20418</TotalTime>
  <Words>1576</Words>
  <Application>Microsoft Office PowerPoint</Application>
  <PresentationFormat>On-screen Show (4:3)</PresentationFormat>
  <Paragraphs>544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돋움</vt:lpstr>
      <vt:lpstr>굴림</vt:lpstr>
      <vt:lpstr>LG스마트체 Regular</vt:lpstr>
      <vt:lpstr>맑은 고딕</vt:lpstr>
      <vt:lpstr>맑은 고딕</vt:lpstr>
      <vt:lpstr>MS Gothic</vt:lpstr>
      <vt:lpstr>Arial</vt:lpstr>
      <vt:lpstr>Arial Black</vt:lpstr>
      <vt:lpstr>Arial Narrow</vt:lpstr>
      <vt:lpstr>Calibri</vt:lpstr>
      <vt:lpstr>Freestyle Script</vt:lpstr>
      <vt:lpstr>Wingdings</vt:lpstr>
      <vt:lpstr>Office Theme</vt:lpstr>
      <vt:lpstr>Worksheet</vt:lpstr>
      <vt:lpstr>PowerPoint Presentation</vt:lpstr>
      <vt:lpstr>I. Organization</vt:lpstr>
      <vt:lpstr>II. Project schedule</vt:lpstr>
      <vt:lpstr>III. Project progress</vt:lpstr>
      <vt:lpstr>IV. Test Equipment status</vt:lpstr>
      <vt:lpstr>V. Issue &amp; Risk</vt:lpstr>
      <vt:lpstr>PowerPoint Presentation</vt:lpstr>
      <vt:lpstr>HD Radio Cert Matrix 3727 Overview </vt:lpstr>
      <vt:lpstr>II.     Set up environment with multiple signals and demo</vt:lpstr>
      <vt:lpstr>II.     Set up environment with multiple signals and demo</vt:lpstr>
      <vt:lpstr>II.     Set up environment with multiple signals and demo</vt:lpstr>
      <vt:lpstr>II.     Set up environment with multiple signals and demo</vt:lpstr>
      <vt:lpstr>III.    Evaluate HMI/LGE Issue</vt:lpstr>
      <vt:lpstr>TC 6e.auto</vt:lpstr>
      <vt:lpstr>Appendix 1. Training Plan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J1 Validation Planning</dc:title>
  <dc:creator>CUONG TRUONG/LGEVH VC IVI VALIDATION TEST(cuong.truong@lge.com)</dc:creator>
  <cp:lastModifiedBy>TRUONG XUAN DAO/LGEVH VS VALIDATION TEST 1(truong.dao@lge.com)</cp:lastModifiedBy>
  <cp:revision>1981</cp:revision>
  <dcterms:created xsi:type="dcterms:W3CDTF">2016-07-19T07:04:53Z</dcterms:created>
  <dcterms:modified xsi:type="dcterms:W3CDTF">2020-04-24T10:56:34Z</dcterms:modified>
</cp:coreProperties>
</file>