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5"/>
  </p:notesMasterIdLst>
  <p:handoutMasterIdLst>
    <p:handoutMasterId r:id="rId16"/>
  </p:handoutMasterIdLst>
  <p:sldIdLst>
    <p:sldId id="398" r:id="rId2"/>
    <p:sldId id="354" r:id="rId3"/>
    <p:sldId id="393" r:id="rId4"/>
    <p:sldId id="409" r:id="rId5"/>
    <p:sldId id="412" r:id="rId6"/>
    <p:sldId id="411" r:id="rId7"/>
    <p:sldId id="401" r:id="rId8"/>
    <p:sldId id="415" r:id="rId9"/>
    <p:sldId id="414" r:id="rId10"/>
    <p:sldId id="413" r:id="rId11"/>
    <p:sldId id="406" r:id="rId12"/>
    <p:sldId id="408" r:id="rId13"/>
    <p:sldId id="39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33"/>
    <a:srgbClr val="339933"/>
    <a:srgbClr val="FF0000"/>
    <a:srgbClr val="CCFFCC"/>
    <a:srgbClr val="FFFF00"/>
    <a:srgbClr val="00CC99"/>
    <a:srgbClr val="33CC33"/>
    <a:srgbClr val="33CC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4" autoAdjust="0"/>
    <p:restoredTop sz="96649" autoAdjust="0"/>
  </p:normalViewPr>
  <p:slideViewPr>
    <p:cSldViewPr snapToObjects="1">
      <p:cViewPr varScale="1">
        <p:scale>
          <a:sx n="74" d="100"/>
          <a:sy n="74" d="100"/>
        </p:scale>
        <p:origin x="1500" y="72"/>
      </p:cViewPr>
      <p:guideLst>
        <p:guide orient="horz" pos="254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0" d="100"/>
          <a:sy n="80" d="100"/>
        </p:scale>
        <p:origin x="3678" y="6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C3299E8-18F2-4409-90FC-8252CCC25544}" type="datetimeFigureOut">
              <a:rPr lang="ko-KR" altLang="en-US"/>
              <a:pPr>
                <a:defRPr/>
              </a:pPr>
              <a:t>2020-04-26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BE24AAB-1F9F-40F3-A9A5-95BD907F218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696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4C0281D-24F8-48AF-B024-E328CB243BAD}" type="datetimeFigureOut">
              <a:rPr lang="ko-KR" altLang="en-US"/>
              <a:pPr>
                <a:defRPr/>
              </a:pPr>
              <a:t>2020-04-26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677782B-20D3-405A-95E2-BFC34D23DD4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800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RX_CERT_1243 -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</a:t>
            </a:r>
            <a:r>
              <a:rPr lang="fr-FR" dirty="0" smtClean="0"/>
              <a:t> </a:t>
            </a:r>
          </a:p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RX_CERT_2738 -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</a:t>
            </a:r>
            <a:r>
              <a:rPr lang="fr-FR" dirty="0" smtClean="0"/>
              <a:t> </a:t>
            </a:r>
          </a:p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RX_CERT_3327 - Trafic Data</a:t>
            </a:r>
          </a:p>
          <a:p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3727: Automotive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Blend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628650" lvl="1" indent="-171450">
              <a:buFontTx/>
              <a:buChar char="-"/>
            </a:pPr>
            <a:r>
              <a:rPr lang="fr-FR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 HMI</a:t>
            </a:r>
          </a:p>
          <a:p>
            <a:pPr marL="628650" lvl="1" indent="-171450">
              <a:buFontTx/>
              <a:buChar char="-"/>
            </a:pPr>
            <a:r>
              <a:rPr lang="fr-FR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rate </a:t>
            </a:r>
            <a:r>
              <a:rPr lang="fr-FR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</a:t>
            </a:r>
          </a:p>
          <a:p>
            <a:pPr marL="628650" lvl="1" indent="-171450">
              <a:buFontTx/>
              <a:buChar char="-"/>
            </a:pPr>
            <a:r>
              <a:rPr lang="fr-FR" dirty="0" smtClean="0"/>
              <a:t>Acquisition</a:t>
            </a:r>
            <a:r>
              <a:rPr lang="fr-FR" baseline="0" dirty="0" smtClean="0"/>
              <a:t> time –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audio </a:t>
            </a:r>
            <a:r>
              <a:rPr lang="fr-FR" baseline="0" dirty="0" err="1" smtClean="0"/>
              <a:t>analyzer</a:t>
            </a:r>
            <a:r>
              <a:rPr lang="fr-FR" baseline="0" dirty="0" smtClean="0"/>
              <a:t>, oscilloscope…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Automatic</a:t>
            </a:r>
            <a:r>
              <a:rPr lang="en-US" baseline="0" dirty="0" smtClean="0"/>
              <a:t> </a:t>
            </a:r>
            <a:r>
              <a:rPr lang="en-US" dirty="0" smtClean="0"/>
              <a:t>Audio</a:t>
            </a:r>
            <a:r>
              <a:rPr lang="en-US" baseline="0" dirty="0" smtClean="0"/>
              <a:t> Alignment: output sound change between channel, channel information…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3850: Functional testing – determine bit rate error in special condition, signals… in long time checking (using)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>
            <a:off x="0" y="54292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Box 168"/>
          <p:cNvSpPr txBox="1">
            <a:spLocks noChangeArrowheads="1"/>
          </p:cNvSpPr>
          <p:nvPr userDrawn="1"/>
        </p:nvSpPr>
        <p:spPr bwMode="auto">
          <a:xfrm>
            <a:off x="7149244" y="168908"/>
            <a:ext cx="2719388" cy="30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C0C0C0"/>
                </a:solidFill>
                <a:latin typeface="Arial" charset="0"/>
                <a:ea typeface="돋움" pitchFamily="50" charset="-127"/>
              </a:rPr>
              <a:t>LGE Internal Use Only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44" y="76202"/>
            <a:ext cx="9266239" cy="66886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48544" y="745068"/>
            <a:ext cx="92662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6" r:id="rId3"/>
    <p:sldLayoutId id="2147484389" r:id="rId4"/>
    <p:sldLayoutId id="2147484390" r:id="rId5"/>
    <p:sldLayoutId id="2147484391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2"/>
          <p:cNvSpPr txBox="1">
            <a:spLocks noChangeArrowheads="1"/>
          </p:cNvSpPr>
          <p:nvPr/>
        </p:nvSpPr>
        <p:spPr bwMode="auto">
          <a:xfrm>
            <a:off x="3871276" y="1376772"/>
            <a:ext cx="2176603" cy="565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2000" tIns="36000" rIns="72000" bIns="36000">
            <a:spAutoFit/>
          </a:bodyPr>
          <a:lstStyle/>
          <a:p>
            <a:pPr algn="ctr" defTabSz="955675"/>
            <a:r>
              <a:rPr kumimoji="0" lang="en-US" altLang="ko-KR" sz="3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VT IDR </a:t>
            </a:r>
            <a:r>
              <a:rPr kumimoji="0" lang="en-US" altLang="ko-KR" sz="3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(FAT)</a:t>
            </a:r>
            <a:endParaRPr kumimoji="0" lang="ko-KR" altLang="en-US" sz="3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46626"/>
              </p:ext>
            </p:extLst>
          </p:nvPr>
        </p:nvGraphicFramePr>
        <p:xfrm>
          <a:off x="884548" y="2600908"/>
          <a:ext cx="8150058" cy="1179159"/>
        </p:xfrm>
        <a:graphic>
          <a:graphicData uri="http://schemas.openxmlformats.org/drawingml/2006/table">
            <a:tbl>
              <a:tblPr/>
              <a:tblGrid>
                <a:gridCol w="437003"/>
                <a:gridCol w="2746703"/>
                <a:gridCol w="1099152"/>
                <a:gridCol w="427448"/>
                <a:gridCol w="1639552"/>
                <a:gridCol w="1800200"/>
              </a:tblGrid>
              <a:tr h="4352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No.</a:t>
                      </a:r>
                      <a:endParaRPr kumimoji="1" lang="ko-KR" altLang="en-US" sz="1600" b="1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Agenda</a:t>
                      </a:r>
                      <a:endParaRPr kumimoji="1" lang="ko-KR" altLang="en-US" sz="1600" b="1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Time</a:t>
                      </a:r>
                      <a:endParaRPr kumimoji="1" lang="ko-KR" altLang="en-US" sz="1600" b="1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4" marR="9524" marT="9523" marB="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Place</a:t>
                      </a:r>
                      <a:r>
                        <a:rPr kumimoji="1" lang="ko-KR" altLang="en-US" sz="1600" b="1" kern="1200" baseline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kumimoji="1" lang="ko-KR" altLang="en-US" sz="1600" b="1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Presenter</a:t>
                      </a:r>
                      <a:endParaRPr kumimoji="1" lang="ko-KR" altLang="en-US" sz="1600" b="1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438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VW</a:t>
                      </a:r>
                      <a:r>
                        <a:rPr kumimoji="1" lang="en-US" altLang="ko-KR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ICAS3 ST</a:t>
                      </a:r>
                      <a:endParaRPr kumimoji="1" lang="en-US" altLang="ko-KR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2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16:00</a:t>
                      </a:r>
                      <a:r>
                        <a:rPr kumimoji="1" lang="en-US" altLang="ko-KR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~ 16:30</a:t>
                      </a:r>
                      <a:endParaRPr kumimoji="1" lang="ko-KR" altLang="en-US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30’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Innovation Room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Ms. </a:t>
                      </a:r>
                      <a:r>
                        <a:rPr kumimoji="1" lang="en-US" altLang="ko-KR" sz="1400" b="0" kern="12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Thuy</a:t>
                      </a:r>
                      <a:r>
                        <a:rPr kumimoji="1" lang="en-US" altLang="ko-KR" sz="14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Le</a:t>
                      </a:r>
                      <a:endParaRPr kumimoji="1" lang="ko-KR" altLang="en-US" sz="1400" b="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81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79270" y="179268"/>
            <a:ext cx="26696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/>
            <a:r>
              <a:rPr lang="de-DE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V</a:t>
            </a:r>
            <a:r>
              <a:rPr lang="en-US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en-US" sz="1800" dirty="0">
                <a:latin typeface="Arial" panose="020B0604020202020204" pitchFamily="34" charset="0"/>
              </a:rPr>
              <a:t>Test Equipment status</a:t>
            </a:r>
            <a:endParaRPr lang="ko-KR" altLang="en-US" sz="18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4908600" y="6525344"/>
            <a:ext cx="224420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6 / 6</a:t>
            </a:r>
            <a:endParaRPr lang="en-US" altLang="ko-KR" sz="110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7936" y="812801"/>
          <a:ext cx="8230129" cy="3750019"/>
        </p:xfrm>
        <a:graphic>
          <a:graphicData uri="http://schemas.openxmlformats.org/drawingml/2006/table">
            <a:tbl>
              <a:tblPr/>
              <a:tblGrid>
                <a:gridCol w="362070"/>
                <a:gridCol w="1490057"/>
                <a:gridCol w="1155839"/>
                <a:gridCol w="765917"/>
                <a:gridCol w="738066"/>
                <a:gridCol w="835546"/>
                <a:gridCol w="612734"/>
                <a:gridCol w="933026"/>
                <a:gridCol w="1336874"/>
              </a:tblGrid>
              <a:tr h="396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Required Quantity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Available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CC3300"/>
                          </a:solidFill>
                          <a:effectLst/>
                          <a:latin typeface="Arial Narrow" panose="020B0606020202030204" pitchFamily="34" charset="0"/>
                        </a:rPr>
                        <a:t>Need more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Expected available 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 ABT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 NAR Board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Quadlock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URT5000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Share with other projects.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URT3000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RF Divider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RF Cable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RF Connector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RF Gender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Audio Analyzer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In-progress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12/08/2019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Audio Recording device: Artesia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HKMC Gen6 test 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HKMC Gen6 RF cable 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79270" y="179268"/>
            <a:ext cx="17927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/>
            <a:r>
              <a:rPr lang="de-DE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V</a:t>
            </a:r>
            <a:r>
              <a:rPr lang="en-US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Issues &amp; Risks</a:t>
            </a:r>
            <a:endParaRPr lang="en-US" altLang="ko-KR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eaLnBrk="1" hangingPunct="1"/>
            <a:endParaRPr lang="ko-KR" altLang="en-US" sz="18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4908600" y="6525344"/>
            <a:ext cx="224420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6 / 6</a:t>
            </a:r>
            <a:endParaRPr lang="en-US" altLang="ko-KR" sz="110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91333"/>
              </p:ext>
            </p:extLst>
          </p:nvPr>
        </p:nvGraphicFramePr>
        <p:xfrm>
          <a:off x="423332" y="880534"/>
          <a:ext cx="9159385" cy="4580080"/>
        </p:xfrm>
        <a:graphic>
          <a:graphicData uri="http://schemas.openxmlformats.org/drawingml/2006/table">
            <a:tbl>
              <a:tblPr/>
              <a:tblGrid>
                <a:gridCol w="290062"/>
                <a:gridCol w="2083311"/>
                <a:gridCol w="500111"/>
                <a:gridCol w="2412268"/>
                <a:gridCol w="720080"/>
                <a:gridCol w="936104"/>
                <a:gridCol w="531958"/>
                <a:gridCol w="610626"/>
                <a:gridCol w="1074865"/>
              </a:tblGrid>
              <a:tr h="3669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Cause / </a:t>
                      </a:r>
                      <a:r>
                        <a:rPr lang="fr-FR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/ Action Plan / Progress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Issued</a:t>
                      </a:r>
                      <a:b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Deadline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Remark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9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 High~5 Low)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(MM/DD)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(MM/DD)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00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Quality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of TC is not good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Issue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7338" indent="-228600" algn="l" defTabSz="914400" rtl="0" eaLnBrk="1" fontAlgn="ctr" latinLnBrk="0" hangingPunct="1">
                        <a:buAutoNum type="arabicPeriod"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Cause</a:t>
                      </a:r>
                    </a:p>
                    <a:p>
                      <a:pPr marL="58738" indent="0" algn="l" defTabSz="914400" rtl="0" eaLnBrk="1" fontAlgn="ctr" latinLnBrk="0" hangingPunct="1">
                        <a:buNone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+ Lack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of experienced members</a:t>
                      </a:r>
                    </a:p>
                    <a:p>
                      <a:pPr marL="58738" indent="0" algn="l" defTabSz="914400" rtl="0" eaLnBrk="1" fontAlgn="ctr" latinLnBrk="0" hangingPunct="1">
                        <a:buNone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+ lack of resources (2/3 members is allocated</a:t>
                      </a:r>
                    </a:p>
                    <a:p>
                      <a:pPr marL="58738" indent="0" algn="l" defTabSz="914400" rtl="0" eaLnBrk="1" fontAlgn="ctr" latinLnBrk="0" hangingPunct="1">
                        <a:buNone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2. Action:</a:t>
                      </a:r>
                    </a:p>
                    <a:p>
                      <a:pPr marL="58738" indent="0" algn="l" defTabSz="914400" rtl="0" eaLnBrk="1" fontAlgn="ctr" latinLnBrk="0" hangingPunct="1">
                        <a:buNone/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06/02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06/09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TC for </a:t>
                      </a:r>
                      <a:r>
                        <a:rPr lang="en-US" sz="12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SyRS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status “out of scope”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7338" indent="-228600" algn="l" defTabSz="914400" rtl="0" eaLnBrk="1" fontAlgn="ctr" latinLnBrk="0" hangingPunct="1">
                        <a:buAutoNum type="arabicPeriod"/>
                      </a:pP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Cause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58738" indent="0" algn="l" defTabSz="914400" rtl="0" eaLnBrk="1" fontAlgn="ctr" latinLnBrk="0" hangingPunct="1">
                        <a:buNone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Require from HQ: Create  TC for all status</a:t>
                      </a:r>
                    </a:p>
                    <a:p>
                      <a:pPr marL="58738" indent="0" algn="l" defTabSz="914400" rtl="0" eaLnBrk="1" fontAlgn="ctr" latinLnBrk="0" hangingPunct="1">
                        <a:buNone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2. Action:</a:t>
                      </a:r>
                    </a:p>
                    <a:p>
                      <a:pPr marL="58738" indent="0" algn="l" defTabSz="914400" rtl="0" eaLnBrk="1" fontAlgn="ctr" latinLnBrk="0" hangingPunct="1">
                        <a:buNone/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06/02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06/09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</a:t>
                      </a: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maybe not delivery on time  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7338" indent="-228600" algn="l" defTabSz="914400" rtl="0" eaLnBrk="1" fontAlgn="ctr" latinLnBrk="0" hangingPunct="1">
                        <a:buAutoNum type="arabicPeriod"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Cause:</a:t>
                      </a:r>
                    </a:p>
                    <a:p>
                      <a:pPr marL="58738" indent="0" algn="l" defTabSz="914400" rtl="0" eaLnBrk="1" fontAlgn="ctr" latinLnBrk="0" hangingPunct="1">
                        <a:buNone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+ Schedule is overlap between FDT and FIT team </a:t>
                      </a:r>
                      <a:endParaRPr lang="en-US" sz="12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58738" indent="0" algn="l" defTabSz="914400" rtl="0" eaLnBrk="1" fontAlgn="ctr" latinLnBrk="0" hangingPunct="1">
                        <a:buNone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+ Take time to review TC due to lack of resource</a:t>
                      </a:r>
                    </a:p>
                    <a:p>
                      <a:pPr marL="58738" indent="0" algn="l" defTabSz="914400" rtl="0" eaLnBrk="1" fontAlgn="ctr" latinLnBrk="0" hangingPunct="1">
                        <a:buNone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Action: </a:t>
                      </a:r>
                    </a:p>
                    <a:p>
                      <a:pPr marL="58738" indent="0" algn="l" defTabSz="914400" rtl="0" eaLnBrk="1" fontAlgn="ctr" latinLnBrk="0" hangingPunct="1">
                        <a:buNone/>
                      </a:pPr>
                      <a:r>
                        <a:rPr lang="en-US" sz="12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+ Check with FIT team and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05/15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06/09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Risk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06/02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8784" y="2600908"/>
            <a:ext cx="4140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0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16"/>
          <p:cNvSpPr>
            <a:spLocks noChangeShapeType="1"/>
          </p:cNvSpPr>
          <p:nvPr/>
        </p:nvSpPr>
        <p:spPr bwMode="auto">
          <a:xfrm>
            <a:off x="0" y="59213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4713438" y="6525344"/>
            <a:ext cx="461665" cy="15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1 / 2</a:t>
            </a:r>
            <a:endParaRPr lang="en-US" altLang="ko-KR" sz="1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79270" y="179268"/>
            <a:ext cx="2450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/>
            <a:r>
              <a:rPr lang="en-US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Appendix 1: Assignment </a:t>
            </a:r>
            <a:endParaRPr lang="ko-KR" altLang="en-US" sz="18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3" name="실행 단추: 홈 62">
            <a:hlinkClick r:id="rId2" action="ppaction://hlinksldjump" highlightClick="1"/>
          </p:cNvPr>
          <p:cNvSpPr/>
          <p:nvPr/>
        </p:nvSpPr>
        <p:spPr bwMode="auto">
          <a:xfrm>
            <a:off x="9453492" y="6381320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바탕" pitchFamily="18" charset="-127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10305"/>
              </p:ext>
            </p:extLst>
          </p:nvPr>
        </p:nvGraphicFramePr>
        <p:xfrm>
          <a:off x="191363" y="800708"/>
          <a:ext cx="4716522" cy="5472619"/>
        </p:xfrm>
        <a:graphic>
          <a:graphicData uri="http://schemas.openxmlformats.org/drawingml/2006/table">
            <a:tbl>
              <a:tblPr/>
              <a:tblGrid>
                <a:gridCol w="637056"/>
                <a:gridCol w="1151277"/>
                <a:gridCol w="891311"/>
                <a:gridCol w="891311"/>
                <a:gridCol w="1145567"/>
              </a:tblGrid>
              <a:tr h="188711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Module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Sub- Function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 Of TCs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Tester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Grand Total/Rate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7195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rowSpan="7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Wireless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Messaging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 Minh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Minh Ngo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Nhung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Phone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Thao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Lan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Hong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Ban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Tham Le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HMI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Input_Service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Tuyet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Thom Le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Language-Change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Phuong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Option-HMI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Nguyet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System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Trace-Replay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Thai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USB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Tram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Wireless-Charging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Ban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Wireless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Bluetooth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Tham Le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Nguyet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NFC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Tram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Organizer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Quy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Quynh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Thúy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WLAN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Phuong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Giap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Media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Media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Quynh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Chinh Tran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Giang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Huyen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Tram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Thủy 2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7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Wireless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User Profile Handling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 Chinh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129"/>
              </p:ext>
            </p:extLst>
          </p:nvPr>
        </p:nvGraphicFramePr>
        <p:xfrm>
          <a:off x="5007715" y="814133"/>
          <a:ext cx="4680519" cy="5459187"/>
        </p:xfrm>
        <a:graphic>
          <a:graphicData uri="http://schemas.openxmlformats.org/drawingml/2006/table">
            <a:tbl>
              <a:tblPr/>
              <a:tblGrid>
                <a:gridCol w="632193"/>
                <a:gridCol w="1221304"/>
                <a:gridCol w="805692"/>
                <a:gridCol w="884507"/>
                <a:gridCol w="1136823"/>
              </a:tblGrid>
              <a:tr h="154213">
                <a:tc rowSpan="6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App Connect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Android Auto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Thu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Cuong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Tran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Tuyet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Phone Connection Manager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Hoa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 Vinh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CarIF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Car Standard Software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Hien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Huyen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Huyen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Car Standard Software-SAFE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Hien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Radio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Radio-AM-FM-IBOC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 Vinh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Cuong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App Connect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App Connect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Tuyet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Nguyet Nguyen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CarPlay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Thu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rowSpan="7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Audio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Lan Anh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Nga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Early Sound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Lan Anh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Lan Anh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NotificationAudioProxy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Lan Anh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NotificationSoundHandler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Lan Anh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Speech Quality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Lan Anh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App Connect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MirrorLink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Phuong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Phuc Truong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285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Ethernet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Digital Transmission Audio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Thai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Digital Transmission Video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Thai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Networking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Thai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Logging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Platform Monitor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Thai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Tracing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Thai (FPT)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Media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Audio_Video_Codec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 Chinh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Phuc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14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Speech Dialog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Phuong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4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 (DCV)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6"/>
          <p:cNvSpPr>
            <a:spLocks noChangeArrowheads="1"/>
          </p:cNvSpPr>
          <p:nvPr/>
        </p:nvSpPr>
        <p:spPr bwMode="auto">
          <a:xfrm>
            <a:off x="1676636" y="1124680"/>
            <a:ext cx="6395775" cy="115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sz="3400" dirty="0">
                <a:latin typeface="Arial Narrow" panose="020B0606020202030204" pitchFamily="34" charset="0"/>
              </a:rPr>
              <a:t>&lt;</a:t>
            </a:r>
            <a:r>
              <a:rPr lang="en-US" sz="3400" dirty="0" err="1" smtClean="0">
                <a:latin typeface="Arial Narrow" panose="020B0606020202030204" pitchFamily="34" charset="0"/>
              </a:rPr>
              <a:t>ProjectName</a:t>
            </a:r>
            <a:r>
              <a:rPr lang="en-US" sz="3400" dirty="0" smtClean="0">
                <a:latin typeface="Arial Narrow" panose="020B0606020202030204" pitchFamily="34" charset="0"/>
              </a:rPr>
              <a:t>&gt; IDR</a:t>
            </a:r>
            <a:endParaRPr lang="ko-KR" altLang="en-US" sz="34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971053" y="2096852"/>
            <a:ext cx="59768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1417" tIns="45709" rIns="91417" bIns="45709"/>
          <a:lstStyle/>
          <a:p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173" name="직사각형 4"/>
          <p:cNvSpPr>
            <a:spLocks noChangeArrowheads="1"/>
          </p:cNvSpPr>
          <p:nvPr/>
        </p:nvSpPr>
        <p:spPr bwMode="auto">
          <a:xfrm>
            <a:off x="4514475" y="5176030"/>
            <a:ext cx="8899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VS DCV</a:t>
            </a:r>
            <a:endParaRPr lang="en-US" altLang="ko-KR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174" name="직사각형 4"/>
          <p:cNvSpPr>
            <a:spLocks noChangeArrowheads="1"/>
          </p:cNvSpPr>
          <p:nvPr/>
        </p:nvSpPr>
        <p:spPr bwMode="auto">
          <a:xfrm>
            <a:off x="4338144" y="4725180"/>
            <a:ext cx="1242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/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2019</a:t>
            </a:r>
            <a:r>
              <a:rPr lang="en-US" altLang="ko-KR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12. 16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177" name="Text Box 168"/>
          <p:cNvSpPr txBox="1">
            <a:spLocks noChangeArrowheads="1"/>
          </p:cNvSpPr>
          <p:nvPr/>
        </p:nvSpPr>
        <p:spPr bwMode="auto">
          <a:xfrm>
            <a:off x="6997700" y="265113"/>
            <a:ext cx="2719388" cy="3698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 altLang="ko-KR" b="1" dirty="0">
                <a:solidFill>
                  <a:srgbClr val="C0C0C0"/>
                </a:solidFill>
                <a:latin typeface="Arial" charset="0"/>
                <a:ea typeface="돋움" pitchFamily="50" charset="-127"/>
              </a:rPr>
              <a:t>LGE Internal Use Only</a:t>
            </a:r>
          </a:p>
        </p:txBody>
      </p:sp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3296816" y="2740796"/>
            <a:ext cx="49325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 eaLnBrk="1" latinLnBrk="1" hangingPunct="1">
              <a:buAutoNum type="romanUcPeriod"/>
            </a:pPr>
            <a:r>
              <a:rPr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Organization Chart &amp; Resource Plan</a:t>
            </a:r>
          </a:p>
          <a:p>
            <a:pPr marL="400050" indent="-400050" eaLnBrk="1" latinLnBrk="1" hangingPunct="1">
              <a:buAutoNum type="romanUcPeriod"/>
            </a:pPr>
            <a:r>
              <a:rPr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Project Schedule</a:t>
            </a:r>
          </a:p>
          <a:p>
            <a:pPr marL="400050" indent="-400050" eaLnBrk="1" latinLnBrk="1" hangingPunct="1">
              <a:buAutoNum type="romanUcPeriod"/>
            </a:pPr>
            <a:r>
              <a:rPr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Project Progress</a:t>
            </a:r>
          </a:p>
          <a:p>
            <a:pPr marL="400050" indent="-400050" eaLnBrk="1" latinLnBrk="1" hangingPunct="1">
              <a:buAutoNum type="romanUcPeriod"/>
            </a:pPr>
            <a:r>
              <a:rPr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Equipment Status</a:t>
            </a:r>
          </a:p>
          <a:p>
            <a:pPr marL="400050" indent="-400050" eaLnBrk="1" latinLnBrk="1" hangingPunct="1">
              <a:buAutoNum type="romanUcPeriod"/>
            </a:pPr>
            <a:r>
              <a:rPr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Issues &amp; Risks</a:t>
            </a:r>
          </a:p>
        </p:txBody>
      </p:sp>
      <p:sp>
        <p:nvSpPr>
          <p:cNvPr id="8" name="Rounded Rectangular Callout 1"/>
          <p:cNvSpPr/>
          <p:nvPr/>
        </p:nvSpPr>
        <p:spPr bwMode="auto">
          <a:xfrm>
            <a:off x="7264509" y="818361"/>
            <a:ext cx="1252888" cy="255389"/>
          </a:xfrm>
          <a:prstGeom prst="wedgeRoundRectCallout">
            <a:avLst>
              <a:gd name="adj1" fmla="val -4994"/>
              <a:gd name="adj2" fmla="val -10812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latinLnBrk="1" hangingPunct="1">
              <a:spcBef>
                <a:spcPts val="300"/>
              </a:spcBef>
            </a:pPr>
            <a:r>
              <a:rPr lang="en-US" sz="900" dirty="0" smtClean="0">
                <a:latin typeface="Arial Narrow" panose="020B0606020202030204" pitchFamily="34" charset="0"/>
                <a:ea typeface="돋움" pitchFamily="50" charset="-127"/>
              </a:rPr>
              <a:t>FPT should remove this </a:t>
            </a:r>
          </a:p>
        </p:txBody>
      </p:sp>
      <p:sp>
        <p:nvSpPr>
          <p:cNvPr id="9" name="Rounded Rectangular Callout 1"/>
          <p:cNvSpPr/>
          <p:nvPr/>
        </p:nvSpPr>
        <p:spPr bwMode="auto">
          <a:xfrm>
            <a:off x="5399800" y="5473873"/>
            <a:ext cx="1252888" cy="255389"/>
          </a:xfrm>
          <a:prstGeom prst="wedgeRoundRectCallout">
            <a:avLst>
              <a:gd name="adj1" fmla="val -47819"/>
              <a:gd name="adj2" fmla="val -9037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latinLnBrk="1" hangingPunct="1">
              <a:spcBef>
                <a:spcPts val="300"/>
              </a:spcBef>
            </a:pPr>
            <a:r>
              <a:rPr lang="en-US" sz="900" dirty="0" smtClean="0">
                <a:latin typeface="Arial Narrow" panose="020B0606020202030204" pitchFamily="34" charset="0"/>
                <a:ea typeface="돋움" pitchFamily="50" charset="-127"/>
              </a:rPr>
              <a:t>FPT should remove this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79270" y="179268"/>
            <a:ext cx="36070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/>
            <a:r>
              <a:rPr lang="de-DE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</a:t>
            </a:r>
            <a:r>
              <a:rPr lang="en-US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en-US" altLang="ko-KR" sz="18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Organization </a:t>
            </a:r>
            <a:r>
              <a:rPr lang="en-US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Chart &amp; Resource Plan</a:t>
            </a:r>
            <a:endParaRPr lang="en-US" altLang="ko-KR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eaLnBrk="1" hangingPunct="1"/>
            <a:endParaRPr lang="ko-KR" altLang="en-US" sz="18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61545" y="5575600"/>
            <a:ext cx="737071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50034" y="5776916"/>
            <a:ext cx="737071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104374" y="5437759"/>
            <a:ext cx="703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Arial Narrow" panose="020B0606020202030204" pitchFamily="34" charset="0"/>
                <a:cs typeface="Arial" panose="020B0604020202020204" pitchFamily="34" charset="0"/>
              </a:rPr>
              <a:t>New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87105" y="5642154"/>
            <a:ext cx="781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Arial Narrow" panose="020B0606020202030204" pitchFamily="34" charset="0"/>
                <a:cs typeface="Arial" panose="020B0604020202020204" pitchFamily="34" charset="0"/>
              </a:rPr>
              <a:t>Moved out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215153" y="5417302"/>
            <a:ext cx="1893531" cy="1083205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Arial Narrow" panose="020B0606020202030204" pitchFamily="34" charset="0"/>
            </a:endParaRPr>
          </a:p>
        </p:txBody>
      </p:sp>
      <p:sp>
        <p:nvSpPr>
          <p:cNvPr id="132" name="Rectangle 90"/>
          <p:cNvSpPr>
            <a:spLocks noChangeArrowheads="1"/>
          </p:cNvSpPr>
          <p:nvPr/>
        </p:nvSpPr>
        <p:spPr bwMode="auto">
          <a:xfrm>
            <a:off x="352580" y="6277434"/>
            <a:ext cx="742829" cy="166121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endParaRPr lang="en-US" altLang="ko-KR" sz="900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87604" y="6258364"/>
            <a:ext cx="781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FO / Sub TL</a:t>
            </a:r>
            <a:endParaRPr lang="en-US" sz="9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 Box 41"/>
          <p:cNvSpPr txBox="1">
            <a:spLocks noChangeArrowheads="1"/>
          </p:cNvSpPr>
          <p:nvPr/>
        </p:nvSpPr>
        <p:spPr bwMode="auto">
          <a:xfrm>
            <a:off x="4752288" y="6501463"/>
            <a:ext cx="201979" cy="153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1 / 6</a:t>
            </a:r>
            <a:endParaRPr lang="en-US" altLang="ko-KR" sz="100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626896" y="620688"/>
            <a:ext cx="1440255" cy="188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VN Test Team</a:t>
            </a:r>
          </a:p>
        </p:txBody>
      </p:sp>
      <p:grpSp>
        <p:nvGrpSpPr>
          <p:cNvPr id="255" name="Group 254"/>
          <p:cNvGrpSpPr/>
          <p:nvPr/>
        </p:nvGrpSpPr>
        <p:grpSpPr>
          <a:xfrm>
            <a:off x="1442182" y="856478"/>
            <a:ext cx="1818765" cy="348902"/>
            <a:chOff x="-59104" y="2012413"/>
            <a:chExt cx="1303011" cy="449290"/>
          </a:xfrm>
        </p:grpSpPr>
        <p:sp>
          <p:nvSpPr>
            <p:cNvPr id="256" name="Rectangle 89"/>
            <p:cNvSpPr>
              <a:spLocks noChangeArrowheads="1"/>
            </p:cNvSpPr>
            <p:nvPr/>
          </p:nvSpPr>
          <p:spPr bwMode="auto">
            <a:xfrm>
              <a:off x="-59104" y="2237084"/>
              <a:ext cx="1303011" cy="224619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0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Part Leader</a:t>
              </a:r>
            </a:p>
          </p:txBody>
        </p:sp>
        <p:sp>
          <p:nvSpPr>
            <p:cNvPr id="257" name="Rectangle 90"/>
            <p:cNvSpPr>
              <a:spLocks noChangeArrowheads="1"/>
            </p:cNvSpPr>
            <p:nvPr/>
          </p:nvSpPr>
          <p:spPr bwMode="auto">
            <a:xfrm>
              <a:off x="-59104" y="2012413"/>
              <a:ext cx="1303011" cy="224619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1000" dirty="0" smtClean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Truong Dao</a:t>
              </a:r>
              <a:endParaRPr lang="en-US" altLang="ko-KR" sz="10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9" name="Rectangle 258"/>
          <p:cNvSpPr/>
          <p:nvPr/>
        </p:nvSpPr>
        <p:spPr>
          <a:xfrm>
            <a:off x="6718783" y="627130"/>
            <a:ext cx="1440255" cy="1883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HQ Test </a:t>
            </a:r>
            <a:r>
              <a:rPr lang="en-US" sz="10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Team</a:t>
            </a:r>
          </a:p>
        </p:txBody>
      </p:sp>
      <p:cxnSp>
        <p:nvCxnSpPr>
          <p:cNvPr id="280" name="Straight Connector 279"/>
          <p:cNvCxnSpPr/>
          <p:nvPr/>
        </p:nvCxnSpPr>
        <p:spPr bwMode="auto">
          <a:xfrm flipV="1">
            <a:off x="2851169" y="1394585"/>
            <a:ext cx="6463" cy="4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2" name="Rectangle 281"/>
          <p:cNvSpPr/>
          <p:nvPr/>
        </p:nvSpPr>
        <p:spPr>
          <a:xfrm>
            <a:off x="1710431" y="6103752"/>
            <a:ext cx="229440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900" i="1" dirty="0" smtClean="0">
                <a:solidFill>
                  <a:srgbClr val="339933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BT: Bluetooth</a:t>
            </a:r>
          </a:p>
        </p:txBody>
      </p:sp>
      <p:cxnSp>
        <p:nvCxnSpPr>
          <p:cNvPr id="283" name="Elbow Connector 282"/>
          <p:cNvCxnSpPr/>
          <p:nvPr/>
        </p:nvCxnSpPr>
        <p:spPr bwMode="auto">
          <a:xfrm rot="16200000" flipH="1">
            <a:off x="2105044" y="854969"/>
            <a:ext cx="7280" cy="1676941"/>
          </a:xfrm>
          <a:prstGeom prst="bentConnector3">
            <a:avLst>
              <a:gd name="adj1" fmla="val -33863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1" name="실행 단추: 앞으로 또는 다음 40">
            <a:hlinkClick r:id="rId2" action="ppaction://hlinksldjump" highlightClick="1"/>
          </p:cNvPr>
          <p:cNvSpPr/>
          <p:nvPr/>
        </p:nvSpPr>
        <p:spPr bwMode="auto">
          <a:xfrm>
            <a:off x="9438782" y="4392795"/>
            <a:ext cx="216030" cy="17512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돋움" pitchFamily="50" charset="-127"/>
            </a:endParaRPr>
          </a:p>
        </p:txBody>
      </p:sp>
      <p:cxnSp>
        <p:nvCxnSpPr>
          <p:cNvPr id="293" name="Straight Connector 292"/>
          <p:cNvCxnSpPr/>
          <p:nvPr/>
        </p:nvCxnSpPr>
        <p:spPr bwMode="auto">
          <a:xfrm flipV="1">
            <a:off x="2851169" y="1394585"/>
            <a:ext cx="6463" cy="4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1" name="Straight Connector 460"/>
          <p:cNvCxnSpPr/>
          <p:nvPr/>
        </p:nvCxnSpPr>
        <p:spPr>
          <a:xfrm>
            <a:off x="350482" y="5976319"/>
            <a:ext cx="737071" cy="0"/>
          </a:xfrm>
          <a:prstGeom prst="line">
            <a:avLst/>
          </a:prstGeom>
          <a:ln w="28575">
            <a:solidFill>
              <a:srgbClr val="FF993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TextBox 461"/>
          <p:cNvSpPr txBox="1"/>
          <p:nvPr/>
        </p:nvSpPr>
        <p:spPr>
          <a:xfrm>
            <a:off x="1091455" y="5835211"/>
            <a:ext cx="1233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Move to other project</a:t>
            </a:r>
            <a:endParaRPr lang="en-US" sz="9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3" name="Rectangle 90"/>
          <p:cNvSpPr>
            <a:spLocks noChangeArrowheads="1"/>
          </p:cNvSpPr>
          <p:nvPr/>
        </p:nvSpPr>
        <p:spPr bwMode="auto">
          <a:xfrm>
            <a:off x="348479" y="6072093"/>
            <a:ext cx="742829" cy="166121"/>
          </a:xfrm>
          <a:prstGeom prst="rect">
            <a:avLst/>
          </a:prstGeom>
          <a:solidFill>
            <a:srgbClr val="92D050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endParaRPr lang="en-US" altLang="ko-KR" sz="900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1099613" y="6052453"/>
            <a:ext cx="897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Leaders</a:t>
            </a:r>
            <a:endParaRPr lang="en-US" sz="9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17" name="Picture 2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85" r="4965"/>
          <a:stretch/>
        </p:blipFill>
        <p:spPr>
          <a:xfrm>
            <a:off x="1067515" y="815780"/>
            <a:ext cx="374667" cy="404279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9" y="1820346"/>
            <a:ext cx="284368" cy="402537"/>
          </a:xfrm>
          <a:prstGeom prst="rect">
            <a:avLst/>
          </a:prstGeom>
        </p:spPr>
      </p:pic>
      <p:sp>
        <p:nvSpPr>
          <p:cNvPr id="219" name="Rectangle 89"/>
          <p:cNvSpPr>
            <a:spLocks noChangeArrowheads="1"/>
          </p:cNvSpPr>
          <p:nvPr/>
        </p:nvSpPr>
        <p:spPr bwMode="auto">
          <a:xfrm>
            <a:off x="807106" y="2019201"/>
            <a:ext cx="903047" cy="187557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600" spc="-16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FDT</a:t>
            </a:r>
          </a:p>
          <a:p>
            <a:pPr algn="ctr">
              <a:lnSpc>
                <a:spcPct val="100000"/>
              </a:lnSpc>
            </a:pPr>
            <a:r>
              <a:rPr lang="en-US" altLang="ko-KR" sz="600" spc="-16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Test Leader</a:t>
            </a:r>
            <a:endParaRPr lang="ko-KR" altLang="en-US" sz="600" b="1" spc="-57" dirty="0">
              <a:solidFill>
                <a:srgbClr val="008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0" name="Rectangle 90"/>
          <p:cNvSpPr>
            <a:spLocks noChangeArrowheads="1"/>
          </p:cNvSpPr>
          <p:nvPr/>
        </p:nvSpPr>
        <p:spPr bwMode="auto">
          <a:xfrm>
            <a:off x="807106" y="1835382"/>
            <a:ext cx="903047" cy="183820"/>
          </a:xfrm>
          <a:prstGeom prst="rect">
            <a:avLst/>
          </a:prstGeom>
          <a:solidFill>
            <a:srgbClr val="92D050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600" spc="-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 Van Anh (G2)</a:t>
            </a:r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72" y="2300201"/>
            <a:ext cx="264436" cy="371347"/>
          </a:xfrm>
          <a:prstGeom prst="rect">
            <a:avLst/>
          </a:prstGeom>
        </p:spPr>
      </p:pic>
      <p:sp>
        <p:nvSpPr>
          <p:cNvPr id="222" name="Rectangle 89"/>
          <p:cNvSpPr>
            <a:spLocks noChangeArrowheads="1"/>
          </p:cNvSpPr>
          <p:nvPr/>
        </p:nvSpPr>
        <p:spPr bwMode="auto">
          <a:xfrm>
            <a:off x="801878" y="2485875"/>
            <a:ext cx="908276" cy="15309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Radio</a:t>
            </a:r>
            <a:endParaRPr lang="ko-KR" altLang="en-US" sz="70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3" name="Rectangle 90"/>
          <p:cNvSpPr>
            <a:spLocks noChangeArrowheads="1"/>
          </p:cNvSpPr>
          <p:nvPr/>
        </p:nvSpPr>
        <p:spPr bwMode="auto">
          <a:xfrm>
            <a:off x="801878" y="2334589"/>
            <a:ext cx="908276" cy="15601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600" spc="-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Thu </a:t>
            </a:r>
            <a:r>
              <a:rPr lang="en-US" altLang="ko-KR" sz="600" spc="-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Huyen</a:t>
            </a:r>
            <a:r>
              <a:rPr lang="en-US" altLang="ko-KR" sz="600" spc="-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(G2)</a:t>
            </a:r>
          </a:p>
        </p:txBody>
      </p:sp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826" y="2725161"/>
            <a:ext cx="253779" cy="358527"/>
          </a:xfrm>
          <a:prstGeom prst="rect">
            <a:avLst/>
          </a:prstGeom>
        </p:spPr>
      </p:pic>
      <p:sp>
        <p:nvSpPr>
          <p:cNvPr id="225" name="Rectangle 89"/>
          <p:cNvSpPr>
            <a:spLocks noChangeArrowheads="1"/>
          </p:cNvSpPr>
          <p:nvPr/>
        </p:nvSpPr>
        <p:spPr bwMode="auto">
          <a:xfrm>
            <a:off x="801878" y="2908029"/>
            <a:ext cx="908276" cy="15309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7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Radio</a:t>
            </a:r>
            <a:endParaRPr lang="ko-KR" altLang="en-US" sz="70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6" name="Rectangle 90"/>
          <p:cNvSpPr>
            <a:spLocks noChangeArrowheads="1"/>
          </p:cNvSpPr>
          <p:nvPr/>
        </p:nvSpPr>
        <p:spPr bwMode="auto">
          <a:xfrm>
            <a:off x="801878" y="2756743"/>
            <a:ext cx="908276" cy="15601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600" spc="-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 T Van Anh(G1)</a:t>
            </a:r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481" y="1823092"/>
            <a:ext cx="254217" cy="342880"/>
          </a:xfrm>
          <a:prstGeom prst="rect">
            <a:avLst/>
          </a:prstGeom>
        </p:spPr>
      </p:pic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4045991" y="1981966"/>
            <a:ext cx="908276" cy="15309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BT, </a:t>
            </a:r>
            <a:r>
              <a:rPr lang="en-US" altLang="ko-KR" sz="700" dirty="0" err="1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Wifi</a:t>
            </a:r>
            <a:endParaRPr lang="en-US" altLang="ko-KR" sz="70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4045991" y="1830680"/>
            <a:ext cx="908276" cy="15601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600" spc="-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Van Duong(G2)</a:t>
            </a:r>
          </a:p>
        </p:txBody>
      </p:sp>
      <p:pic>
        <p:nvPicPr>
          <p:cNvPr id="234" name="Picture 2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6504" y="1807527"/>
            <a:ext cx="275149" cy="370605"/>
          </a:xfrm>
          <a:prstGeom prst="rect">
            <a:avLst/>
          </a:prstGeom>
        </p:spPr>
      </p:pic>
      <p:sp>
        <p:nvSpPr>
          <p:cNvPr id="235" name="Rectangle 89"/>
          <p:cNvSpPr>
            <a:spLocks noChangeArrowheads="1"/>
          </p:cNvSpPr>
          <p:nvPr/>
        </p:nvSpPr>
        <p:spPr bwMode="auto">
          <a:xfrm>
            <a:off x="2493017" y="1981966"/>
            <a:ext cx="908276" cy="15309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6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236" name="Rectangle 90"/>
          <p:cNvSpPr>
            <a:spLocks noChangeArrowheads="1"/>
          </p:cNvSpPr>
          <p:nvPr/>
        </p:nvSpPr>
        <p:spPr bwMode="auto">
          <a:xfrm>
            <a:off x="2493017" y="1830680"/>
            <a:ext cx="908276" cy="15601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600" spc="-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 T Ha Chinh (G2)</a:t>
            </a: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20"/>
          <a:stretch/>
        </p:blipFill>
        <p:spPr>
          <a:xfrm>
            <a:off x="3695724" y="2190236"/>
            <a:ext cx="298767" cy="371853"/>
          </a:xfrm>
          <a:prstGeom prst="rect">
            <a:avLst/>
          </a:prstGeom>
        </p:spPr>
      </p:pic>
      <p:sp>
        <p:nvSpPr>
          <p:cNvPr id="238" name="Rectangle 89"/>
          <p:cNvSpPr>
            <a:spLocks noChangeArrowheads="1"/>
          </p:cNvSpPr>
          <p:nvPr/>
        </p:nvSpPr>
        <p:spPr bwMode="auto">
          <a:xfrm>
            <a:off x="4040762" y="2375987"/>
            <a:ext cx="908276" cy="15309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6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BT, </a:t>
            </a:r>
            <a:r>
              <a:rPr lang="en-US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Wifi</a:t>
            </a:r>
            <a:endParaRPr lang="en-US" altLang="ko-KR" sz="60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9" name="Rectangle 90"/>
          <p:cNvSpPr>
            <a:spLocks noChangeArrowheads="1"/>
          </p:cNvSpPr>
          <p:nvPr/>
        </p:nvSpPr>
        <p:spPr bwMode="auto">
          <a:xfrm>
            <a:off x="4040762" y="2224701"/>
            <a:ext cx="908276" cy="15601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600" spc="-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Truong  </a:t>
            </a:r>
            <a:r>
              <a:rPr lang="en-US" altLang="ko-KR" sz="600" spc="-3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Khanh</a:t>
            </a:r>
            <a:r>
              <a:rPr lang="en-US" altLang="ko-KR" sz="600" spc="-3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Cuong (</a:t>
            </a:r>
            <a:r>
              <a:rPr lang="en-US" altLang="ko-KR" sz="600" spc="-3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G3)</a:t>
            </a:r>
            <a:endParaRPr lang="en-US" altLang="ko-KR" sz="600" spc="-3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1" name="Picture 24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4498" y="2220156"/>
            <a:ext cx="285684" cy="369925"/>
          </a:xfrm>
          <a:prstGeom prst="rect">
            <a:avLst/>
          </a:prstGeom>
        </p:spPr>
      </p:pic>
      <p:sp>
        <p:nvSpPr>
          <p:cNvPr id="242" name="Rectangle 89"/>
          <p:cNvSpPr>
            <a:spLocks noChangeArrowheads="1"/>
          </p:cNvSpPr>
          <p:nvPr/>
        </p:nvSpPr>
        <p:spPr bwMode="auto">
          <a:xfrm>
            <a:off x="2493017" y="2419951"/>
            <a:ext cx="908276" cy="153092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ts val="700"/>
              </a:lnSpc>
            </a:pPr>
            <a:r>
              <a:rPr lang="en-US" altLang="ko-KR" sz="60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Cluster</a:t>
            </a:r>
            <a:endParaRPr lang="en-US" altLang="ko-KR" sz="600" dirty="0">
              <a:solidFill>
                <a:srgbClr val="008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3" name="Rectangle 90"/>
          <p:cNvSpPr>
            <a:spLocks noChangeArrowheads="1"/>
          </p:cNvSpPr>
          <p:nvPr/>
        </p:nvSpPr>
        <p:spPr bwMode="auto">
          <a:xfrm>
            <a:off x="2493017" y="2268665"/>
            <a:ext cx="908276" cy="15601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T Phuong(G2)</a:t>
            </a:r>
          </a:p>
        </p:txBody>
      </p:sp>
      <p:cxnSp>
        <p:nvCxnSpPr>
          <p:cNvPr id="247" name="Elbow Connector 246"/>
          <p:cNvCxnSpPr/>
          <p:nvPr/>
        </p:nvCxnSpPr>
        <p:spPr bwMode="auto">
          <a:xfrm rot="16200000" flipH="1">
            <a:off x="3781987" y="854970"/>
            <a:ext cx="7280" cy="1676941"/>
          </a:xfrm>
          <a:prstGeom prst="bentConnector3">
            <a:avLst>
              <a:gd name="adj1" fmla="val -33863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70" name="Rectangle 90"/>
          <p:cNvSpPr>
            <a:spLocks noChangeArrowheads="1"/>
          </p:cNvSpPr>
          <p:nvPr/>
        </p:nvSpPr>
        <p:spPr bwMode="auto">
          <a:xfrm>
            <a:off x="6465544" y="862920"/>
            <a:ext cx="1913835" cy="199002"/>
          </a:xfrm>
          <a:prstGeom prst="rect">
            <a:avLst/>
          </a:prstGeom>
          <a:solidFill>
            <a:srgbClr val="92D050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sz="900" dirty="0">
                <a:latin typeface="Arial Narrow" panose="020B0606020202030204" pitchFamily="34" charset="0"/>
                <a:cs typeface="Arial" panose="020B0604020202020204" pitchFamily="34" charset="0"/>
              </a:rPr>
              <a:t>Kim </a:t>
            </a:r>
            <a:r>
              <a:rPr lang="en-US" sz="900" dirty="0" err="1">
                <a:latin typeface="Arial Narrow" panose="020B0606020202030204" pitchFamily="34" charset="0"/>
                <a:cs typeface="Arial" panose="020B0604020202020204" pitchFamily="34" charset="0"/>
              </a:rPr>
              <a:t>Hak</a:t>
            </a:r>
            <a:r>
              <a:rPr lang="en-US" sz="900" dirty="0">
                <a:latin typeface="Arial Narrow" panose="020B0606020202030204" pitchFamily="34" charset="0"/>
                <a:cs typeface="Arial" panose="020B0604020202020204" pitchFamily="34" charset="0"/>
              </a:rPr>
              <a:t> Su/ </a:t>
            </a:r>
            <a:r>
              <a:rPr lang="ko-KR" altLang="en-US" sz="900" dirty="0">
                <a:latin typeface="Arial Narrow" panose="020B0606020202030204" pitchFamily="34" charset="0"/>
                <a:cs typeface="Arial" panose="020B0604020202020204" pitchFamily="34" charset="0"/>
              </a:rPr>
              <a:t>김학수</a:t>
            </a:r>
            <a:endParaRPr lang="en-US" altLang="ko-KR" sz="900" dirty="0"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71" name="Rectangle 89"/>
          <p:cNvSpPr>
            <a:spLocks noChangeArrowheads="1"/>
          </p:cNvSpPr>
          <p:nvPr/>
        </p:nvSpPr>
        <p:spPr bwMode="auto">
          <a:xfrm>
            <a:off x="6476272" y="1071046"/>
            <a:ext cx="1903107" cy="193628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Project Owner </a:t>
            </a:r>
            <a:endParaRPr lang="ko-KR" altLang="en-US" sz="900" dirty="0"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72" name="Picture 27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92" y="838298"/>
            <a:ext cx="308736" cy="392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0108" y="1724562"/>
            <a:ext cx="338705" cy="441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0429" y="1742128"/>
            <a:ext cx="349600" cy="464630"/>
          </a:xfrm>
          <a:prstGeom prst="rect">
            <a:avLst/>
          </a:prstGeom>
        </p:spPr>
      </p:pic>
      <p:sp>
        <p:nvSpPr>
          <p:cNvPr id="274" name="Rectangle 90"/>
          <p:cNvSpPr>
            <a:spLocks noChangeArrowheads="1"/>
          </p:cNvSpPr>
          <p:nvPr/>
        </p:nvSpPr>
        <p:spPr bwMode="auto">
          <a:xfrm>
            <a:off x="7800819" y="1744308"/>
            <a:ext cx="1277210" cy="199002"/>
          </a:xfrm>
          <a:prstGeom prst="rect">
            <a:avLst/>
          </a:prstGeom>
          <a:solidFill>
            <a:srgbClr val="92D050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sz="900" b="1"/>
              <a:t>Kim Junghee</a:t>
            </a:r>
            <a:endParaRPr lang="en-US" altLang="ko-KR" sz="900" dirty="0"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4" name="Rectangle 89"/>
          <p:cNvSpPr>
            <a:spLocks noChangeArrowheads="1"/>
          </p:cNvSpPr>
          <p:nvPr/>
        </p:nvSpPr>
        <p:spPr bwMode="auto">
          <a:xfrm>
            <a:off x="7800819" y="1952094"/>
            <a:ext cx="1277209" cy="198981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sz="900" dirty="0">
                <a:latin typeface="Arial Narrow" panose="020B0606020202030204" pitchFamily="34" charset="0"/>
                <a:cs typeface="Arial" panose="020B0604020202020204" pitchFamily="34" charset="0"/>
              </a:rPr>
              <a:t>Project </a:t>
            </a:r>
            <a:r>
              <a:rPr lang="en-US" sz="9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Manager: HD Radio </a:t>
            </a:r>
            <a:endParaRPr lang="ko-KR" altLang="en-US" sz="900" dirty="0"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7" name="Rectangle 90"/>
          <p:cNvSpPr>
            <a:spLocks noChangeArrowheads="1"/>
          </p:cNvSpPr>
          <p:nvPr/>
        </p:nvSpPr>
        <p:spPr bwMode="auto">
          <a:xfrm>
            <a:off x="6066949" y="1743218"/>
            <a:ext cx="1277210" cy="199002"/>
          </a:xfrm>
          <a:prstGeom prst="rect">
            <a:avLst/>
          </a:prstGeom>
          <a:solidFill>
            <a:srgbClr val="92D050"/>
          </a:solidFill>
          <a:ln w="63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sz="900" b="1"/>
              <a:t>Choo Yeanwoong</a:t>
            </a:r>
            <a:endParaRPr lang="en-US" altLang="ko-KR" sz="900" dirty="0"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8" name="Rectangle 89"/>
          <p:cNvSpPr>
            <a:spLocks noChangeArrowheads="1"/>
          </p:cNvSpPr>
          <p:nvPr/>
        </p:nvSpPr>
        <p:spPr bwMode="auto">
          <a:xfrm>
            <a:off x="6066949" y="1951004"/>
            <a:ext cx="1277209" cy="198981"/>
          </a:xfrm>
          <a:prstGeom prst="rect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sz="900" dirty="0">
                <a:latin typeface="Arial Narrow" panose="020B0606020202030204" pitchFamily="34" charset="0"/>
                <a:cs typeface="Arial" panose="020B0604020202020204" pitchFamily="34" charset="0"/>
              </a:rPr>
              <a:t>Project </a:t>
            </a:r>
            <a:r>
              <a:rPr lang="en-US" sz="9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Manager: BT, </a:t>
            </a:r>
            <a:r>
              <a:rPr lang="en-US" sz="9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Wifi</a:t>
            </a:r>
            <a:r>
              <a:rPr lang="en-US" sz="9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endParaRPr lang="ko-KR" altLang="en-US" sz="900" dirty="0"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69" name="Elbow Connector 468"/>
          <p:cNvCxnSpPr/>
          <p:nvPr/>
        </p:nvCxnSpPr>
        <p:spPr bwMode="auto">
          <a:xfrm rot="16200000" flipH="1">
            <a:off x="7396789" y="846857"/>
            <a:ext cx="7280" cy="1676941"/>
          </a:xfrm>
          <a:prstGeom prst="bentConnector3">
            <a:avLst>
              <a:gd name="adj1" fmla="val -33863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52377"/>
              </p:ext>
            </p:extLst>
          </p:nvPr>
        </p:nvGraphicFramePr>
        <p:xfrm>
          <a:off x="2476641" y="3275874"/>
          <a:ext cx="6910890" cy="3154680"/>
        </p:xfrm>
        <a:graphic>
          <a:graphicData uri="http://schemas.openxmlformats.org/drawingml/2006/table">
            <a:tbl>
              <a:tblPr/>
              <a:tblGrid>
                <a:gridCol w="432078"/>
                <a:gridCol w="793128"/>
                <a:gridCol w="255699"/>
                <a:gridCol w="493635"/>
                <a:gridCol w="493635"/>
                <a:gridCol w="493635"/>
                <a:gridCol w="493635"/>
                <a:gridCol w="493635"/>
                <a:gridCol w="493635"/>
                <a:gridCol w="493635"/>
                <a:gridCol w="493635"/>
                <a:gridCol w="493635"/>
                <a:gridCol w="493635"/>
                <a:gridCol w="493635"/>
              </a:tblGrid>
              <a:tr h="13925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Project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Month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5925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HD Radio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Tester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925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Cluster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Tester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925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Bluetooth_Wifi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Tester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925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AA/CP/ML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Tester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925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Tester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9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80773" y="6985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</a:rPr>
              <a:t>II. Project schedule</a:t>
            </a:r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503238" y="794579"/>
            <a:ext cx="1795684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2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Schedule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5667" y="3121224"/>
            <a:ext cx="1720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2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</a:t>
            </a:r>
            <a:r>
              <a:rPr lang="en-US" altLang="ko-KR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918136" y="6190025"/>
            <a:ext cx="3479178" cy="280967"/>
            <a:chOff x="2928909" y="6026875"/>
            <a:chExt cx="3479178" cy="280967"/>
          </a:xfrm>
        </p:grpSpPr>
        <p:sp>
          <p:nvSpPr>
            <p:cNvPr id="47" name="Rectangle 46"/>
            <p:cNvSpPr/>
            <p:nvPr/>
          </p:nvSpPr>
          <p:spPr>
            <a:xfrm>
              <a:off x="2928909" y="6026875"/>
              <a:ext cx="1022290" cy="2809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52735" y="6032261"/>
              <a:ext cx="1026908" cy="257704"/>
            </a:xfrm>
            <a:prstGeom prst="rect">
              <a:avLst/>
            </a:prstGeom>
            <a:solidFill>
              <a:srgbClr val="89C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progress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81179" y="6026876"/>
              <a:ext cx="1026908" cy="2623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plan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1333485"/>
            <a:ext cx="8245475" cy="153352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090398" y="1079272"/>
            <a:ext cx="805566" cy="1893587"/>
            <a:chOff x="2978236" y="967525"/>
            <a:chExt cx="1007746" cy="3860044"/>
          </a:xfrm>
        </p:grpSpPr>
        <p:sp>
          <p:nvSpPr>
            <p:cNvPr id="33" name="TextBox 32"/>
            <p:cNvSpPr txBox="1"/>
            <p:nvPr/>
          </p:nvSpPr>
          <p:spPr>
            <a:xfrm>
              <a:off x="2978236" y="967525"/>
              <a:ext cx="1007746" cy="439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are here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61402" y="1291971"/>
              <a:ext cx="129311" cy="3535598"/>
              <a:chOff x="3362631" y="1305858"/>
              <a:chExt cx="147780" cy="3953219"/>
            </a:xfrm>
          </p:grpSpPr>
          <p:cxnSp>
            <p:nvCxnSpPr>
              <p:cNvPr id="35" name="직선 연결선 81"/>
              <p:cNvCxnSpPr/>
              <p:nvPr/>
            </p:nvCxnSpPr>
            <p:spPr bwMode="auto">
              <a:xfrm>
                <a:off x="3427745" y="1323783"/>
                <a:ext cx="8776" cy="3935294"/>
              </a:xfrm>
              <a:prstGeom prst="line">
                <a:avLst/>
              </a:prstGeom>
              <a:solidFill>
                <a:srgbClr val="C00000"/>
              </a:solidFill>
              <a:ln w="19050" cap="flat" cmpd="sng" algn="ctr">
                <a:solidFill>
                  <a:srgbClr val="FF0000"/>
                </a:solidFill>
                <a:prstDash val="sysDash"/>
                <a:miter lim="800000"/>
              </a:ln>
              <a:effectLst/>
            </p:spPr>
          </p:cxnSp>
          <p:sp>
            <p:nvSpPr>
              <p:cNvPr id="36" name="이등변 삼각형 82"/>
              <p:cNvSpPr/>
              <p:nvPr/>
            </p:nvSpPr>
            <p:spPr bwMode="auto">
              <a:xfrm rot="10800000">
                <a:off x="3362631" y="1305858"/>
                <a:ext cx="147780" cy="75170"/>
              </a:xfrm>
              <a:prstGeom prst="triangle">
                <a:avLst/>
              </a:prstGeom>
              <a:solidFill>
                <a:srgbClr val="C00000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477">
                  <a:solidFill>
                    <a:prstClr val="black"/>
                  </a:solidFill>
                  <a:latin typeface="Arial Narrow" panose="020B0606020202030204" pitchFamily="34" charset="0"/>
                  <a:ea typeface="맑은 고딕" panose="020B0503020000020004" pitchFamily="34" charset="-127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4" y="3761405"/>
            <a:ext cx="8322999" cy="2293495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4655416" y="3461775"/>
            <a:ext cx="805566" cy="2593124"/>
            <a:chOff x="2978236" y="967525"/>
            <a:chExt cx="1007746" cy="3860044"/>
          </a:xfrm>
        </p:grpSpPr>
        <p:sp>
          <p:nvSpPr>
            <p:cNvPr id="40" name="TextBox 39"/>
            <p:cNvSpPr txBox="1"/>
            <p:nvPr/>
          </p:nvSpPr>
          <p:spPr>
            <a:xfrm>
              <a:off x="2978236" y="967525"/>
              <a:ext cx="1007746" cy="32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are here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61402" y="1291971"/>
              <a:ext cx="129311" cy="3535598"/>
              <a:chOff x="3362631" y="1305858"/>
              <a:chExt cx="147780" cy="3953219"/>
            </a:xfrm>
          </p:grpSpPr>
          <p:cxnSp>
            <p:nvCxnSpPr>
              <p:cNvPr id="54" name="직선 연결선 81"/>
              <p:cNvCxnSpPr/>
              <p:nvPr/>
            </p:nvCxnSpPr>
            <p:spPr bwMode="auto">
              <a:xfrm>
                <a:off x="3427745" y="1323783"/>
                <a:ext cx="8776" cy="3935294"/>
              </a:xfrm>
              <a:prstGeom prst="line">
                <a:avLst/>
              </a:prstGeom>
              <a:solidFill>
                <a:srgbClr val="C00000"/>
              </a:solidFill>
              <a:ln w="19050" cap="flat" cmpd="sng" algn="ctr">
                <a:solidFill>
                  <a:srgbClr val="FF0000"/>
                </a:solidFill>
                <a:prstDash val="sysDash"/>
                <a:miter lim="800000"/>
              </a:ln>
              <a:effectLst/>
            </p:spPr>
          </p:cxnSp>
          <p:sp>
            <p:nvSpPr>
              <p:cNvPr id="55" name="이등변 삼각형 82"/>
              <p:cNvSpPr/>
              <p:nvPr/>
            </p:nvSpPr>
            <p:spPr bwMode="auto">
              <a:xfrm rot="10800000">
                <a:off x="3362631" y="1305858"/>
                <a:ext cx="147780" cy="75170"/>
              </a:xfrm>
              <a:prstGeom prst="triangle">
                <a:avLst/>
              </a:prstGeom>
              <a:solidFill>
                <a:srgbClr val="C00000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ko-KR" altLang="en-US" sz="1477">
                  <a:solidFill>
                    <a:prstClr val="black"/>
                  </a:solidFill>
                  <a:latin typeface="Arial Narrow" panose="020B0606020202030204" pitchFamily="34" charset="0"/>
                  <a:ea typeface="맑은 고딕" panose="020B0503020000020004" pitchFamily="34" charset="-127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9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>
                <a:latin typeface="Arial" panose="020B0604020202020204" pitchFamily="34" charset="0"/>
              </a:rPr>
              <a:t>III. Project progress</a:t>
            </a:r>
            <a:endParaRPr lang="en-US" sz="1800" b="1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2732" y="805063"/>
            <a:ext cx="955711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2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US" altLang="ko-KR" sz="12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27605" y="1146863"/>
          <a:ext cx="8348662" cy="1113736"/>
        </p:xfrm>
        <a:graphic>
          <a:graphicData uri="http://schemas.openxmlformats.org/drawingml/2006/table">
            <a:tbl>
              <a:tblPr/>
              <a:tblGrid>
                <a:gridCol w="489541"/>
                <a:gridCol w="3016632"/>
                <a:gridCol w="1865549"/>
                <a:gridCol w="1296623"/>
                <a:gridCol w="1680317"/>
              </a:tblGrid>
              <a:tr h="249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Test Matrix 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Project scope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 of test matrix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Investigesting progress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RX_CERT_3727 - Automotive blend Decision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RX_CERT_2738 - Artist Experience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HKMC Gen6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RX_CERT_3327 - Traffic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HKMC Gen6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 progress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46253" y="2478461"/>
            <a:ext cx="2645276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2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Practice/Executing </a:t>
            </a:r>
            <a:r>
              <a:rPr lang="en-US" altLang="ko-KR" sz="12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5521" y="4850208"/>
            <a:ext cx="3187091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2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Pre-certification test result</a:t>
            </a:r>
            <a:endParaRPr lang="en-US" altLang="ko-KR" sz="12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86492" y="2772221"/>
          <a:ext cx="8278812" cy="1923999"/>
        </p:xfrm>
        <a:graphic>
          <a:graphicData uri="http://schemas.openxmlformats.org/drawingml/2006/table">
            <a:tbl>
              <a:tblPr/>
              <a:tblGrid>
                <a:gridCol w="539289"/>
                <a:gridCol w="991125"/>
                <a:gridCol w="3133705"/>
                <a:gridCol w="1078578"/>
                <a:gridCol w="1297208"/>
                <a:gridCol w="1238907"/>
              </a:tblGrid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Test Matrix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 of Matrix 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 of Test case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FM Acquisition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CERT_3727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TC 1st Certification test: HMI, Acquisition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CERT_3727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Test case HQ transfered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CERT_3727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Test case multi signal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CERT_3727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Failed test case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CERT_3727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HKMC Gen6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Artist Experience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CERT_2738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92843" y="5216550"/>
          <a:ext cx="5829299" cy="1188720"/>
        </p:xfrm>
        <a:graphic>
          <a:graphicData uri="http://schemas.openxmlformats.org/drawingml/2006/table">
            <a:tbl>
              <a:tblPr/>
              <a:tblGrid>
                <a:gridCol w="1135062"/>
                <a:gridCol w="2014220"/>
                <a:gridCol w="896815"/>
                <a:gridCol w="896815"/>
                <a:gridCol w="886387"/>
              </a:tblGrid>
              <a:tr h="19812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 of TC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9812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T/C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Tested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Passed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Failed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Blocked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6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80773" y="6985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</a:rPr>
              <a:t>II. </a:t>
            </a:r>
            <a:r>
              <a:rPr lang="en-US" sz="1800" dirty="0" smtClean="0">
                <a:latin typeface="Arial" panose="020B0604020202020204" pitchFamily="34" charset="0"/>
              </a:rPr>
              <a:t>TC </a:t>
            </a:r>
            <a:r>
              <a:rPr lang="en-US" sz="1800" dirty="0" smtClean="0">
                <a:latin typeface="Arial" panose="020B0604020202020204" pitchFamily="34" charset="0"/>
              </a:rPr>
              <a:t>Concept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52" y="944724"/>
            <a:ext cx="6768752" cy="2006206"/>
          </a:xfrm>
          <a:prstGeom prst="rect">
            <a:avLst/>
          </a:prstGeom>
        </p:spPr>
      </p:pic>
      <p:sp>
        <p:nvSpPr>
          <p:cNvPr id="5" name="Chevron 4"/>
          <p:cNvSpPr/>
          <p:nvPr/>
        </p:nvSpPr>
        <p:spPr bwMode="auto">
          <a:xfrm>
            <a:off x="1182806" y="4068121"/>
            <a:ext cx="2654070" cy="9144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>
              <a:buSzPct val="100000"/>
              <a:buFont typeface="Symbol" panose="05050102010706020507" pitchFamily="18" charset="2"/>
              <a:buAutoNum type="arabicPeriod"/>
            </a:pPr>
            <a:r>
              <a:rPr kumimoji="0" lang="en-US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Test </a:t>
            </a:r>
            <a:r>
              <a:rPr kumimoji="0" lang="en-US" sz="10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Case design</a:t>
            </a:r>
            <a:endParaRPr kumimoji="0" lang="en-US" sz="1200" dirty="0">
              <a:solidFill>
                <a:srgbClr val="000000"/>
              </a:solidFill>
              <a:latin typeface="Times New Roman" panose="02020603050405020304" pitchFamily="18" charset="0"/>
              <a:ea typeface="MS Mincho" charset="-128"/>
              <a:cs typeface="Times New Roman" panose="02020603050405020304" pitchFamily="18" charset="0"/>
            </a:endParaRPr>
          </a:p>
          <a:p>
            <a:pPr lvl="1">
              <a:buSzPct val="100000"/>
              <a:buFont typeface="Symbol" panose="05050102010706020507" pitchFamily="18" charset="2"/>
              <a:buAutoNum type="arabicPeriod"/>
            </a:pPr>
            <a:r>
              <a:rPr kumimoji="0" lang="en-US" sz="10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Test Case deliver to FIT team</a:t>
            </a:r>
          </a:p>
          <a:p>
            <a:pPr lvl="1">
              <a:buSzPct val="100000"/>
              <a:buFont typeface="Symbol" panose="05050102010706020507" pitchFamily="18" charset="2"/>
              <a:buAutoNum type="arabicPeriod"/>
            </a:pPr>
            <a:r>
              <a:rPr kumimoji="0" lang="en-US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Analyze </a:t>
            </a:r>
            <a:r>
              <a:rPr kumimoji="0" lang="en-US" sz="1000" dirty="0" err="1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SyRS</a:t>
            </a:r>
            <a:r>
              <a:rPr kumimoji="0" lang="en-US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and FIT TC</a:t>
            </a:r>
            <a:endParaRPr kumimoji="0" lang="en-US" sz="1200" dirty="0">
              <a:solidFill>
                <a:srgbClr val="000000"/>
              </a:solidFill>
              <a:latin typeface="Times New Roman" panose="02020603050405020304" pitchFamily="18" charset="0"/>
              <a:ea typeface="MS Mincho" charset="-128"/>
              <a:cs typeface="Times New Roman" panose="02020603050405020304" pitchFamily="18" charset="0"/>
            </a:endParaRPr>
          </a:p>
        </p:txBody>
      </p:sp>
      <p:sp>
        <p:nvSpPr>
          <p:cNvPr id="7" name="Chevron 6"/>
          <p:cNvSpPr/>
          <p:nvPr/>
        </p:nvSpPr>
        <p:spPr bwMode="auto">
          <a:xfrm>
            <a:off x="3908884" y="4066518"/>
            <a:ext cx="2736304" cy="914400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>
              <a:buSzPct val="100000"/>
              <a:buFont typeface="Symbol" panose="05050102010706020507" pitchFamily="18" charset="2"/>
              <a:buAutoNum type="arabicPeriod"/>
            </a:pPr>
            <a:r>
              <a:rPr kumimoji="0" lang="en-US" sz="10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Analyze CRS</a:t>
            </a:r>
            <a:endParaRPr kumimoji="0" lang="en-US" sz="1200" dirty="0">
              <a:solidFill>
                <a:srgbClr val="000000"/>
              </a:solidFill>
              <a:latin typeface="Times New Roman" panose="02020603050405020304" pitchFamily="18" charset="0"/>
              <a:ea typeface="MS Mincho" charset="-128"/>
              <a:cs typeface="Times New Roman" panose="02020603050405020304" pitchFamily="18" charset="0"/>
            </a:endParaRPr>
          </a:p>
          <a:p>
            <a:pPr lvl="1">
              <a:buSzPct val="100000"/>
              <a:buFont typeface="Symbol" panose="05050102010706020507" pitchFamily="18" charset="2"/>
              <a:buAutoNum type="arabicPeriod"/>
            </a:pPr>
            <a:r>
              <a:rPr kumimoji="0" lang="en-US" sz="10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Test Case design</a:t>
            </a:r>
            <a:endParaRPr kumimoji="0" lang="en-US" sz="1200" dirty="0">
              <a:solidFill>
                <a:srgbClr val="000000"/>
              </a:solidFill>
              <a:latin typeface="Times New Roman" panose="02020603050405020304" pitchFamily="18" charset="0"/>
              <a:ea typeface="MS Mincho" charset="-128"/>
              <a:cs typeface="Times New Roman" panose="02020603050405020304" pitchFamily="18" charset="0"/>
            </a:endParaRPr>
          </a:p>
          <a:p>
            <a:pPr lvl="1">
              <a:buSzPct val="100000"/>
              <a:buFont typeface="Symbol" panose="05050102010706020507" pitchFamily="18" charset="2"/>
              <a:buAutoNum type="arabicPeriod"/>
            </a:pPr>
            <a:r>
              <a:rPr kumimoji="0" lang="en-US" sz="10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Test Case deliver to FIT team</a:t>
            </a:r>
            <a:endParaRPr kumimoji="0" lang="en-US" sz="600" dirty="0"/>
          </a:p>
        </p:txBody>
      </p:sp>
      <p:sp>
        <p:nvSpPr>
          <p:cNvPr id="8" name="Chevron 7"/>
          <p:cNvSpPr>
            <a:spLocks noChangeAspect="1"/>
          </p:cNvSpPr>
          <p:nvPr/>
        </p:nvSpPr>
        <p:spPr bwMode="auto">
          <a:xfrm>
            <a:off x="6717196" y="4068121"/>
            <a:ext cx="2903272" cy="914400"/>
          </a:xfrm>
          <a:prstGeom prst="chevron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>
              <a:buSzPct val="100000"/>
              <a:buFont typeface="Symbol" panose="05050102010706020507" pitchFamily="18" charset="2"/>
              <a:buAutoNum type="arabicPeriod"/>
            </a:pPr>
            <a:r>
              <a:rPr kumimoji="0" lang="en-US" sz="10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Analyze issue in other project</a:t>
            </a:r>
            <a:endParaRPr kumimoji="0" lang="en-US" sz="1200" dirty="0">
              <a:solidFill>
                <a:srgbClr val="000000"/>
              </a:solidFill>
              <a:latin typeface="Times New Roman" panose="02020603050405020304" pitchFamily="18" charset="0"/>
              <a:ea typeface="MS Mincho" charset="-128"/>
              <a:cs typeface="Times New Roman" panose="02020603050405020304" pitchFamily="18" charset="0"/>
            </a:endParaRPr>
          </a:p>
          <a:p>
            <a:pPr lvl="1">
              <a:buSzPct val="100000"/>
              <a:buFont typeface="Symbol" panose="05050102010706020507" pitchFamily="18" charset="2"/>
              <a:buAutoNum type="arabicPeriod"/>
            </a:pPr>
            <a:r>
              <a:rPr kumimoji="0" lang="en-US" sz="10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Teat Case design</a:t>
            </a:r>
            <a:endParaRPr kumimoji="0" lang="en-US" sz="1200" dirty="0">
              <a:solidFill>
                <a:srgbClr val="000000"/>
              </a:solidFill>
              <a:latin typeface="Times New Roman" panose="02020603050405020304" pitchFamily="18" charset="0"/>
              <a:ea typeface="MS Mincho" charset="-128"/>
              <a:cs typeface="Times New Roman" panose="02020603050405020304" pitchFamily="18" charset="0"/>
            </a:endParaRPr>
          </a:p>
          <a:p>
            <a:pPr lvl="1">
              <a:buSzPct val="100000"/>
              <a:buFont typeface="Symbol" panose="05050102010706020507" pitchFamily="18" charset="2"/>
              <a:buAutoNum type="arabicPeriod"/>
            </a:pPr>
            <a:r>
              <a:rPr kumimoji="0" lang="en-US" sz="10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Test Case deliver to FIT team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0418" y="518465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Stage 1 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4858" y="518366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Stage 2 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6518" y="520189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Stage 3 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79270" y="179268"/>
            <a:ext cx="12057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/>
            <a:r>
              <a:rPr lang="de-DE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III</a:t>
            </a:r>
            <a:r>
              <a:rPr lang="en-US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en-US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Concept</a:t>
            </a:r>
            <a:endParaRPr lang="en-US" altLang="ko-KR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eaLnBrk="1" hangingPunct="1"/>
            <a:endParaRPr lang="ko-KR" altLang="en-US" sz="18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4908600" y="6525344"/>
            <a:ext cx="224420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3 / 6</a:t>
            </a:r>
            <a:endParaRPr lang="en-US" altLang="ko-KR" sz="110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2050" name="Picture 2" descr="i171a47fc9c0_431787_02370_1@tag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4" y="1016732"/>
            <a:ext cx="9021934" cy="45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0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79270" y="179268"/>
            <a:ext cx="33620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/>
            <a:r>
              <a:rPr lang="de-DE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III</a:t>
            </a:r>
            <a:r>
              <a:rPr lang="en-US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Project Progress – T/C Progress</a:t>
            </a:r>
            <a:endParaRPr lang="en-US" altLang="ko-KR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eaLnBrk="1" hangingPunct="1"/>
            <a:endParaRPr lang="ko-KR" altLang="en-US" sz="18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4908600" y="6525344"/>
            <a:ext cx="224420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3 / 6</a:t>
            </a:r>
            <a:endParaRPr lang="en-US" altLang="ko-KR" sz="110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05765"/>
              </p:ext>
            </p:extLst>
          </p:nvPr>
        </p:nvGraphicFramePr>
        <p:xfrm>
          <a:off x="452500" y="692696"/>
          <a:ext cx="8983718" cy="3334610"/>
        </p:xfrm>
        <a:graphic>
          <a:graphicData uri="http://schemas.openxmlformats.org/drawingml/2006/table">
            <a:tbl>
              <a:tblPr/>
              <a:tblGrid>
                <a:gridCol w="201081"/>
                <a:gridCol w="1131067"/>
                <a:gridCol w="396044"/>
                <a:gridCol w="468052"/>
                <a:gridCol w="874712"/>
                <a:gridCol w="396044"/>
                <a:gridCol w="649704"/>
                <a:gridCol w="603244"/>
                <a:gridCol w="402163"/>
                <a:gridCol w="435676"/>
                <a:gridCol w="435676"/>
                <a:gridCol w="536217"/>
                <a:gridCol w="435676"/>
                <a:gridCol w="469190"/>
                <a:gridCol w="603244"/>
                <a:gridCol w="945928"/>
              </a:tblGrid>
              <a:tr h="3083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Main functions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(Main Features)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REQ 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Testable REQ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Making TC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1st (Peer) Review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2nd (Sampling) Review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Final Review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(HQ)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Deadline to send to HQ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416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REQ Coverage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T/C Done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TC Density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(TC/REQ)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Review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Error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Review 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Error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Review 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Error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1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Progress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Score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65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41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Power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17/06/22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Sound Control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17/06/22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Setup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17/07/06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Complex operation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17/07/26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OSD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17/07/26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Analog radio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17/07/06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Media Player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17/06/09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External device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17/06/26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Voice memo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17/07/18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Android Auto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17/07/06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CarPlay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17/07/11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CarLife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17/07/18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Mirror Link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17/07/25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Bluetooth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17/08/09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738" indent="0" algn="l" defTabSz="914400" rtl="0" eaLnBrk="1" fontAlgn="ctr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Wifi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17/08/09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72" y="4091205"/>
            <a:ext cx="4144888" cy="23261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02" y="4073779"/>
            <a:ext cx="4218874" cy="23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79270" y="179268"/>
            <a:ext cx="33620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/>
            <a:r>
              <a:rPr lang="de-DE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III</a:t>
            </a:r>
            <a:r>
              <a:rPr lang="en-US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Project Progress – T/C Progress</a:t>
            </a:r>
            <a:endParaRPr lang="en-US" altLang="ko-KR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eaLnBrk="1" hangingPunct="1"/>
            <a:endParaRPr lang="ko-KR" altLang="en-US" sz="18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4908600" y="6525344"/>
            <a:ext cx="224420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3 / 6</a:t>
            </a:r>
            <a:endParaRPr lang="en-US" altLang="ko-KR" sz="1100" b="1" dirty="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500" y="825599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latin typeface="Arial Narrow" panose="020B0606020202030204" pitchFamily="34" charset="0"/>
              </a:rPr>
              <a:t>Review </a:t>
            </a:r>
            <a:r>
              <a:rPr lang="en-US" sz="1200" u="sng" dirty="0" err="1" smtClean="0">
                <a:latin typeface="Arial Narrow" panose="020B0606020202030204" pitchFamily="34" charset="0"/>
              </a:rPr>
              <a:t>SyRS</a:t>
            </a:r>
            <a:r>
              <a:rPr lang="en-US" sz="1200" u="sng" dirty="0" smtClean="0">
                <a:latin typeface="Arial Narrow" panose="020B0606020202030204" pitchFamily="34" charset="0"/>
              </a:rPr>
              <a:t>/CRS </a:t>
            </a:r>
            <a:r>
              <a:rPr lang="en-US" sz="1200" u="sng" dirty="0" err="1" smtClean="0">
                <a:latin typeface="Arial Narrow" panose="020B0606020202030204" pitchFamily="34" charset="0"/>
              </a:rPr>
              <a:t>tesability</a:t>
            </a:r>
            <a:r>
              <a:rPr lang="en-US" sz="1200" u="sng" dirty="0" smtClean="0">
                <a:latin typeface="Arial Narrow" panose="020B0606020202030204" pitchFamily="34" charset="0"/>
              </a:rPr>
              <a:t> </a:t>
            </a:r>
            <a:endParaRPr lang="en-US" sz="1200" u="sng" dirty="0">
              <a:latin typeface="Arial Narrow" panose="020B0606020202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01015"/>
              </p:ext>
            </p:extLst>
          </p:nvPr>
        </p:nvGraphicFramePr>
        <p:xfrm>
          <a:off x="632520" y="1203314"/>
          <a:ext cx="8424935" cy="1486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68"/>
                <a:gridCol w="1548172"/>
                <a:gridCol w="1872208"/>
                <a:gridCol w="2124236"/>
                <a:gridCol w="2268251"/>
              </a:tblGrid>
              <a:tr h="31747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 Narrow" panose="020B0606020202030204" pitchFamily="34" charset="0"/>
                        </a:rPr>
                        <a:t>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 Narrow" panose="020B0606020202030204" pitchFamily="34" charset="0"/>
                        </a:rPr>
                        <a:t>Total</a:t>
                      </a:r>
                      <a:endParaRPr lang="en-US" sz="12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 Narrow" panose="020B0606020202030204" pitchFamily="34" charset="0"/>
                        </a:rPr>
                        <a:t>Testable</a:t>
                      </a:r>
                      <a:endParaRPr lang="en-US" sz="12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latin typeface="Arial Narrow" panose="020B0606020202030204" pitchFamily="34" charset="0"/>
                        </a:rPr>
                        <a:t>UnTestable</a:t>
                      </a:r>
                      <a:endParaRPr lang="en-US" sz="1200" b="1" dirty="0" smtClean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2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Arial Narrow" panose="020B0606020202030204" pitchFamily="34" charset="0"/>
                        </a:rPr>
                        <a:t>SyRS</a:t>
                      </a:r>
                      <a:endParaRPr lang="en-US" sz="12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Bluetooth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3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 Narrow" panose="020B0606020202030204" pitchFamily="34" charset="0"/>
                        </a:rPr>
                        <a:t>Wifi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2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 Narrow" panose="020B0606020202030204" pitchFamily="34" charset="0"/>
                        </a:rPr>
                        <a:t>CRS</a:t>
                      </a:r>
                      <a:endParaRPr lang="en-US" sz="12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Bluetooth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 Narrow" panose="020B0606020202030204" pitchFamily="34" charset="0"/>
                        </a:rPr>
                        <a:t>Wifi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1677" y="3155221"/>
            <a:ext cx="1806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 smtClean="0">
                <a:latin typeface="Arial Narrow" panose="020B0606020202030204" pitchFamily="34" charset="0"/>
              </a:rPr>
              <a:t>Convert GMV2 defects to TC</a:t>
            </a:r>
            <a:endParaRPr lang="en-US" sz="1200" u="sng" dirty="0">
              <a:latin typeface="Arial Narrow" panose="020B060602020203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50432"/>
              </p:ext>
            </p:extLst>
          </p:nvPr>
        </p:nvGraphicFramePr>
        <p:xfrm>
          <a:off x="632518" y="4041068"/>
          <a:ext cx="8424936" cy="211797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18484"/>
                <a:gridCol w="1461469"/>
                <a:gridCol w="1260875"/>
                <a:gridCol w="1174906"/>
                <a:gridCol w="1275203"/>
                <a:gridCol w="687750"/>
                <a:gridCol w="1146249"/>
              </a:tblGrid>
              <a:tr h="429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Item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Issue number of Issue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Issues Checked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Issue remaining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TC converted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Status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Action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HGMVTHR, HGMVT0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814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345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469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345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Doing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Converting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GMVTWO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385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385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207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Doing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Reviewing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VTWO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Doing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Reviewing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GMCADILLAC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Doing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Reviewing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년_HE(2)">
  <a:themeElements>
    <a:clrScheme name="10년_HE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년_HE(2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0년_HE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년_HE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년_HE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34774</TotalTime>
  <Words>1836</Words>
  <Application>Microsoft Office PowerPoint</Application>
  <PresentationFormat>A4 Paper (210x297 mm)</PresentationFormat>
  <Paragraphs>1104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Batang</vt:lpstr>
      <vt:lpstr>Dotum</vt:lpstr>
      <vt:lpstr>Gulim</vt:lpstr>
      <vt:lpstr>Malgun Gothic</vt:lpstr>
      <vt:lpstr>Malgun Gothic</vt:lpstr>
      <vt:lpstr>MS Mincho</vt:lpstr>
      <vt:lpstr>Arial</vt:lpstr>
      <vt:lpstr>Arial Black</vt:lpstr>
      <vt:lpstr>Arial Narrow</vt:lpstr>
      <vt:lpstr>Calibri</vt:lpstr>
      <vt:lpstr>LG스마트체 Regular</vt:lpstr>
      <vt:lpstr>Symbol</vt:lpstr>
      <vt:lpstr>Times New Roman</vt:lpstr>
      <vt:lpstr>Wingdings</vt:lpstr>
      <vt:lpstr>10년_HE(2)</vt:lpstr>
      <vt:lpstr>PowerPoint Presentation</vt:lpstr>
      <vt:lpstr>PowerPoint Presentation</vt:lpstr>
      <vt:lpstr>PowerPoint Presentation</vt:lpstr>
      <vt:lpstr>II. Project schedule</vt:lpstr>
      <vt:lpstr>III. Project progress</vt:lpstr>
      <vt:lpstr>II. TC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seungmo.hwang</dc:creator>
  <cp:lastModifiedBy>Lenovo</cp:lastModifiedBy>
  <cp:revision>2701</cp:revision>
  <cp:lastPrinted>2016-07-27T12:58:04Z</cp:lastPrinted>
  <dcterms:created xsi:type="dcterms:W3CDTF">2013-09-17T00:50:35Z</dcterms:created>
  <dcterms:modified xsi:type="dcterms:W3CDTF">2020-04-26T15:17:58Z</dcterms:modified>
</cp:coreProperties>
</file>