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2"/>
  </p:notesMasterIdLst>
  <p:handoutMasterIdLst>
    <p:handoutMasterId r:id="rId13"/>
  </p:handoutMasterIdLst>
  <p:sldIdLst>
    <p:sldId id="421" r:id="rId2"/>
    <p:sldId id="458" r:id="rId3"/>
    <p:sldId id="459" r:id="rId4"/>
    <p:sldId id="460" r:id="rId5"/>
    <p:sldId id="461" r:id="rId6"/>
    <p:sldId id="462" r:id="rId7"/>
    <p:sldId id="463" r:id="rId8"/>
    <p:sldId id="464" r:id="rId9"/>
    <p:sldId id="465" r:id="rId10"/>
    <p:sldId id="457" r:id="rId11"/>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546"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FF5050"/>
    <a:srgbClr val="FF0066"/>
    <a:srgbClr val="336699"/>
    <a:srgbClr val="993366"/>
    <a:srgbClr val="660033"/>
    <a:srgbClr val="FF9900"/>
    <a:srgbClr val="33CCCC"/>
    <a:srgbClr val="FF33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80731" autoAdjust="0"/>
  </p:normalViewPr>
  <p:slideViewPr>
    <p:cSldViewPr snapToObjects="1">
      <p:cViewPr varScale="1">
        <p:scale>
          <a:sx n="72" d="100"/>
          <a:sy n="72" d="100"/>
        </p:scale>
        <p:origin x="994" y="53"/>
      </p:cViewPr>
      <p:guideLst>
        <p:guide orient="horz" pos="2546"/>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0" d="100"/>
          <a:sy n="80" d="100"/>
        </p:scale>
        <p:origin x="3678" y="6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2020-08-11</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2020-08-11</a:t>
            </a:fld>
            <a:endParaRPr lang="ko-KR" altLang="en-US" dirty="0"/>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dirty="0" smtClean="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703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4077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610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841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680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982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4775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189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752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7149244" y="168908"/>
            <a:ext cx="2719388" cy="307764"/>
          </a:xfrm>
          <a:prstGeom prst="rect">
            <a:avLst/>
          </a:prstGeom>
          <a:noFill/>
          <a:ln w="9525">
            <a:noFill/>
            <a:miter lim="800000"/>
            <a:headEnd/>
            <a:tailEnd/>
          </a:ln>
        </p:spPr>
        <p:txBody>
          <a:bodyPr lIns="91429" tIns="45714" rIns="91429" bIns="45714">
            <a:spAutoFit/>
          </a:bodyPr>
          <a:lstStyle/>
          <a:p>
            <a:pPr algn="r"/>
            <a:r>
              <a:rPr lang="en-US" altLang="ko-KR" sz="1400" b="1" dirty="0">
                <a:solidFill>
                  <a:srgbClr val="C0C0C0"/>
                </a:solidFill>
                <a:latin typeface="Arial" charset="0"/>
                <a:ea typeface="돋움" pitchFamily="50" charset="-127"/>
              </a:rPr>
              <a:t>LGE Internal Use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iming>
    <p:tnLst>
      <p:par>
        <p:cTn id="1" dur="indefinite" restart="never" nodeType="tmRoot"/>
      </p:par>
    </p:tnLst>
  </p:timing>
  <p:hf sldNum="0" hd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685800" y="1066800"/>
            <a:ext cx="8610600" cy="3831818"/>
          </a:xfrm>
          <a:prstGeom prst="rect">
            <a:avLst/>
          </a:prstGeom>
          <a:noFill/>
        </p:spPr>
        <p:txBody>
          <a:bodyPr wrap="square" rtlCol="0">
            <a:spAutoFit/>
          </a:bodyPr>
          <a:lstStyle/>
          <a:p>
            <a:pPr algn="just">
              <a:lnSpc>
                <a:spcPct val="150000"/>
              </a:lnSpc>
            </a:pPr>
            <a:r>
              <a:rPr lang="vi-VN" b="1" i="1" dirty="0" smtClean="0">
                <a:latin typeface="Arial Narrow" panose="020B0606020202030204" pitchFamily="34" charset="0"/>
              </a:rPr>
              <a:t>Có </a:t>
            </a:r>
            <a:r>
              <a:rPr lang="vi-VN" b="1" i="1" dirty="0">
                <a:latin typeface="Arial Narrow" panose="020B0606020202030204" pitchFamily="34" charset="0"/>
              </a:rPr>
              <a:t>một ngày nọ, một vị giáo sư lớn tuổi của Trường Quốc gia Hành </a:t>
            </a:r>
            <a:r>
              <a:rPr lang="vi-VN" b="1" i="1" dirty="0" smtClean="0">
                <a:latin typeface="Arial Narrow" panose="020B0606020202030204" pitchFamily="34" charset="0"/>
              </a:rPr>
              <a:t>Ch</a:t>
            </a:r>
            <a:r>
              <a:rPr lang="en-GB" b="1" i="1" dirty="0" smtClean="0">
                <a:latin typeface="Arial Narrow" panose="020B0606020202030204" pitchFamily="34" charset="0"/>
              </a:rPr>
              <a:t>í</a:t>
            </a:r>
            <a:r>
              <a:rPr lang="vi-VN" b="1" i="1" dirty="0" smtClean="0">
                <a:latin typeface="Arial Narrow" panose="020B0606020202030204" pitchFamily="34" charset="0"/>
              </a:rPr>
              <a:t>nh </a:t>
            </a:r>
            <a:r>
              <a:rPr lang="vi-VN" b="1" i="1" dirty="0">
                <a:latin typeface="Arial Narrow" panose="020B0606020202030204" pitchFamily="34" charset="0"/>
              </a:rPr>
              <a:t>được mời đến tham gia giảng dạy tại một khóa tập huấn cho một nhóm 15 vị lãnh đạo của 15 công ty lớn về cách quản lý thời gian hiệu quả.</a:t>
            </a:r>
          </a:p>
          <a:p>
            <a:pPr algn="just">
              <a:lnSpc>
                <a:spcPct val="150000"/>
              </a:lnSpc>
            </a:pPr>
            <a:endParaRPr lang="vi-VN" b="1" i="1" dirty="0">
              <a:latin typeface="Arial Narrow" panose="020B0606020202030204" pitchFamily="34" charset="0"/>
            </a:endParaRPr>
          </a:p>
          <a:p>
            <a:pPr algn="just">
              <a:lnSpc>
                <a:spcPct val="150000"/>
              </a:lnSpc>
            </a:pPr>
            <a:r>
              <a:rPr lang="vi-VN" b="1" i="1" dirty="0">
                <a:latin typeface="Arial Narrow" panose="020B0606020202030204" pitchFamily="34" charset="0"/>
              </a:rPr>
              <a:t>Vị giáo sư chỉ có duy nhất một giờ để giảng dạy.</a:t>
            </a:r>
          </a:p>
          <a:p>
            <a:pPr algn="just">
              <a:lnSpc>
                <a:spcPct val="150000"/>
              </a:lnSpc>
            </a:pPr>
            <a:endParaRPr lang="vi-VN" b="1" i="1" dirty="0">
              <a:latin typeface="Arial Narrow" panose="020B0606020202030204" pitchFamily="34" charset="0"/>
            </a:endParaRPr>
          </a:p>
          <a:p>
            <a:pPr algn="just">
              <a:lnSpc>
                <a:spcPct val="150000"/>
              </a:lnSpc>
            </a:pPr>
            <a:r>
              <a:rPr lang="vi-VN" b="1" i="1" dirty="0">
                <a:latin typeface="Arial Narrow" panose="020B0606020202030204" pitchFamily="34" charset="0"/>
              </a:rPr>
              <a:t>Ðứng trước nhóm học trò tài ba này (sẵn sàng ghi lại tất cả những gì giáo sư sẽ truyền đạt), ông giáo sư lần lượt nhìn từng người một, rồi nói với họ: "Chúng ta sẽ thực hiện một thí nghiệm</a:t>
            </a:r>
            <a:r>
              <a:rPr lang="vi-VN" b="1" i="1" dirty="0" smtClean="0">
                <a:latin typeface="Arial Narrow" panose="020B0606020202030204" pitchFamily="34" charset="0"/>
              </a:rPr>
              <a:t>."</a:t>
            </a:r>
            <a:endParaRPr lang="vi-VN" b="1" i="1" dirty="0">
              <a:latin typeface="Arial Narrow" panose="020B0606020202030204" pitchFamily="34" charset="0"/>
            </a:endParaRPr>
          </a:p>
        </p:txBody>
      </p:sp>
    </p:spTree>
    <p:extLst>
      <p:ext uri="{BB962C8B-B14F-4D97-AF65-F5344CB8AC3E}">
        <p14:creationId xmlns:p14="http://schemas.microsoft.com/office/powerpoint/2010/main" val="257151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610600" cy="5016758"/>
          </a:xfrm>
          <a:prstGeom prst="rect">
            <a:avLst/>
          </a:prstGeom>
          <a:noFill/>
        </p:spPr>
        <p:txBody>
          <a:bodyPr wrap="square" rtlCol="0">
            <a:spAutoFit/>
          </a:bodyPr>
          <a:lstStyle/>
          <a:p>
            <a:pPr algn="just">
              <a:lnSpc>
                <a:spcPct val="200000"/>
              </a:lnSpc>
            </a:pPr>
            <a:r>
              <a:rPr lang="en-GB" sz="2000" b="1" i="1" dirty="0" err="1">
                <a:latin typeface="Arial Narrow" panose="020B0606020202030204" pitchFamily="34" charset="0"/>
              </a:rPr>
              <a:t>Đừng</a:t>
            </a:r>
            <a:r>
              <a:rPr lang="en-GB" sz="2000" b="1" i="1" dirty="0">
                <a:latin typeface="Arial Narrow" panose="020B0606020202030204" pitchFamily="34" charset="0"/>
              </a:rPr>
              <a:t> </a:t>
            </a:r>
            <a:r>
              <a:rPr lang="vi-VN" sz="2000" b="1" i="1" dirty="0">
                <a:latin typeface="Arial Narrow" panose="020B0606020202030204" pitchFamily="34" charset="0"/>
              </a:rPr>
              <a:t>bao giờ quên đặt câu hỏi cho chính mình: "Những hòn sỏi to trong cuộc sống của ta là gì? </a:t>
            </a:r>
            <a:r>
              <a:rPr lang="en-GB" sz="2000" b="1" i="1" dirty="0" err="1" smtClean="0">
                <a:latin typeface="Arial Narrow" panose="020B0606020202030204" pitchFamily="34" charset="0"/>
              </a:rPr>
              <a:t>Hãy</a:t>
            </a:r>
            <a:r>
              <a:rPr lang="en-GB" sz="2000" b="1" i="1" dirty="0" smtClean="0">
                <a:latin typeface="Arial Narrow" panose="020B0606020202030204" pitchFamily="34" charset="0"/>
              </a:rPr>
              <a:t> </a:t>
            </a:r>
            <a:r>
              <a:rPr lang="vi-VN" sz="2000" b="1" i="1" dirty="0" smtClean="0">
                <a:latin typeface="Arial Narrow" panose="020B0606020202030204" pitchFamily="34" charset="0"/>
              </a:rPr>
              <a:t>đặt </a:t>
            </a:r>
            <a:r>
              <a:rPr lang="vi-VN" sz="2000" b="1" i="1" dirty="0">
                <a:latin typeface="Arial Narrow" panose="020B0606020202030204" pitchFamily="34" charset="0"/>
              </a:rPr>
              <a:t>những hòn sỏi to trước </a:t>
            </a:r>
            <a:r>
              <a:rPr lang="en-GB" sz="2000" b="1" i="1" dirty="0" err="1" smtClean="0">
                <a:latin typeface="Arial Narrow" panose="020B0606020202030204" pitchFamily="34" charset="0"/>
              </a:rPr>
              <a:t>tiên</a:t>
            </a:r>
            <a:r>
              <a:rPr lang="en-GB" sz="2000" b="1" i="1" dirty="0" smtClean="0">
                <a:latin typeface="Arial Narrow" panose="020B0606020202030204" pitchFamily="34" charset="0"/>
              </a:rPr>
              <a:t> </a:t>
            </a:r>
            <a:r>
              <a:rPr lang="vi-VN" sz="2000" b="1" i="1" dirty="0" smtClean="0">
                <a:latin typeface="Arial Narrow" panose="020B0606020202030204" pitchFamily="34" charset="0"/>
              </a:rPr>
              <a:t>trong </a:t>
            </a:r>
            <a:r>
              <a:rPr lang="vi-VN" sz="2000" b="1" i="1" dirty="0">
                <a:latin typeface="Arial Narrow" panose="020B0606020202030204" pitchFamily="34" charset="0"/>
              </a:rPr>
              <a:t>cuộc sống của mình, nếu không chúng ta có nguy cơ thất bại trong cuộc sống. Nếu chúng ta bỏ vào trước những thứ linh tinh (như sỏi nhỏ, cát..), chúng ta chỉ hoàn thành được những thứ linh tinh mà thôi và chúng ta không có đủ thời gian quý giá dành cho những điều quan trọng hơn nhiều của cuộc sống chúng ta</a:t>
            </a:r>
            <a:r>
              <a:rPr lang="vi-VN" sz="2000" b="1" i="1" dirty="0" smtClean="0">
                <a:latin typeface="Arial Narrow" panose="020B0606020202030204" pitchFamily="34" charset="0"/>
              </a:rPr>
              <a:t>".</a:t>
            </a:r>
            <a:endParaRPr lang="en-GB" sz="2000" b="1" i="1" dirty="0" smtClean="0">
              <a:latin typeface="Arial Narrow" panose="020B0606020202030204" pitchFamily="34" charset="0"/>
            </a:endParaRPr>
          </a:p>
          <a:p>
            <a:pPr algn="just">
              <a:lnSpc>
                <a:spcPct val="200000"/>
              </a:lnSpc>
            </a:pPr>
            <a:endParaRPr lang="en-GB" sz="2000" b="1" i="1" dirty="0" smtClean="0">
              <a:latin typeface="Arial Narrow" panose="020B0606020202030204" pitchFamily="34" charset="0"/>
            </a:endParaRPr>
          </a:p>
          <a:p>
            <a:pPr algn="ctr">
              <a:lnSpc>
                <a:spcPct val="200000"/>
              </a:lnSpc>
            </a:pPr>
            <a:r>
              <a:rPr lang="en-GB" sz="2000" b="1" i="1" dirty="0">
                <a:latin typeface="Arial Narrow" panose="020B0606020202030204" pitchFamily="34" charset="0"/>
              </a:rPr>
              <a:t>B</a:t>
            </a:r>
            <a:r>
              <a:rPr lang="vi-VN" sz="2000" b="1" i="1" dirty="0" smtClean="0">
                <a:latin typeface="Arial Narrow" panose="020B0606020202030204" pitchFamily="34" charset="0"/>
              </a:rPr>
              <a:t>ây </a:t>
            </a:r>
            <a:r>
              <a:rPr lang="vi-VN" sz="2000" b="1" i="1" dirty="0">
                <a:latin typeface="Arial Narrow" panose="020B0606020202030204" pitchFamily="34" charset="0"/>
              </a:rPr>
              <a:t>giờ thì hãy bắt tay vào việc làm chủ thời gian của chính </a:t>
            </a:r>
            <a:r>
              <a:rPr lang="vi-VN" sz="2000" b="1" i="1" dirty="0" smtClean="0">
                <a:latin typeface="Arial Narrow" panose="020B0606020202030204" pitchFamily="34" charset="0"/>
              </a:rPr>
              <a:t>mình</a:t>
            </a:r>
            <a:r>
              <a:rPr lang="en-GB" sz="2000" b="1" i="1" dirty="0">
                <a:latin typeface="Arial Narrow" panose="020B0606020202030204" pitchFamily="34" charset="0"/>
              </a:rPr>
              <a:t> </a:t>
            </a:r>
            <a:r>
              <a:rPr lang="en-GB" sz="2000" b="1" i="1" dirty="0" smtClean="0">
                <a:latin typeface="Arial Narrow" panose="020B0606020202030204" pitchFamily="34" charset="0"/>
                <a:sym typeface="Wingdings" panose="05000000000000000000" pitchFamily="2" charset="2"/>
              </a:rPr>
              <a:t></a:t>
            </a:r>
            <a:endParaRPr lang="vi-VN" sz="2000" b="1" i="1" dirty="0">
              <a:latin typeface="Arial Narrow" panose="020B0606020202030204" pitchFamily="34" charset="0"/>
            </a:endParaRPr>
          </a:p>
        </p:txBody>
      </p:sp>
      <p:sp>
        <p:nvSpPr>
          <p:cNvPr id="3"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Tree>
    <p:extLst>
      <p:ext uri="{BB962C8B-B14F-4D97-AF65-F5344CB8AC3E}">
        <p14:creationId xmlns:p14="http://schemas.microsoft.com/office/powerpoint/2010/main" val="427231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423530" y="669851"/>
            <a:ext cx="9220200" cy="1338828"/>
          </a:xfrm>
          <a:prstGeom prst="rect">
            <a:avLst/>
          </a:prstGeom>
          <a:noFill/>
        </p:spPr>
        <p:txBody>
          <a:bodyPr wrap="square" rtlCol="0">
            <a:spAutoFit/>
          </a:bodyPr>
          <a:lstStyle/>
          <a:p>
            <a:pPr algn="just">
              <a:lnSpc>
                <a:spcPct val="150000"/>
              </a:lnSpc>
            </a:pPr>
            <a:r>
              <a:rPr lang="vi-VN" b="1" i="1" dirty="0" smtClean="0">
                <a:latin typeface="Arial Narrow" panose="020B0606020202030204" pitchFamily="34" charset="0"/>
              </a:rPr>
              <a:t>Ở </a:t>
            </a:r>
            <a:r>
              <a:rPr lang="vi-VN" b="1" i="1" dirty="0">
                <a:latin typeface="Arial Narrow" panose="020B0606020202030204" pitchFamily="34" charset="0"/>
              </a:rPr>
              <a:t>dưới bàn của vị giáo sư, trước các học viên, ông lôi ra một bình thủy tinh cỡ 4 lít và đặt nó nhẹ lên bàn trước mặt ông. Kế đó ông mang ra hơn một chục hòn sỏi to gần bằng trái banh tennis và ông đặt từng hòn sỏi vào bình thủy tinh.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017539"/>
            <a:ext cx="4953000" cy="3962400"/>
          </a:xfrm>
          <a:prstGeom prst="rect">
            <a:avLst/>
          </a:prstGeom>
        </p:spPr>
      </p:pic>
    </p:spTree>
    <p:extLst>
      <p:ext uri="{BB962C8B-B14F-4D97-AF65-F5344CB8AC3E}">
        <p14:creationId xmlns:p14="http://schemas.microsoft.com/office/powerpoint/2010/main" val="118340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304800" y="1545205"/>
            <a:ext cx="5215270" cy="3416320"/>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Khi bình thủy tinh đã đầy các hòn sỏi và không thể nào cho thêm nữa thì ông từ từ đưa mắt nhìn các học viên và hỏi</a:t>
            </a:r>
            <a:r>
              <a:rPr lang="vi-VN" b="1" i="1" dirty="0" smtClean="0">
                <a:latin typeface="Arial Narrow" panose="020B0606020202030204" pitchFamily="34" charset="0"/>
              </a:rPr>
              <a:t>:</a:t>
            </a:r>
            <a:endParaRPr lang="vi-VN" b="1" i="1" dirty="0">
              <a:latin typeface="Arial Narrow" panose="020B0606020202030204" pitchFamily="34" charset="0"/>
            </a:endParaRPr>
          </a:p>
          <a:p>
            <a:pPr algn="just">
              <a:lnSpc>
                <a:spcPct val="150000"/>
              </a:lnSpc>
            </a:pPr>
            <a:r>
              <a:rPr lang="en-GB" b="1" i="1" dirty="0" smtClean="0">
                <a:latin typeface="Arial Narrow" panose="020B0606020202030204" pitchFamily="34" charset="0"/>
              </a:rPr>
              <a:t>	</a:t>
            </a:r>
            <a:r>
              <a:rPr lang="vi-VN" b="1" i="1" dirty="0" smtClean="0">
                <a:latin typeface="Arial Narrow" panose="020B0606020202030204" pitchFamily="34" charset="0"/>
              </a:rPr>
              <a:t>"</a:t>
            </a:r>
            <a:r>
              <a:rPr lang="vi-VN" b="1" i="1" dirty="0">
                <a:latin typeface="Arial Narrow" panose="020B0606020202030204" pitchFamily="34" charset="0"/>
              </a:rPr>
              <a:t>Thế là cái bình đã đầy chưa, các bạn?"</a:t>
            </a:r>
          </a:p>
          <a:p>
            <a:pPr algn="just">
              <a:lnSpc>
                <a:spcPct val="150000"/>
              </a:lnSpc>
            </a:pPr>
            <a:r>
              <a:rPr lang="en-GB" b="1" i="1" dirty="0" smtClean="0">
                <a:latin typeface="Arial Narrow" panose="020B0606020202030204" pitchFamily="34" charset="0"/>
              </a:rPr>
              <a:t>	</a:t>
            </a:r>
            <a:r>
              <a:rPr lang="vi-VN" b="1" i="1" dirty="0" smtClean="0">
                <a:latin typeface="Arial Narrow" panose="020B0606020202030204" pitchFamily="34" charset="0"/>
              </a:rPr>
              <a:t>Tất </a:t>
            </a:r>
            <a:r>
              <a:rPr lang="vi-VN" b="1" i="1" dirty="0">
                <a:latin typeface="Arial Narrow" panose="020B0606020202030204" pitchFamily="34" charset="0"/>
              </a:rPr>
              <a:t>cả mọi người đồng thanh trả lời:</a:t>
            </a:r>
          </a:p>
          <a:p>
            <a:pPr algn="just">
              <a:lnSpc>
                <a:spcPct val="150000"/>
              </a:lnSpc>
            </a:pPr>
            <a:r>
              <a:rPr lang="en-GB" b="1" i="1" dirty="0" smtClean="0">
                <a:latin typeface="Arial Narrow" panose="020B0606020202030204" pitchFamily="34" charset="0"/>
              </a:rPr>
              <a:t>	</a:t>
            </a:r>
            <a:r>
              <a:rPr lang="vi-VN" b="1" i="1" dirty="0" smtClean="0">
                <a:latin typeface="Arial Narrow" panose="020B0606020202030204" pitchFamily="34" charset="0"/>
              </a:rPr>
              <a:t>" </a:t>
            </a:r>
            <a:r>
              <a:rPr lang="vi-VN" b="1" i="1" dirty="0">
                <a:latin typeface="Arial Narrow" panose="020B0606020202030204" pitchFamily="34" charset="0"/>
              </a:rPr>
              <a:t>Vâng, đầy rồi !"</a:t>
            </a:r>
          </a:p>
          <a:p>
            <a:pPr algn="just">
              <a:lnSpc>
                <a:spcPct val="150000"/>
              </a:lnSpc>
            </a:pPr>
            <a:r>
              <a:rPr lang="vi-VN" b="1" i="1" dirty="0">
                <a:latin typeface="Arial Narrow" panose="020B0606020202030204" pitchFamily="34" charset="0"/>
              </a:rPr>
              <a:t>Vị giáo sư chờ đợi trong giây lát và nói: </a:t>
            </a:r>
            <a:endParaRPr lang="en-GB" b="1" i="1" dirty="0" smtClean="0">
              <a:latin typeface="Arial Narrow" panose="020B0606020202030204" pitchFamily="34" charset="0"/>
            </a:endParaRPr>
          </a:p>
          <a:p>
            <a:pPr algn="just">
              <a:lnSpc>
                <a:spcPct val="150000"/>
              </a:lnSpc>
            </a:pPr>
            <a:r>
              <a:rPr lang="en-GB" b="1" i="1" dirty="0">
                <a:latin typeface="Arial Narrow" panose="020B0606020202030204" pitchFamily="34" charset="0"/>
              </a:rPr>
              <a:t>	</a:t>
            </a:r>
            <a:r>
              <a:rPr lang="vi-VN" b="1" i="1" dirty="0" smtClean="0">
                <a:latin typeface="Arial Narrow" panose="020B0606020202030204" pitchFamily="34" charset="0"/>
              </a:rPr>
              <a:t>"</a:t>
            </a:r>
            <a:r>
              <a:rPr lang="vi-VN" b="1" i="1" dirty="0">
                <a:latin typeface="Arial Narrow" panose="020B0606020202030204" pitchFamily="34" charset="0"/>
              </a:rPr>
              <a:t>Thật sao</a:t>
            </a:r>
            <a:r>
              <a:rPr lang="vi-VN" b="1" i="1" dirty="0" smtClean="0">
                <a:latin typeface="Arial Narrow" panose="020B0606020202030204" pitchFamily="34" charset="0"/>
              </a:rPr>
              <a:t>?</a:t>
            </a:r>
            <a:r>
              <a:rPr lang="en-GB" b="1" i="1" dirty="0" smtClean="0">
                <a:latin typeface="Arial Narrow" panose="020B0606020202030204" pitchFamily="34" charset="0"/>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199" y="1676400"/>
            <a:ext cx="3942413" cy="3153930"/>
          </a:xfrm>
          <a:prstGeom prst="rect">
            <a:avLst/>
          </a:prstGeom>
        </p:spPr>
      </p:pic>
    </p:spTree>
    <p:extLst>
      <p:ext uri="{BB962C8B-B14F-4D97-AF65-F5344CB8AC3E}">
        <p14:creationId xmlns:p14="http://schemas.microsoft.com/office/powerpoint/2010/main" val="218011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152400" y="685800"/>
            <a:ext cx="9372600" cy="1338828"/>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Sau đó, một lần nữa, ông cúi xuống bàn, lôi ra một chậu đầy các hòn sỏi nho nhỏ và một cách cần thận, ông cho các hòn sỏi nho nhỏ này vào bình thủy tinh, ông lắc và trộn đều bên trong bình và các hòn sỏi nho nhỏ này len lỏi vào các khe giữa các hòn sỏi to xuống đến tận đáy bình thủy tinh.</a:t>
            </a:r>
            <a:endParaRPr lang="en-GB" b="1" i="1" dirty="0" smtClean="0">
              <a:latin typeface="Arial Narrow" panose="020B0606020202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065197"/>
            <a:ext cx="5410200" cy="4328160"/>
          </a:xfrm>
          <a:prstGeom prst="rect">
            <a:avLst/>
          </a:prstGeom>
        </p:spPr>
      </p:pic>
    </p:spTree>
    <p:extLst>
      <p:ext uri="{BB962C8B-B14F-4D97-AF65-F5344CB8AC3E}">
        <p14:creationId xmlns:p14="http://schemas.microsoft.com/office/powerpoint/2010/main" val="223934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441712" y="1219200"/>
            <a:ext cx="5215270" cy="2585323"/>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Vị giáo sư lại đưa mắt nhìn các học viên và hỏi lại: "Bây giờ bình này đã đầy chưa vậy?". Lần này, các học viên bắt đầu hiểu cái trò này</a:t>
            </a:r>
            <a:r>
              <a:rPr lang="vi-VN" b="1" i="1" dirty="0" smtClean="0">
                <a:latin typeface="Arial Narrow" panose="020B0606020202030204" pitchFamily="34" charset="0"/>
              </a:rPr>
              <a:t>.</a:t>
            </a:r>
            <a:endParaRPr lang="vi-VN" b="1" i="1" dirty="0">
              <a:latin typeface="Arial Narrow" panose="020B0606020202030204" pitchFamily="34" charset="0"/>
            </a:endParaRPr>
          </a:p>
          <a:p>
            <a:pPr algn="just">
              <a:lnSpc>
                <a:spcPct val="150000"/>
              </a:lnSpc>
            </a:pPr>
            <a:r>
              <a:rPr lang="vi-VN" b="1" i="1" dirty="0">
                <a:latin typeface="Arial Narrow" panose="020B0606020202030204" pitchFamily="34" charset="0"/>
              </a:rPr>
              <a:t>Một học viên trả lời: </a:t>
            </a:r>
            <a:endParaRPr lang="en-GB" b="1" i="1" dirty="0" smtClean="0">
              <a:latin typeface="Arial Narrow" panose="020B0606020202030204" pitchFamily="34" charset="0"/>
            </a:endParaRPr>
          </a:p>
          <a:p>
            <a:pPr algn="just">
              <a:lnSpc>
                <a:spcPct val="150000"/>
              </a:lnSpc>
            </a:pPr>
            <a:r>
              <a:rPr lang="vi-VN" b="1" i="1" dirty="0" smtClean="0">
                <a:latin typeface="Arial Narrow" panose="020B0606020202030204" pitchFamily="34" charset="0"/>
              </a:rPr>
              <a:t>"</a:t>
            </a:r>
            <a:r>
              <a:rPr lang="vi-VN" b="1" i="1" dirty="0">
                <a:latin typeface="Arial Narrow" panose="020B0606020202030204" pitchFamily="34" charset="0"/>
              </a:rPr>
              <a:t>Chắc chưa!". </a:t>
            </a:r>
            <a:endParaRPr lang="en-GB" b="1" i="1" dirty="0" smtClean="0">
              <a:latin typeface="Arial Narrow" panose="020B0606020202030204" pitchFamily="34" charset="0"/>
            </a:endParaRPr>
          </a:p>
          <a:p>
            <a:pPr algn="just">
              <a:lnSpc>
                <a:spcPct val="150000"/>
              </a:lnSpc>
            </a:pPr>
            <a:r>
              <a:rPr lang="vi-VN" b="1" i="1" dirty="0" smtClean="0">
                <a:latin typeface="Arial Narrow" panose="020B0606020202030204" pitchFamily="34" charset="0"/>
              </a:rPr>
              <a:t>"</a:t>
            </a:r>
            <a:r>
              <a:rPr lang="vi-VN" b="1" i="1" dirty="0">
                <a:latin typeface="Arial Narrow" panose="020B0606020202030204" pitchFamily="34" charset="0"/>
              </a:rPr>
              <a:t>Tốt", ông giáo sư trả lời.</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743200"/>
            <a:ext cx="4876800" cy="3901440"/>
          </a:xfrm>
          <a:prstGeom prst="rect">
            <a:avLst/>
          </a:prstGeom>
        </p:spPr>
      </p:pic>
    </p:spTree>
    <p:extLst>
      <p:ext uri="{BB962C8B-B14F-4D97-AF65-F5344CB8AC3E}">
        <p14:creationId xmlns:p14="http://schemas.microsoft.com/office/powerpoint/2010/main" val="242514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304800" y="680484"/>
            <a:ext cx="4114800" cy="2169825"/>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Lần này ông lại lôi ra từ dưới gầm bàn một chậu cát. Thế rồi ông cẩn thận cho cát vào bình thủy tinh và cát lấp dần các khoảng trống giữa các hòn sỏi to và hòn sỏi nho nhỏ</a:t>
            </a:r>
            <a:r>
              <a:rPr lang="vi-VN" b="1" i="1" dirty="0" smtClean="0">
                <a:latin typeface="Arial Narrow" panose="020B0606020202030204" pitchFamily="34" charset="0"/>
              </a:rPr>
              <a:t>.</a:t>
            </a:r>
            <a:endParaRPr lang="vi-VN" b="1" i="1" dirty="0">
              <a:latin typeface="Arial Narrow" panose="020B0606020202030204" pitchFamily="34" charset="0"/>
            </a:endParaRPr>
          </a:p>
        </p:txBody>
      </p:sp>
      <p:sp>
        <p:nvSpPr>
          <p:cNvPr id="5" name="TextBox 4"/>
          <p:cNvSpPr txBox="1"/>
          <p:nvPr/>
        </p:nvSpPr>
        <p:spPr>
          <a:xfrm>
            <a:off x="4953000" y="4267200"/>
            <a:ext cx="4343400" cy="2169825"/>
          </a:xfrm>
          <a:prstGeom prst="rect">
            <a:avLst/>
          </a:prstGeom>
          <a:noFill/>
        </p:spPr>
        <p:txBody>
          <a:bodyPr wrap="square" rtlCol="0">
            <a:spAutoFit/>
          </a:bodyPr>
          <a:lstStyle/>
          <a:p>
            <a:pPr algn="just">
              <a:lnSpc>
                <a:spcPct val="150000"/>
              </a:lnSpc>
            </a:pPr>
            <a:r>
              <a:rPr lang="vi-VN" b="1" i="1" dirty="0" smtClean="0">
                <a:latin typeface="Arial Narrow" panose="020B0606020202030204" pitchFamily="34" charset="0"/>
              </a:rPr>
              <a:t>Một </a:t>
            </a:r>
            <a:r>
              <a:rPr lang="vi-VN" b="1" i="1" dirty="0">
                <a:latin typeface="Arial Narrow" panose="020B0606020202030204" pitchFamily="34" charset="0"/>
              </a:rPr>
              <a:t>lần nữa, ông ta hỏi: "Bình đã đầy chưa?"</a:t>
            </a:r>
          </a:p>
          <a:p>
            <a:pPr algn="just">
              <a:lnSpc>
                <a:spcPct val="150000"/>
              </a:lnSpc>
            </a:pPr>
            <a:r>
              <a:rPr lang="vi-VN" b="1" i="1" dirty="0" smtClean="0">
                <a:latin typeface="Arial Narrow" panose="020B0606020202030204" pitchFamily="34" charset="0"/>
              </a:rPr>
              <a:t>Lần </a:t>
            </a:r>
            <a:r>
              <a:rPr lang="vi-VN" b="1" i="1" dirty="0">
                <a:latin typeface="Arial Narrow" panose="020B0606020202030204" pitchFamily="34" charset="0"/>
              </a:rPr>
              <a:t>này, không do dự và các học viên tài ba đồng thanh trả lời: </a:t>
            </a:r>
            <a:endParaRPr lang="en-GB" b="1" i="1" dirty="0" smtClean="0">
              <a:latin typeface="Arial Narrow" panose="020B0606020202030204" pitchFamily="34" charset="0"/>
            </a:endParaRPr>
          </a:p>
          <a:p>
            <a:pPr algn="just">
              <a:lnSpc>
                <a:spcPct val="150000"/>
              </a:lnSpc>
            </a:pPr>
            <a:r>
              <a:rPr lang="vi-VN" b="1" i="1" dirty="0" smtClean="0">
                <a:latin typeface="Arial Narrow" panose="020B0606020202030204" pitchFamily="34" charset="0"/>
              </a:rPr>
              <a:t>"</a:t>
            </a:r>
            <a:r>
              <a:rPr lang="vi-VN" b="1" i="1" dirty="0">
                <a:latin typeface="Arial Narrow" panose="020B0606020202030204" pitchFamily="34" charset="0"/>
              </a:rPr>
              <a:t>Chưa đâu thầy!"</a:t>
            </a:r>
          </a:p>
          <a:p>
            <a:pPr algn="just">
              <a:lnSpc>
                <a:spcPct val="150000"/>
              </a:lnSpc>
            </a:pPr>
            <a:r>
              <a:rPr lang="vi-VN" b="1" i="1" dirty="0">
                <a:latin typeface="Arial Narrow" panose="020B0606020202030204" pitchFamily="34" charset="0"/>
              </a:rPr>
              <a:t>"Tốt lắm!", vị giáo sư già trả lời.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326" y="685800"/>
            <a:ext cx="4267200" cy="34137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76" y="3200400"/>
            <a:ext cx="4016024" cy="3212820"/>
          </a:xfrm>
          <a:prstGeom prst="rect">
            <a:avLst/>
          </a:prstGeom>
        </p:spPr>
      </p:pic>
    </p:spTree>
    <p:extLst>
      <p:ext uri="{BB962C8B-B14F-4D97-AF65-F5344CB8AC3E}">
        <p14:creationId xmlns:p14="http://schemas.microsoft.com/office/powerpoint/2010/main" val="296739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152400" y="685800"/>
            <a:ext cx="4114800" cy="3416320"/>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Trong khi các học viên chờ đợi điều gì còn xảy ra nữa thì ông giáo sư này lôi ra thêm một bình nước và cho vào bình thủy tinh cho đến khi nước đầy tới miệng bình</a:t>
            </a:r>
            <a:r>
              <a:rPr lang="vi-VN" b="1" i="1" dirty="0" smtClean="0">
                <a:latin typeface="Arial Narrow" panose="020B0606020202030204" pitchFamily="34" charset="0"/>
              </a:rPr>
              <a:t>.</a:t>
            </a:r>
            <a:endParaRPr lang="vi-VN" b="1" i="1" dirty="0">
              <a:latin typeface="Arial Narrow" panose="020B0606020202030204" pitchFamily="34" charset="0"/>
            </a:endParaRPr>
          </a:p>
          <a:p>
            <a:pPr algn="just">
              <a:lnSpc>
                <a:spcPct val="150000"/>
              </a:lnSpc>
            </a:pPr>
            <a:r>
              <a:rPr lang="vi-VN" b="1" i="1" dirty="0">
                <a:latin typeface="Arial Narrow" panose="020B0606020202030204" pitchFamily="34" charset="0"/>
              </a:rPr>
              <a:t>Vị giáo sư đưa mắt nhìn các học trò của mình và hỏi</a:t>
            </a:r>
            <a:r>
              <a:rPr lang="vi-VN" b="1" i="1" dirty="0" smtClean="0">
                <a:latin typeface="Arial Narrow" panose="020B0606020202030204" pitchFamily="34" charset="0"/>
              </a:rPr>
              <a:t>:</a:t>
            </a:r>
            <a:endParaRPr lang="vi-VN" b="1" i="1" dirty="0">
              <a:latin typeface="Arial Narrow" panose="020B0606020202030204" pitchFamily="34" charset="0"/>
            </a:endParaRPr>
          </a:p>
          <a:p>
            <a:pPr algn="just">
              <a:lnSpc>
                <a:spcPct val="150000"/>
              </a:lnSpc>
            </a:pPr>
            <a:r>
              <a:rPr lang="vi-VN" b="1" i="1" dirty="0">
                <a:latin typeface="Arial Narrow" panose="020B0606020202030204" pitchFamily="34" charset="0"/>
              </a:rPr>
              <a:t>" Thí nghiệm này cho chúng ta biết điều gì?"</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065" y="790400"/>
            <a:ext cx="4820093" cy="3856074"/>
          </a:xfrm>
          <a:prstGeom prst="rect">
            <a:avLst/>
          </a:prstGeom>
        </p:spPr>
      </p:pic>
      <p:sp>
        <p:nvSpPr>
          <p:cNvPr id="6" name="TextBox 5"/>
          <p:cNvSpPr txBox="1"/>
          <p:nvPr/>
        </p:nvSpPr>
        <p:spPr>
          <a:xfrm>
            <a:off x="145312" y="4646474"/>
            <a:ext cx="9227288" cy="1754326"/>
          </a:xfrm>
          <a:prstGeom prst="rect">
            <a:avLst/>
          </a:prstGeom>
          <a:noFill/>
        </p:spPr>
        <p:txBody>
          <a:bodyPr wrap="square" rtlCol="0">
            <a:spAutoFit/>
          </a:bodyPr>
          <a:lstStyle/>
          <a:p>
            <a:pPr algn="just">
              <a:lnSpc>
                <a:spcPct val="150000"/>
              </a:lnSpc>
            </a:pPr>
            <a:r>
              <a:rPr lang="en-GB" b="1" i="1" dirty="0" smtClean="0">
                <a:latin typeface="Arial Narrow" panose="020B0606020202030204" pitchFamily="34" charset="0"/>
              </a:rPr>
              <a:t>	</a:t>
            </a:r>
            <a:r>
              <a:rPr lang="vi-VN" b="1" i="1" dirty="0" smtClean="0">
                <a:latin typeface="Arial Narrow" panose="020B0606020202030204" pitchFamily="34" charset="0"/>
              </a:rPr>
              <a:t>Một </a:t>
            </a:r>
            <a:r>
              <a:rPr lang="vi-VN" b="1" i="1" dirty="0">
                <a:latin typeface="Arial Narrow" panose="020B0606020202030204" pitchFamily="34" charset="0"/>
              </a:rPr>
              <a:t>trong số học viên can đảm nhất trả lời</a:t>
            </a:r>
            <a:r>
              <a:rPr lang="vi-VN" b="1" i="1" dirty="0" smtClean="0">
                <a:latin typeface="Arial Narrow" panose="020B0606020202030204" pitchFamily="34" charset="0"/>
              </a:rPr>
              <a:t>:</a:t>
            </a:r>
            <a:endParaRPr lang="vi-VN" b="1" i="1" dirty="0">
              <a:latin typeface="Arial Narrow" panose="020B0606020202030204" pitchFamily="34" charset="0"/>
            </a:endParaRPr>
          </a:p>
          <a:p>
            <a:pPr algn="just">
              <a:lnSpc>
                <a:spcPct val="150000"/>
              </a:lnSpc>
            </a:pPr>
            <a:r>
              <a:rPr lang="vi-VN" b="1" i="1" dirty="0">
                <a:latin typeface="Arial Narrow" panose="020B0606020202030204" pitchFamily="34" charset="0"/>
              </a:rPr>
              <a:t>"Thưa Thầy, nó chứng minh cho thấy có khi chúng ta tưởng là lịch làm việc của chúng ta đã đầy ắp và nếu chúng ta muốn, chúng ta cũng có thể thu xếp, bổ sung cuộc hẹn, và nhiều thứ phải làm </a:t>
            </a:r>
            <a:r>
              <a:rPr lang="vi-VN" b="1" i="1" dirty="0" smtClean="0">
                <a:latin typeface="Arial Narrow" panose="020B0606020202030204" pitchFamily="34" charset="0"/>
              </a:rPr>
              <a:t>nữ</a:t>
            </a:r>
            <a:r>
              <a:rPr lang="en-GB" b="1" i="1" dirty="0" smtClean="0">
                <a:latin typeface="Arial Narrow" panose="020B0606020202030204" pitchFamily="34" charset="0"/>
              </a:rPr>
              <a:t>a”</a:t>
            </a:r>
            <a:endParaRPr lang="vi-VN" b="1" i="1" dirty="0">
              <a:latin typeface="Arial Narrow" panose="020B0606020202030204" pitchFamily="34" charset="0"/>
            </a:endParaRPr>
          </a:p>
        </p:txBody>
      </p:sp>
    </p:spTree>
    <p:extLst>
      <p:ext uri="{BB962C8B-B14F-4D97-AF65-F5344CB8AC3E}">
        <p14:creationId xmlns:p14="http://schemas.microsoft.com/office/powerpoint/2010/main" val="407057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152400" y="685800"/>
            <a:ext cx="4114800" cy="2532616"/>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"Không phải thế!", giáo sư trả lời. "Không phải như vậy, thật ra nó chứng minh cho chúng ta như sau đây: nếu chúng ta không đưa các hòn sỏi to vào bình trước, chúng ta không bao giờ bỏ hết tất cà các thứ này vào."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286" y="691116"/>
            <a:ext cx="4800600" cy="3840480"/>
          </a:xfrm>
          <a:prstGeom prst="rect">
            <a:avLst/>
          </a:prstGeom>
        </p:spPr>
      </p:pic>
      <p:sp>
        <p:nvSpPr>
          <p:cNvPr id="8" name="TextBox 7"/>
          <p:cNvSpPr txBox="1"/>
          <p:nvPr/>
        </p:nvSpPr>
        <p:spPr>
          <a:xfrm>
            <a:off x="187842" y="3505200"/>
            <a:ext cx="4114800" cy="878317"/>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Mọi người đều im lặng, mỗi người đểu suy nghĩ về ý nghĩa </a:t>
            </a:r>
            <a:r>
              <a:rPr lang="vi-VN" b="1" i="1" dirty="0" smtClean="0">
                <a:latin typeface="Arial Narrow" panose="020B0606020202030204" pitchFamily="34" charset="0"/>
              </a:rPr>
              <a:t>này…</a:t>
            </a:r>
            <a:endParaRPr lang="vi-VN" b="1" i="1" dirty="0">
              <a:latin typeface="Arial Narrow" panose="020B0606020202030204" pitchFamily="34" charset="0"/>
            </a:endParaRPr>
          </a:p>
        </p:txBody>
      </p:sp>
    </p:spTree>
    <p:extLst>
      <p:ext uri="{BB962C8B-B14F-4D97-AF65-F5344CB8AC3E}">
        <p14:creationId xmlns:p14="http://schemas.microsoft.com/office/powerpoint/2010/main" val="171061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52400" y="144379"/>
            <a:ext cx="2896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en-GB" altLang="ko-KR" sz="1800" b="1" dirty="0" smtClean="0">
                <a:latin typeface="Arial Narrow" panose="020B0606020202030204" pitchFamily="34" charset="0"/>
                <a:ea typeface="LG스마트체 Regular" panose="020B0600000101010101" pitchFamily="50" charset="-127"/>
              </a:rPr>
              <a:t>TIME MANAGEMENT LESSON</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4" name="TextBox 3"/>
          <p:cNvSpPr txBox="1"/>
          <p:nvPr/>
        </p:nvSpPr>
        <p:spPr>
          <a:xfrm>
            <a:off x="349102" y="780800"/>
            <a:ext cx="4114800" cy="462819"/>
          </a:xfrm>
          <a:prstGeom prst="rect">
            <a:avLst/>
          </a:prstGeom>
          <a:noFill/>
        </p:spPr>
        <p:txBody>
          <a:bodyPr wrap="square" rtlCol="0">
            <a:spAutoFit/>
          </a:bodyPr>
          <a:lstStyle/>
          <a:p>
            <a:pPr algn="just">
              <a:lnSpc>
                <a:spcPct val="150000"/>
              </a:lnSpc>
            </a:pPr>
            <a:r>
              <a:rPr lang="vi-VN" b="1" i="1" dirty="0">
                <a:latin typeface="Arial Narrow" panose="020B0606020202030204" pitchFamily="34" charset="0"/>
              </a:rPr>
              <a:t>Vị giáo sư nói tiếp: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189733"/>
            <a:ext cx="4615203" cy="4782859"/>
          </a:xfrm>
          <a:prstGeom prst="rect">
            <a:avLst/>
          </a:prstGeom>
        </p:spPr>
      </p:pic>
      <p:sp>
        <p:nvSpPr>
          <p:cNvPr id="3" name="Rectangle 2"/>
          <p:cNvSpPr/>
          <p:nvPr/>
        </p:nvSpPr>
        <p:spPr>
          <a:xfrm>
            <a:off x="352646" y="1295400"/>
            <a:ext cx="4111256" cy="923330"/>
          </a:xfrm>
          <a:prstGeom prst="rect">
            <a:avLst/>
          </a:prstGeom>
        </p:spPr>
        <p:txBody>
          <a:bodyPr wrap="square">
            <a:spAutoFit/>
          </a:bodyPr>
          <a:lstStyle/>
          <a:p>
            <a:pPr algn="just">
              <a:lnSpc>
                <a:spcPct val="150000"/>
              </a:lnSpc>
            </a:pPr>
            <a:r>
              <a:rPr lang="vi-VN" b="1" i="1" dirty="0">
                <a:latin typeface="Arial Narrow" panose="020B0606020202030204" pitchFamily="34" charset="0"/>
              </a:rPr>
              <a:t>"Vậy thì các hòn sỏi to trong cuộc sống của chúng ta là gì</a:t>
            </a:r>
            <a:r>
              <a:rPr lang="vi-VN" b="1" i="1" dirty="0" smtClean="0">
                <a:latin typeface="Arial Narrow" panose="020B0606020202030204" pitchFamily="34" charset="0"/>
              </a:rPr>
              <a:t>?"</a:t>
            </a:r>
            <a:endParaRPr lang="vi-VN" b="1" i="1" dirty="0">
              <a:latin typeface="Arial Narrow" panose="020B0606020202030204" pitchFamily="34" charset="0"/>
            </a:endParaRPr>
          </a:p>
        </p:txBody>
      </p:sp>
      <p:sp>
        <p:nvSpPr>
          <p:cNvPr id="5" name="Rectangle 4"/>
          <p:cNvSpPr/>
          <p:nvPr/>
        </p:nvSpPr>
        <p:spPr>
          <a:xfrm>
            <a:off x="762000" y="2217804"/>
            <a:ext cx="4953000" cy="1293816"/>
          </a:xfrm>
          <a:prstGeom prst="rect">
            <a:avLst/>
          </a:prstGeom>
        </p:spPr>
        <p:txBody>
          <a:bodyPr>
            <a:spAutoFit/>
          </a:bodyPr>
          <a:lstStyle/>
          <a:p>
            <a:pPr algn="just">
              <a:lnSpc>
                <a:spcPct val="150000"/>
              </a:lnSpc>
            </a:pPr>
            <a:r>
              <a:rPr lang="vi-VN" b="1" i="1" dirty="0">
                <a:latin typeface="Arial Narrow" panose="020B0606020202030204" pitchFamily="34" charset="0"/>
              </a:rPr>
              <a:t>"Sức khỏe của các bạn"</a:t>
            </a:r>
          </a:p>
          <a:p>
            <a:pPr algn="just">
              <a:lnSpc>
                <a:spcPct val="150000"/>
              </a:lnSpc>
            </a:pPr>
            <a:r>
              <a:rPr lang="vi-VN" b="1" i="1" dirty="0">
                <a:latin typeface="Arial Narrow" panose="020B0606020202030204" pitchFamily="34" charset="0"/>
              </a:rPr>
              <a:t>"Gia đình của các bạn"</a:t>
            </a:r>
          </a:p>
          <a:p>
            <a:pPr algn="just">
              <a:lnSpc>
                <a:spcPct val="150000"/>
              </a:lnSpc>
            </a:pPr>
            <a:r>
              <a:rPr lang="vi-VN" b="1" i="1" dirty="0">
                <a:latin typeface="Arial Narrow" panose="020B0606020202030204" pitchFamily="34" charset="0"/>
              </a:rPr>
              <a:t>"Bạn bè của các bạn</a:t>
            </a:r>
            <a:r>
              <a:rPr lang="vi-VN" b="1" i="1" dirty="0" smtClean="0">
                <a:latin typeface="Arial Narrow" panose="020B0606020202030204" pitchFamily="34" charset="0"/>
              </a:rPr>
              <a:t>"</a:t>
            </a:r>
            <a:endParaRPr lang="vi-VN" b="1" i="1" dirty="0">
              <a:latin typeface="Arial Narrow" panose="020B0606020202030204" pitchFamily="34" charset="0"/>
            </a:endParaRPr>
          </a:p>
        </p:txBody>
      </p:sp>
      <p:sp>
        <p:nvSpPr>
          <p:cNvPr id="6" name="Rectangle 5"/>
          <p:cNvSpPr/>
          <p:nvPr/>
        </p:nvSpPr>
        <p:spPr>
          <a:xfrm>
            <a:off x="59152" y="3595270"/>
            <a:ext cx="4953000" cy="1293816"/>
          </a:xfrm>
          <a:prstGeom prst="rect">
            <a:avLst/>
          </a:prstGeom>
        </p:spPr>
        <p:txBody>
          <a:bodyPr>
            <a:spAutoFit/>
          </a:bodyPr>
          <a:lstStyle/>
          <a:p>
            <a:pPr algn="just">
              <a:lnSpc>
                <a:spcPct val="150000"/>
              </a:lnSpc>
            </a:pPr>
            <a:r>
              <a:rPr lang="vi-VN" b="1" i="1" dirty="0">
                <a:latin typeface="Arial Narrow" panose="020B0606020202030204" pitchFamily="34" charset="0"/>
              </a:rPr>
              <a:t>"Thực hiện giấc mơ của các bạn"</a:t>
            </a:r>
          </a:p>
          <a:p>
            <a:pPr algn="just">
              <a:lnSpc>
                <a:spcPct val="150000"/>
              </a:lnSpc>
            </a:pPr>
            <a:r>
              <a:rPr lang="vi-VN" b="1" i="1" dirty="0">
                <a:latin typeface="Arial Narrow" panose="020B0606020202030204" pitchFamily="34" charset="0"/>
              </a:rPr>
              <a:t>"Làm những gì mình thích"</a:t>
            </a:r>
          </a:p>
          <a:p>
            <a:pPr algn="just">
              <a:lnSpc>
                <a:spcPct val="150000"/>
              </a:lnSpc>
            </a:pPr>
            <a:r>
              <a:rPr lang="vi-VN" b="1" i="1" dirty="0">
                <a:latin typeface="Arial Narrow" panose="020B0606020202030204" pitchFamily="34" charset="0"/>
              </a:rPr>
              <a:t>"Học hỏi</a:t>
            </a:r>
            <a:r>
              <a:rPr lang="vi-VN" b="1" i="1" dirty="0" smtClean="0">
                <a:latin typeface="Arial Narrow" panose="020B0606020202030204" pitchFamily="34" charset="0"/>
              </a:rPr>
              <a:t>"</a:t>
            </a:r>
            <a:endParaRPr lang="vi-VN" b="1" i="1" dirty="0">
              <a:latin typeface="Arial Narrow" panose="020B0606020202030204" pitchFamily="34" charset="0"/>
            </a:endParaRPr>
          </a:p>
        </p:txBody>
      </p:sp>
      <p:sp>
        <p:nvSpPr>
          <p:cNvPr id="7" name="Rectangle 6"/>
          <p:cNvSpPr/>
          <p:nvPr/>
        </p:nvSpPr>
        <p:spPr>
          <a:xfrm>
            <a:off x="762000" y="4838853"/>
            <a:ext cx="4953000" cy="1754326"/>
          </a:xfrm>
          <a:prstGeom prst="rect">
            <a:avLst/>
          </a:prstGeom>
        </p:spPr>
        <p:txBody>
          <a:bodyPr>
            <a:spAutoFit/>
          </a:bodyPr>
          <a:lstStyle/>
          <a:p>
            <a:pPr algn="just">
              <a:lnSpc>
                <a:spcPct val="150000"/>
              </a:lnSpc>
            </a:pPr>
            <a:r>
              <a:rPr lang="vi-VN" b="1" i="1" dirty="0">
                <a:latin typeface="Arial Narrow" panose="020B0606020202030204" pitchFamily="34" charset="0"/>
              </a:rPr>
              <a:t>"Bảo vệ quyền lợi"</a:t>
            </a:r>
          </a:p>
          <a:p>
            <a:pPr algn="just">
              <a:lnSpc>
                <a:spcPct val="150000"/>
              </a:lnSpc>
            </a:pPr>
            <a:r>
              <a:rPr lang="vi-VN" b="1" i="1" dirty="0">
                <a:latin typeface="Arial Narrow" panose="020B0606020202030204" pitchFamily="34" charset="0"/>
              </a:rPr>
              <a:t>"Nghỉ ngơi"</a:t>
            </a:r>
          </a:p>
          <a:p>
            <a:pPr algn="just">
              <a:lnSpc>
                <a:spcPct val="150000"/>
              </a:lnSpc>
            </a:pPr>
            <a:r>
              <a:rPr lang="vi-VN" b="1" i="1" dirty="0">
                <a:latin typeface="Arial Narrow" panose="020B0606020202030204" pitchFamily="34" charset="0"/>
              </a:rPr>
              <a:t>"Sử dụng thời gian"</a:t>
            </a:r>
          </a:p>
          <a:p>
            <a:pPr algn="just">
              <a:lnSpc>
                <a:spcPct val="150000"/>
              </a:lnSpc>
            </a:pPr>
            <a:r>
              <a:rPr lang="vi-VN" b="1" i="1" dirty="0">
                <a:latin typeface="Arial Narrow" panose="020B0606020202030204" pitchFamily="34" charset="0"/>
              </a:rPr>
              <a:t>"Hoặc... mọi thứ khác"</a:t>
            </a:r>
            <a:endParaRPr lang="vi-VN" b="1" i="1" dirty="0">
              <a:latin typeface="Arial Narrow" panose="020B0606020202030204" pitchFamily="34" charset="0"/>
            </a:endParaRPr>
          </a:p>
        </p:txBody>
      </p:sp>
    </p:spTree>
    <p:extLst>
      <p:ext uri="{BB962C8B-B14F-4D97-AF65-F5344CB8AC3E}">
        <p14:creationId xmlns:p14="http://schemas.microsoft.com/office/powerpoint/2010/main" val="426628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P spid="7" grpId="0"/>
    </p:bldLst>
  </p:timing>
</p:sld>
</file>

<file path=ppt/theme/theme1.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31554</TotalTime>
  <Words>794</Words>
  <Application>Microsoft Office PowerPoint</Application>
  <PresentationFormat>A4 Paper (210x297 mm)</PresentationFormat>
  <Paragraphs>54</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맑은 고딕</vt:lpstr>
      <vt:lpstr>Arial</vt:lpstr>
      <vt:lpstr>Arial Narrow</vt:lpstr>
      <vt:lpstr>돋움</vt:lpstr>
      <vt:lpstr>굴림</vt:lpstr>
      <vt:lpstr>LG스마트체 Regular</vt:lpstr>
      <vt:lpstr>Wingdings</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TUOI VU PHAM/Department Leader/LGEVH VS VALIDATION TEST DEPARTMENT(tuoi.pham@lge.com)</cp:lastModifiedBy>
  <cp:revision>3601</cp:revision>
  <cp:lastPrinted>2020-02-26T09:45:25Z</cp:lastPrinted>
  <dcterms:created xsi:type="dcterms:W3CDTF">2013-09-17T00:50:35Z</dcterms:created>
  <dcterms:modified xsi:type="dcterms:W3CDTF">2020-08-11T04:37:01Z</dcterms:modified>
</cp:coreProperties>
</file>