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 id="2147484392" r:id="rId2"/>
  </p:sldMasterIdLst>
  <p:notesMasterIdLst>
    <p:notesMasterId r:id="rId27"/>
  </p:notesMasterIdLst>
  <p:handoutMasterIdLst>
    <p:handoutMasterId r:id="rId28"/>
  </p:handoutMasterIdLst>
  <p:sldIdLst>
    <p:sldId id="413" r:id="rId3"/>
    <p:sldId id="421" r:id="rId4"/>
    <p:sldId id="394" r:id="rId5"/>
    <p:sldId id="448" r:id="rId6"/>
    <p:sldId id="474" r:id="rId7"/>
    <p:sldId id="457" r:id="rId8"/>
    <p:sldId id="459" r:id="rId9"/>
    <p:sldId id="458" r:id="rId10"/>
    <p:sldId id="460" r:id="rId11"/>
    <p:sldId id="439" r:id="rId12"/>
    <p:sldId id="461" r:id="rId13"/>
    <p:sldId id="464" r:id="rId14"/>
    <p:sldId id="465" r:id="rId15"/>
    <p:sldId id="471" r:id="rId16"/>
    <p:sldId id="466" r:id="rId17"/>
    <p:sldId id="462" r:id="rId18"/>
    <p:sldId id="467" r:id="rId19"/>
    <p:sldId id="469" r:id="rId20"/>
    <p:sldId id="404" r:id="rId21"/>
    <p:sldId id="470" r:id="rId22"/>
    <p:sldId id="472" r:id="rId23"/>
    <p:sldId id="473" r:id="rId24"/>
    <p:sldId id="453" r:id="rId25"/>
    <p:sldId id="463" r:id="rId26"/>
  </p:sldIdLst>
  <p:sldSz cx="9906000" cy="6858000" type="A4"/>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charset="-127"/>
        <a:ea typeface="굴림" charset="-127"/>
        <a:cs typeface="+mn-cs"/>
      </a:defRPr>
    </a:lvl1pPr>
    <a:lvl2pPr marL="457200" algn="l" rtl="0" eaLnBrk="0" fontAlgn="base" hangingPunct="0">
      <a:spcBef>
        <a:spcPct val="0"/>
      </a:spcBef>
      <a:spcAft>
        <a:spcPct val="0"/>
      </a:spcAft>
      <a:defRPr kumimoji="1" kern="1200">
        <a:solidFill>
          <a:schemeClr val="tx1"/>
        </a:solidFill>
        <a:latin typeface="굴림" charset="-127"/>
        <a:ea typeface="굴림" charset="-127"/>
        <a:cs typeface="+mn-cs"/>
      </a:defRPr>
    </a:lvl2pPr>
    <a:lvl3pPr marL="914400" algn="l" rtl="0" eaLnBrk="0" fontAlgn="base" hangingPunct="0">
      <a:spcBef>
        <a:spcPct val="0"/>
      </a:spcBef>
      <a:spcAft>
        <a:spcPct val="0"/>
      </a:spcAft>
      <a:defRPr kumimoji="1" kern="1200">
        <a:solidFill>
          <a:schemeClr val="tx1"/>
        </a:solidFill>
        <a:latin typeface="굴림" charset="-127"/>
        <a:ea typeface="굴림" charset="-127"/>
        <a:cs typeface="+mn-cs"/>
      </a:defRPr>
    </a:lvl3pPr>
    <a:lvl4pPr marL="1371600" algn="l" rtl="0" eaLnBrk="0" fontAlgn="base" hangingPunct="0">
      <a:spcBef>
        <a:spcPct val="0"/>
      </a:spcBef>
      <a:spcAft>
        <a:spcPct val="0"/>
      </a:spcAft>
      <a:defRPr kumimoji="1" kern="1200">
        <a:solidFill>
          <a:schemeClr val="tx1"/>
        </a:solidFill>
        <a:latin typeface="굴림" charset="-127"/>
        <a:ea typeface="굴림" charset="-127"/>
        <a:cs typeface="+mn-cs"/>
      </a:defRPr>
    </a:lvl4pPr>
    <a:lvl5pPr marL="1828800" algn="l" rtl="0" eaLnBrk="0" fontAlgn="base" hangingPunct="0">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521415D9-36F7-43E2-AB2F-B90AF26B5E84}">
      <p14:sectionLst xmlns:p14="http://schemas.microsoft.com/office/powerpoint/2010/main">
        <p14:section name="Default Section" id="{9E6450F3-DFC1-450E-9F51-A036BFD1EF5B}">
          <p14:sldIdLst>
            <p14:sldId id="413"/>
            <p14:sldId id="421"/>
            <p14:sldId id="394"/>
          </p14:sldIdLst>
        </p14:section>
        <p14:section name="II. Internal Communication: DCV Leader - DCV Member" id="{D85EC7C1-D73C-4DA5-9220-39BE838A3C16}">
          <p14:sldIdLst>
            <p14:sldId id="448"/>
            <p14:sldId id="474"/>
            <p14:sldId id="457"/>
            <p14:sldId id="459"/>
            <p14:sldId id="458"/>
            <p14:sldId id="460"/>
            <p14:sldId id="439"/>
            <p14:sldId id="461"/>
            <p14:sldId id="464"/>
            <p14:sldId id="465"/>
          </p14:sldIdLst>
        </p14:section>
        <p14:section name="External Communication: Negotiation Skill" id="{D85C97A2-7152-4A9A-8FFB-4878F976EB1D}">
          <p14:sldIdLst>
            <p14:sldId id="471"/>
            <p14:sldId id="466"/>
            <p14:sldId id="462"/>
            <p14:sldId id="467"/>
            <p14:sldId id="469"/>
            <p14:sldId id="404"/>
          </p14:sldIdLst>
        </p14:section>
        <p14:section name="Appendix" id="{7142C916-84D4-4297-A583-78BD8E8F0DE7}">
          <p14:sldIdLst>
            <p14:sldId id="470"/>
            <p14:sldId id="472"/>
            <p14:sldId id="473"/>
            <p14:sldId id="453"/>
            <p14:sldId id="463"/>
          </p14:sldIdLst>
        </p14:section>
      </p14:sectionLst>
    </p:ext>
    <p:ext uri="{EFAFB233-063F-42B5-8137-9DF3F51BA10A}">
      <p15:sldGuideLst xmlns:p15="http://schemas.microsoft.com/office/powerpoint/2012/main">
        <p15:guide id="1" orient="horz" pos="2546"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03D"/>
    <a:srgbClr val="FF5050"/>
    <a:srgbClr val="FF0066"/>
    <a:srgbClr val="336699"/>
    <a:srgbClr val="993366"/>
    <a:srgbClr val="660033"/>
    <a:srgbClr val="FF9900"/>
    <a:srgbClr val="33CCCC"/>
    <a:srgbClr val="FF33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80731" autoAdjust="0"/>
  </p:normalViewPr>
  <p:slideViewPr>
    <p:cSldViewPr snapToObjects="1">
      <p:cViewPr varScale="1">
        <p:scale>
          <a:sx n="72" d="100"/>
          <a:sy n="72" d="100"/>
        </p:scale>
        <p:origin x="1541" y="53"/>
      </p:cViewPr>
      <p:guideLst>
        <p:guide orient="horz" pos="2546"/>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80" d="100"/>
          <a:sy n="80" d="100"/>
        </p:scale>
        <p:origin x="3678" y="6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C4E10-CA9B-4D0A-8402-6E661B96E39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401B0D39-8058-4115-8981-C5A5E2E2E1CF}">
      <dgm:prSet phldrT="[Text]" custT="1"/>
      <dgm:spPr>
        <a:solidFill>
          <a:srgbClr val="FF0066"/>
        </a:solidFill>
      </dgm:spPr>
      <dgm:t>
        <a:bodyPr/>
        <a:lstStyle/>
        <a:p>
          <a:r>
            <a:rPr lang="en-GB" sz="2000" b="1" dirty="0" smtClean="0">
              <a:latin typeface="Arial Narrow" panose="020B0606020202030204" pitchFamily="34" charset="0"/>
            </a:rPr>
            <a:t>PREPARE</a:t>
          </a:r>
          <a:endParaRPr lang="en-US" sz="2000" b="1" dirty="0">
            <a:latin typeface="Arial Narrow" panose="020B0606020202030204" pitchFamily="34" charset="0"/>
          </a:endParaRPr>
        </a:p>
      </dgm:t>
    </dgm:pt>
    <dgm:pt modelId="{21819B84-9248-490E-9043-A8E2B2B98D83}" type="parTrans" cxnId="{E264AEA6-62F7-4908-89FF-B74BE2E5EB49}">
      <dgm:prSet/>
      <dgm:spPr/>
      <dgm:t>
        <a:bodyPr/>
        <a:lstStyle/>
        <a:p>
          <a:endParaRPr lang="en-US" sz="2000" b="1">
            <a:latin typeface="Arial Narrow" panose="020B0606020202030204" pitchFamily="34" charset="0"/>
          </a:endParaRPr>
        </a:p>
      </dgm:t>
    </dgm:pt>
    <dgm:pt modelId="{0F9D57CD-7355-416C-B9AC-690B213B2889}" type="sibTrans" cxnId="{E264AEA6-62F7-4908-89FF-B74BE2E5EB49}">
      <dgm:prSet/>
      <dgm:spPr>
        <a:ln w="22225">
          <a:solidFill>
            <a:schemeClr val="accent1">
              <a:lumMod val="50000"/>
            </a:schemeClr>
          </a:solidFill>
        </a:ln>
      </dgm:spPr>
      <dgm:t>
        <a:bodyPr/>
        <a:lstStyle/>
        <a:p>
          <a:endParaRPr lang="en-US" sz="2000" b="1">
            <a:latin typeface="Arial Narrow" panose="020B0606020202030204" pitchFamily="34" charset="0"/>
          </a:endParaRPr>
        </a:p>
      </dgm:t>
    </dgm:pt>
    <dgm:pt modelId="{18DA7729-CD24-4CFD-BB1E-C52209F2F038}">
      <dgm:prSet phldrT="[Text]" custT="1"/>
      <dgm:spPr>
        <a:solidFill>
          <a:schemeClr val="accent1">
            <a:lumMod val="75000"/>
          </a:schemeClr>
        </a:solidFill>
      </dgm:spPr>
      <dgm:t>
        <a:bodyPr/>
        <a:lstStyle/>
        <a:p>
          <a:r>
            <a:rPr lang="en-GB" sz="2000" b="1" dirty="0" smtClean="0">
              <a:latin typeface="Arial Narrow" panose="020B0606020202030204" pitchFamily="34" charset="0"/>
            </a:rPr>
            <a:t>EXCHANGE</a:t>
          </a:r>
          <a:endParaRPr lang="en-US" sz="2000" b="1" dirty="0">
            <a:latin typeface="Arial Narrow" panose="020B0606020202030204" pitchFamily="34" charset="0"/>
          </a:endParaRPr>
        </a:p>
      </dgm:t>
    </dgm:pt>
    <dgm:pt modelId="{68B29095-0F05-4D89-A057-9B77AD8FF605}" type="parTrans" cxnId="{070665C8-0757-404B-BA0D-968B693C7110}">
      <dgm:prSet/>
      <dgm:spPr/>
      <dgm:t>
        <a:bodyPr/>
        <a:lstStyle/>
        <a:p>
          <a:endParaRPr lang="en-US" sz="2000" b="1">
            <a:latin typeface="Arial Narrow" panose="020B0606020202030204" pitchFamily="34" charset="0"/>
          </a:endParaRPr>
        </a:p>
      </dgm:t>
    </dgm:pt>
    <dgm:pt modelId="{715D63F1-1722-4EFE-96B4-9FF548A7C940}" type="sibTrans" cxnId="{070665C8-0757-404B-BA0D-968B693C7110}">
      <dgm:prSet/>
      <dgm:spPr>
        <a:ln w="19050">
          <a:solidFill>
            <a:schemeClr val="accent1">
              <a:lumMod val="50000"/>
            </a:schemeClr>
          </a:solidFill>
        </a:ln>
      </dgm:spPr>
      <dgm:t>
        <a:bodyPr/>
        <a:lstStyle/>
        <a:p>
          <a:endParaRPr lang="en-US" sz="2000" b="1">
            <a:latin typeface="Arial Narrow" panose="020B0606020202030204" pitchFamily="34" charset="0"/>
          </a:endParaRPr>
        </a:p>
      </dgm:t>
    </dgm:pt>
    <dgm:pt modelId="{29EECA9C-66C7-4AA0-936E-1E4A58795880}">
      <dgm:prSet phldrT="[Text]" custT="1"/>
      <dgm:spPr>
        <a:solidFill>
          <a:srgbClr val="FF9900"/>
        </a:solidFill>
      </dgm:spPr>
      <dgm:t>
        <a:bodyPr/>
        <a:lstStyle/>
        <a:p>
          <a:r>
            <a:rPr lang="en-GB" sz="2000" b="1" dirty="0" smtClean="0">
              <a:latin typeface="Arial Narrow" panose="020B0606020202030204" pitchFamily="34" charset="0"/>
            </a:rPr>
            <a:t>BARGAIN</a:t>
          </a:r>
          <a:endParaRPr lang="en-US" sz="2000" b="1" dirty="0">
            <a:latin typeface="Arial Narrow" panose="020B0606020202030204" pitchFamily="34" charset="0"/>
          </a:endParaRPr>
        </a:p>
      </dgm:t>
    </dgm:pt>
    <dgm:pt modelId="{E1BBD789-D73B-4B32-8FFD-6BA5082F6DB8}" type="parTrans" cxnId="{24BE59CC-B916-4C83-90C2-DCCE8146995E}">
      <dgm:prSet/>
      <dgm:spPr/>
      <dgm:t>
        <a:bodyPr/>
        <a:lstStyle/>
        <a:p>
          <a:endParaRPr lang="en-US" sz="2000" b="1">
            <a:latin typeface="Arial Narrow" panose="020B0606020202030204" pitchFamily="34" charset="0"/>
          </a:endParaRPr>
        </a:p>
      </dgm:t>
    </dgm:pt>
    <dgm:pt modelId="{630FBAB4-EB04-4D33-9622-2686868A17AF}" type="sibTrans" cxnId="{24BE59CC-B916-4C83-90C2-DCCE8146995E}">
      <dgm:prSet/>
      <dgm:spPr>
        <a:ln w="19050">
          <a:solidFill>
            <a:schemeClr val="accent1">
              <a:lumMod val="50000"/>
            </a:schemeClr>
          </a:solidFill>
        </a:ln>
      </dgm:spPr>
      <dgm:t>
        <a:bodyPr/>
        <a:lstStyle/>
        <a:p>
          <a:endParaRPr lang="en-US" sz="2000" b="1">
            <a:latin typeface="Arial Narrow" panose="020B0606020202030204" pitchFamily="34" charset="0"/>
          </a:endParaRPr>
        </a:p>
      </dgm:t>
    </dgm:pt>
    <dgm:pt modelId="{A6493A49-29A3-4329-A671-C48128E1B471}">
      <dgm:prSet phldrT="[Text]" custT="1"/>
      <dgm:spPr>
        <a:solidFill>
          <a:srgbClr val="993366"/>
        </a:solidFill>
      </dgm:spPr>
      <dgm:t>
        <a:bodyPr/>
        <a:lstStyle/>
        <a:p>
          <a:r>
            <a:rPr lang="en-GB" sz="2000" b="1" dirty="0" smtClean="0">
              <a:latin typeface="Arial Narrow" panose="020B0606020202030204" pitchFamily="34" charset="0"/>
            </a:rPr>
            <a:t>CONCLUDE</a:t>
          </a:r>
          <a:endParaRPr lang="en-US" sz="2000" b="1" dirty="0">
            <a:latin typeface="Arial Narrow" panose="020B0606020202030204" pitchFamily="34" charset="0"/>
          </a:endParaRPr>
        </a:p>
      </dgm:t>
    </dgm:pt>
    <dgm:pt modelId="{BAA7BCE8-1587-4492-B5C6-DC981A8460E3}" type="parTrans" cxnId="{CBD3C026-0A5C-4375-8E84-A001091443A9}">
      <dgm:prSet/>
      <dgm:spPr/>
      <dgm:t>
        <a:bodyPr/>
        <a:lstStyle/>
        <a:p>
          <a:endParaRPr lang="en-US" sz="2000" b="1">
            <a:latin typeface="Arial Narrow" panose="020B0606020202030204" pitchFamily="34" charset="0"/>
          </a:endParaRPr>
        </a:p>
      </dgm:t>
    </dgm:pt>
    <dgm:pt modelId="{AA9735DE-E552-4C5C-9D72-F9D54609C20A}" type="sibTrans" cxnId="{CBD3C026-0A5C-4375-8E84-A001091443A9}">
      <dgm:prSet/>
      <dgm:spPr>
        <a:ln w="19050">
          <a:solidFill>
            <a:schemeClr val="accent1">
              <a:lumMod val="50000"/>
            </a:schemeClr>
          </a:solidFill>
        </a:ln>
      </dgm:spPr>
      <dgm:t>
        <a:bodyPr/>
        <a:lstStyle/>
        <a:p>
          <a:endParaRPr lang="en-US" sz="2000" b="1">
            <a:latin typeface="Arial Narrow" panose="020B0606020202030204" pitchFamily="34" charset="0"/>
          </a:endParaRPr>
        </a:p>
      </dgm:t>
    </dgm:pt>
    <dgm:pt modelId="{336FD1DE-27A0-466D-9DE5-9D4D93EE3D55}">
      <dgm:prSet phldrT="[Text]" custT="1"/>
      <dgm:spPr>
        <a:solidFill>
          <a:srgbClr val="336699"/>
        </a:solidFill>
      </dgm:spPr>
      <dgm:t>
        <a:bodyPr/>
        <a:lstStyle/>
        <a:p>
          <a:r>
            <a:rPr lang="en-GB" sz="2000" b="1" dirty="0" smtClean="0">
              <a:latin typeface="Arial Narrow" panose="020B0606020202030204" pitchFamily="34" charset="0"/>
            </a:rPr>
            <a:t>EXECUTE</a:t>
          </a:r>
          <a:endParaRPr lang="en-US" sz="2000" b="1" dirty="0">
            <a:latin typeface="Arial Narrow" panose="020B0606020202030204" pitchFamily="34" charset="0"/>
          </a:endParaRPr>
        </a:p>
      </dgm:t>
    </dgm:pt>
    <dgm:pt modelId="{AF505141-D2C4-4EDA-A1AC-BECBCDFB66AE}" type="parTrans" cxnId="{6CF604E0-73AE-4FEB-BDC5-9377FB57D608}">
      <dgm:prSet/>
      <dgm:spPr/>
      <dgm:t>
        <a:bodyPr/>
        <a:lstStyle/>
        <a:p>
          <a:endParaRPr lang="en-US" sz="2000" b="1">
            <a:latin typeface="Arial Narrow" panose="020B0606020202030204" pitchFamily="34" charset="0"/>
          </a:endParaRPr>
        </a:p>
      </dgm:t>
    </dgm:pt>
    <dgm:pt modelId="{E6AC8FE5-3612-47A7-8C57-CC17560C55ED}" type="sibTrans" cxnId="{6CF604E0-73AE-4FEB-BDC5-9377FB57D608}">
      <dgm:prSet/>
      <dgm:spPr>
        <a:ln w="19050">
          <a:solidFill>
            <a:schemeClr val="accent1">
              <a:lumMod val="50000"/>
            </a:schemeClr>
          </a:solidFill>
        </a:ln>
      </dgm:spPr>
      <dgm:t>
        <a:bodyPr/>
        <a:lstStyle/>
        <a:p>
          <a:endParaRPr lang="en-US" sz="2000" b="1">
            <a:latin typeface="Arial Narrow" panose="020B0606020202030204" pitchFamily="34" charset="0"/>
          </a:endParaRPr>
        </a:p>
      </dgm:t>
    </dgm:pt>
    <dgm:pt modelId="{8EC76F04-96D6-4917-99D4-65BA3D6DB3F4}" type="pres">
      <dgm:prSet presAssocID="{DC9C4E10-CA9B-4D0A-8402-6E661B96E39A}" presName="cycle" presStyleCnt="0">
        <dgm:presLayoutVars>
          <dgm:dir/>
          <dgm:resizeHandles val="exact"/>
        </dgm:presLayoutVars>
      </dgm:prSet>
      <dgm:spPr/>
      <dgm:t>
        <a:bodyPr/>
        <a:lstStyle/>
        <a:p>
          <a:endParaRPr lang="en-US"/>
        </a:p>
      </dgm:t>
    </dgm:pt>
    <dgm:pt modelId="{F3B31B39-7D5B-4C5E-8624-6739BC61A409}" type="pres">
      <dgm:prSet presAssocID="{401B0D39-8058-4115-8981-C5A5E2E2E1CF}" presName="node" presStyleLbl="node1" presStyleIdx="0" presStyleCnt="5">
        <dgm:presLayoutVars>
          <dgm:bulletEnabled val="1"/>
        </dgm:presLayoutVars>
      </dgm:prSet>
      <dgm:spPr/>
      <dgm:t>
        <a:bodyPr/>
        <a:lstStyle/>
        <a:p>
          <a:endParaRPr lang="en-US"/>
        </a:p>
      </dgm:t>
    </dgm:pt>
    <dgm:pt modelId="{F2ECBC97-0773-496E-AE85-FD4DBCDAF1EC}" type="pres">
      <dgm:prSet presAssocID="{401B0D39-8058-4115-8981-C5A5E2E2E1CF}" presName="spNode" presStyleCnt="0"/>
      <dgm:spPr/>
    </dgm:pt>
    <dgm:pt modelId="{2A90A5D7-10F0-4258-AE85-1FA8D0EDD910}" type="pres">
      <dgm:prSet presAssocID="{0F9D57CD-7355-416C-B9AC-690B213B2889}" presName="sibTrans" presStyleLbl="sibTrans1D1" presStyleIdx="0" presStyleCnt="5"/>
      <dgm:spPr/>
      <dgm:t>
        <a:bodyPr/>
        <a:lstStyle/>
        <a:p>
          <a:endParaRPr lang="en-US"/>
        </a:p>
      </dgm:t>
    </dgm:pt>
    <dgm:pt modelId="{66F60783-6455-448D-A22B-FB4AEDCDDEF6}" type="pres">
      <dgm:prSet presAssocID="{18DA7729-CD24-4CFD-BB1E-C52209F2F038}" presName="node" presStyleLbl="node1" presStyleIdx="1" presStyleCnt="5">
        <dgm:presLayoutVars>
          <dgm:bulletEnabled val="1"/>
        </dgm:presLayoutVars>
      </dgm:prSet>
      <dgm:spPr/>
      <dgm:t>
        <a:bodyPr/>
        <a:lstStyle/>
        <a:p>
          <a:endParaRPr lang="en-US"/>
        </a:p>
      </dgm:t>
    </dgm:pt>
    <dgm:pt modelId="{72A0BF6F-522D-4853-BA85-A11DBAB2ED68}" type="pres">
      <dgm:prSet presAssocID="{18DA7729-CD24-4CFD-BB1E-C52209F2F038}" presName="spNode" presStyleCnt="0"/>
      <dgm:spPr/>
    </dgm:pt>
    <dgm:pt modelId="{417EC9DF-0295-42D7-A939-2CA14BFD6542}" type="pres">
      <dgm:prSet presAssocID="{715D63F1-1722-4EFE-96B4-9FF548A7C940}" presName="sibTrans" presStyleLbl="sibTrans1D1" presStyleIdx="1" presStyleCnt="5"/>
      <dgm:spPr/>
      <dgm:t>
        <a:bodyPr/>
        <a:lstStyle/>
        <a:p>
          <a:endParaRPr lang="en-US"/>
        </a:p>
      </dgm:t>
    </dgm:pt>
    <dgm:pt modelId="{473A9CCD-4EC2-49A1-9266-7FBE5F90869B}" type="pres">
      <dgm:prSet presAssocID="{29EECA9C-66C7-4AA0-936E-1E4A58795880}" presName="node" presStyleLbl="node1" presStyleIdx="2" presStyleCnt="5">
        <dgm:presLayoutVars>
          <dgm:bulletEnabled val="1"/>
        </dgm:presLayoutVars>
      </dgm:prSet>
      <dgm:spPr/>
      <dgm:t>
        <a:bodyPr/>
        <a:lstStyle/>
        <a:p>
          <a:endParaRPr lang="en-US"/>
        </a:p>
      </dgm:t>
    </dgm:pt>
    <dgm:pt modelId="{57793798-B8BE-4C44-B9CD-347BB1038323}" type="pres">
      <dgm:prSet presAssocID="{29EECA9C-66C7-4AA0-936E-1E4A58795880}" presName="spNode" presStyleCnt="0"/>
      <dgm:spPr/>
    </dgm:pt>
    <dgm:pt modelId="{7AAB0DA9-3A9B-46FD-9FA6-8B3F88B2059C}" type="pres">
      <dgm:prSet presAssocID="{630FBAB4-EB04-4D33-9622-2686868A17AF}" presName="sibTrans" presStyleLbl="sibTrans1D1" presStyleIdx="2" presStyleCnt="5"/>
      <dgm:spPr/>
      <dgm:t>
        <a:bodyPr/>
        <a:lstStyle/>
        <a:p>
          <a:endParaRPr lang="en-US"/>
        </a:p>
      </dgm:t>
    </dgm:pt>
    <dgm:pt modelId="{D64E7FB5-E162-4EEC-ACF2-FA1E5CC37199}" type="pres">
      <dgm:prSet presAssocID="{A6493A49-29A3-4329-A671-C48128E1B471}" presName="node" presStyleLbl="node1" presStyleIdx="3" presStyleCnt="5">
        <dgm:presLayoutVars>
          <dgm:bulletEnabled val="1"/>
        </dgm:presLayoutVars>
      </dgm:prSet>
      <dgm:spPr/>
      <dgm:t>
        <a:bodyPr/>
        <a:lstStyle/>
        <a:p>
          <a:endParaRPr lang="en-US"/>
        </a:p>
      </dgm:t>
    </dgm:pt>
    <dgm:pt modelId="{2616D73F-ABC3-4B57-B658-4F4D15BAC31E}" type="pres">
      <dgm:prSet presAssocID="{A6493A49-29A3-4329-A671-C48128E1B471}" presName="spNode" presStyleCnt="0"/>
      <dgm:spPr/>
    </dgm:pt>
    <dgm:pt modelId="{4F224AA7-DB59-4ABF-929A-B4D841ED1BD9}" type="pres">
      <dgm:prSet presAssocID="{AA9735DE-E552-4C5C-9D72-F9D54609C20A}" presName="sibTrans" presStyleLbl="sibTrans1D1" presStyleIdx="3" presStyleCnt="5"/>
      <dgm:spPr/>
      <dgm:t>
        <a:bodyPr/>
        <a:lstStyle/>
        <a:p>
          <a:endParaRPr lang="en-US"/>
        </a:p>
      </dgm:t>
    </dgm:pt>
    <dgm:pt modelId="{B724D9F4-12FD-4F75-AF83-8A5955866577}" type="pres">
      <dgm:prSet presAssocID="{336FD1DE-27A0-466D-9DE5-9D4D93EE3D55}" presName="node" presStyleLbl="node1" presStyleIdx="4" presStyleCnt="5">
        <dgm:presLayoutVars>
          <dgm:bulletEnabled val="1"/>
        </dgm:presLayoutVars>
      </dgm:prSet>
      <dgm:spPr/>
      <dgm:t>
        <a:bodyPr/>
        <a:lstStyle/>
        <a:p>
          <a:endParaRPr lang="en-US"/>
        </a:p>
      </dgm:t>
    </dgm:pt>
    <dgm:pt modelId="{0218CEBC-6B5D-40E5-87CE-2640CCBB0B8F}" type="pres">
      <dgm:prSet presAssocID="{336FD1DE-27A0-466D-9DE5-9D4D93EE3D55}" presName="spNode" presStyleCnt="0"/>
      <dgm:spPr/>
    </dgm:pt>
    <dgm:pt modelId="{6AE6702C-D391-444B-AAEE-C649C2C89B91}" type="pres">
      <dgm:prSet presAssocID="{E6AC8FE5-3612-47A7-8C57-CC17560C55ED}" presName="sibTrans" presStyleLbl="sibTrans1D1" presStyleIdx="4" presStyleCnt="5"/>
      <dgm:spPr/>
      <dgm:t>
        <a:bodyPr/>
        <a:lstStyle/>
        <a:p>
          <a:endParaRPr lang="en-US"/>
        </a:p>
      </dgm:t>
    </dgm:pt>
  </dgm:ptLst>
  <dgm:cxnLst>
    <dgm:cxn modelId="{E264AEA6-62F7-4908-89FF-B74BE2E5EB49}" srcId="{DC9C4E10-CA9B-4D0A-8402-6E661B96E39A}" destId="{401B0D39-8058-4115-8981-C5A5E2E2E1CF}" srcOrd="0" destOrd="0" parTransId="{21819B84-9248-490E-9043-A8E2B2B98D83}" sibTransId="{0F9D57CD-7355-416C-B9AC-690B213B2889}"/>
    <dgm:cxn modelId="{06F9870C-8978-4ED5-B1B0-17BB9C985089}" type="presOf" srcId="{0F9D57CD-7355-416C-B9AC-690B213B2889}" destId="{2A90A5D7-10F0-4258-AE85-1FA8D0EDD910}" srcOrd="0" destOrd="0" presId="urn:microsoft.com/office/officeart/2005/8/layout/cycle5"/>
    <dgm:cxn modelId="{070665C8-0757-404B-BA0D-968B693C7110}" srcId="{DC9C4E10-CA9B-4D0A-8402-6E661B96E39A}" destId="{18DA7729-CD24-4CFD-BB1E-C52209F2F038}" srcOrd="1" destOrd="0" parTransId="{68B29095-0F05-4D89-A057-9B77AD8FF605}" sibTransId="{715D63F1-1722-4EFE-96B4-9FF548A7C940}"/>
    <dgm:cxn modelId="{092DBA90-9C95-4C41-A48C-395FC048FBF2}" type="presOf" srcId="{336FD1DE-27A0-466D-9DE5-9D4D93EE3D55}" destId="{B724D9F4-12FD-4F75-AF83-8A5955866577}" srcOrd="0" destOrd="0" presId="urn:microsoft.com/office/officeart/2005/8/layout/cycle5"/>
    <dgm:cxn modelId="{BA267B56-F783-40BD-8091-CA21C5196111}" type="presOf" srcId="{A6493A49-29A3-4329-A671-C48128E1B471}" destId="{D64E7FB5-E162-4EEC-ACF2-FA1E5CC37199}" srcOrd="0" destOrd="0" presId="urn:microsoft.com/office/officeart/2005/8/layout/cycle5"/>
    <dgm:cxn modelId="{7AB5D1D5-2479-45E5-A2AD-FEE8DC19A555}" type="presOf" srcId="{E6AC8FE5-3612-47A7-8C57-CC17560C55ED}" destId="{6AE6702C-D391-444B-AAEE-C649C2C89B91}" srcOrd="0" destOrd="0" presId="urn:microsoft.com/office/officeart/2005/8/layout/cycle5"/>
    <dgm:cxn modelId="{AD8AA061-DE54-42C1-9257-B31E94E86B25}" type="presOf" srcId="{715D63F1-1722-4EFE-96B4-9FF548A7C940}" destId="{417EC9DF-0295-42D7-A939-2CA14BFD6542}" srcOrd="0" destOrd="0" presId="urn:microsoft.com/office/officeart/2005/8/layout/cycle5"/>
    <dgm:cxn modelId="{FEE87F84-7EC4-41BF-AC64-2005B7153054}" type="presOf" srcId="{AA9735DE-E552-4C5C-9D72-F9D54609C20A}" destId="{4F224AA7-DB59-4ABF-929A-B4D841ED1BD9}" srcOrd="0" destOrd="0" presId="urn:microsoft.com/office/officeart/2005/8/layout/cycle5"/>
    <dgm:cxn modelId="{24BE59CC-B916-4C83-90C2-DCCE8146995E}" srcId="{DC9C4E10-CA9B-4D0A-8402-6E661B96E39A}" destId="{29EECA9C-66C7-4AA0-936E-1E4A58795880}" srcOrd="2" destOrd="0" parTransId="{E1BBD789-D73B-4B32-8FFD-6BA5082F6DB8}" sibTransId="{630FBAB4-EB04-4D33-9622-2686868A17AF}"/>
    <dgm:cxn modelId="{4576CB2A-632D-4710-A2EA-63609F572890}" type="presOf" srcId="{18DA7729-CD24-4CFD-BB1E-C52209F2F038}" destId="{66F60783-6455-448D-A22B-FB4AEDCDDEF6}" srcOrd="0" destOrd="0" presId="urn:microsoft.com/office/officeart/2005/8/layout/cycle5"/>
    <dgm:cxn modelId="{97BE01E2-FDD0-4F93-91DD-9D7AA39312A9}" type="presOf" srcId="{401B0D39-8058-4115-8981-C5A5E2E2E1CF}" destId="{F3B31B39-7D5B-4C5E-8624-6739BC61A409}" srcOrd="0" destOrd="0" presId="urn:microsoft.com/office/officeart/2005/8/layout/cycle5"/>
    <dgm:cxn modelId="{CBD3C026-0A5C-4375-8E84-A001091443A9}" srcId="{DC9C4E10-CA9B-4D0A-8402-6E661B96E39A}" destId="{A6493A49-29A3-4329-A671-C48128E1B471}" srcOrd="3" destOrd="0" parTransId="{BAA7BCE8-1587-4492-B5C6-DC981A8460E3}" sibTransId="{AA9735DE-E552-4C5C-9D72-F9D54609C20A}"/>
    <dgm:cxn modelId="{6CF604E0-73AE-4FEB-BDC5-9377FB57D608}" srcId="{DC9C4E10-CA9B-4D0A-8402-6E661B96E39A}" destId="{336FD1DE-27A0-466D-9DE5-9D4D93EE3D55}" srcOrd="4" destOrd="0" parTransId="{AF505141-D2C4-4EDA-A1AC-BECBCDFB66AE}" sibTransId="{E6AC8FE5-3612-47A7-8C57-CC17560C55ED}"/>
    <dgm:cxn modelId="{08E9CF8D-BF8C-4F1E-A84D-38C6AFFEF00B}" type="presOf" srcId="{DC9C4E10-CA9B-4D0A-8402-6E661B96E39A}" destId="{8EC76F04-96D6-4917-99D4-65BA3D6DB3F4}" srcOrd="0" destOrd="0" presId="urn:microsoft.com/office/officeart/2005/8/layout/cycle5"/>
    <dgm:cxn modelId="{0BE2FAC2-F461-420E-94B4-F9AFC1136258}" type="presOf" srcId="{29EECA9C-66C7-4AA0-936E-1E4A58795880}" destId="{473A9CCD-4EC2-49A1-9266-7FBE5F90869B}" srcOrd="0" destOrd="0" presId="urn:microsoft.com/office/officeart/2005/8/layout/cycle5"/>
    <dgm:cxn modelId="{35DB99EE-E270-4A32-A705-BB28A2F6E7BC}" type="presOf" srcId="{630FBAB4-EB04-4D33-9622-2686868A17AF}" destId="{7AAB0DA9-3A9B-46FD-9FA6-8B3F88B2059C}" srcOrd="0" destOrd="0" presId="urn:microsoft.com/office/officeart/2005/8/layout/cycle5"/>
    <dgm:cxn modelId="{5CD6BF38-40E6-43B9-BDDF-4CC4A16D0654}" type="presParOf" srcId="{8EC76F04-96D6-4917-99D4-65BA3D6DB3F4}" destId="{F3B31B39-7D5B-4C5E-8624-6739BC61A409}" srcOrd="0" destOrd="0" presId="urn:microsoft.com/office/officeart/2005/8/layout/cycle5"/>
    <dgm:cxn modelId="{36815C75-E8D4-4C2F-BFDC-5C5B932B01E0}" type="presParOf" srcId="{8EC76F04-96D6-4917-99D4-65BA3D6DB3F4}" destId="{F2ECBC97-0773-496E-AE85-FD4DBCDAF1EC}" srcOrd="1" destOrd="0" presId="urn:microsoft.com/office/officeart/2005/8/layout/cycle5"/>
    <dgm:cxn modelId="{57B7D6BC-8F9C-45A0-A75E-ED1202BB85DD}" type="presParOf" srcId="{8EC76F04-96D6-4917-99D4-65BA3D6DB3F4}" destId="{2A90A5D7-10F0-4258-AE85-1FA8D0EDD910}" srcOrd="2" destOrd="0" presId="urn:microsoft.com/office/officeart/2005/8/layout/cycle5"/>
    <dgm:cxn modelId="{1AD17938-754E-4AC6-A2F6-C3A3320AA024}" type="presParOf" srcId="{8EC76F04-96D6-4917-99D4-65BA3D6DB3F4}" destId="{66F60783-6455-448D-A22B-FB4AEDCDDEF6}" srcOrd="3" destOrd="0" presId="urn:microsoft.com/office/officeart/2005/8/layout/cycle5"/>
    <dgm:cxn modelId="{670EA7CA-68DD-4AD0-8524-EC4498F5B900}" type="presParOf" srcId="{8EC76F04-96D6-4917-99D4-65BA3D6DB3F4}" destId="{72A0BF6F-522D-4853-BA85-A11DBAB2ED68}" srcOrd="4" destOrd="0" presId="urn:microsoft.com/office/officeart/2005/8/layout/cycle5"/>
    <dgm:cxn modelId="{F55E76CD-F820-471E-A9A8-16AB761417D3}" type="presParOf" srcId="{8EC76F04-96D6-4917-99D4-65BA3D6DB3F4}" destId="{417EC9DF-0295-42D7-A939-2CA14BFD6542}" srcOrd="5" destOrd="0" presId="urn:microsoft.com/office/officeart/2005/8/layout/cycle5"/>
    <dgm:cxn modelId="{CD8EA9B6-183D-4186-AAC3-97C7951C823B}" type="presParOf" srcId="{8EC76F04-96D6-4917-99D4-65BA3D6DB3F4}" destId="{473A9CCD-4EC2-49A1-9266-7FBE5F90869B}" srcOrd="6" destOrd="0" presId="urn:microsoft.com/office/officeart/2005/8/layout/cycle5"/>
    <dgm:cxn modelId="{4CE7C894-B6D4-412D-8327-2B00675FFA0F}" type="presParOf" srcId="{8EC76F04-96D6-4917-99D4-65BA3D6DB3F4}" destId="{57793798-B8BE-4C44-B9CD-347BB1038323}" srcOrd="7" destOrd="0" presId="urn:microsoft.com/office/officeart/2005/8/layout/cycle5"/>
    <dgm:cxn modelId="{CFD18906-BC29-4DBA-B348-AAE538FC1BE4}" type="presParOf" srcId="{8EC76F04-96D6-4917-99D4-65BA3D6DB3F4}" destId="{7AAB0DA9-3A9B-46FD-9FA6-8B3F88B2059C}" srcOrd="8" destOrd="0" presId="urn:microsoft.com/office/officeart/2005/8/layout/cycle5"/>
    <dgm:cxn modelId="{DDB77D29-0516-4230-B42F-8D6B5AC4DE70}" type="presParOf" srcId="{8EC76F04-96D6-4917-99D4-65BA3D6DB3F4}" destId="{D64E7FB5-E162-4EEC-ACF2-FA1E5CC37199}" srcOrd="9" destOrd="0" presId="urn:microsoft.com/office/officeart/2005/8/layout/cycle5"/>
    <dgm:cxn modelId="{BD5CBD17-024C-4FAA-AF46-2263F855C660}" type="presParOf" srcId="{8EC76F04-96D6-4917-99D4-65BA3D6DB3F4}" destId="{2616D73F-ABC3-4B57-B658-4F4D15BAC31E}" srcOrd="10" destOrd="0" presId="urn:microsoft.com/office/officeart/2005/8/layout/cycle5"/>
    <dgm:cxn modelId="{8CD91018-9D3B-4310-B071-C2686F34BDF3}" type="presParOf" srcId="{8EC76F04-96D6-4917-99D4-65BA3D6DB3F4}" destId="{4F224AA7-DB59-4ABF-929A-B4D841ED1BD9}" srcOrd="11" destOrd="0" presId="urn:microsoft.com/office/officeart/2005/8/layout/cycle5"/>
    <dgm:cxn modelId="{9CEF136B-A226-4CEF-BE48-C5CDC6435924}" type="presParOf" srcId="{8EC76F04-96D6-4917-99D4-65BA3D6DB3F4}" destId="{B724D9F4-12FD-4F75-AF83-8A5955866577}" srcOrd="12" destOrd="0" presId="urn:microsoft.com/office/officeart/2005/8/layout/cycle5"/>
    <dgm:cxn modelId="{0A846890-09A6-4471-A937-F9CFA673AF5F}" type="presParOf" srcId="{8EC76F04-96D6-4917-99D4-65BA3D6DB3F4}" destId="{0218CEBC-6B5D-40E5-87CE-2640CCBB0B8F}" srcOrd="13" destOrd="0" presId="urn:microsoft.com/office/officeart/2005/8/layout/cycle5"/>
    <dgm:cxn modelId="{18575D69-375E-4935-ABC7-33ADE7957E64}" type="presParOf" srcId="{8EC76F04-96D6-4917-99D4-65BA3D6DB3F4}" destId="{6AE6702C-D391-444B-AAEE-C649C2C89B91}"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C3299E8-18F2-4409-90FC-8252CCC25544}" type="datetimeFigureOut">
              <a:rPr lang="ko-KR" altLang="en-US"/>
              <a:pPr>
                <a:defRPr/>
              </a:pPr>
              <a:t>2020-08-12</a:t>
            </a:fld>
            <a:endParaRPr lang="ko-KR" altLang="en-US" dirty="0"/>
          </a:p>
        </p:txBody>
      </p:sp>
      <p:sp>
        <p:nvSpPr>
          <p:cNvPr id="4" name="바닥글 개체 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6BE24AAB-1F9F-40F3-A9A5-95BD907F218B}" type="slidenum">
              <a:rPr lang="ko-KR" altLang="en-US"/>
              <a:pPr>
                <a:defRPr/>
              </a:pPr>
              <a:t>‹#›</a:t>
            </a:fld>
            <a:endParaRPr lang="ko-KR" altLang="en-US" dirty="0"/>
          </a:p>
        </p:txBody>
      </p:sp>
    </p:spTree>
    <p:extLst>
      <p:ext uri="{BB962C8B-B14F-4D97-AF65-F5344CB8AC3E}">
        <p14:creationId xmlns:p14="http://schemas.microsoft.com/office/powerpoint/2010/main" val="21336965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4C0281D-24F8-48AF-B024-E328CB243BAD}" type="datetimeFigureOut">
              <a:rPr lang="ko-KR" altLang="en-US"/>
              <a:pPr>
                <a:defRPr/>
              </a:pPr>
              <a:t>2020-08-12</a:t>
            </a:fld>
            <a:endParaRPr lang="ko-KR" altLang="en-US" dirty="0"/>
          </a:p>
        </p:txBody>
      </p:sp>
      <p:sp>
        <p:nvSpPr>
          <p:cNvPr id="4" name="슬라이드 이미지 개체 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pPr lvl="0"/>
            <a:endParaRPr lang="ko-KR" altLang="en-US" noProof="0" dirty="0" smtClean="0"/>
          </a:p>
        </p:txBody>
      </p:sp>
      <p:sp>
        <p:nvSpPr>
          <p:cNvPr id="5" name="슬라이드 노트 개체 틀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6" name="바닥글 개체 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7" name="슬라이드 번호 개체 틀 6"/>
          <p:cNvSpPr>
            <a:spLocks noGrp="1"/>
          </p:cNvSpPr>
          <p:nvPr>
            <p:ph type="sldNum" sz="quarter" idx="5"/>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9677782B-20D3-405A-95E2-BFC34D23DD4C}" type="slidenum">
              <a:rPr lang="ko-KR" altLang="en-US"/>
              <a:pPr>
                <a:defRPr/>
              </a:pPr>
              <a:t>‹#›</a:t>
            </a:fld>
            <a:endParaRPr lang="ko-KR" altLang="en-US" dirty="0"/>
          </a:p>
        </p:txBody>
      </p:sp>
    </p:spTree>
    <p:extLst>
      <p:ext uri="{BB962C8B-B14F-4D97-AF65-F5344CB8AC3E}">
        <p14:creationId xmlns:p14="http://schemas.microsoft.com/office/powerpoint/2010/main" val="3845800344"/>
      </p:ext>
    </p:extLst>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watershedassociates.com/learning-center-item/negotiation-stages-introduction.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quantrimang.com/neu-sep-cua-ban-co-17-dac-diem-nay-thi-hay-cong-hien-het-minh-vi-do-la-mot-ong-chu-rat-tuyet-voi-day-124048"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8029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smtClean="0">
                <a:hlinkClick r:id="rId3"/>
              </a:rPr>
              <a:t>https://www.watershedassociates.com/learning-center-item/negotiation-stages-introduction.html</a:t>
            </a:r>
            <a:endParaRPr lang="en-US" dirty="0" smtClean="0"/>
          </a:p>
        </p:txBody>
      </p:sp>
    </p:spTree>
    <p:extLst>
      <p:ext uri="{BB962C8B-B14F-4D97-AF65-F5344CB8AC3E}">
        <p14:creationId xmlns:p14="http://schemas.microsoft.com/office/powerpoint/2010/main" val="301764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134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Concession: </a:t>
            </a:r>
            <a:r>
              <a:rPr lang="en-GB" dirty="0" err="1" smtClean="0"/>
              <a:t>nhượng</a:t>
            </a:r>
            <a:r>
              <a:rPr lang="en-GB" baseline="0" dirty="0" smtClean="0"/>
              <a:t> </a:t>
            </a:r>
            <a:r>
              <a:rPr lang="en-GB" baseline="0" dirty="0" err="1" smtClean="0"/>
              <a:t>bộ</a:t>
            </a:r>
            <a:endParaRPr lang="en-US" dirty="0"/>
          </a:p>
        </p:txBody>
      </p:sp>
    </p:spTree>
    <p:extLst>
      <p:ext uri="{BB962C8B-B14F-4D97-AF65-F5344CB8AC3E}">
        <p14:creationId xmlns:p14="http://schemas.microsoft.com/office/powerpoint/2010/main" val="574083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Information</a:t>
            </a:r>
            <a:r>
              <a:rPr lang="en-GB" baseline="0" dirty="0" smtClean="0"/>
              <a:t> Exchange: </a:t>
            </a:r>
            <a:r>
              <a:rPr lang="en-GB" dirty="0" smtClean="0">
                <a:effectLst/>
              </a:rPr>
              <a:t>focus on building rapport and trust, without which neither party will feel comfortable sharing interests</a:t>
            </a:r>
            <a:endParaRPr lang="en-US" dirty="0" smtClean="0">
              <a:effectLst/>
            </a:endParaRPr>
          </a:p>
          <a:p>
            <a:r>
              <a:rPr lang="en-GB" sz="1200" b="1" i="0" kern="1200" dirty="0" smtClean="0">
                <a:solidFill>
                  <a:schemeClr val="tx1"/>
                </a:solidFill>
                <a:effectLst/>
                <a:latin typeface="+mn-lt"/>
                <a:ea typeface="+mn-ea"/>
                <a:cs typeface="+mn-cs"/>
              </a:rPr>
              <a:t>Trustworthiness</a:t>
            </a:r>
            <a:r>
              <a:rPr lang="en-GB" sz="1200" b="0" i="0" kern="1200" dirty="0" smtClean="0">
                <a:solidFill>
                  <a:schemeClr val="tx1"/>
                </a:solidFill>
                <a:effectLst/>
                <a:latin typeface="+mn-lt"/>
                <a:ea typeface="+mn-ea"/>
                <a:cs typeface="+mn-cs"/>
              </a:rPr>
              <a:t> – </a:t>
            </a:r>
            <a:r>
              <a:rPr lang="en-GB" sz="1200" b="0" i="0" kern="1200" dirty="0" err="1" smtClean="0">
                <a:solidFill>
                  <a:schemeClr val="tx1"/>
                </a:solidFill>
                <a:effectLst/>
                <a:latin typeface="+mn-lt"/>
                <a:ea typeface="+mn-ea"/>
                <a:cs typeface="+mn-cs"/>
              </a:rPr>
              <a:t>Độ</a:t>
            </a:r>
            <a:r>
              <a:rPr lang="en-GB" sz="1200" b="0" i="0" kern="1200" baseline="0" dirty="0" smtClean="0">
                <a:solidFill>
                  <a:schemeClr val="tx1"/>
                </a:solidFill>
                <a:effectLst/>
                <a:latin typeface="+mn-lt"/>
                <a:ea typeface="+mn-ea"/>
                <a:cs typeface="+mn-cs"/>
              </a:rPr>
              <a:t> tin </a:t>
            </a:r>
            <a:r>
              <a:rPr lang="en-GB" sz="1200" b="0" i="0" kern="1200" baseline="0" dirty="0" err="1" smtClean="0">
                <a:solidFill>
                  <a:schemeClr val="tx1"/>
                </a:solidFill>
                <a:effectLst/>
                <a:latin typeface="+mn-lt"/>
                <a:ea typeface="+mn-ea"/>
                <a:cs typeface="+mn-cs"/>
              </a:rPr>
              <a:t>tưởng</a:t>
            </a:r>
            <a:r>
              <a:rPr lang="en-GB" sz="1200" b="0" i="0" kern="1200" baseline="0" dirty="0" smtClean="0">
                <a:solidFill>
                  <a:schemeClr val="tx1"/>
                </a:solidFill>
                <a:effectLst/>
                <a:latin typeface="+mn-lt"/>
                <a:ea typeface="+mn-ea"/>
                <a:cs typeface="+mn-cs"/>
              </a:rPr>
              <a:t>/tin </a:t>
            </a:r>
            <a:r>
              <a:rPr lang="en-GB" sz="1200" b="0" i="0" kern="1200" baseline="0" dirty="0" err="1" smtClean="0">
                <a:solidFill>
                  <a:schemeClr val="tx1"/>
                </a:solidFill>
                <a:effectLst/>
                <a:latin typeface="+mn-lt"/>
                <a:ea typeface="+mn-ea"/>
                <a:cs typeface="+mn-cs"/>
              </a:rPr>
              <a:t>cậy</a:t>
            </a:r>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Competency</a:t>
            </a:r>
            <a:r>
              <a:rPr lang="en-GB" sz="1200" b="0" i="0" kern="1200" dirty="0" smtClean="0">
                <a:solidFill>
                  <a:schemeClr val="tx1"/>
                </a:solidFill>
                <a:effectLst/>
                <a:latin typeface="+mn-lt"/>
                <a:ea typeface="+mn-ea"/>
                <a:cs typeface="+mn-cs"/>
              </a:rPr>
              <a:t> – </a:t>
            </a:r>
            <a:r>
              <a:rPr lang="en-GB" sz="1200" b="0" i="0" kern="1200" dirty="0" err="1" smtClean="0">
                <a:solidFill>
                  <a:schemeClr val="tx1"/>
                </a:solidFill>
                <a:effectLst/>
                <a:latin typeface="+mn-lt"/>
                <a:ea typeface="+mn-ea"/>
                <a:cs typeface="+mn-cs"/>
              </a:rPr>
              <a:t>Năng</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lực</a:t>
            </a:r>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Likeability</a:t>
            </a:r>
            <a:r>
              <a:rPr lang="en-GB" sz="1200" b="0" i="0" kern="1200" dirty="0" smtClean="0">
                <a:solidFill>
                  <a:schemeClr val="tx1"/>
                </a:solidFill>
                <a:effectLst/>
                <a:latin typeface="+mn-lt"/>
                <a:ea typeface="+mn-ea"/>
                <a:cs typeface="+mn-cs"/>
              </a:rPr>
              <a:t> – </a:t>
            </a:r>
            <a:r>
              <a:rPr lang="en-GB" sz="1200" b="0" i="0" kern="1200" dirty="0" err="1" smtClean="0">
                <a:solidFill>
                  <a:schemeClr val="tx1"/>
                </a:solidFill>
                <a:effectLst/>
                <a:latin typeface="+mn-lt"/>
                <a:ea typeface="+mn-ea"/>
                <a:cs typeface="+mn-cs"/>
              </a:rPr>
              <a:t>Khả</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năng</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thích</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ứng</a:t>
            </a:r>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Alignment of Interests</a:t>
            </a:r>
            <a:r>
              <a:rPr lang="en-GB" sz="1200" b="0" i="0" kern="1200" dirty="0" smtClean="0">
                <a:solidFill>
                  <a:schemeClr val="tx1"/>
                </a:solidFill>
                <a:effectLst/>
                <a:latin typeface="+mn-lt"/>
                <a:ea typeface="+mn-ea"/>
                <a:cs typeface="+mn-cs"/>
              </a:rPr>
              <a:t> – </a:t>
            </a:r>
            <a:r>
              <a:rPr lang="en-GB" sz="1200" b="0" i="0" kern="1200" dirty="0" err="1" smtClean="0">
                <a:solidFill>
                  <a:schemeClr val="tx1"/>
                </a:solidFill>
                <a:effectLst/>
                <a:latin typeface="+mn-lt"/>
                <a:ea typeface="+mn-ea"/>
                <a:cs typeface="+mn-cs"/>
              </a:rPr>
              <a:t>Cùng</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lợi</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ích</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cùng</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quan</a:t>
            </a:r>
            <a:r>
              <a:rPr lang="en-GB" sz="1200" b="0" i="0" kern="1200" baseline="0" dirty="0" smtClean="0">
                <a:solidFill>
                  <a:schemeClr val="tx1"/>
                </a:solidFill>
                <a:effectLst/>
                <a:latin typeface="+mn-lt"/>
                <a:ea typeface="+mn-ea"/>
                <a:cs typeface="+mn-cs"/>
              </a:rPr>
              <a:t> </a:t>
            </a:r>
            <a:r>
              <a:rPr lang="en-GB" sz="1200" b="0" i="0" kern="1200" baseline="0" dirty="0" err="1" smtClean="0">
                <a:solidFill>
                  <a:schemeClr val="tx1"/>
                </a:solidFill>
                <a:effectLst/>
                <a:latin typeface="+mn-lt"/>
                <a:ea typeface="+mn-ea"/>
                <a:cs typeface="+mn-cs"/>
              </a:rPr>
              <a:t>điểm</a:t>
            </a:r>
            <a:endParaRPr lang="en-GB"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778293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891768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ABB0FF5-965E-4BC7-A366-F15931053DB5}" type="slidenum">
              <a:rPr lang="en-US" altLang="ko-KR">
                <a:solidFill>
                  <a:prstClr val="black"/>
                </a:solidFill>
              </a:rPr>
              <a:pPr/>
              <a:t>23</a:t>
            </a:fld>
            <a:endParaRPr lang="en-US" altLang="ko-KR" dirty="0">
              <a:solidFill>
                <a:prstClr val="black"/>
              </a:solidFill>
            </a:endParaRPr>
          </a:p>
        </p:txBody>
      </p:sp>
      <p:sp>
        <p:nvSpPr>
          <p:cNvPr id="2178050" name="Rectangle 2"/>
          <p:cNvSpPr>
            <a:spLocks noGrp="1" noRot="1" noChangeAspect="1" noChangeArrowheads="1" noTextEdit="1"/>
          </p:cNvSpPr>
          <p:nvPr>
            <p:ph type="sldImg"/>
          </p:nvPr>
        </p:nvSpPr>
        <p:spPr>
          <a:ln/>
        </p:spPr>
      </p:sp>
      <p:sp>
        <p:nvSpPr>
          <p:cNvPr id="2178051" name="Rectangle 3"/>
          <p:cNvSpPr>
            <a:spLocks noGrp="1" noChangeArrowheads="1"/>
          </p:cNvSpPr>
          <p:nvPr>
            <p:ph type="body" idx="1"/>
          </p:nvPr>
        </p:nvSpPr>
        <p:spPr/>
        <p:txBody>
          <a:bodyPr/>
          <a:lstStyle/>
          <a:p>
            <a:r>
              <a:rPr lang="en-US" dirty="0" smtClean="0">
                <a:hlinkClick r:id="rId3"/>
              </a:rPr>
              <a:t>https://quantrimang.com/neu-sep-cua-ban-co-17-dac-diem-nay-thi-hay-cong-hien-het-minh-vi-do-la-mot-ong-chu-rat-tuyet-voi-day-124048</a:t>
            </a:r>
            <a:endParaRPr lang="en-US" dirty="0" smtClean="0"/>
          </a:p>
          <a:p>
            <a:pPr>
              <a:buFontTx/>
              <a:buChar char="•"/>
            </a:pPr>
            <a:endParaRPr lang="en-US" altLang="ko-KR" dirty="0"/>
          </a:p>
        </p:txBody>
      </p:sp>
    </p:spTree>
    <p:extLst>
      <p:ext uri="{BB962C8B-B14F-4D97-AF65-F5344CB8AC3E}">
        <p14:creationId xmlns:p14="http://schemas.microsoft.com/office/powerpoint/2010/main" val="1867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smtClean="0"/>
              <a:t>Activation:</a:t>
            </a:r>
            <a:r>
              <a:rPr lang="en-GB" b="0" baseline="0" dirty="0" smtClean="0"/>
              <a:t> </a:t>
            </a:r>
            <a:r>
              <a:rPr lang="en-GB" b="0" baseline="0" dirty="0" err="1" smtClean="0"/>
              <a:t>Chủ</a:t>
            </a:r>
            <a:r>
              <a:rPr lang="en-GB" b="0" baseline="0" dirty="0" smtClean="0"/>
              <a:t> </a:t>
            </a:r>
            <a:r>
              <a:rPr lang="en-GB" b="0" baseline="0" dirty="0" err="1" smtClean="0"/>
              <a:t>động</a:t>
            </a:r>
            <a:endParaRPr lang="en-GB" b="0" baseline="0" dirty="0" smtClean="0"/>
          </a:p>
          <a:p>
            <a:pPr marL="0" indent="0">
              <a:buNone/>
            </a:pPr>
            <a:r>
              <a:rPr lang="en-GB" b="0" baseline="0" dirty="0" smtClean="0"/>
              <a:t>Persistence: </a:t>
            </a:r>
            <a:r>
              <a:rPr lang="en-GB" b="0" baseline="0" dirty="0" err="1" smtClean="0"/>
              <a:t>Kiên</a:t>
            </a:r>
            <a:r>
              <a:rPr lang="en-GB" b="0" baseline="0" dirty="0" smtClean="0"/>
              <a:t> </a:t>
            </a:r>
            <a:r>
              <a:rPr lang="en-GB" b="0" baseline="0" dirty="0" err="1" smtClean="0"/>
              <a:t>trì</a:t>
            </a:r>
            <a:endParaRPr lang="en-GB" b="0" baseline="0" dirty="0" smtClean="0"/>
          </a:p>
          <a:p>
            <a:pPr marL="0" indent="0">
              <a:buNone/>
            </a:pPr>
            <a:r>
              <a:rPr lang="en-GB" b="0" baseline="0" dirty="0" smtClean="0"/>
              <a:t>Intensity: </a:t>
            </a:r>
            <a:r>
              <a:rPr lang="en-GB" b="0" baseline="0" dirty="0" err="1" smtClean="0"/>
              <a:t>Từng</a:t>
            </a:r>
            <a:r>
              <a:rPr lang="en-GB" b="0" baseline="0" dirty="0" smtClean="0"/>
              <a:t> </a:t>
            </a:r>
            <a:r>
              <a:rPr lang="en-GB" b="0" baseline="0" dirty="0" err="1" smtClean="0"/>
              <a:t>bước</a:t>
            </a:r>
            <a:r>
              <a:rPr lang="en-GB" b="0" baseline="0" dirty="0" smtClean="0"/>
              <a:t> </a:t>
            </a:r>
            <a:r>
              <a:rPr lang="en-GB" b="0" baseline="0" dirty="0" err="1" smtClean="0"/>
              <a:t>nâng</a:t>
            </a:r>
            <a:r>
              <a:rPr lang="en-GB" b="0" baseline="0" dirty="0" smtClean="0"/>
              <a:t> </a:t>
            </a:r>
            <a:r>
              <a:rPr lang="en-GB" b="0" baseline="0" dirty="0" err="1" smtClean="0"/>
              <a:t>cao</a:t>
            </a:r>
            <a:r>
              <a:rPr lang="en-GB" b="0" baseline="0" dirty="0" smtClean="0"/>
              <a:t> </a:t>
            </a:r>
            <a:r>
              <a:rPr lang="en-GB" b="0" baseline="0" dirty="0" err="1" smtClean="0"/>
              <a:t>cường</a:t>
            </a:r>
            <a:r>
              <a:rPr lang="en-GB" b="0" baseline="0" dirty="0" smtClean="0"/>
              <a:t> </a:t>
            </a:r>
            <a:r>
              <a:rPr lang="en-GB" b="0" baseline="0" dirty="0" err="1" smtClean="0"/>
              <a:t>độ</a:t>
            </a:r>
            <a:endParaRPr lang="en-GB" b="0" baseline="0" dirty="0" smtClean="0"/>
          </a:p>
          <a:p>
            <a:pPr marL="171450" indent="-171450">
              <a:buFontTx/>
              <a:buChar char="-"/>
            </a:pPr>
            <a:endParaRPr lang="en-US" dirty="0"/>
          </a:p>
        </p:txBody>
      </p:sp>
    </p:spTree>
    <p:extLst>
      <p:ext uri="{BB962C8B-B14F-4D97-AF65-F5344CB8AC3E}">
        <p14:creationId xmlns:p14="http://schemas.microsoft.com/office/powerpoint/2010/main" val="422993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703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Tree>
    <p:extLst>
      <p:ext uri="{BB962C8B-B14F-4D97-AF65-F5344CB8AC3E}">
        <p14:creationId xmlns:p14="http://schemas.microsoft.com/office/powerpoint/2010/main" val="141745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a:t>
            </a:r>
            <a:r>
              <a:rPr lang="en-GB" baseline="0" dirty="0" smtClean="0"/>
              <a:t> is difference btw knowledge and skill</a:t>
            </a:r>
          </a:p>
          <a:p>
            <a:pPr marL="171450" indent="-171450">
              <a:buFontTx/>
              <a:buChar char="-"/>
            </a:pPr>
            <a:r>
              <a:rPr lang="en-GB" dirty="0" smtClean="0"/>
              <a:t>Knowledge is information acquired through sensory input: Reading, watching, listening, touching, etc. The concept of knowledge refers to familiarity with factual information and theoretical concepts. Knowledge can be transferred from one person to another or it can be self acquired through observation and study.</a:t>
            </a:r>
          </a:p>
          <a:p>
            <a:pPr marL="171450" indent="-171450">
              <a:buFontTx/>
              <a:buChar char="-"/>
            </a:pPr>
            <a:r>
              <a:rPr lang="en-GB" dirty="0" smtClean="0"/>
              <a:t>Skills, however, refer to the ability to apply knowledge to specific situations. Skills are developed through practice, through a combination of sensory input and output. As an example, social skills are developed through interaction with people by observing, listening, and speaking with them. Trial and error is probably the best way to achieve skills mastery.</a:t>
            </a:r>
            <a:endParaRPr lang="en-US" dirty="0"/>
          </a:p>
        </p:txBody>
      </p:sp>
    </p:spTree>
    <p:extLst>
      <p:ext uri="{BB962C8B-B14F-4D97-AF65-F5344CB8AC3E}">
        <p14:creationId xmlns:p14="http://schemas.microsoft.com/office/powerpoint/2010/main" val="196431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a:t>
            </a:r>
            <a:r>
              <a:rPr lang="en-GB" baseline="0" dirty="0" smtClean="0"/>
              <a:t> </a:t>
            </a:r>
          </a:p>
          <a:p>
            <a:pPr marL="171450" indent="-171450">
              <a:buFontTx/>
              <a:buChar char="-"/>
            </a:pPr>
            <a:r>
              <a:rPr lang="en-GB" baseline="0" dirty="0" smtClean="0"/>
              <a:t>Guess what are informal interactions?</a:t>
            </a:r>
          </a:p>
          <a:p>
            <a:pPr marL="171450" indent="-171450">
              <a:buFontTx/>
              <a:buChar char="-"/>
            </a:pPr>
            <a:r>
              <a:rPr lang="en-GB" baseline="0" dirty="0" smtClean="0"/>
              <a:t>3 words for interactions: 1 verb and 2 nouns (LUE) </a:t>
            </a:r>
            <a:endParaRPr lang="en-US" dirty="0"/>
          </a:p>
        </p:txBody>
      </p:sp>
    </p:spTree>
    <p:extLst>
      <p:ext uri="{BB962C8B-B14F-4D97-AF65-F5344CB8AC3E}">
        <p14:creationId xmlns:p14="http://schemas.microsoft.com/office/powerpoint/2010/main" val="73682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1" dirty="0" smtClean="0"/>
              <a:t>Questions</a:t>
            </a:r>
            <a:r>
              <a:rPr lang="en-GB" b="1" baseline="0" dirty="0" smtClean="0"/>
              <a:t>: </a:t>
            </a:r>
          </a:p>
          <a:p>
            <a:pPr marL="171450" indent="-171450">
              <a:buFontTx/>
              <a:buChar char="-"/>
            </a:pPr>
            <a:r>
              <a:rPr lang="en-GB" baseline="0" dirty="0" smtClean="0"/>
              <a:t>Which are characteristics/skill can apply for Formal Interactions</a:t>
            </a:r>
          </a:p>
          <a:p>
            <a:pPr marL="171450" marR="0" indent="-171450" algn="l" defTabSz="914400" rtl="0" eaLnBrk="0" fontAlgn="base" latinLnBrk="1" hangingPunct="0">
              <a:lnSpc>
                <a:spcPct val="100000"/>
              </a:lnSpc>
              <a:spcBef>
                <a:spcPct val="30000"/>
              </a:spcBef>
              <a:spcAft>
                <a:spcPct val="0"/>
              </a:spcAft>
              <a:buClrTx/>
              <a:buSzTx/>
              <a:buFontTx/>
              <a:buChar char="-"/>
              <a:tabLst/>
              <a:defRPr/>
            </a:pPr>
            <a:r>
              <a:rPr lang="en-GB" baseline="0" dirty="0" smtClean="0"/>
              <a:t>Which are characteristics/skill can apply for Informal Interactions</a:t>
            </a:r>
          </a:p>
          <a:p>
            <a:pPr marL="171450" indent="-171450">
              <a:buFontTx/>
              <a:buChar char="-"/>
            </a:pPr>
            <a:endParaRPr lang="en-US" dirty="0"/>
          </a:p>
        </p:txBody>
      </p:sp>
    </p:spTree>
    <p:extLst>
      <p:ext uri="{BB962C8B-B14F-4D97-AF65-F5344CB8AC3E}">
        <p14:creationId xmlns:p14="http://schemas.microsoft.com/office/powerpoint/2010/main" val="954331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Tree>
    <p:extLst>
      <p:ext uri="{BB962C8B-B14F-4D97-AF65-F5344CB8AC3E}">
        <p14:creationId xmlns:p14="http://schemas.microsoft.com/office/powerpoint/2010/main" val="969166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Tree>
    <p:extLst>
      <p:ext uri="{BB962C8B-B14F-4D97-AF65-F5344CB8AC3E}">
        <p14:creationId xmlns:p14="http://schemas.microsoft.com/office/powerpoint/2010/main" val="3822794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Tree>
    <p:extLst>
      <p:ext uri="{BB962C8B-B14F-4D97-AF65-F5344CB8AC3E}">
        <p14:creationId xmlns:p14="http://schemas.microsoft.com/office/powerpoint/2010/main" val="18536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Slide Number Placeholder 22"/>
          <p:cNvSpPr>
            <a:spLocks noGrp="1"/>
          </p:cNvSpPr>
          <p:nvPr>
            <p:ph type="sldNum" sz="quarter" idx="10"/>
          </p:nvPr>
        </p:nvSpPr>
        <p:spPr/>
        <p:txBody>
          <a:bodyPr/>
          <a:lstStyle>
            <a:lvl1pPr>
              <a:defRPr/>
            </a:lvl1pPr>
          </a:lstStyle>
          <a:p>
            <a:fld id="{24E979FF-3E23-40C6-919D-E80260655FE1}" type="slidenum">
              <a:rPr lang="en-US">
                <a:solidFill>
                  <a:prstClr val="black"/>
                </a:solidFill>
              </a:rPr>
              <a:pPr/>
              <a:t>‹#›</a:t>
            </a:fld>
            <a:endParaRPr lang="en-US" dirty="0">
              <a:solidFill>
                <a:prstClr val="black"/>
              </a:solidFill>
            </a:endParaRPr>
          </a:p>
        </p:txBody>
      </p:sp>
      <p:sp>
        <p:nvSpPr>
          <p:cNvPr id="4" name="제목 2"/>
          <p:cNvSpPr>
            <a:spLocks noGrp="1"/>
          </p:cNvSpPr>
          <p:nvPr>
            <p:ph type="title"/>
          </p:nvPr>
        </p:nvSpPr>
        <p:spPr>
          <a:xfrm>
            <a:off x="261274" y="130622"/>
            <a:ext cx="5783847" cy="418059"/>
          </a:xfrm>
          <a:prstGeom prst="rect">
            <a:avLst/>
          </a:prstGeom>
        </p:spPr>
        <p:txBody>
          <a:bodyPr/>
          <a:lstStyle>
            <a:lvl1pPr algn="l">
              <a:defRPr sz="1700" b="1">
                <a:solidFill>
                  <a:schemeClr val="tx1"/>
                </a:solidFill>
                <a:latin typeface="Tahoma" pitchFamily="34" charset="0"/>
                <a:cs typeface="Tahoma"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218213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9"/>
            <a:ext cx="89154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00" y="1600204"/>
            <a:ext cx="8915400" cy="4525963"/>
          </a:xfrm>
          <a:prstGeom prst="rect">
            <a:avLst/>
          </a:prstGeom>
        </p:spPr>
        <p:txBody>
          <a:bodyPr vert="eaVert" lIns="77925" tIns="38963" rIns="77925" bIns="38963"/>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4070369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본문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77868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bwMode="auto">
          <a:xfrm>
            <a:off x="4774521" y="6500918"/>
            <a:ext cx="495526" cy="260612"/>
          </a:xfrm>
          <a:prstGeom prst="rect">
            <a:avLst/>
          </a:prstGeom>
          <a:ln>
            <a:miter lim="800000"/>
            <a:headEnd/>
            <a:tailEnd/>
          </a:ln>
        </p:spPr>
        <p:txBody>
          <a:bodyPr vert="horz" wrap="square" lIns="81272" tIns="40636" rIns="81272" bIns="40636" numCol="1" anchor="t" anchorCtr="0" compatLnSpc="1">
            <a:prstTxWarp prst="textNoShape">
              <a:avLst/>
            </a:prstTxWarp>
          </a:bodyPr>
          <a:lstStyle>
            <a:lvl1pPr algn="ctr" eaLnBrk="0" latinLnBrk="1" hangingPunct="0">
              <a:lnSpc>
                <a:spcPct val="90000"/>
              </a:lnSpc>
              <a:spcBef>
                <a:spcPct val="30000"/>
              </a:spcBef>
              <a:defRPr b="1">
                <a:solidFill>
                  <a:srgbClr val="808080"/>
                </a:solidFill>
                <a:latin typeface="Verdana" pitchFamily="34" charset="0"/>
                <a:ea typeface="Gulim" pitchFamily="34" charset="-127"/>
              </a:defRPr>
            </a:lvl1pPr>
          </a:lstStyle>
          <a:p>
            <a:pPr>
              <a:defRPr/>
            </a:pPr>
            <a:fld id="{1EEBC621-FC1F-4F43-9F95-4AEABFF6D8FA}" type="slidenum">
              <a:rPr lang="ko-KR" altLang="en-US"/>
              <a:pPr>
                <a:defRPr/>
              </a:pPr>
              <a:t>‹#›</a:t>
            </a:fld>
            <a:endParaRPr lang="en-US" altLang="ko-KR"/>
          </a:p>
        </p:txBody>
      </p:sp>
    </p:spTree>
    <p:extLst>
      <p:ext uri="{BB962C8B-B14F-4D97-AF65-F5344CB8AC3E}">
        <p14:creationId xmlns:p14="http://schemas.microsoft.com/office/powerpoint/2010/main" val="208240103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제목 슬라이드">
    <p:spTree>
      <p:nvGrpSpPr>
        <p:cNvPr id="1" name=""/>
        <p:cNvGrpSpPr/>
        <p:nvPr/>
      </p:nvGrpSpPr>
      <p:grpSpPr>
        <a:xfrm>
          <a:off x="0" y="0"/>
          <a:ext cx="0" cy="0"/>
          <a:chOff x="0" y="0"/>
          <a:chExt cx="0" cy="0"/>
        </a:xfrm>
      </p:grpSpPr>
      <p:sp>
        <p:nvSpPr>
          <p:cNvPr id="7" name="슬라이드 번호 개체 틀 5"/>
          <p:cNvSpPr>
            <a:spLocks noGrp="1"/>
          </p:cNvSpPr>
          <p:nvPr>
            <p:ph type="sldNum" sz="quarter" idx="4"/>
          </p:nvPr>
        </p:nvSpPr>
        <p:spPr>
          <a:xfrm>
            <a:off x="9165471" y="6475974"/>
            <a:ext cx="654089" cy="365125"/>
          </a:xfrm>
          <a:prstGeom prst="rect">
            <a:avLst/>
          </a:prstGeom>
        </p:spPr>
        <p:txBody>
          <a:bodyPr vert="horz" lIns="91440" tIns="45720" rIns="91440" bIns="45720" rtlCol="0" anchor="ctr"/>
          <a:lstStyle>
            <a:lvl1pPr algn="r">
              <a:defRPr sz="1000">
                <a:solidFill>
                  <a:schemeClr val="tx1"/>
                </a:solidFill>
              </a:defRPr>
            </a:lvl1pPr>
          </a:lstStyle>
          <a:p>
            <a:fld id="{D8E713CA-9746-4049-B4CF-9E60AD736FAB}" type="slidenum">
              <a:rPr lang="ko-KR" altLang="en-US" smtClean="0">
                <a:solidFill>
                  <a:prstClr val="black"/>
                </a:solidFill>
              </a:rPr>
              <a:pPr/>
              <a:t>‹#›</a:t>
            </a:fld>
            <a:endParaRPr lang="ko-KR" altLang="en-US" dirty="0">
              <a:solidFill>
                <a:prstClr val="black"/>
              </a:solidFill>
            </a:endParaRPr>
          </a:p>
        </p:txBody>
      </p:sp>
      <p:sp>
        <p:nvSpPr>
          <p:cNvPr id="4" name="제목 2"/>
          <p:cNvSpPr>
            <a:spLocks noGrp="1"/>
          </p:cNvSpPr>
          <p:nvPr>
            <p:ph type="title"/>
          </p:nvPr>
        </p:nvSpPr>
        <p:spPr>
          <a:xfrm>
            <a:off x="261274" y="130622"/>
            <a:ext cx="5783847" cy="418058"/>
          </a:xfrm>
          <a:prstGeom prst="rect">
            <a:avLst/>
          </a:prstGeom>
        </p:spPr>
        <p:txBody>
          <a:bodyPr/>
          <a:lstStyle>
            <a:lvl1pPr algn="l">
              <a:defRPr sz="2000" b="1">
                <a:solidFill>
                  <a:schemeClr val="tx1"/>
                </a:solidFill>
                <a:latin typeface="Tahoma" pitchFamily="34" charset="0"/>
                <a:cs typeface="Tahoma"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1550501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67173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8"/>
            <a:ext cx="8420100" cy="1470025"/>
          </a:xfrm>
          <a:prstGeom prst="rect">
            <a:avLst/>
          </a:prstGeom>
        </p:spPr>
        <p:txBody>
          <a:bodyPr lIns="68417" tIns="34209" rIns="68417" bIns="34209"/>
          <a:lstStyle/>
          <a:p>
            <a:r>
              <a:rPr lang="ko-KR" altLang="en-US" smtClean="0"/>
              <a:t>마스터 제목 스타일 편집</a:t>
            </a:r>
            <a:endParaRPr lang="ko-KR" altLang="en-US"/>
          </a:p>
        </p:txBody>
      </p:sp>
      <p:sp>
        <p:nvSpPr>
          <p:cNvPr id="3" name="부제목 2"/>
          <p:cNvSpPr>
            <a:spLocks noGrp="1"/>
          </p:cNvSpPr>
          <p:nvPr>
            <p:ph type="subTitle" idx="1"/>
          </p:nvPr>
        </p:nvSpPr>
        <p:spPr>
          <a:xfrm>
            <a:off x="1485900" y="3886201"/>
            <a:ext cx="6934200" cy="1752600"/>
          </a:xfrm>
          <a:prstGeom prst="rect">
            <a:avLst/>
          </a:prstGeom>
        </p:spPr>
        <p:txBody>
          <a:bodyPr lIns="68417" tIns="34209" rIns="68417" bIns="34209"/>
          <a:lstStyle>
            <a:lvl1pPr marL="0" indent="0" algn="ctr">
              <a:buNone/>
              <a:defRPr>
                <a:solidFill>
                  <a:schemeClr val="tx1">
                    <a:tint val="75000"/>
                  </a:schemeClr>
                </a:solidFill>
              </a:defRPr>
            </a:lvl1pPr>
            <a:lvl2pPr marL="478920" indent="0" algn="ctr">
              <a:buNone/>
              <a:defRPr>
                <a:solidFill>
                  <a:schemeClr val="tx1">
                    <a:tint val="75000"/>
                  </a:schemeClr>
                </a:solidFill>
              </a:defRPr>
            </a:lvl2pPr>
            <a:lvl3pPr marL="957841" indent="0" algn="ctr">
              <a:buNone/>
              <a:defRPr>
                <a:solidFill>
                  <a:schemeClr val="tx1">
                    <a:tint val="75000"/>
                  </a:schemeClr>
                </a:solidFill>
              </a:defRPr>
            </a:lvl3pPr>
            <a:lvl4pPr marL="1436761" indent="0" algn="ctr">
              <a:buNone/>
              <a:defRPr>
                <a:solidFill>
                  <a:schemeClr val="tx1">
                    <a:tint val="75000"/>
                  </a:schemeClr>
                </a:solidFill>
              </a:defRPr>
            </a:lvl4pPr>
            <a:lvl5pPr marL="1915680" indent="0" algn="ctr">
              <a:buNone/>
              <a:defRPr>
                <a:solidFill>
                  <a:schemeClr val="tx1">
                    <a:tint val="75000"/>
                  </a:schemeClr>
                </a:solidFill>
              </a:defRPr>
            </a:lvl5pPr>
            <a:lvl6pPr marL="2394600" indent="0" algn="ctr">
              <a:buNone/>
              <a:defRPr>
                <a:solidFill>
                  <a:schemeClr val="tx1">
                    <a:tint val="75000"/>
                  </a:schemeClr>
                </a:solidFill>
              </a:defRPr>
            </a:lvl6pPr>
            <a:lvl7pPr marL="2873521" indent="0" algn="ctr">
              <a:buNone/>
              <a:defRPr>
                <a:solidFill>
                  <a:schemeClr val="tx1">
                    <a:tint val="75000"/>
                  </a:schemeClr>
                </a:solidFill>
              </a:defRPr>
            </a:lvl7pPr>
            <a:lvl8pPr marL="3352441" indent="0" algn="ctr">
              <a:buNone/>
              <a:defRPr>
                <a:solidFill>
                  <a:schemeClr val="tx1">
                    <a:tint val="75000"/>
                  </a:schemeClr>
                </a:solidFill>
              </a:defRPr>
            </a:lvl8pPr>
            <a:lvl9pPr marL="3831361"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495528" y="6356935"/>
            <a:ext cx="2310446" cy="364281"/>
          </a:xfrm>
          <a:prstGeom prst="rect">
            <a:avLst/>
          </a:prstGeom>
        </p:spPr>
        <p:txBody>
          <a:bodyPr lIns="68417" tIns="34209" rIns="68417" bIns="34209"/>
          <a:lstStyle>
            <a:lvl1pPr>
              <a:defRPr>
                <a:ea typeface="굴림" pitchFamily="34" charset="-127"/>
              </a:defRPr>
            </a:lvl1pPr>
          </a:lstStyle>
          <a:p>
            <a:pPr defTabSz="779252" eaLnBrk="1" fontAlgn="auto" latinLnBrk="1" hangingPunct="1">
              <a:spcBef>
                <a:spcPts val="0"/>
              </a:spcBef>
              <a:spcAft>
                <a:spcPts val="0"/>
              </a:spcAft>
              <a:defRPr/>
            </a:pPr>
            <a:fld id="{20F9DE69-DA61-406B-AE94-D946EC51C07A}" type="datetimeFigureOut">
              <a:rPr kumimoji="0" lang="ko-KR" altLang="en-US" sz="1500" smtClean="0">
                <a:solidFill>
                  <a:prstClr val="black"/>
                </a:solidFill>
                <a:latin typeface="맑은 고딕"/>
              </a:rPr>
              <a:pPr defTabSz="779252" eaLnBrk="1" fontAlgn="auto" latinLnBrk="1" hangingPunct="1">
                <a:spcBef>
                  <a:spcPts val="0"/>
                </a:spcBef>
                <a:spcAft>
                  <a:spcPts val="0"/>
                </a:spcAft>
                <a:defRPr/>
              </a:pPr>
              <a:t>2020-08-12</a:t>
            </a:fld>
            <a:endParaRPr kumimoji="0" lang="ko-KR" altLang="en-US" sz="1500">
              <a:solidFill>
                <a:prstClr val="black"/>
              </a:solidFill>
              <a:latin typeface="맑은 고딕"/>
            </a:endParaRPr>
          </a:p>
        </p:txBody>
      </p:sp>
      <p:sp>
        <p:nvSpPr>
          <p:cNvPr id="5" name="바닥글 개체 틀 4"/>
          <p:cNvSpPr>
            <a:spLocks noGrp="1"/>
          </p:cNvSpPr>
          <p:nvPr>
            <p:ph type="ftr" sz="quarter" idx="11"/>
          </p:nvPr>
        </p:nvSpPr>
        <p:spPr>
          <a:xfrm>
            <a:off x="3384338" y="6356935"/>
            <a:ext cx="3137326" cy="364281"/>
          </a:xfrm>
          <a:prstGeom prst="rect">
            <a:avLst/>
          </a:prstGeom>
        </p:spPr>
        <p:txBody>
          <a:bodyPr lIns="68417" tIns="34209" rIns="68417" bIns="34209"/>
          <a:lstStyle>
            <a:lvl1pPr>
              <a:defRPr>
                <a:ea typeface="굴림" pitchFamily="34" charset="-127"/>
              </a:defRPr>
            </a:lvl1pPr>
          </a:lstStyle>
          <a:p>
            <a:pPr defTabSz="779252" eaLnBrk="1" fontAlgn="auto" latinLnBrk="1" hangingPunct="1">
              <a:spcBef>
                <a:spcPts val="0"/>
              </a:spcBef>
              <a:spcAft>
                <a:spcPts val="0"/>
              </a:spcAft>
              <a:defRPr/>
            </a:pPr>
            <a:endParaRPr kumimoji="0" lang="ko-KR" altLang="en-US" sz="1500">
              <a:solidFill>
                <a:prstClr val="black"/>
              </a:solidFill>
              <a:latin typeface="맑은 고딕"/>
            </a:endParaRPr>
          </a:p>
        </p:txBody>
      </p:sp>
      <p:sp>
        <p:nvSpPr>
          <p:cNvPr id="6" name="슬라이드 번호 개체 틀 5"/>
          <p:cNvSpPr>
            <a:spLocks noGrp="1"/>
          </p:cNvSpPr>
          <p:nvPr>
            <p:ph type="sldNum" sz="quarter" idx="12"/>
          </p:nvPr>
        </p:nvSpPr>
        <p:spPr>
          <a:xfrm>
            <a:off x="7100028" y="6356935"/>
            <a:ext cx="2310446" cy="364281"/>
          </a:xfrm>
          <a:prstGeom prst="rect">
            <a:avLst/>
          </a:prstGeom>
        </p:spPr>
        <p:txBody>
          <a:bodyPr lIns="68417" tIns="34209" rIns="68417" bIns="34209"/>
          <a:lstStyle>
            <a:lvl1pPr>
              <a:defRPr>
                <a:ea typeface="굴림" pitchFamily="34" charset="-127"/>
              </a:defRPr>
            </a:lvl1pPr>
          </a:lstStyle>
          <a:p>
            <a:pPr>
              <a:defRPr/>
            </a:pPr>
            <a:fld id="{B8EF8B64-C385-44B7-AC60-B6501F77171E}" type="slidenum">
              <a:rPr lang="ko-KR" altLang="en-US">
                <a:solidFill>
                  <a:prstClr val="black"/>
                </a:solidFill>
              </a:rPr>
              <a:pPr>
                <a:defRPr/>
              </a:pPr>
              <a:t>‹#›</a:t>
            </a:fld>
            <a:endParaRPr lang="ko-KR" altLang="en-US">
              <a:solidFill>
                <a:prstClr val="black"/>
              </a:solidFill>
            </a:endParaRPr>
          </a:p>
        </p:txBody>
      </p:sp>
    </p:spTree>
    <p:extLst>
      <p:ext uri="{BB962C8B-B14F-4D97-AF65-F5344CB8AC3E}">
        <p14:creationId xmlns:p14="http://schemas.microsoft.com/office/powerpoint/2010/main" val="1393690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Only">
  <p:cSld name="내용">
    <p:spTree>
      <p:nvGrpSpPr>
        <p:cNvPr id="1" name=""/>
        <p:cNvGrpSpPr/>
        <p:nvPr/>
      </p:nvGrpSpPr>
      <p:grpSpPr>
        <a:xfrm>
          <a:off x="0" y="0"/>
          <a:ext cx="0" cy="0"/>
          <a:chOff x="0" y="0"/>
          <a:chExt cx="0" cy="0"/>
        </a:xfrm>
      </p:grpSpPr>
      <p:sp>
        <p:nvSpPr>
          <p:cNvPr id="2" name="내용 개체 틀 1"/>
          <p:cNvSpPr>
            <a:spLocks noGrp="1"/>
          </p:cNvSpPr>
          <p:nvPr>
            <p:ph/>
          </p:nvPr>
        </p:nvSpPr>
        <p:spPr>
          <a:xfrm>
            <a:off x="495528" y="275014"/>
            <a:ext cx="8914947" cy="5851545"/>
          </a:xfrm>
          <a:prstGeom prst="rect">
            <a:avLst/>
          </a:prstGeom>
        </p:spPr>
        <p:txBody>
          <a:bodyPr lIns="85149" tIns="42574" rIns="85149" bIns="42574"/>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8" name="Rectangle 5"/>
          <p:cNvSpPr>
            <a:spLocks noGrp="1" noChangeArrowheads="1"/>
          </p:cNvSpPr>
          <p:nvPr>
            <p:ph type="ftr" sz="quarter" idx="11"/>
          </p:nvPr>
        </p:nvSpPr>
        <p:spPr bwMode="auto">
          <a:xfrm>
            <a:off x="3381325" y="5649968"/>
            <a:ext cx="3137326" cy="473711"/>
          </a:xfrm>
          <a:prstGeom prst="rect">
            <a:avLst/>
          </a:prstGeom>
          <a:ln>
            <a:miter lim="800000"/>
            <a:headEnd/>
            <a:tailEnd/>
          </a:ln>
        </p:spPr>
        <p:txBody>
          <a:bodyPr vert="horz" wrap="square" lIns="85141" tIns="42571" rIns="85141" bIns="42571" numCol="1" anchor="t" anchorCtr="0" compatLnSpc="1">
            <a:prstTxWarp prst="textNoShape">
              <a:avLst/>
            </a:prstTxWarp>
          </a:bodyPr>
          <a:lstStyle>
            <a:lvl1pPr>
              <a:defRPr>
                <a:ea typeface="굴림" pitchFamily="50" charset="-127"/>
              </a:defRPr>
            </a:lvl1pPr>
          </a:lstStyle>
          <a:p>
            <a:pPr defTabSz="779252" eaLnBrk="1" fontAlgn="auto" latinLnBrk="1" hangingPunct="1">
              <a:spcBef>
                <a:spcPts val="0"/>
              </a:spcBef>
              <a:spcAft>
                <a:spcPts val="0"/>
              </a:spcAft>
              <a:defRPr/>
            </a:pPr>
            <a:endParaRPr kumimoji="0" lang="en-US" altLang="ko-KR" sz="1500">
              <a:solidFill>
                <a:prstClr val="black"/>
              </a:solidFill>
              <a:latin typeface="맑은 고딕"/>
            </a:endParaRPr>
          </a:p>
        </p:txBody>
      </p:sp>
      <p:sp>
        <p:nvSpPr>
          <p:cNvPr id="9" name="Rectangle 6"/>
          <p:cNvSpPr>
            <a:spLocks noGrp="1" noChangeArrowheads="1"/>
          </p:cNvSpPr>
          <p:nvPr>
            <p:ph type="sldNum" sz="quarter" idx="12"/>
          </p:nvPr>
        </p:nvSpPr>
        <p:spPr bwMode="auto">
          <a:xfrm>
            <a:off x="7100028" y="6244627"/>
            <a:ext cx="2310446" cy="476589"/>
          </a:xfrm>
          <a:prstGeom prst="rect">
            <a:avLst/>
          </a:prstGeom>
          <a:ln>
            <a:miter lim="800000"/>
            <a:headEnd/>
            <a:tailEnd/>
          </a:ln>
        </p:spPr>
        <p:txBody>
          <a:bodyPr vert="horz" wrap="square" lIns="85141" tIns="42571" rIns="85141" bIns="42571" numCol="1" anchor="t" anchorCtr="0" compatLnSpc="1">
            <a:prstTxWarp prst="textNoShape">
              <a:avLst/>
            </a:prstTxWarp>
          </a:bodyPr>
          <a:lstStyle>
            <a:lvl1pPr>
              <a:defRPr>
                <a:ea typeface="굴림" pitchFamily="50" charset="-127"/>
              </a:defRPr>
            </a:lvl1pPr>
          </a:lstStyle>
          <a:p>
            <a:pPr>
              <a:defRPr/>
            </a:pPr>
            <a:fld id="{42EA5236-D7AD-40BD-B0D7-F102BDA731E9}" type="slidenum">
              <a:rPr lang="ko-KR" altLang="en-US">
                <a:solidFill>
                  <a:prstClr val="black"/>
                </a:solidFill>
              </a:rPr>
              <a:pPr>
                <a:defRPr/>
              </a:pPr>
              <a:t>‹#›</a:t>
            </a:fld>
            <a:endParaRPr lang="en-US" altLang="ko-KR">
              <a:solidFill>
                <a:prstClr val="black"/>
              </a:solidFill>
            </a:endParaRPr>
          </a:p>
        </p:txBody>
      </p:sp>
    </p:spTree>
    <p:extLst>
      <p:ext uri="{BB962C8B-B14F-4D97-AF65-F5344CB8AC3E}">
        <p14:creationId xmlns:p14="http://schemas.microsoft.com/office/powerpoint/2010/main" val="56687756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1807825" y="178681"/>
            <a:ext cx="8076163" cy="296742"/>
          </a:xfrm>
          <a:prstGeom prst="rect">
            <a:avLst/>
          </a:prstGeom>
        </p:spPr>
        <p:txBody>
          <a:bodyPr lIns="85149" tIns="42574" rIns="85149" bIns="42574"/>
          <a:lstStyle>
            <a:lvl1pPr>
              <a:defRPr sz="2000" b="0">
                <a:latin typeface="+mn-ea"/>
                <a:ea typeface="+mn-ea"/>
              </a:defRPr>
            </a:lvl1pPr>
          </a:lstStyle>
          <a:p>
            <a:r>
              <a:rPr lang="ko-KR" altLang="en-US" dirty="0" smtClean="0"/>
              <a:t>마스터 제목 스타일 편집</a:t>
            </a:r>
            <a:endParaRPr lang="ko-KR" altLang="en-US" dirty="0"/>
          </a:p>
        </p:txBody>
      </p:sp>
      <p:sp>
        <p:nvSpPr>
          <p:cNvPr id="3" name="날짜 개체 틀 3"/>
          <p:cNvSpPr>
            <a:spLocks noGrp="1"/>
          </p:cNvSpPr>
          <p:nvPr>
            <p:ph type="dt" sz="half" idx="10"/>
          </p:nvPr>
        </p:nvSpPr>
        <p:spPr>
          <a:xfrm>
            <a:off x="495300" y="6356354"/>
            <a:ext cx="2311400" cy="365125"/>
          </a:xfrm>
          <a:prstGeom prst="rect">
            <a:avLst/>
          </a:prstGeom>
        </p:spPr>
        <p:txBody>
          <a:bodyPr lIns="85149" tIns="42574" rIns="85149" bIns="42574"/>
          <a:lstStyle>
            <a:lvl1pPr>
              <a:defRPr/>
            </a:lvl1pPr>
          </a:lstStyle>
          <a:p>
            <a:pPr defTabSz="779252" eaLnBrk="1" fontAlgn="auto" latinLnBrk="1" hangingPunct="1">
              <a:spcBef>
                <a:spcPts val="0"/>
              </a:spcBef>
              <a:spcAft>
                <a:spcPts val="0"/>
              </a:spcAft>
              <a:defRPr/>
            </a:pPr>
            <a:fld id="{377561C4-45C6-424D-A038-2F929C37C103}" type="datetime1">
              <a:rPr kumimoji="0" lang="ko-KR" altLang="en-US" sz="1500" smtClean="0">
                <a:solidFill>
                  <a:prstClr val="black"/>
                </a:solidFill>
                <a:latin typeface="맑은 고딕"/>
                <a:ea typeface="맑은 고딕" panose="020B0503020000020004" pitchFamily="34" charset="-127"/>
              </a:rPr>
              <a:pPr defTabSz="779252" eaLnBrk="1" fontAlgn="auto" latinLnBrk="1" hangingPunct="1">
                <a:spcBef>
                  <a:spcPts val="0"/>
                </a:spcBef>
                <a:spcAft>
                  <a:spcPts val="0"/>
                </a:spcAft>
                <a:defRPr/>
              </a:pPr>
              <a:t>2020-08-12</a:t>
            </a:fld>
            <a:endParaRPr kumimoji="0" lang="ko-KR" altLang="en-US" sz="1500">
              <a:solidFill>
                <a:prstClr val="black"/>
              </a:solidFill>
              <a:latin typeface="맑은 고딕"/>
              <a:ea typeface="맑은 고딕" panose="020B0503020000020004" pitchFamily="34" charset="-127"/>
            </a:endParaRPr>
          </a:p>
        </p:txBody>
      </p:sp>
      <p:sp>
        <p:nvSpPr>
          <p:cNvPr id="4" name="바닥글 개체 틀 4"/>
          <p:cNvSpPr>
            <a:spLocks noGrp="1"/>
          </p:cNvSpPr>
          <p:nvPr>
            <p:ph type="ftr" sz="quarter" idx="11"/>
          </p:nvPr>
        </p:nvSpPr>
        <p:spPr>
          <a:xfrm>
            <a:off x="2270107" y="5456741"/>
            <a:ext cx="3136900" cy="214290"/>
          </a:xfrm>
          <a:prstGeom prst="rect">
            <a:avLst/>
          </a:prstGeom>
        </p:spPr>
        <p:txBody>
          <a:bodyPr lIns="85149" tIns="42574" rIns="85149" bIns="42574"/>
          <a:lstStyle>
            <a:lvl1pPr>
              <a:defRPr/>
            </a:lvl1pPr>
          </a:lstStyle>
          <a:p>
            <a:pPr defTabSz="779252" eaLnBrk="1" fontAlgn="auto" latinLnBrk="1" hangingPunct="1">
              <a:spcBef>
                <a:spcPts val="0"/>
              </a:spcBef>
              <a:spcAft>
                <a:spcPts val="0"/>
              </a:spcAft>
              <a:defRPr/>
            </a:pPr>
            <a:endParaRPr kumimoji="0" lang="ko-KR" altLang="en-US" sz="1500">
              <a:solidFill>
                <a:prstClr val="black"/>
              </a:solidFill>
              <a:latin typeface="맑은 고딕"/>
              <a:ea typeface="맑은 고딕" panose="020B0503020000020004" pitchFamily="34" charset="-127"/>
            </a:endParaRPr>
          </a:p>
        </p:txBody>
      </p:sp>
      <p:sp>
        <p:nvSpPr>
          <p:cNvPr id="5" name="슬라이드 번호 개체 틀 5"/>
          <p:cNvSpPr>
            <a:spLocks noGrp="1"/>
          </p:cNvSpPr>
          <p:nvPr>
            <p:ph type="sldNum" sz="quarter" idx="12"/>
          </p:nvPr>
        </p:nvSpPr>
        <p:spPr>
          <a:xfrm>
            <a:off x="5881694" y="5852399"/>
            <a:ext cx="2311400" cy="226137"/>
          </a:xfrm>
          <a:prstGeom prst="rect">
            <a:avLst/>
          </a:prstGeom>
        </p:spPr>
        <p:txBody>
          <a:bodyPr/>
          <a:lstStyle>
            <a:lvl1pPr>
              <a:defRPr/>
            </a:lvl1pPr>
          </a:lstStyle>
          <a:p>
            <a:pPr>
              <a:defRPr/>
            </a:pPr>
            <a:fld id="{7FF62BFE-3E2D-421E-BB65-3D73728C0744}" type="slidenum">
              <a:rPr lang="ko-KR" altLang="en-US">
                <a:solidFill>
                  <a:prstClr val="black"/>
                </a:solidFill>
              </a:rPr>
              <a:pPr>
                <a:defRPr/>
              </a:pPr>
              <a:t>‹#›</a:t>
            </a:fld>
            <a:endParaRPr lang="ko-KR" altLang="en-US">
              <a:solidFill>
                <a:prstClr val="black"/>
              </a:solidFill>
            </a:endParaRPr>
          </a:p>
        </p:txBody>
      </p:sp>
    </p:spTree>
    <p:extLst>
      <p:ext uri="{BB962C8B-B14F-4D97-AF65-F5344CB8AC3E}">
        <p14:creationId xmlns:p14="http://schemas.microsoft.com/office/powerpoint/2010/main" val="2713847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89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Slide A">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5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7149244" y="168908"/>
            <a:ext cx="2719388" cy="307764"/>
          </a:xfrm>
          <a:prstGeom prst="rect">
            <a:avLst/>
          </a:prstGeom>
          <a:noFill/>
          <a:ln w="9525">
            <a:noFill/>
            <a:miter lim="800000"/>
            <a:headEnd/>
            <a:tailEnd/>
          </a:ln>
        </p:spPr>
        <p:txBody>
          <a:bodyPr lIns="91429" tIns="45714" rIns="91429" bIns="45714">
            <a:spAutoFit/>
          </a:bodyPr>
          <a:lstStyle/>
          <a:p>
            <a:pPr algn="r"/>
            <a:r>
              <a:rPr lang="en-US" altLang="ko-KR" sz="1400" b="1" dirty="0">
                <a:solidFill>
                  <a:srgbClr val="C0C0C0"/>
                </a:solidFill>
                <a:latin typeface="Arial" charset="0"/>
                <a:ea typeface="돋움" pitchFamily="50" charset="-127"/>
              </a:rPr>
              <a:t>LGE Internal Use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35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제목 슬라이드">
    <p:spTree>
      <p:nvGrpSpPr>
        <p:cNvPr id="1" name=""/>
        <p:cNvGrpSpPr/>
        <p:nvPr/>
      </p:nvGrpSpPr>
      <p:grpSpPr>
        <a:xfrm>
          <a:off x="0" y="0"/>
          <a:ext cx="0" cy="0"/>
          <a:chOff x="0" y="0"/>
          <a:chExt cx="0" cy="0"/>
        </a:xfrm>
      </p:grpSpPr>
      <p:sp>
        <p:nvSpPr>
          <p:cNvPr id="7" name="슬라이드 번호 개체 틀 5"/>
          <p:cNvSpPr>
            <a:spLocks noGrp="1"/>
          </p:cNvSpPr>
          <p:nvPr>
            <p:ph type="sldNum" sz="quarter" idx="4"/>
          </p:nvPr>
        </p:nvSpPr>
        <p:spPr>
          <a:xfrm>
            <a:off x="9165471" y="6475972"/>
            <a:ext cx="654089" cy="365125"/>
          </a:xfrm>
          <a:prstGeom prst="rect">
            <a:avLst/>
          </a:prstGeom>
        </p:spPr>
        <p:txBody>
          <a:bodyPr vert="horz" lIns="77925" tIns="38963" rIns="77925" bIns="38963" rtlCol="0" anchor="ctr"/>
          <a:lstStyle>
            <a:lvl1pPr algn="r">
              <a:defRPr sz="900">
                <a:solidFill>
                  <a:schemeClr val="tx1"/>
                </a:solidFill>
              </a:defRPr>
            </a:lvl1pPr>
          </a:lstStyle>
          <a:p>
            <a:fld id="{D8E713CA-9746-4049-B4CF-9E60AD736FAB}" type="slidenum">
              <a:rPr lang="ko-KR" altLang="en-US" smtClean="0">
                <a:solidFill>
                  <a:prstClr val="black"/>
                </a:solidFill>
              </a:rPr>
              <a:pPr/>
              <a:t>‹#›</a:t>
            </a:fld>
            <a:endParaRPr lang="ko-KR" altLang="en-US" dirty="0">
              <a:solidFill>
                <a:prstClr val="black"/>
              </a:solidFill>
            </a:endParaRPr>
          </a:p>
        </p:txBody>
      </p:sp>
      <p:sp>
        <p:nvSpPr>
          <p:cNvPr id="4" name="제목 2"/>
          <p:cNvSpPr>
            <a:spLocks noGrp="1"/>
          </p:cNvSpPr>
          <p:nvPr>
            <p:ph type="title"/>
          </p:nvPr>
        </p:nvSpPr>
        <p:spPr>
          <a:xfrm>
            <a:off x="261274" y="130622"/>
            <a:ext cx="5783847" cy="418059"/>
          </a:xfrm>
          <a:prstGeom prst="rect">
            <a:avLst/>
          </a:prstGeom>
        </p:spPr>
        <p:txBody>
          <a:bodyPr/>
          <a:lstStyle>
            <a:lvl1pPr algn="l">
              <a:defRPr sz="1700" b="1">
                <a:solidFill>
                  <a:schemeClr val="tx1"/>
                </a:solidFill>
                <a:latin typeface="Tahoma" pitchFamily="34" charset="0"/>
                <a:cs typeface="Tahoma"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31084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제목 슬라이드">
    <p:spTree>
      <p:nvGrpSpPr>
        <p:cNvPr id="1" name=""/>
        <p:cNvGrpSpPr/>
        <p:nvPr/>
      </p:nvGrpSpPr>
      <p:grpSpPr>
        <a:xfrm>
          <a:off x="0" y="0"/>
          <a:ext cx="0" cy="0"/>
          <a:chOff x="0" y="0"/>
          <a:chExt cx="0" cy="0"/>
        </a:xfrm>
      </p:grpSpPr>
      <p:sp>
        <p:nvSpPr>
          <p:cNvPr id="7" name="슬라이드 번호 개체 틀 5"/>
          <p:cNvSpPr>
            <a:spLocks noGrp="1"/>
          </p:cNvSpPr>
          <p:nvPr>
            <p:ph type="sldNum" sz="quarter" idx="4"/>
          </p:nvPr>
        </p:nvSpPr>
        <p:spPr>
          <a:xfrm>
            <a:off x="9165471" y="6475972"/>
            <a:ext cx="654089" cy="365125"/>
          </a:xfrm>
          <a:prstGeom prst="rect">
            <a:avLst/>
          </a:prstGeom>
        </p:spPr>
        <p:txBody>
          <a:bodyPr vert="horz" lIns="77925" tIns="38963" rIns="77925" bIns="38963" rtlCol="0" anchor="ctr"/>
          <a:lstStyle>
            <a:lvl1pPr algn="r">
              <a:defRPr sz="900">
                <a:solidFill>
                  <a:schemeClr val="tx1"/>
                </a:solidFill>
              </a:defRPr>
            </a:lvl1pPr>
          </a:lstStyle>
          <a:p>
            <a:fld id="{D8E713CA-9746-4049-B4CF-9E60AD736FAB}" type="slidenum">
              <a:rPr lang="ko-KR" altLang="en-US" smtClean="0">
                <a:solidFill>
                  <a:prstClr val="black"/>
                </a:solidFill>
              </a:rPr>
              <a:pPr/>
              <a:t>‹#›</a:t>
            </a:fld>
            <a:endParaRPr lang="ko-KR" altLang="en-US" dirty="0">
              <a:solidFill>
                <a:prstClr val="black"/>
              </a:solidFill>
            </a:endParaRPr>
          </a:p>
        </p:txBody>
      </p:sp>
      <p:sp>
        <p:nvSpPr>
          <p:cNvPr id="4" name="제목 2"/>
          <p:cNvSpPr>
            <a:spLocks noGrp="1"/>
          </p:cNvSpPr>
          <p:nvPr>
            <p:ph type="title"/>
          </p:nvPr>
        </p:nvSpPr>
        <p:spPr>
          <a:xfrm>
            <a:off x="261274" y="130622"/>
            <a:ext cx="5783847" cy="418059"/>
          </a:xfrm>
          <a:prstGeom prst="rect">
            <a:avLst/>
          </a:prstGeom>
        </p:spPr>
        <p:txBody>
          <a:bodyPr/>
          <a:lstStyle>
            <a:lvl1pPr algn="l">
              <a:defRPr sz="1700" b="1">
                <a:solidFill>
                  <a:schemeClr val="tx1"/>
                </a:solidFill>
                <a:latin typeface="Tahoma" pitchFamily="34" charset="0"/>
                <a:cs typeface="Tahoma"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403390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제목 슬라이드">
    <p:spTree>
      <p:nvGrpSpPr>
        <p:cNvPr id="1" name=""/>
        <p:cNvGrpSpPr/>
        <p:nvPr/>
      </p:nvGrpSpPr>
      <p:grpSpPr>
        <a:xfrm>
          <a:off x="0" y="0"/>
          <a:ext cx="0" cy="0"/>
          <a:chOff x="0" y="0"/>
          <a:chExt cx="0" cy="0"/>
        </a:xfrm>
      </p:grpSpPr>
      <p:sp>
        <p:nvSpPr>
          <p:cNvPr id="7" name="슬라이드 번호 개체 틀 5"/>
          <p:cNvSpPr>
            <a:spLocks noGrp="1"/>
          </p:cNvSpPr>
          <p:nvPr>
            <p:ph type="sldNum" sz="quarter" idx="4"/>
          </p:nvPr>
        </p:nvSpPr>
        <p:spPr>
          <a:xfrm>
            <a:off x="9165471" y="6475972"/>
            <a:ext cx="654089" cy="365125"/>
          </a:xfrm>
          <a:prstGeom prst="rect">
            <a:avLst/>
          </a:prstGeom>
        </p:spPr>
        <p:txBody>
          <a:bodyPr vert="horz" lIns="77925" tIns="38963" rIns="77925" bIns="38963" rtlCol="0" anchor="ctr"/>
          <a:lstStyle>
            <a:lvl1pPr algn="r">
              <a:defRPr sz="900">
                <a:solidFill>
                  <a:schemeClr val="tx1"/>
                </a:solidFill>
              </a:defRPr>
            </a:lvl1pPr>
          </a:lstStyle>
          <a:p>
            <a:fld id="{D8E713CA-9746-4049-B4CF-9E60AD736FAB}" type="slidenum">
              <a:rPr lang="ko-KR" altLang="en-US" smtClean="0">
                <a:solidFill>
                  <a:prstClr val="black"/>
                </a:solidFill>
              </a:rPr>
              <a:pPr/>
              <a:t>‹#›</a:t>
            </a:fld>
            <a:endParaRPr lang="ko-KR" altLang="en-US" dirty="0">
              <a:solidFill>
                <a:prstClr val="black"/>
              </a:solidFill>
            </a:endParaRPr>
          </a:p>
        </p:txBody>
      </p:sp>
      <p:sp>
        <p:nvSpPr>
          <p:cNvPr id="4" name="제목 2"/>
          <p:cNvSpPr>
            <a:spLocks noGrp="1"/>
          </p:cNvSpPr>
          <p:nvPr>
            <p:ph type="title"/>
          </p:nvPr>
        </p:nvSpPr>
        <p:spPr>
          <a:xfrm>
            <a:off x="261274" y="130622"/>
            <a:ext cx="5783847" cy="418059"/>
          </a:xfrm>
          <a:prstGeom prst="rect">
            <a:avLst/>
          </a:prstGeom>
        </p:spPr>
        <p:txBody>
          <a:bodyPr/>
          <a:lstStyle>
            <a:lvl1pPr algn="l">
              <a:defRPr sz="1700" b="1">
                <a:solidFill>
                  <a:schemeClr val="tx1"/>
                </a:solidFill>
                <a:latin typeface="Tahoma" pitchFamily="34" charset="0"/>
                <a:cs typeface="Tahoma"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1316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제목 및 내용 4개">
    <p:spTree>
      <p:nvGrpSpPr>
        <p:cNvPr id="1" name=""/>
        <p:cNvGrpSpPr/>
        <p:nvPr/>
      </p:nvGrpSpPr>
      <p:grpSpPr>
        <a:xfrm>
          <a:off x="0" y="0"/>
          <a:ext cx="0" cy="0"/>
          <a:chOff x="0" y="0"/>
          <a:chExt cx="0" cy="0"/>
        </a:xfrm>
      </p:grpSpPr>
      <p:sp>
        <p:nvSpPr>
          <p:cNvPr id="2" name="제목 1"/>
          <p:cNvSpPr>
            <a:spLocks noGrp="1"/>
          </p:cNvSpPr>
          <p:nvPr>
            <p:ph type="title" sz="quarter"/>
          </p:nvPr>
        </p:nvSpPr>
        <p:spPr>
          <a:xfrm>
            <a:off x="966791" y="762001"/>
            <a:ext cx="7110412" cy="6731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quarter" idx="1"/>
          </p:nvPr>
        </p:nvSpPr>
        <p:spPr>
          <a:xfrm>
            <a:off x="495301" y="1600201"/>
            <a:ext cx="4381501" cy="2185988"/>
          </a:xfrm>
          <a:prstGeom prst="rect">
            <a:avLst/>
          </a:prstGeom>
        </p:spPr>
        <p:txBody>
          <a:bodyPr lIns="77925" tIns="38963" rIns="77925" bIns="38963"/>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5029199" y="1600201"/>
            <a:ext cx="4381501" cy="2185988"/>
          </a:xfrm>
          <a:prstGeom prst="rect">
            <a:avLst/>
          </a:prstGeom>
        </p:spPr>
        <p:txBody>
          <a:bodyPr lIns="77925" tIns="38963" rIns="77925" bIns="38963"/>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495301" y="3938592"/>
            <a:ext cx="4381501" cy="2187575"/>
          </a:xfrm>
          <a:prstGeom prst="rect">
            <a:avLst/>
          </a:prstGeom>
        </p:spPr>
        <p:txBody>
          <a:bodyPr lIns="77925" tIns="38963" rIns="77925" bIns="38963"/>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내용 개체 틀 5"/>
          <p:cNvSpPr>
            <a:spLocks noGrp="1"/>
          </p:cNvSpPr>
          <p:nvPr>
            <p:ph sz="quarter" idx="4"/>
          </p:nvPr>
        </p:nvSpPr>
        <p:spPr>
          <a:xfrm>
            <a:off x="5029199" y="3938592"/>
            <a:ext cx="4381501" cy="2187575"/>
          </a:xfrm>
          <a:prstGeom prst="rect">
            <a:avLst/>
          </a:prstGeom>
        </p:spPr>
        <p:txBody>
          <a:bodyPr lIns="77925" tIns="38963" rIns="77925" bIns="38963"/>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슬라이드 번호 개체 틀 6"/>
          <p:cNvSpPr>
            <a:spLocks noGrp="1"/>
          </p:cNvSpPr>
          <p:nvPr>
            <p:ph type="sldNum" sz="quarter" idx="10"/>
          </p:nvPr>
        </p:nvSpPr>
        <p:spPr>
          <a:xfrm>
            <a:off x="3152778" y="6556376"/>
            <a:ext cx="2133600" cy="198439"/>
          </a:xfrm>
        </p:spPr>
        <p:txBody>
          <a:bodyPr/>
          <a:lstStyle>
            <a:lvl1pPr>
              <a:defRPr/>
            </a:lvl1pPr>
          </a:lstStyle>
          <a:p>
            <a:fld id="{9F1BDE18-F398-4DE6-B1F1-06F117092BAC}" type="slidenum">
              <a:rPr lang="en-US" altLang="ko-KR">
                <a:solidFill>
                  <a:prstClr val="black"/>
                </a:solidFill>
              </a:rPr>
              <a:pPr/>
              <a:t>‹#›</a:t>
            </a:fld>
            <a:endParaRPr lang="en-US" altLang="ko-KR" dirty="0">
              <a:solidFill>
                <a:prstClr val="black"/>
              </a:solidFill>
            </a:endParaRPr>
          </a:p>
        </p:txBody>
      </p:sp>
    </p:spTree>
    <p:extLst>
      <p:ext uri="{BB962C8B-B14F-4D97-AF65-F5344CB8AC3E}">
        <p14:creationId xmlns:p14="http://schemas.microsoft.com/office/powerpoint/2010/main" val="11362027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png"/><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83" r:id="rId1"/>
    <p:sldLayoutId id="2147484384" r:id="rId2"/>
    <p:sldLayoutId id="2147484386" r:id="rId3"/>
    <p:sldLayoutId id="2147484389" r:id="rId4"/>
    <p:sldLayoutId id="2147484390" r:id="rId5"/>
  </p:sldLayoutIdLst>
  <p:timing>
    <p:tnLst>
      <p:par>
        <p:cTn id="1" dur="indefinite" restart="never" nodeType="tmRoot"/>
      </p:par>
    </p:tnLst>
  </p:timing>
  <p:hf sldNum="0" hd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제목 1"/>
          <p:cNvSpPr txBox="1">
            <a:spLocks/>
          </p:cNvSpPr>
          <p:nvPr userDrawn="1"/>
        </p:nvSpPr>
        <p:spPr>
          <a:xfrm>
            <a:off x="194478" y="172053"/>
            <a:ext cx="7410823" cy="346051"/>
          </a:xfrm>
          <a:prstGeom prst="rect">
            <a:avLst/>
          </a:prstGeom>
        </p:spPr>
        <p:txBody>
          <a:bodyPr lIns="77925" tIns="38963" rIns="77925" bIns="38963"/>
          <a:lstStyle>
            <a:lvl1pPr algn="l">
              <a:defRPr sz="1800" b="1">
                <a:solidFill>
                  <a:srgbClr val="A9072E"/>
                </a:solidFill>
              </a:defRPr>
            </a:lvl1pPr>
          </a:lstStyle>
          <a:p>
            <a:pPr defTabSz="779252" eaLnBrk="1" fontAlgn="auto" latinLnBrk="1" hangingPunct="1">
              <a:spcAft>
                <a:spcPts val="0"/>
              </a:spcAft>
              <a:defRPr/>
            </a:pPr>
            <a:endParaRPr kumimoji="0" lang="ko-KR" altLang="en-US" sz="1700" dirty="0" smtClean="0">
              <a:latin typeface="맑은 고딕"/>
              <a:ea typeface="맑은 고딕" panose="020B0503020000020004" pitchFamily="34" charset="-127"/>
            </a:endParaRPr>
          </a:p>
        </p:txBody>
      </p:sp>
      <p:sp>
        <p:nvSpPr>
          <p:cNvPr id="14" name="슬라이드 번호 개체 틀 5"/>
          <p:cNvSpPr>
            <a:spLocks noGrp="1"/>
          </p:cNvSpPr>
          <p:nvPr>
            <p:ph type="sldNum" sz="quarter" idx="4"/>
          </p:nvPr>
        </p:nvSpPr>
        <p:spPr>
          <a:xfrm>
            <a:off x="9165471" y="6475973"/>
            <a:ext cx="654089" cy="365125"/>
          </a:xfrm>
          <a:prstGeom prst="rect">
            <a:avLst/>
          </a:prstGeom>
        </p:spPr>
        <p:txBody>
          <a:bodyPr vert="horz" lIns="77925" tIns="38963" rIns="77925" bIns="38963" rtlCol="0" anchor="ctr"/>
          <a:lstStyle>
            <a:lvl1pPr algn="r">
              <a:defRPr sz="900">
                <a:solidFill>
                  <a:schemeClr val="tx1"/>
                </a:solidFill>
              </a:defRPr>
            </a:lvl1pPr>
          </a:lstStyle>
          <a:p>
            <a:pPr defTabSz="779252" eaLnBrk="1" fontAlgn="auto" latinLnBrk="1" hangingPunct="1">
              <a:spcBef>
                <a:spcPts val="0"/>
              </a:spcBef>
              <a:spcAft>
                <a:spcPts val="0"/>
              </a:spcAft>
            </a:pPr>
            <a:fld id="{D8E713CA-9746-4049-B4CF-9E60AD736FAB}" type="slidenum">
              <a:rPr kumimoji="0" lang="ko-KR" altLang="en-US" smtClean="0">
                <a:solidFill>
                  <a:prstClr val="black"/>
                </a:solidFill>
                <a:latin typeface="맑은 고딕"/>
                <a:ea typeface="맑은 고딕" panose="020B0503020000020004" pitchFamily="34" charset="-127"/>
              </a:rPr>
              <a:pPr defTabSz="779252" eaLnBrk="1" fontAlgn="auto" latinLnBrk="1" hangingPunct="1">
                <a:spcBef>
                  <a:spcPts val="0"/>
                </a:spcBef>
                <a:spcAft>
                  <a:spcPts val="0"/>
                </a:spcAft>
              </a:pPr>
              <a:t>‹#›</a:t>
            </a:fld>
            <a:endParaRPr kumimoji="0" lang="ko-KR" altLang="en-US" dirty="0">
              <a:solidFill>
                <a:prstClr val="black"/>
              </a:solidFill>
              <a:latin typeface="맑은 고딕"/>
              <a:ea typeface="맑은 고딕" panose="020B0503020000020004" pitchFamily="34" charset="-127"/>
            </a:endParaRPr>
          </a:p>
        </p:txBody>
      </p:sp>
      <p:cxnSp>
        <p:nvCxnSpPr>
          <p:cNvPr id="5" name="직선 연결선 4"/>
          <p:cNvCxnSpPr/>
          <p:nvPr userDrawn="1"/>
        </p:nvCxnSpPr>
        <p:spPr>
          <a:xfrm>
            <a:off x="0" y="764704"/>
            <a:ext cx="9906000" cy="0"/>
          </a:xfrm>
          <a:prstGeom prst="line">
            <a:avLst/>
          </a:prstGeom>
          <a:ln w="19050">
            <a:solidFill>
              <a:srgbClr val="595959"/>
            </a:solidFill>
          </a:ln>
        </p:spPr>
        <p:style>
          <a:lnRef idx="1">
            <a:schemeClr val="accent1"/>
          </a:lnRef>
          <a:fillRef idx="0">
            <a:schemeClr val="accent1"/>
          </a:fillRef>
          <a:effectRef idx="0">
            <a:schemeClr val="accent1"/>
          </a:effectRef>
          <a:fontRef idx="minor">
            <a:schemeClr val="tx1"/>
          </a:fontRef>
        </p:style>
      </p:cxnSp>
      <p:sp>
        <p:nvSpPr>
          <p:cNvPr id="7" name="Title Placeholder 6"/>
          <p:cNvSpPr>
            <a:spLocks noGrp="1"/>
          </p:cNvSpPr>
          <p:nvPr>
            <p:ph type="title"/>
          </p:nvPr>
        </p:nvSpPr>
        <p:spPr>
          <a:xfrm>
            <a:off x="495300" y="274639"/>
            <a:ext cx="8915400" cy="1143000"/>
          </a:xfrm>
          <a:prstGeom prst="rect">
            <a:avLst/>
          </a:prstGeom>
        </p:spPr>
        <p:txBody>
          <a:bodyPr vert="horz" lIns="77925" tIns="38963" rIns="77925" bIns="38963" rtlCol="0" anchor="ctr">
            <a:normAutofit/>
          </a:bodyPr>
          <a:lstStyle/>
          <a:p>
            <a:r>
              <a:rPr lang="en-US" smtClean="0"/>
              <a:t>Click to edit Master title style</a:t>
            </a:r>
            <a:endParaRPr lang="en-US"/>
          </a:p>
        </p:txBody>
      </p:sp>
      <p:pic>
        <p:nvPicPr>
          <p:cNvPr id="8" name="Picture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32288" y="6507184"/>
            <a:ext cx="748610" cy="299808"/>
          </a:xfrm>
          <a:prstGeom prst="rect">
            <a:avLst/>
          </a:prstGeom>
        </p:spPr>
      </p:pic>
    </p:spTree>
    <p:extLst>
      <p:ext uri="{BB962C8B-B14F-4D97-AF65-F5344CB8AC3E}">
        <p14:creationId xmlns:p14="http://schemas.microsoft.com/office/powerpoint/2010/main" val="1149796635"/>
      </p:ext>
    </p:extLst>
  </p:cSld>
  <p:clrMap bg1="lt1" tx1="dk1" bg2="lt2" tx2="dk2" accent1="accent1" accent2="accent2" accent3="accent3" accent4="accent4" accent5="accent5" accent6="accent6" hlink="hlink" folHlink="folHlink"/>
  <p:sldLayoutIdLst>
    <p:sldLayoutId id="2147484393" r:id="rId1"/>
    <p:sldLayoutId id="2147484394" r:id="rId2"/>
    <p:sldLayoutId id="214748439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 id="2147484405" r:id="rId12"/>
    <p:sldLayoutId id="2147484406" r:id="rId13"/>
    <p:sldLayoutId id="2147484407" r:id="rId14"/>
    <p:sldLayoutId id="2147484408" r:id="rId15"/>
  </p:sldLayoutIdLst>
  <p:timing>
    <p:tnLst>
      <p:par>
        <p:cTn id="1" dur="indefinite" restart="never" nodeType="tmRoot"/>
      </p:par>
    </p:tnLst>
  </p:timing>
  <p:hf hdr="0" ftr="0" dt="0"/>
  <p:txStyles>
    <p:titleStyle>
      <a:lvl1pPr algn="ctr" defTabSz="779252" rtl="0" eaLnBrk="1" latinLnBrk="1" hangingPunct="1">
        <a:spcBef>
          <a:spcPct val="0"/>
        </a:spcBef>
        <a:buNone/>
        <a:defRPr sz="3700" kern="1200">
          <a:solidFill>
            <a:schemeClr val="tx1"/>
          </a:solidFill>
          <a:latin typeface="+mj-lt"/>
          <a:ea typeface="+mj-ea"/>
          <a:cs typeface="+mj-cs"/>
        </a:defRPr>
      </a:lvl1pPr>
    </p:titleStyle>
    <p:bodyStyle>
      <a:lvl1pPr marL="292219" indent="-292219" algn="l" defTabSz="779252" rtl="0" eaLnBrk="1" latinLnBrk="1" hangingPunct="1">
        <a:spcBef>
          <a:spcPct val="20000"/>
        </a:spcBef>
        <a:buFont typeface="Arial" pitchFamily="34" charset="0"/>
        <a:buChar char="•"/>
        <a:defRPr sz="2700" kern="1200">
          <a:solidFill>
            <a:schemeClr val="tx1"/>
          </a:solidFill>
          <a:latin typeface="+mn-lt"/>
          <a:ea typeface="+mn-ea"/>
          <a:cs typeface="+mn-cs"/>
        </a:defRPr>
      </a:lvl1pPr>
      <a:lvl2pPr marL="633142" indent="-243516" algn="l" defTabSz="779252" rtl="0" eaLnBrk="1" latinLnBrk="1" hangingPunct="1">
        <a:spcBef>
          <a:spcPct val="20000"/>
        </a:spcBef>
        <a:buFont typeface="Arial" pitchFamily="34" charset="0"/>
        <a:buChar char="–"/>
        <a:defRPr sz="2400" kern="1200">
          <a:solidFill>
            <a:schemeClr val="tx1"/>
          </a:solidFill>
          <a:latin typeface="+mn-lt"/>
          <a:ea typeface="+mn-ea"/>
          <a:cs typeface="+mn-cs"/>
        </a:defRPr>
      </a:lvl2pPr>
      <a:lvl3pPr marL="974065" indent="-194813" algn="l" defTabSz="779252" rtl="0" eaLnBrk="1" latinLnBrk="1" hangingPunct="1">
        <a:spcBef>
          <a:spcPct val="20000"/>
        </a:spcBef>
        <a:buFont typeface="Arial" pitchFamily="34" charset="0"/>
        <a:buChar char="•"/>
        <a:defRPr sz="2000" kern="1200">
          <a:solidFill>
            <a:schemeClr val="tx1"/>
          </a:solidFill>
          <a:latin typeface="+mn-lt"/>
          <a:ea typeface="+mn-ea"/>
          <a:cs typeface="+mn-cs"/>
        </a:defRPr>
      </a:lvl3pPr>
      <a:lvl4pPr marL="1363690" indent="-194813" algn="l" defTabSz="779252" rtl="0" eaLnBrk="1" latinLnBrk="1" hangingPunct="1">
        <a:spcBef>
          <a:spcPct val="20000"/>
        </a:spcBef>
        <a:buFont typeface="Arial" pitchFamily="34" charset="0"/>
        <a:buChar char="–"/>
        <a:defRPr sz="1700" kern="1200">
          <a:solidFill>
            <a:schemeClr val="tx1"/>
          </a:solidFill>
          <a:latin typeface="+mn-lt"/>
          <a:ea typeface="+mn-ea"/>
          <a:cs typeface="+mn-cs"/>
        </a:defRPr>
      </a:lvl4pPr>
      <a:lvl5pPr marL="1753316" indent="-194813" algn="l" defTabSz="779252" rtl="0" eaLnBrk="1" latinLnBrk="1" hangingPunct="1">
        <a:spcBef>
          <a:spcPct val="20000"/>
        </a:spcBef>
        <a:buFont typeface="Arial" pitchFamily="34" charset="0"/>
        <a:buChar char="»"/>
        <a:defRPr sz="1700" kern="1200">
          <a:solidFill>
            <a:schemeClr val="tx1"/>
          </a:solidFill>
          <a:latin typeface="+mn-lt"/>
          <a:ea typeface="+mn-ea"/>
          <a:cs typeface="+mn-cs"/>
        </a:defRPr>
      </a:lvl5pPr>
      <a:lvl6pPr marL="2142942" indent="-194813" algn="l" defTabSz="779252" rtl="0" eaLnBrk="1" latinLnBrk="1" hangingPunct="1">
        <a:spcBef>
          <a:spcPct val="20000"/>
        </a:spcBef>
        <a:buFont typeface="Arial" pitchFamily="34" charset="0"/>
        <a:buChar char="•"/>
        <a:defRPr sz="1700" kern="1200">
          <a:solidFill>
            <a:schemeClr val="tx1"/>
          </a:solidFill>
          <a:latin typeface="+mn-lt"/>
          <a:ea typeface="+mn-ea"/>
          <a:cs typeface="+mn-cs"/>
        </a:defRPr>
      </a:lvl6pPr>
      <a:lvl7pPr marL="2532568" indent="-194813" algn="l" defTabSz="779252" rtl="0" eaLnBrk="1" latinLnBrk="1" hangingPunct="1">
        <a:spcBef>
          <a:spcPct val="20000"/>
        </a:spcBef>
        <a:buFont typeface="Arial" pitchFamily="34" charset="0"/>
        <a:buChar char="•"/>
        <a:defRPr sz="1700" kern="1200">
          <a:solidFill>
            <a:schemeClr val="tx1"/>
          </a:solidFill>
          <a:latin typeface="+mn-lt"/>
          <a:ea typeface="+mn-ea"/>
          <a:cs typeface="+mn-cs"/>
        </a:defRPr>
      </a:lvl7pPr>
      <a:lvl8pPr marL="2922194" indent="-194813" algn="l" defTabSz="779252" rtl="0" eaLnBrk="1" latinLnBrk="1" hangingPunct="1">
        <a:spcBef>
          <a:spcPct val="20000"/>
        </a:spcBef>
        <a:buFont typeface="Arial" pitchFamily="34" charset="0"/>
        <a:buChar char="•"/>
        <a:defRPr sz="1700" kern="1200">
          <a:solidFill>
            <a:schemeClr val="tx1"/>
          </a:solidFill>
          <a:latin typeface="+mn-lt"/>
          <a:ea typeface="+mn-ea"/>
          <a:cs typeface="+mn-cs"/>
        </a:defRPr>
      </a:lvl8pPr>
      <a:lvl9pPr marL="3311820" indent="-194813" algn="l" defTabSz="779252" rtl="0" eaLnBrk="1" latinLnBrk="1"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ko-KR"/>
      </a:defPPr>
      <a:lvl1pPr marL="0" algn="l" defTabSz="779252" rtl="0" eaLnBrk="1" latinLnBrk="1" hangingPunct="1">
        <a:defRPr sz="1500" kern="1200">
          <a:solidFill>
            <a:schemeClr val="tx1"/>
          </a:solidFill>
          <a:latin typeface="+mn-lt"/>
          <a:ea typeface="+mn-ea"/>
          <a:cs typeface="+mn-cs"/>
        </a:defRPr>
      </a:lvl1pPr>
      <a:lvl2pPr marL="389626" algn="l" defTabSz="779252" rtl="0" eaLnBrk="1" latinLnBrk="1" hangingPunct="1">
        <a:defRPr sz="1500" kern="1200">
          <a:solidFill>
            <a:schemeClr val="tx1"/>
          </a:solidFill>
          <a:latin typeface="+mn-lt"/>
          <a:ea typeface="+mn-ea"/>
          <a:cs typeface="+mn-cs"/>
        </a:defRPr>
      </a:lvl2pPr>
      <a:lvl3pPr marL="779252" algn="l" defTabSz="779252" rtl="0" eaLnBrk="1" latinLnBrk="1" hangingPunct="1">
        <a:defRPr sz="1500" kern="1200">
          <a:solidFill>
            <a:schemeClr val="tx1"/>
          </a:solidFill>
          <a:latin typeface="+mn-lt"/>
          <a:ea typeface="+mn-ea"/>
          <a:cs typeface="+mn-cs"/>
        </a:defRPr>
      </a:lvl3pPr>
      <a:lvl4pPr marL="1168878" algn="l" defTabSz="779252" rtl="0" eaLnBrk="1" latinLnBrk="1" hangingPunct="1">
        <a:defRPr sz="1500" kern="1200">
          <a:solidFill>
            <a:schemeClr val="tx1"/>
          </a:solidFill>
          <a:latin typeface="+mn-lt"/>
          <a:ea typeface="+mn-ea"/>
          <a:cs typeface="+mn-cs"/>
        </a:defRPr>
      </a:lvl4pPr>
      <a:lvl5pPr marL="1558503" algn="l" defTabSz="779252" rtl="0" eaLnBrk="1" latinLnBrk="1" hangingPunct="1">
        <a:defRPr sz="1500" kern="1200">
          <a:solidFill>
            <a:schemeClr val="tx1"/>
          </a:solidFill>
          <a:latin typeface="+mn-lt"/>
          <a:ea typeface="+mn-ea"/>
          <a:cs typeface="+mn-cs"/>
        </a:defRPr>
      </a:lvl5pPr>
      <a:lvl6pPr marL="1948129" algn="l" defTabSz="779252" rtl="0" eaLnBrk="1" latinLnBrk="1" hangingPunct="1">
        <a:defRPr sz="1500" kern="1200">
          <a:solidFill>
            <a:schemeClr val="tx1"/>
          </a:solidFill>
          <a:latin typeface="+mn-lt"/>
          <a:ea typeface="+mn-ea"/>
          <a:cs typeface="+mn-cs"/>
        </a:defRPr>
      </a:lvl6pPr>
      <a:lvl7pPr marL="2337755" algn="l" defTabSz="779252" rtl="0" eaLnBrk="1" latinLnBrk="1" hangingPunct="1">
        <a:defRPr sz="1500" kern="1200">
          <a:solidFill>
            <a:schemeClr val="tx1"/>
          </a:solidFill>
          <a:latin typeface="+mn-lt"/>
          <a:ea typeface="+mn-ea"/>
          <a:cs typeface="+mn-cs"/>
        </a:defRPr>
      </a:lvl7pPr>
      <a:lvl8pPr marL="2727381" algn="l" defTabSz="779252" rtl="0" eaLnBrk="1" latinLnBrk="1" hangingPunct="1">
        <a:defRPr sz="1500" kern="1200">
          <a:solidFill>
            <a:schemeClr val="tx1"/>
          </a:solidFill>
          <a:latin typeface="+mn-lt"/>
          <a:ea typeface="+mn-ea"/>
          <a:cs typeface="+mn-cs"/>
        </a:defRPr>
      </a:lvl8pPr>
      <a:lvl9pPr marL="3117007" algn="l" defTabSz="779252" rtl="0" eaLnBrk="1" latinLnBrk="1"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slide" Target="slide20.xml"/><Relationship Id="rId5" Type="http://schemas.openxmlformats.org/officeDocument/2006/relationships/diagramQuickStyle" Target="../diagrams/quickStyle1.xml"/><Relationship Id="rId10" Type="http://schemas.openxmlformats.org/officeDocument/2006/relationships/slide" Target="slide22.xml"/><Relationship Id="rId4" Type="http://schemas.openxmlformats.org/officeDocument/2006/relationships/diagramLayout" Target="../diagrams/layout1.xml"/><Relationship Id="rId9" Type="http://schemas.openxmlformats.org/officeDocument/2006/relationships/slide" Target="slide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2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6"/>
          <p:cNvSpPr>
            <a:spLocks noChangeArrowheads="1"/>
          </p:cNvSpPr>
          <p:nvPr/>
        </p:nvSpPr>
        <p:spPr bwMode="auto">
          <a:xfrm>
            <a:off x="1761581" y="1124680"/>
            <a:ext cx="6395775" cy="1152525"/>
          </a:xfrm>
          <a:prstGeom prst="rect">
            <a:avLst/>
          </a:prstGeom>
          <a:noFill/>
          <a:ln w="9525" algn="ctr">
            <a:noFill/>
            <a:miter lim="800000"/>
            <a:headEnd/>
            <a:tailEnd/>
          </a:ln>
        </p:spPr>
        <p:txBody>
          <a:bodyPr wrap="none" anchor="ctr"/>
          <a:lstStyle/>
          <a:p>
            <a:pPr lvl="0" algn="ctr" eaLnBrk="1" latinLnBrk="1" hangingPunct="1"/>
            <a:endParaRPr lang="en-US" altLang="ko-KR" sz="2800" dirty="0">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7172" name="Line 4"/>
          <p:cNvSpPr>
            <a:spLocks noChangeShapeType="1"/>
          </p:cNvSpPr>
          <p:nvPr/>
        </p:nvSpPr>
        <p:spPr bwMode="auto">
          <a:xfrm>
            <a:off x="1971053" y="2096852"/>
            <a:ext cx="5976830" cy="0"/>
          </a:xfrm>
          <a:prstGeom prst="line">
            <a:avLst/>
          </a:prstGeom>
          <a:noFill/>
          <a:ln w="12700">
            <a:solidFill>
              <a:schemeClr val="tx1"/>
            </a:solidFill>
            <a:round/>
            <a:headEnd/>
            <a:tailEnd/>
          </a:ln>
        </p:spPr>
        <p:txBody>
          <a:bodyPr lIns="91417" tIns="45709" rIns="91417" bIns="45709"/>
          <a:lstStyle/>
          <a:p>
            <a:endParaRPr lang="ko-KR" altLang="en-US" dirty="0">
              <a:latin typeface="Arial Narrow" panose="020B0606020202030204" pitchFamily="34" charset="0"/>
              <a:ea typeface="LG스마트체 Regular" panose="020B0600000101010101" pitchFamily="50" charset="-127"/>
            </a:endParaRPr>
          </a:p>
        </p:txBody>
      </p:sp>
      <p:sp>
        <p:nvSpPr>
          <p:cNvPr id="7173" name="직사각형 4"/>
          <p:cNvSpPr>
            <a:spLocks noChangeArrowheads="1"/>
          </p:cNvSpPr>
          <p:nvPr/>
        </p:nvSpPr>
        <p:spPr bwMode="auto">
          <a:xfrm>
            <a:off x="4514475" y="5176030"/>
            <a:ext cx="889988" cy="369332"/>
          </a:xfrm>
          <a:prstGeom prst="rect">
            <a:avLst/>
          </a:prstGeom>
          <a:noFill/>
          <a:ln w="9525">
            <a:noFill/>
            <a:miter lim="800000"/>
            <a:headEnd/>
            <a:tailEnd/>
          </a:ln>
        </p:spPr>
        <p:txBody>
          <a:bodyPr wrap="none">
            <a:spAutoFit/>
          </a:bodyPr>
          <a:lstStyle/>
          <a:p>
            <a:pPr algn="ctr" eaLnBrk="1" latinLnBrk="1" hangingPunct="1"/>
            <a:r>
              <a:rPr lang="en-US" altLang="ko-KR" b="1" dirty="0" smtClean="0">
                <a:solidFill>
                  <a:srgbClr val="000000"/>
                </a:solidFill>
                <a:latin typeface="Arial Narrow" panose="020B0606020202030204" pitchFamily="34" charset="0"/>
                <a:ea typeface="LG스마트체 Regular" panose="020B0600000101010101" pitchFamily="50" charset="-127"/>
              </a:rPr>
              <a:t>VS DCV</a:t>
            </a:r>
            <a:endParaRPr lang="en-US" altLang="ko-KR" b="1" dirty="0">
              <a:solidFill>
                <a:srgbClr val="000000"/>
              </a:solidFill>
              <a:latin typeface="Arial Narrow" panose="020B0606020202030204" pitchFamily="34" charset="0"/>
              <a:ea typeface="LG스마트체 Regular" panose="020B0600000101010101" pitchFamily="50" charset="-127"/>
            </a:endParaRPr>
          </a:p>
        </p:txBody>
      </p:sp>
      <p:sp>
        <p:nvSpPr>
          <p:cNvPr id="7174" name="직사각형 4"/>
          <p:cNvSpPr>
            <a:spLocks noChangeArrowheads="1"/>
          </p:cNvSpPr>
          <p:nvPr/>
        </p:nvSpPr>
        <p:spPr bwMode="auto">
          <a:xfrm>
            <a:off x="4443943" y="4725180"/>
            <a:ext cx="1031051" cy="369332"/>
          </a:xfrm>
          <a:prstGeom prst="rect">
            <a:avLst/>
          </a:prstGeom>
          <a:noFill/>
          <a:ln w="9525">
            <a:noFill/>
            <a:miter lim="800000"/>
            <a:headEnd/>
            <a:tailEnd/>
          </a:ln>
        </p:spPr>
        <p:txBody>
          <a:bodyPr wrap="none">
            <a:spAutoFit/>
          </a:bodyPr>
          <a:lstStyle/>
          <a:p>
            <a:pPr algn="ctr" eaLnBrk="1" latinLnBrk="1" hangingPunct="1"/>
            <a:r>
              <a:rPr lang="en-US" altLang="ko-KR" b="1" dirty="0" smtClean="0">
                <a:latin typeface="Arial Narrow" panose="020B0606020202030204" pitchFamily="34" charset="0"/>
                <a:ea typeface="LG스마트체 Regular" panose="020B0600000101010101" pitchFamily="50" charset="-127"/>
              </a:rPr>
              <a:t>2020.8.13</a:t>
            </a:r>
            <a:endParaRPr lang="ko-KR" altLang="en-US" b="1" dirty="0">
              <a:latin typeface="Arial Narrow" panose="020B0606020202030204" pitchFamily="34" charset="0"/>
              <a:ea typeface="LG스마트체 Regular" panose="020B0600000101010101" pitchFamily="50" charset="-127"/>
            </a:endParaRPr>
          </a:p>
        </p:txBody>
      </p:sp>
      <p:sp>
        <p:nvSpPr>
          <p:cNvPr id="7177" name="Text Box 168"/>
          <p:cNvSpPr txBox="1">
            <a:spLocks noChangeArrowheads="1"/>
          </p:cNvSpPr>
          <p:nvPr/>
        </p:nvSpPr>
        <p:spPr bwMode="auto">
          <a:xfrm>
            <a:off x="6997700" y="265113"/>
            <a:ext cx="2719388" cy="369887"/>
          </a:xfrm>
          <a:prstGeom prst="rect">
            <a:avLst/>
          </a:prstGeom>
          <a:noFill/>
          <a:ln w="9525">
            <a:solidFill>
              <a:srgbClr val="C0C0C0"/>
            </a:solidFill>
            <a:miter lim="800000"/>
            <a:headEnd/>
            <a:tailEnd/>
          </a:ln>
        </p:spPr>
        <p:txBody>
          <a:bodyPr lIns="91429" tIns="45714" rIns="91429" bIns="45714">
            <a:spAutoFit/>
          </a:bodyPr>
          <a:lstStyle/>
          <a:p>
            <a:r>
              <a:rPr lang="en-US" altLang="ko-KR" b="1" dirty="0">
                <a:solidFill>
                  <a:srgbClr val="C0C0C0"/>
                </a:solidFill>
                <a:latin typeface="Arial" charset="0"/>
                <a:ea typeface="돋움" pitchFamily="50" charset="-127"/>
              </a:rPr>
              <a:t>LGE Internal Use Only</a:t>
            </a:r>
          </a:p>
        </p:txBody>
      </p:sp>
      <p:sp>
        <p:nvSpPr>
          <p:cNvPr id="7" name="직사각형 4"/>
          <p:cNvSpPr>
            <a:spLocks noChangeArrowheads="1"/>
          </p:cNvSpPr>
          <p:nvPr/>
        </p:nvSpPr>
        <p:spPr bwMode="auto">
          <a:xfrm>
            <a:off x="2667000" y="2384409"/>
            <a:ext cx="5642756" cy="1477328"/>
          </a:xfrm>
          <a:prstGeom prst="rect">
            <a:avLst/>
          </a:prstGeom>
          <a:noFill/>
          <a:ln w="9525">
            <a:noFill/>
            <a:miter lim="800000"/>
            <a:headEnd/>
            <a:tailEnd/>
          </a:ln>
        </p:spPr>
        <p:txBody>
          <a:bodyPr wrap="square">
            <a:spAutoFit/>
          </a:bodyPr>
          <a:lstStyle/>
          <a:p>
            <a:pPr marL="400050" indent="-400050" eaLnBrk="1" latinLnBrk="1" hangingPunct="1">
              <a:buAutoNum type="romanUcPeriod"/>
            </a:pPr>
            <a:r>
              <a:rPr lang="en-GB" altLang="ko-KR" b="1" dirty="0" smtClean="0">
                <a:solidFill>
                  <a:srgbClr val="000000"/>
                </a:solidFill>
                <a:latin typeface="Arial Narrow" panose="020B0606020202030204" pitchFamily="34" charset="0"/>
                <a:ea typeface="LG스마트체 Regular" panose="020B0600000101010101" pitchFamily="50" charset="-127"/>
              </a:rPr>
              <a:t>Objective</a:t>
            </a:r>
            <a:endParaRPr lang="en-US" altLang="ko-KR" b="1" dirty="0" smtClean="0">
              <a:solidFill>
                <a:srgbClr val="000000"/>
              </a:solidFill>
              <a:latin typeface="Arial Narrow" panose="020B0606020202030204" pitchFamily="34" charset="0"/>
              <a:ea typeface="LG스마트체 Regular" panose="020B0600000101010101" pitchFamily="50" charset="-127"/>
            </a:endParaRPr>
          </a:p>
          <a:p>
            <a:pPr marL="400050" indent="-400050" eaLnBrk="1" latinLnBrk="1" hangingPunct="1">
              <a:buAutoNum type="romanUcPeriod"/>
            </a:pPr>
            <a:r>
              <a:rPr lang="en-US" altLang="ko-KR" b="1" dirty="0" smtClean="0">
                <a:solidFill>
                  <a:srgbClr val="000000"/>
                </a:solidFill>
                <a:latin typeface="Arial Narrow" panose="020B0606020202030204" pitchFamily="34" charset="0"/>
                <a:ea typeface="LG스마트체 Regular" panose="020B0600000101010101" pitchFamily="50" charset="-127"/>
              </a:rPr>
              <a:t>Common Validation Project Organization</a:t>
            </a:r>
          </a:p>
          <a:p>
            <a:pPr marL="400050" indent="-400050" eaLnBrk="1" latinLnBrk="1" hangingPunct="1">
              <a:buFontTx/>
              <a:buAutoNum type="romanUcPeriod"/>
            </a:pPr>
            <a:r>
              <a:rPr lang="en-GB" altLang="ko-KR" b="1" dirty="0" smtClean="0">
                <a:solidFill>
                  <a:srgbClr val="000000"/>
                </a:solidFill>
                <a:latin typeface="Arial Narrow" panose="020B0606020202030204" pitchFamily="34" charset="0"/>
                <a:ea typeface="LG스마트체 Regular" panose="020B0600000101010101" pitchFamily="50" charset="-127"/>
              </a:rPr>
              <a:t>Internal communication: DCV leader – DCV members</a:t>
            </a:r>
            <a:endParaRPr lang="en-US" altLang="ko-KR" b="1" dirty="0" smtClean="0">
              <a:solidFill>
                <a:srgbClr val="000000"/>
              </a:solidFill>
              <a:latin typeface="Arial Narrow" panose="020B0606020202030204" pitchFamily="34" charset="0"/>
              <a:ea typeface="LG스마트체 Regular" panose="020B0600000101010101" pitchFamily="50" charset="-127"/>
            </a:endParaRPr>
          </a:p>
          <a:p>
            <a:pPr marL="400050" indent="-400050" eaLnBrk="1" latinLnBrk="1" hangingPunct="1">
              <a:buFontTx/>
              <a:buAutoNum type="romanUcPeriod"/>
            </a:pPr>
            <a:r>
              <a:rPr lang="en-US" altLang="ko-KR" b="1" dirty="0" smtClean="0">
                <a:solidFill>
                  <a:srgbClr val="000000"/>
                </a:solidFill>
                <a:latin typeface="Arial Narrow" panose="020B0606020202030204" pitchFamily="34" charset="0"/>
                <a:ea typeface="LG스마트체 Regular" panose="020B0600000101010101" pitchFamily="50" charset="-127"/>
              </a:rPr>
              <a:t>External communication: DCV-HQ/OEM</a:t>
            </a:r>
          </a:p>
          <a:p>
            <a:pPr marL="400050" indent="-400050" eaLnBrk="1" latinLnBrk="1" hangingPunct="1">
              <a:buFontTx/>
              <a:buAutoNum type="romanUcPeriod"/>
            </a:pPr>
            <a:r>
              <a:rPr lang="en-US" altLang="ko-KR" b="1" smtClean="0">
                <a:solidFill>
                  <a:srgbClr val="000000"/>
                </a:solidFill>
                <a:latin typeface="Arial Narrow" panose="020B0606020202030204" pitchFamily="34" charset="0"/>
                <a:ea typeface="LG스마트체 Regular" panose="020B0600000101010101" pitchFamily="50" charset="-127"/>
              </a:rPr>
              <a:t>Q&amp;As</a:t>
            </a:r>
            <a:endParaRPr lang="en-US" altLang="ko-KR" b="1" dirty="0">
              <a:solidFill>
                <a:srgbClr val="000000"/>
              </a:solidFill>
              <a:latin typeface="Arial Narrow" panose="020B0606020202030204" pitchFamily="34" charset="0"/>
              <a:ea typeface="LG스마트체 Regular" panose="020B0600000101010101" pitchFamily="50" charset="-127"/>
            </a:endParaRPr>
          </a:p>
        </p:txBody>
      </p:sp>
      <p:sp>
        <p:nvSpPr>
          <p:cNvPr id="9" name="Rectangle 26"/>
          <p:cNvSpPr>
            <a:spLocks noChangeArrowheads="1"/>
          </p:cNvSpPr>
          <p:nvPr/>
        </p:nvSpPr>
        <p:spPr bwMode="auto">
          <a:xfrm>
            <a:off x="1913981" y="1214628"/>
            <a:ext cx="6395775" cy="1062578"/>
          </a:xfrm>
          <a:prstGeom prst="rect">
            <a:avLst/>
          </a:prstGeom>
          <a:noFill/>
          <a:ln w="9525" algn="ctr">
            <a:noFill/>
            <a:miter lim="800000"/>
            <a:headEnd/>
            <a:tailEnd/>
          </a:ln>
        </p:spPr>
        <p:txBody>
          <a:bodyPr wrap="none" anchor="ctr"/>
          <a:lstStyle/>
          <a:p>
            <a:pPr lvl="0" algn="ctr" eaLnBrk="1" fontAlgn="ctr" latinLnBrk="1" hangingPunct="1"/>
            <a:r>
              <a:rPr lang="en-GB" altLang="ko-KR" sz="2800" b="1" dirty="0" smtClean="0">
                <a:latin typeface="Arial Narrow" panose="020B0606020202030204" pitchFamily="34" charset="0"/>
                <a:ea typeface="LG스마트체 Regular" panose="020B0600000101010101" pitchFamily="50" charset="-127"/>
              </a:rPr>
              <a:t>Project Communication</a:t>
            </a:r>
            <a:endParaRPr lang="en-US" altLang="ko-KR" sz="2800" b="1" dirty="0">
              <a:latin typeface="Arial Narrow" panose="020B0606020202030204" pitchFamily="34" charset="0"/>
              <a:ea typeface="LG스마트체 Regular" panose="020B0600000101010101"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79270" y="162335"/>
            <a:ext cx="46506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 </a:t>
            </a:r>
            <a:r>
              <a:rPr lang="en-US" altLang="ko-KR" sz="1800" b="1" dirty="0">
                <a:latin typeface="Arial Narrow" panose="020B0606020202030204" pitchFamily="34" charset="0"/>
                <a:ea typeface="LG스마트체 Regular" panose="020B0600000101010101" pitchFamily="50" charset="-127"/>
              </a:rPr>
              <a:t>Internal communication: </a:t>
            </a:r>
            <a:r>
              <a:rPr lang="en-US" altLang="ko-KR" sz="1800" b="1" dirty="0" smtClean="0">
                <a:latin typeface="Arial Narrow" panose="020B0606020202030204" pitchFamily="34" charset="0"/>
                <a:ea typeface="LG스마트체 Regular" panose="020B0600000101010101" pitchFamily="50" charset="-127"/>
              </a:rPr>
              <a:t>Leader’s good signals</a:t>
            </a:r>
            <a:endParaRPr lang="en-US" altLang="ko-KR" sz="18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8/16</a:t>
            </a:r>
            <a:endParaRPr lang="en-US" sz="1000" dirty="0">
              <a:latin typeface="Arial Narrow" panose="020B0606020202030204" pitchFamily="34" charset="0"/>
            </a:endParaRPr>
          </a:p>
        </p:txBody>
      </p:sp>
      <p:pic>
        <p:nvPicPr>
          <p:cNvPr id="3" name="Picture 2"/>
          <p:cNvPicPr>
            <a:picLocks noChangeAspect="1"/>
          </p:cNvPicPr>
          <p:nvPr/>
        </p:nvPicPr>
        <p:blipFill>
          <a:blip r:embed="rId3"/>
          <a:stretch>
            <a:fillRect/>
          </a:stretch>
        </p:blipFill>
        <p:spPr>
          <a:xfrm>
            <a:off x="3875949" y="2698368"/>
            <a:ext cx="1995487" cy="1247496"/>
          </a:xfrm>
          <a:prstGeom prst="rect">
            <a:avLst/>
          </a:prstGeom>
        </p:spPr>
      </p:pic>
      <p:sp>
        <p:nvSpPr>
          <p:cNvPr id="5" name="Oval 4"/>
          <p:cNvSpPr/>
          <p:nvPr/>
        </p:nvSpPr>
        <p:spPr bwMode="auto">
          <a:xfrm>
            <a:off x="1841287" y="1336735"/>
            <a:ext cx="2443082" cy="779026"/>
          </a:xfrm>
          <a:prstGeom prst="ellipse">
            <a:avLst/>
          </a:prstGeom>
          <a:solidFill>
            <a:schemeClr val="accent1"/>
          </a:solid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200" b="1" i="0" u="none" strike="noStrike" cap="none" normalizeH="0" baseline="0" dirty="0" smtClean="0">
                <a:ln>
                  <a:noFill/>
                </a:ln>
                <a:solidFill>
                  <a:schemeClr val="tx1"/>
                </a:solidFill>
                <a:effectLst/>
                <a:latin typeface="Arial" charset="0"/>
                <a:ea typeface="돋움" pitchFamily="50" charset="-127"/>
              </a:rPr>
              <a:t>Positive</a:t>
            </a:r>
            <a:r>
              <a:rPr kumimoji="1" lang="en-GB" sz="1200" b="1" i="0" u="none" strike="noStrike" cap="none" normalizeH="0" dirty="0" smtClean="0">
                <a:ln>
                  <a:noFill/>
                </a:ln>
                <a:solidFill>
                  <a:schemeClr val="tx1"/>
                </a:solidFill>
                <a:effectLst/>
                <a:latin typeface="Arial" charset="0"/>
                <a:ea typeface="돋움" pitchFamily="50" charset="-127"/>
              </a:rPr>
              <a:t> Personal </a:t>
            </a:r>
          </a:p>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200" b="1" i="0" u="none" strike="noStrike" cap="none" normalizeH="0" dirty="0" smtClean="0">
                <a:ln>
                  <a:noFill/>
                </a:ln>
                <a:solidFill>
                  <a:schemeClr val="tx1"/>
                </a:solidFill>
                <a:effectLst/>
                <a:latin typeface="Arial" charset="0"/>
                <a:ea typeface="돋움" pitchFamily="50" charset="-127"/>
              </a:rPr>
              <a:t>Characteristics</a:t>
            </a:r>
            <a:endParaRPr kumimoji="1" lang="en-US" sz="1200" b="1" i="0" u="none" strike="noStrike" cap="none" normalizeH="0" baseline="0" dirty="0" smtClean="0">
              <a:ln>
                <a:noFill/>
              </a:ln>
              <a:solidFill>
                <a:schemeClr val="tx1"/>
              </a:solidFill>
              <a:effectLst/>
              <a:latin typeface="Arial" charset="0"/>
              <a:ea typeface="돋움" pitchFamily="50" charset="-127"/>
            </a:endParaRPr>
          </a:p>
        </p:txBody>
      </p:sp>
      <p:sp>
        <p:nvSpPr>
          <p:cNvPr id="7" name="Oval 6"/>
          <p:cNvSpPr/>
          <p:nvPr/>
        </p:nvSpPr>
        <p:spPr bwMode="auto">
          <a:xfrm>
            <a:off x="5181600" y="1253707"/>
            <a:ext cx="1905000" cy="779026"/>
          </a:xfrm>
          <a:prstGeom prst="ellipse">
            <a:avLst/>
          </a:prstGeom>
          <a:solidFill>
            <a:schemeClr val="accent1"/>
          </a:solid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latinLnBrk="1" hangingPunct="1">
              <a:spcBef>
                <a:spcPct val="50000"/>
              </a:spcBef>
            </a:pPr>
            <a:r>
              <a:rPr lang="en-GB" sz="1200" b="1" dirty="0" smtClean="0">
                <a:latin typeface="Arial" charset="0"/>
                <a:ea typeface="돋움" pitchFamily="50" charset="-127"/>
              </a:rPr>
              <a:t>Vision-Mission </a:t>
            </a:r>
          </a:p>
          <a:p>
            <a:pPr algn="ctr" eaLnBrk="1" latinLnBrk="1" hangingPunct="1">
              <a:spcBef>
                <a:spcPct val="50000"/>
              </a:spcBef>
            </a:pPr>
            <a:r>
              <a:rPr lang="en-GB" sz="1200" b="1" dirty="0" smtClean="0">
                <a:latin typeface="Arial" charset="0"/>
                <a:ea typeface="돋움" pitchFamily="50" charset="-127"/>
              </a:rPr>
              <a:t>View</a:t>
            </a:r>
            <a:endParaRPr kumimoji="1" lang="en-US" sz="1200" b="1" i="0" u="none" strike="noStrike" cap="none" normalizeH="0" baseline="0" dirty="0" smtClean="0">
              <a:ln>
                <a:noFill/>
              </a:ln>
              <a:solidFill>
                <a:schemeClr val="tx1"/>
              </a:solidFill>
              <a:effectLst/>
              <a:latin typeface="Arial" charset="0"/>
              <a:ea typeface="돋움" pitchFamily="50" charset="-127"/>
            </a:endParaRPr>
          </a:p>
        </p:txBody>
      </p:sp>
      <p:sp>
        <p:nvSpPr>
          <p:cNvPr id="8" name="Oval 7"/>
          <p:cNvSpPr/>
          <p:nvPr/>
        </p:nvSpPr>
        <p:spPr bwMode="auto">
          <a:xfrm>
            <a:off x="3990853" y="5176169"/>
            <a:ext cx="1819316" cy="389513"/>
          </a:xfrm>
          <a:prstGeom prst="ellipse">
            <a:avLst/>
          </a:prstGeom>
          <a:solidFill>
            <a:schemeClr val="accent1"/>
          </a:solid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latinLnBrk="1" hangingPunct="1">
              <a:spcBef>
                <a:spcPct val="50000"/>
              </a:spcBef>
            </a:pPr>
            <a:r>
              <a:rPr lang="en-GB" sz="1200" b="1" dirty="0">
                <a:latin typeface="Arial" charset="0"/>
                <a:ea typeface="돋움" pitchFamily="50" charset="-127"/>
              </a:rPr>
              <a:t>High </a:t>
            </a:r>
            <a:r>
              <a:rPr lang="en-GB" sz="1200" b="1" dirty="0" smtClean="0">
                <a:latin typeface="Arial" charset="0"/>
                <a:ea typeface="돋움" pitchFamily="50" charset="-127"/>
              </a:rPr>
              <a:t>Reliability</a:t>
            </a:r>
            <a:endParaRPr kumimoji="1" lang="en-US" sz="1200" b="1" i="0" u="none" strike="noStrike" cap="none" normalizeH="0" baseline="0" dirty="0" smtClean="0">
              <a:ln>
                <a:noFill/>
              </a:ln>
              <a:solidFill>
                <a:schemeClr val="tx1"/>
              </a:solidFill>
              <a:effectLst/>
              <a:latin typeface="Arial" charset="0"/>
              <a:ea typeface="돋움" pitchFamily="50" charset="-127"/>
            </a:endParaRPr>
          </a:p>
        </p:txBody>
      </p:sp>
      <p:sp>
        <p:nvSpPr>
          <p:cNvPr id="9" name="Oval 8"/>
          <p:cNvSpPr/>
          <p:nvPr/>
        </p:nvSpPr>
        <p:spPr bwMode="auto">
          <a:xfrm>
            <a:off x="6330480" y="4020950"/>
            <a:ext cx="1817700" cy="779026"/>
          </a:xfrm>
          <a:prstGeom prst="ellipse">
            <a:avLst/>
          </a:prstGeom>
          <a:solidFill>
            <a:schemeClr val="accent1"/>
          </a:solid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latinLnBrk="1" hangingPunct="1">
              <a:spcBef>
                <a:spcPct val="50000"/>
              </a:spcBef>
            </a:pPr>
            <a:r>
              <a:rPr lang="en-GB" sz="1200" b="1" dirty="0" smtClean="0">
                <a:latin typeface="Arial" charset="0"/>
                <a:ea typeface="돋움" pitchFamily="50" charset="-127"/>
              </a:rPr>
              <a:t>Leadership </a:t>
            </a:r>
          </a:p>
          <a:p>
            <a:pPr algn="ctr" eaLnBrk="1" latinLnBrk="1" hangingPunct="1">
              <a:spcBef>
                <a:spcPct val="50000"/>
              </a:spcBef>
            </a:pPr>
            <a:r>
              <a:rPr lang="en-GB" sz="1200" b="1" dirty="0" smtClean="0">
                <a:latin typeface="Arial" charset="0"/>
                <a:ea typeface="돋움" pitchFamily="50" charset="-127"/>
              </a:rPr>
              <a:t>Skill</a:t>
            </a:r>
            <a:endParaRPr kumimoji="1" lang="en-US" sz="1200" b="1" i="0" u="none" strike="noStrike" cap="none" normalizeH="0" baseline="0" dirty="0" smtClean="0">
              <a:ln>
                <a:noFill/>
              </a:ln>
              <a:solidFill>
                <a:schemeClr val="tx1"/>
              </a:solidFill>
              <a:effectLst/>
              <a:latin typeface="Arial" charset="0"/>
              <a:ea typeface="돋움" pitchFamily="50" charset="-127"/>
            </a:endParaRPr>
          </a:p>
        </p:txBody>
      </p:sp>
      <p:sp>
        <p:nvSpPr>
          <p:cNvPr id="10" name="Oval 9"/>
          <p:cNvSpPr/>
          <p:nvPr/>
        </p:nvSpPr>
        <p:spPr bwMode="auto">
          <a:xfrm>
            <a:off x="1233429" y="4191745"/>
            <a:ext cx="1893134" cy="779026"/>
          </a:xfrm>
          <a:prstGeom prst="ellipse">
            <a:avLst/>
          </a:prstGeom>
          <a:solidFill>
            <a:schemeClr val="accent1"/>
          </a:solid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latinLnBrk="1" hangingPunct="1">
              <a:spcBef>
                <a:spcPct val="50000"/>
              </a:spcBef>
            </a:pPr>
            <a:r>
              <a:rPr lang="en-GB" sz="1200" b="1" dirty="0" smtClean="0">
                <a:latin typeface="Arial" charset="0"/>
                <a:ea typeface="돋움" pitchFamily="50" charset="-127"/>
              </a:rPr>
              <a:t>Motivation</a:t>
            </a:r>
          </a:p>
          <a:p>
            <a:pPr algn="ctr" eaLnBrk="1" latinLnBrk="1" hangingPunct="1">
              <a:spcBef>
                <a:spcPct val="50000"/>
              </a:spcBef>
            </a:pPr>
            <a:r>
              <a:rPr lang="en-GB" sz="1200" b="1" dirty="0" smtClean="0">
                <a:latin typeface="Arial" charset="0"/>
                <a:ea typeface="돋움" pitchFamily="50" charset="-127"/>
              </a:rPr>
              <a:t>Skill</a:t>
            </a:r>
            <a:endParaRPr kumimoji="1" lang="en-US" sz="1200" b="1" i="0" u="none" strike="noStrike" cap="none" normalizeH="0" baseline="0" dirty="0" smtClean="0">
              <a:ln>
                <a:noFill/>
              </a:ln>
              <a:solidFill>
                <a:schemeClr val="tx1"/>
              </a:solidFill>
              <a:effectLst/>
              <a:latin typeface="Arial" charset="0"/>
              <a:ea typeface="돋움" pitchFamily="50" charset="-127"/>
            </a:endParaRPr>
          </a:p>
        </p:txBody>
      </p:sp>
      <p:sp>
        <p:nvSpPr>
          <p:cNvPr id="11" name="Oval 10"/>
          <p:cNvSpPr/>
          <p:nvPr/>
        </p:nvSpPr>
        <p:spPr bwMode="auto">
          <a:xfrm>
            <a:off x="3590883" y="2939379"/>
            <a:ext cx="2606749" cy="995422"/>
          </a:xfrm>
          <a:prstGeom prst="ellipse">
            <a:avLst/>
          </a:prstGeom>
          <a:solidFill>
            <a:schemeClr val="accent1">
              <a:lumMod val="75000"/>
            </a:schemeClr>
          </a:solid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latinLnBrk="1" hangingPunct="1">
              <a:spcBef>
                <a:spcPct val="50000"/>
              </a:spcBef>
            </a:pPr>
            <a:r>
              <a:rPr lang="en-US" sz="1600" b="1" dirty="0">
                <a:latin typeface="Arial" charset="0"/>
                <a:ea typeface="돋움" pitchFamily="50" charset="-127"/>
              </a:rPr>
              <a:t>Excellent </a:t>
            </a:r>
          </a:p>
          <a:p>
            <a:pPr algn="ctr" eaLnBrk="1" latinLnBrk="1" hangingPunct="1">
              <a:spcBef>
                <a:spcPct val="50000"/>
              </a:spcBef>
            </a:pPr>
            <a:r>
              <a:rPr lang="en-US" sz="1600" b="1" dirty="0" smtClean="0">
                <a:latin typeface="Arial" charset="0"/>
                <a:ea typeface="돋움" pitchFamily="50" charset="-127"/>
              </a:rPr>
              <a:t>Communicator</a:t>
            </a:r>
            <a:endParaRPr kumimoji="1" lang="en-US" sz="1600" b="1" i="0" u="none" strike="noStrike" cap="none" normalizeH="0" baseline="0" dirty="0" smtClean="0">
              <a:ln>
                <a:noFill/>
              </a:ln>
              <a:solidFill>
                <a:schemeClr val="tx1"/>
              </a:solidFill>
              <a:effectLst/>
              <a:latin typeface="Arial" charset="0"/>
              <a:ea typeface="돋움" pitchFamily="50" charset="-127"/>
            </a:endParaRPr>
          </a:p>
        </p:txBody>
      </p:sp>
      <p:sp>
        <p:nvSpPr>
          <p:cNvPr id="12" name="Oval 11"/>
          <p:cNvSpPr/>
          <p:nvPr/>
        </p:nvSpPr>
        <p:spPr bwMode="auto">
          <a:xfrm>
            <a:off x="1646596" y="629349"/>
            <a:ext cx="1066800" cy="67082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baseline="0" dirty="0" smtClean="0">
                <a:ln>
                  <a:noFill/>
                </a:ln>
                <a:solidFill>
                  <a:schemeClr val="tx1"/>
                </a:solidFill>
                <a:effectLst/>
                <a:latin typeface="Arial" charset="0"/>
                <a:ea typeface="돋움" pitchFamily="50" charset="-127"/>
              </a:rPr>
              <a:t>Positive</a:t>
            </a:r>
            <a:r>
              <a:rPr kumimoji="1" lang="en-GB" sz="1000" b="1" i="0" u="none" strike="noStrike" cap="none" normalizeH="0" dirty="0" smtClean="0">
                <a:ln>
                  <a:noFill/>
                </a:ln>
                <a:solidFill>
                  <a:schemeClr val="tx1"/>
                </a:solidFill>
                <a:effectLst/>
                <a:latin typeface="Arial" charset="0"/>
                <a:ea typeface="돋움" pitchFamily="50" charset="-127"/>
              </a:rPr>
              <a:t> </a:t>
            </a:r>
          </a:p>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dirty="0" smtClean="0">
                <a:ln>
                  <a:noFill/>
                </a:ln>
                <a:solidFill>
                  <a:schemeClr val="tx1"/>
                </a:solidFill>
                <a:effectLst/>
                <a:latin typeface="Arial" charset="0"/>
                <a:ea typeface="돋움" pitchFamily="50" charset="-127"/>
              </a:rPr>
              <a:t>Thinking</a:t>
            </a:r>
            <a:endParaRPr kumimoji="1" lang="en-US" sz="1000" b="1" i="0" u="none" strike="noStrike" cap="none" normalizeH="0" baseline="0" dirty="0" smtClean="0">
              <a:ln>
                <a:noFill/>
              </a:ln>
              <a:solidFill>
                <a:schemeClr val="tx1"/>
              </a:solidFill>
              <a:effectLst/>
              <a:latin typeface="Arial" charset="0"/>
              <a:ea typeface="돋움" pitchFamily="50" charset="-127"/>
            </a:endParaRPr>
          </a:p>
        </p:txBody>
      </p:sp>
      <p:sp>
        <p:nvSpPr>
          <p:cNvPr id="14" name="Oval 13"/>
          <p:cNvSpPr/>
          <p:nvPr/>
        </p:nvSpPr>
        <p:spPr bwMode="auto">
          <a:xfrm>
            <a:off x="328171" y="1549625"/>
            <a:ext cx="1219200" cy="34623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latinLnBrk="1" hangingPunct="1">
              <a:spcBef>
                <a:spcPct val="50000"/>
              </a:spcBef>
            </a:pPr>
            <a:r>
              <a:rPr lang="en-GB" sz="1000" b="1" dirty="0" smtClean="0">
                <a:latin typeface="Arial" charset="0"/>
                <a:ea typeface="돋움" pitchFamily="50" charset="-127"/>
              </a:rPr>
              <a:t>Humourist</a:t>
            </a:r>
            <a:endParaRPr kumimoji="1" lang="en-US" sz="1000" b="1" i="0" u="none" strike="noStrike" cap="none" normalizeH="0" baseline="0" dirty="0" smtClean="0">
              <a:ln>
                <a:noFill/>
              </a:ln>
              <a:solidFill>
                <a:schemeClr val="tx1"/>
              </a:solidFill>
              <a:effectLst/>
              <a:latin typeface="Arial" charset="0"/>
              <a:ea typeface="돋움" pitchFamily="50" charset="-127"/>
            </a:endParaRPr>
          </a:p>
        </p:txBody>
      </p:sp>
      <p:grpSp>
        <p:nvGrpSpPr>
          <p:cNvPr id="16" name="Group 15"/>
          <p:cNvGrpSpPr/>
          <p:nvPr/>
        </p:nvGrpSpPr>
        <p:grpSpPr>
          <a:xfrm>
            <a:off x="1313221" y="2423420"/>
            <a:ext cx="1219200" cy="346234"/>
            <a:chOff x="631396" y="2264174"/>
            <a:chExt cx="1219200" cy="346234"/>
          </a:xfrm>
        </p:grpSpPr>
        <p:sp>
          <p:nvSpPr>
            <p:cNvPr id="15" name="Oval 14"/>
            <p:cNvSpPr/>
            <p:nvPr/>
          </p:nvSpPr>
          <p:spPr bwMode="auto">
            <a:xfrm>
              <a:off x="631396" y="2264174"/>
              <a:ext cx="1219200" cy="34623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latinLnBrk="1" hangingPunct="1">
                <a:spcBef>
                  <a:spcPct val="50000"/>
                </a:spcBef>
              </a:pPr>
              <a:r>
                <a:rPr lang="en-GB" sz="1000" b="1" dirty="0" smtClean="0">
                  <a:latin typeface="Arial" charset="0"/>
                  <a:ea typeface="돋움" pitchFamily="50" charset="-127"/>
                </a:rPr>
                <a:t> Failure</a:t>
              </a:r>
              <a:endParaRPr kumimoji="1" lang="en-US" sz="1000" b="1" i="0" u="none" strike="noStrike" cap="none" normalizeH="0" baseline="0" dirty="0" smtClean="0">
                <a:ln>
                  <a:noFill/>
                </a:ln>
                <a:solidFill>
                  <a:schemeClr val="tx1"/>
                </a:solidFill>
                <a:effectLst/>
                <a:latin typeface="Arial" charset="0"/>
                <a:ea typeface="돋움" pitchFamily="50" charset="-127"/>
              </a:endParaRPr>
            </a:p>
          </p:txBody>
        </p:sp>
        <p:pic>
          <p:nvPicPr>
            <p:cNvPr id="13" name="Picture 12"/>
            <p:cNvPicPr>
              <a:picLocks noChangeAspect="1"/>
            </p:cNvPicPr>
            <p:nvPr/>
          </p:nvPicPr>
          <p:blipFill>
            <a:blip r:embed="rId4"/>
            <a:stretch>
              <a:fillRect/>
            </a:stretch>
          </p:blipFill>
          <p:spPr>
            <a:xfrm>
              <a:off x="751246" y="2341638"/>
              <a:ext cx="219075" cy="191305"/>
            </a:xfrm>
            <a:prstGeom prst="rect">
              <a:avLst/>
            </a:prstGeom>
          </p:spPr>
        </p:pic>
      </p:grpSp>
      <p:cxnSp>
        <p:nvCxnSpPr>
          <p:cNvPr id="18" name="Straight Connector 17"/>
          <p:cNvCxnSpPr>
            <a:stCxn id="12" idx="5"/>
            <a:endCxn id="5" idx="0"/>
          </p:cNvCxnSpPr>
          <p:nvPr/>
        </p:nvCxnSpPr>
        <p:spPr bwMode="auto">
          <a:xfrm>
            <a:off x="2557167" y="1201937"/>
            <a:ext cx="505661" cy="13479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p:cNvCxnSpPr>
            <a:stCxn id="14" idx="6"/>
            <a:endCxn id="5" idx="2"/>
          </p:cNvCxnSpPr>
          <p:nvPr/>
        </p:nvCxnSpPr>
        <p:spPr bwMode="auto">
          <a:xfrm>
            <a:off x="1547371" y="1722742"/>
            <a:ext cx="293916" cy="35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5" idx="4"/>
            <a:endCxn id="15" idx="7"/>
          </p:cNvCxnSpPr>
          <p:nvPr/>
        </p:nvCxnSpPr>
        <p:spPr bwMode="auto">
          <a:xfrm flipH="1">
            <a:off x="2353873" y="2115761"/>
            <a:ext cx="708955" cy="3583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6" name="Oval 25"/>
          <p:cNvSpPr/>
          <p:nvPr/>
        </p:nvSpPr>
        <p:spPr bwMode="auto">
          <a:xfrm>
            <a:off x="7325055" y="853352"/>
            <a:ext cx="1590345" cy="34623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baseline="0" dirty="0" smtClean="0">
                <a:ln>
                  <a:noFill/>
                </a:ln>
                <a:solidFill>
                  <a:schemeClr val="tx1"/>
                </a:solidFill>
                <a:effectLst/>
                <a:latin typeface="Arial" charset="0"/>
                <a:ea typeface="돋움" pitchFamily="50" charset="-127"/>
              </a:rPr>
              <a:t>Possible</a:t>
            </a:r>
            <a:r>
              <a:rPr kumimoji="1" lang="en-GB" sz="1000" b="1" i="0" u="none" strike="noStrike" cap="none" normalizeH="0" dirty="0" smtClean="0">
                <a:ln>
                  <a:noFill/>
                </a:ln>
                <a:solidFill>
                  <a:schemeClr val="tx1"/>
                </a:solidFill>
                <a:effectLst/>
                <a:latin typeface="Arial" charset="0"/>
                <a:ea typeface="돋움" pitchFamily="50" charset="-127"/>
              </a:rPr>
              <a:t> Goal</a:t>
            </a:r>
            <a:endParaRPr kumimoji="1" lang="en-US" sz="1000" b="1" i="0" u="none" strike="noStrike" cap="none" normalizeH="0" baseline="0" dirty="0" smtClean="0">
              <a:ln>
                <a:noFill/>
              </a:ln>
              <a:solidFill>
                <a:schemeClr val="tx1"/>
              </a:solidFill>
              <a:effectLst/>
              <a:latin typeface="Arial" charset="0"/>
              <a:ea typeface="돋움" pitchFamily="50" charset="-127"/>
            </a:endParaRPr>
          </a:p>
        </p:txBody>
      </p:sp>
      <p:sp>
        <p:nvSpPr>
          <p:cNvPr id="28" name="Oval 27"/>
          <p:cNvSpPr/>
          <p:nvPr/>
        </p:nvSpPr>
        <p:spPr bwMode="auto">
          <a:xfrm>
            <a:off x="7239330" y="1895126"/>
            <a:ext cx="1828470" cy="34623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baseline="0" dirty="0" smtClean="0">
                <a:ln>
                  <a:noFill/>
                </a:ln>
                <a:solidFill>
                  <a:schemeClr val="tx1"/>
                </a:solidFill>
                <a:effectLst/>
                <a:latin typeface="Arial" charset="0"/>
                <a:ea typeface="돋움" pitchFamily="50" charset="-127"/>
              </a:rPr>
              <a:t>Clear </a:t>
            </a:r>
            <a:r>
              <a:rPr lang="en-GB" sz="1000" b="1" dirty="0" smtClean="0">
                <a:latin typeface="Arial" charset="0"/>
                <a:ea typeface="돋움" pitchFamily="50" charset="-127"/>
              </a:rPr>
              <a:t>Expectation</a:t>
            </a:r>
            <a:endParaRPr kumimoji="1" lang="en-US" sz="1000" b="1" i="0" u="none" strike="noStrike" cap="none" normalizeH="0" baseline="0" dirty="0" smtClean="0">
              <a:ln>
                <a:noFill/>
              </a:ln>
              <a:solidFill>
                <a:schemeClr val="tx1"/>
              </a:solidFill>
              <a:effectLst/>
              <a:latin typeface="Arial" charset="0"/>
              <a:ea typeface="돋움" pitchFamily="50" charset="-127"/>
            </a:endParaRPr>
          </a:p>
        </p:txBody>
      </p:sp>
      <p:cxnSp>
        <p:nvCxnSpPr>
          <p:cNvPr id="32" name="Straight Connector 31"/>
          <p:cNvCxnSpPr>
            <a:stCxn id="7" idx="7"/>
            <a:endCxn id="26" idx="2"/>
          </p:cNvCxnSpPr>
          <p:nvPr/>
        </p:nvCxnSpPr>
        <p:spPr bwMode="auto">
          <a:xfrm flipV="1">
            <a:off x="6807619" y="1026469"/>
            <a:ext cx="517436" cy="34132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7" idx="5"/>
            <a:endCxn id="28" idx="2"/>
          </p:cNvCxnSpPr>
          <p:nvPr/>
        </p:nvCxnSpPr>
        <p:spPr bwMode="auto">
          <a:xfrm>
            <a:off x="6807619" y="1918647"/>
            <a:ext cx="431711" cy="14959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7" name="Oval 36"/>
          <p:cNvSpPr/>
          <p:nvPr/>
        </p:nvSpPr>
        <p:spPr bwMode="auto">
          <a:xfrm>
            <a:off x="1340853" y="3155555"/>
            <a:ext cx="1066800" cy="56263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baseline="0" dirty="0" smtClean="0">
                <a:ln>
                  <a:noFill/>
                </a:ln>
                <a:solidFill>
                  <a:schemeClr val="tx1"/>
                </a:solidFill>
                <a:effectLst/>
                <a:latin typeface="Arial" charset="0"/>
                <a:ea typeface="돋움" pitchFamily="50" charset="-127"/>
              </a:rPr>
              <a:t>Public    Praise</a:t>
            </a:r>
            <a:endParaRPr kumimoji="1" lang="en-GB" sz="1000" b="1" i="0" u="none" strike="noStrike" cap="none" normalizeH="0" dirty="0" smtClean="0">
              <a:ln>
                <a:noFill/>
              </a:ln>
              <a:solidFill>
                <a:schemeClr val="tx1"/>
              </a:solidFill>
              <a:effectLst/>
              <a:latin typeface="Arial" charset="0"/>
              <a:ea typeface="돋움" pitchFamily="50" charset="-127"/>
            </a:endParaRPr>
          </a:p>
        </p:txBody>
      </p:sp>
      <p:sp>
        <p:nvSpPr>
          <p:cNvPr id="38" name="Oval 37"/>
          <p:cNvSpPr/>
          <p:nvPr/>
        </p:nvSpPr>
        <p:spPr bwMode="auto">
          <a:xfrm>
            <a:off x="150350" y="3567997"/>
            <a:ext cx="1225571" cy="67082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baseline="0" dirty="0" smtClean="0">
                <a:ln>
                  <a:noFill/>
                </a:ln>
                <a:solidFill>
                  <a:schemeClr val="tx1"/>
                </a:solidFill>
                <a:effectLst/>
                <a:latin typeface="Arial" charset="0"/>
                <a:ea typeface="돋움" pitchFamily="50" charset="-127"/>
              </a:rPr>
              <a:t>Private </a:t>
            </a:r>
          </a:p>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baseline="0" dirty="0" smtClean="0">
                <a:ln>
                  <a:noFill/>
                </a:ln>
                <a:solidFill>
                  <a:schemeClr val="tx1"/>
                </a:solidFill>
                <a:effectLst/>
                <a:latin typeface="Arial" charset="0"/>
                <a:ea typeface="돋움" pitchFamily="50" charset="-127"/>
              </a:rPr>
              <a:t>Complaint</a:t>
            </a:r>
            <a:endParaRPr kumimoji="1" lang="en-GB" sz="1000" b="1" i="0" u="none" strike="noStrike" cap="none" normalizeH="0" dirty="0" smtClean="0">
              <a:ln>
                <a:noFill/>
              </a:ln>
              <a:solidFill>
                <a:schemeClr val="tx1"/>
              </a:solidFill>
              <a:effectLst/>
              <a:latin typeface="Arial" charset="0"/>
              <a:ea typeface="돋움" pitchFamily="50" charset="-127"/>
            </a:endParaRPr>
          </a:p>
        </p:txBody>
      </p:sp>
      <p:sp>
        <p:nvSpPr>
          <p:cNvPr id="39" name="Oval 38"/>
          <p:cNvSpPr/>
          <p:nvPr/>
        </p:nvSpPr>
        <p:spPr bwMode="auto">
          <a:xfrm>
            <a:off x="28575" y="4987766"/>
            <a:ext cx="1496247" cy="34623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baseline="0" dirty="0" smtClean="0">
                <a:ln>
                  <a:noFill/>
                </a:ln>
                <a:solidFill>
                  <a:schemeClr val="tx1"/>
                </a:solidFill>
                <a:effectLst/>
                <a:latin typeface="Arial" charset="0"/>
                <a:ea typeface="돋움" pitchFamily="50" charset="-127"/>
              </a:rPr>
              <a:t>Member </a:t>
            </a:r>
            <a:r>
              <a:rPr lang="en-GB" sz="1000" b="1" dirty="0" smtClean="0">
                <a:latin typeface="Arial" charset="0"/>
                <a:ea typeface="돋움" pitchFamily="50" charset="-127"/>
              </a:rPr>
              <a:t>is #1</a:t>
            </a:r>
            <a:endParaRPr kumimoji="1" lang="en-GB" sz="1000" b="1" i="0" u="none" strike="noStrike" cap="none" normalizeH="0" dirty="0" smtClean="0">
              <a:ln>
                <a:noFill/>
              </a:ln>
              <a:solidFill>
                <a:schemeClr val="tx1"/>
              </a:solidFill>
              <a:effectLst/>
              <a:latin typeface="Arial" charset="0"/>
              <a:ea typeface="돋움" pitchFamily="50" charset="-127"/>
            </a:endParaRPr>
          </a:p>
        </p:txBody>
      </p:sp>
      <p:sp>
        <p:nvSpPr>
          <p:cNvPr id="40" name="Oval 39"/>
          <p:cNvSpPr/>
          <p:nvPr/>
        </p:nvSpPr>
        <p:spPr bwMode="auto">
          <a:xfrm>
            <a:off x="966045" y="5419290"/>
            <a:ext cx="1896127" cy="67082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baseline="0" dirty="0" smtClean="0">
                <a:ln>
                  <a:noFill/>
                </a:ln>
                <a:solidFill>
                  <a:schemeClr val="tx1"/>
                </a:solidFill>
                <a:effectLst/>
                <a:latin typeface="Arial" charset="0"/>
                <a:ea typeface="돋움" pitchFamily="50" charset="-127"/>
              </a:rPr>
              <a:t>Recognize</a:t>
            </a:r>
            <a:r>
              <a:rPr kumimoji="1" lang="en-GB" sz="1000" b="1" i="0" u="none" strike="noStrike" cap="none" normalizeH="0" dirty="0" smtClean="0">
                <a:ln>
                  <a:noFill/>
                </a:ln>
                <a:solidFill>
                  <a:schemeClr val="tx1"/>
                </a:solidFill>
                <a:effectLst/>
                <a:latin typeface="Arial" charset="0"/>
                <a:ea typeface="돋움" pitchFamily="50" charset="-127"/>
              </a:rPr>
              <a:t> </a:t>
            </a:r>
          </a:p>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dirty="0" smtClean="0">
                <a:ln>
                  <a:noFill/>
                </a:ln>
                <a:solidFill>
                  <a:schemeClr val="tx1"/>
                </a:solidFill>
                <a:effectLst/>
                <a:latin typeface="Arial" charset="0"/>
                <a:ea typeface="돋움" pitchFamily="50" charset="-127"/>
              </a:rPr>
              <a:t>outstanding efforts</a:t>
            </a:r>
          </a:p>
        </p:txBody>
      </p:sp>
      <p:sp>
        <p:nvSpPr>
          <p:cNvPr id="41" name="Oval 40"/>
          <p:cNvSpPr/>
          <p:nvPr/>
        </p:nvSpPr>
        <p:spPr bwMode="auto">
          <a:xfrm>
            <a:off x="8258079" y="2988367"/>
            <a:ext cx="1201725" cy="67082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dirty="0" smtClean="0">
                <a:ln>
                  <a:noFill/>
                </a:ln>
                <a:solidFill>
                  <a:schemeClr val="tx1"/>
                </a:solidFill>
                <a:effectLst/>
                <a:latin typeface="Arial" charset="0"/>
                <a:ea typeface="돋움" pitchFamily="50" charset="-127"/>
              </a:rPr>
              <a:t>Power </a:t>
            </a:r>
          </a:p>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dirty="0" smtClean="0">
                <a:ln>
                  <a:noFill/>
                </a:ln>
                <a:solidFill>
                  <a:schemeClr val="tx1"/>
                </a:solidFill>
                <a:effectLst/>
                <a:latin typeface="Arial" charset="0"/>
                <a:ea typeface="돋움" pitchFamily="50" charset="-127"/>
              </a:rPr>
              <a:t>Delegation</a:t>
            </a:r>
          </a:p>
        </p:txBody>
      </p:sp>
      <p:sp>
        <p:nvSpPr>
          <p:cNvPr id="42" name="Oval 41"/>
          <p:cNvSpPr/>
          <p:nvPr/>
        </p:nvSpPr>
        <p:spPr bwMode="auto">
          <a:xfrm>
            <a:off x="6817615" y="2625370"/>
            <a:ext cx="1352270" cy="67082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lang="en-GB" sz="1000" b="1" dirty="0" smtClean="0">
                <a:latin typeface="Arial" charset="0"/>
                <a:ea typeface="돋움" pitchFamily="50" charset="-127"/>
              </a:rPr>
              <a:t>Member </a:t>
            </a:r>
          </a:p>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lang="en-GB" sz="1000" b="1" dirty="0" smtClean="0">
                <a:latin typeface="Arial" charset="0"/>
                <a:ea typeface="돋움" pitchFamily="50" charset="-127"/>
              </a:rPr>
              <a:t>Relationship</a:t>
            </a:r>
            <a:endParaRPr kumimoji="1" lang="en-GB" sz="1000" b="1" i="0" u="none" strike="noStrike" cap="none" normalizeH="0" dirty="0" smtClean="0">
              <a:ln>
                <a:noFill/>
              </a:ln>
              <a:solidFill>
                <a:schemeClr val="tx1"/>
              </a:solidFill>
              <a:effectLst/>
              <a:latin typeface="Arial" charset="0"/>
              <a:ea typeface="돋움" pitchFamily="50" charset="-127"/>
            </a:endParaRPr>
          </a:p>
        </p:txBody>
      </p:sp>
      <p:sp>
        <p:nvSpPr>
          <p:cNvPr id="43" name="Oval 42"/>
          <p:cNvSpPr/>
          <p:nvPr/>
        </p:nvSpPr>
        <p:spPr bwMode="auto">
          <a:xfrm>
            <a:off x="8413223" y="4070809"/>
            <a:ext cx="1201725" cy="67082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dirty="0" smtClean="0">
                <a:ln>
                  <a:noFill/>
                </a:ln>
                <a:solidFill>
                  <a:schemeClr val="tx1"/>
                </a:solidFill>
                <a:effectLst/>
                <a:latin typeface="Arial" charset="0"/>
                <a:ea typeface="돋움" pitchFamily="50" charset="-127"/>
              </a:rPr>
              <a:t>Good </a:t>
            </a:r>
          </a:p>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dirty="0" smtClean="0">
                <a:ln>
                  <a:noFill/>
                </a:ln>
                <a:solidFill>
                  <a:schemeClr val="tx1"/>
                </a:solidFill>
                <a:effectLst/>
                <a:latin typeface="Arial" charset="0"/>
                <a:ea typeface="돋움" pitchFamily="50" charset="-127"/>
              </a:rPr>
              <a:t>Supporter</a:t>
            </a:r>
          </a:p>
        </p:txBody>
      </p:sp>
      <p:sp>
        <p:nvSpPr>
          <p:cNvPr id="44" name="Oval 43"/>
          <p:cNvSpPr/>
          <p:nvPr/>
        </p:nvSpPr>
        <p:spPr bwMode="auto">
          <a:xfrm>
            <a:off x="8311187" y="4987436"/>
            <a:ext cx="1201725" cy="67082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dirty="0" smtClean="0">
                <a:ln>
                  <a:noFill/>
                </a:ln>
                <a:solidFill>
                  <a:schemeClr val="tx1"/>
                </a:solidFill>
                <a:effectLst/>
                <a:latin typeface="Arial" charset="0"/>
                <a:ea typeface="돋움" pitchFamily="50" charset="-127"/>
              </a:rPr>
              <a:t>Good </a:t>
            </a:r>
          </a:p>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dirty="0" smtClean="0">
                <a:ln>
                  <a:noFill/>
                </a:ln>
                <a:solidFill>
                  <a:schemeClr val="tx1"/>
                </a:solidFill>
                <a:effectLst/>
                <a:latin typeface="Arial" charset="0"/>
                <a:ea typeface="돋움" pitchFamily="50" charset="-127"/>
              </a:rPr>
              <a:t>Supporter</a:t>
            </a:r>
          </a:p>
        </p:txBody>
      </p:sp>
      <p:sp>
        <p:nvSpPr>
          <p:cNvPr id="45" name="Oval 44"/>
          <p:cNvSpPr/>
          <p:nvPr/>
        </p:nvSpPr>
        <p:spPr bwMode="auto">
          <a:xfrm>
            <a:off x="6721385" y="5485147"/>
            <a:ext cx="1515961" cy="34623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latinLnBrk="1" hangingPunct="1">
              <a:spcBef>
                <a:spcPct val="50000"/>
              </a:spcBef>
            </a:pPr>
            <a:r>
              <a:rPr lang="en-GB" sz="1000" b="1" dirty="0">
                <a:latin typeface="Arial" charset="0"/>
                <a:ea typeface="돋움" pitchFamily="50" charset="-127"/>
              </a:rPr>
              <a:t>Lead </a:t>
            </a:r>
            <a:r>
              <a:rPr lang="en-GB" sz="1000" b="1" dirty="0" smtClean="0">
                <a:latin typeface="Arial" charset="0"/>
                <a:ea typeface="돋움" pitchFamily="50" charset="-127"/>
              </a:rPr>
              <a:t>&amp; Inspire</a:t>
            </a:r>
            <a:endParaRPr kumimoji="1" lang="en-GB" sz="1000" b="1" i="0" u="none" strike="noStrike" cap="none" normalizeH="0" dirty="0" smtClean="0">
              <a:ln>
                <a:noFill/>
              </a:ln>
              <a:solidFill>
                <a:schemeClr val="tx1"/>
              </a:solidFill>
              <a:effectLst/>
              <a:latin typeface="Arial" charset="0"/>
              <a:ea typeface="돋움" pitchFamily="50" charset="-127"/>
            </a:endParaRPr>
          </a:p>
        </p:txBody>
      </p:sp>
      <p:cxnSp>
        <p:nvCxnSpPr>
          <p:cNvPr id="46" name="Straight Connector 45"/>
          <p:cNvCxnSpPr>
            <a:stCxn id="9" idx="0"/>
            <a:endCxn id="42" idx="4"/>
          </p:cNvCxnSpPr>
          <p:nvPr/>
        </p:nvCxnSpPr>
        <p:spPr bwMode="auto">
          <a:xfrm flipV="1">
            <a:off x="7239330" y="3296198"/>
            <a:ext cx="254420" cy="72475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p:cNvCxnSpPr>
            <a:stCxn id="9" idx="7"/>
            <a:endCxn id="41" idx="3"/>
          </p:cNvCxnSpPr>
          <p:nvPr/>
        </p:nvCxnSpPr>
        <p:spPr bwMode="auto">
          <a:xfrm flipV="1">
            <a:off x="7881984" y="3560955"/>
            <a:ext cx="552084" cy="57408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9" idx="6"/>
            <a:endCxn id="43" idx="2"/>
          </p:cNvCxnSpPr>
          <p:nvPr/>
        </p:nvCxnSpPr>
        <p:spPr bwMode="auto">
          <a:xfrm flipV="1">
            <a:off x="8148180" y="4406223"/>
            <a:ext cx="265043" cy="42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stCxn id="9" idx="5"/>
            <a:endCxn id="44" idx="1"/>
          </p:cNvCxnSpPr>
          <p:nvPr/>
        </p:nvCxnSpPr>
        <p:spPr bwMode="auto">
          <a:xfrm>
            <a:off x="7881984" y="4685890"/>
            <a:ext cx="605192" cy="3997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a:stCxn id="9" idx="4"/>
            <a:endCxn id="45" idx="0"/>
          </p:cNvCxnSpPr>
          <p:nvPr/>
        </p:nvCxnSpPr>
        <p:spPr bwMode="auto">
          <a:xfrm>
            <a:off x="7239330" y="4799976"/>
            <a:ext cx="240036" cy="68517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a:stCxn id="10" idx="0"/>
            <a:endCxn id="37" idx="4"/>
          </p:cNvCxnSpPr>
          <p:nvPr/>
        </p:nvCxnSpPr>
        <p:spPr bwMode="auto">
          <a:xfrm flipH="1" flipV="1">
            <a:off x="1874253" y="3718185"/>
            <a:ext cx="305743" cy="4735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10" idx="1"/>
            <a:endCxn id="38" idx="5"/>
          </p:cNvCxnSpPr>
          <p:nvPr/>
        </p:nvCxnSpPr>
        <p:spPr bwMode="auto">
          <a:xfrm flipH="1" flipV="1">
            <a:off x="1196440" y="4140585"/>
            <a:ext cx="314232" cy="165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10" idx="3"/>
            <a:endCxn id="39" idx="7"/>
          </p:cNvCxnSpPr>
          <p:nvPr/>
        </p:nvCxnSpPr>
        <p:spPr bwMode="auto">
          <a:xfrm flipH="1">
            <a:off x="1305702" y="4856685"/>
            <a:ext cx="204970" cy="1817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a:stCxn id="10" idx="4"/>
            <a:endCxn id="40" idx="0"/>
          </p:cNvCxnSpPr>
          <p:nvPr/>
        </p:nvCxnSpPr>
        <p:spPr bwMode="auto">
          <a:xfrm flipH="1">
            <a:off x="1914109" y="4970771"/>
            <a:ext cx="265887" cy="44851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6" name="Oval 65"/>
          <p:cNvSpPr/>
          <p:nvPr/>
        </p:nvSpPr>
        <p:spPr bwMode="auto">
          <a:xfrm>
            <a:off x="2672089" y="6095675"/>
            <a:ext cx="2247483" cy="34623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baseline="0" dirty="0" smtClean="0">
                <a:ln>
                  <a:noFill/>
                </a:ln>
                <a:solidFill>
                  <a:schemeClr val="tx1"/>
                </a:solidFill>
                <a:effectLst/>
                <a:latin typeface="Arial" charset="0"/>
                <a:ea typeface="돋움" pitchFamily="50" charset="-127"/>
              </a:rPr>
              <a:t>Consistent</a:t>
            </a:r>
            <a:r>
              <a:rPr kumimoji="1" lang="en-GB" sz="1000" b="1" i="0" u="none" strike="noStrike" cap="none" normalizeH="0" dirty="0" smtClean="0">
                <a:ln>
                  <a:noFill/>
                </a:ln>
                <a:solidFill>
                  <a:schemeClr val="tx1"/>
                </a:solidFill>
                <a:effectLst/>
                <a:latin typeface="Arial" charset="0"/>
                <a:ea typeface="돋움" pitchFamily="50" charset="-127"/>
              </a:rPr>
              <a:t> Behaviour</a:t>
            </a:r>
          </a:p>
        </p:txBody>
      </p:sp>
      <p:sp>
        <p:nvSpPr>
          <p:cNvPr id="67" name="Oval 66"/>
          <p:cNvSpPr/>
          <p:nvPr/>
        </p:nvSpPr>
        <p:spPr bwMode="auto">
          <a:xfrm>
            <a:off x="5137847" y="6100028"/>
            <a:ext cx="1792238" cy="34623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r>
              <a:rPr kumimoji="1" lang="en-GB" sz="1000" b="1" i="0" u="none" strike="noStrike" cap="none" normalizeH="0" baseline="0" dirty="0" smtClean="0">
                <a:ln>
                  <a:noFill/>
                </a:ln>
                <a:solidFill>
                  <a:schemeClr val="tx1"/>
                </a:solidFill>
                <a:effectLst/>
                <a:latin typeface="Arial" charset="0"/>
                <a:ea typeface="돋움" pitchFamily="50" charset="-127"/>
              </a:rPr>
              <a:t>Reliable Voice</a:t>
            </a:r>
            <a:endParaRPr kumimoji="1" lang="en-GB" sz="1000" b="1" i="0" u="none" strike="noStrike" cap="none" normalizeH="0" dirty="0" smtClean="0">
              <a:ln>
                <a:noFill/>
              </a:ln>
              <a:solidFill>
                <a:schemeClr val="tx1"/>
              </a:solidFill>
              <a:effectLst/>
              <a:latin typeface="Arial" charset="0"/>
              <a:ea typeface="돋움" pitchFamily="50" charset="-127"/>
            </a:endParaRPr>
          </a:p>
        </p:txBody>
      </p:sp>
      <p:cxnSp>
        <p:nvCxnSpPr>
          <p:cNvPr id="75" name="Straight Connector 74"/>
          <p:cNvCxnSpPr>
            <a:endCxn id="66" idx="0"/>
          </p:cNvCxnSpPr>
          <p:nvPr/>
        </p:nvCxnSpPr>
        <p:spPr bwMode="auto">
          <a:xfrm flipH="1">
            <a:off x="3795831" y="5565682"/>
            <a:ext cx="733931" cy="52999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Straight Connector 76"/>
          <p:cNvCxnSpPr>
            <a:endCxn id="67" idx="0"/>
          </p:cNvCxnSpPr>
          <p:nvPr/>
        </p:nvCxnSpPr>
        <p:spPr bwMode="auto">
          <a:xfrm>
            <a:off x="5217181" y="5565682"/>
            <a:ext cx="816785" cy="53434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651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ppt_x"/>
                                          </p:val>
                                        </p:tav>
                                        <p:tav tm="100000">
                                          <p:val>
                                            <p:strVal val="#ppt_x"/>
                                          </p:val>
                                        </p:tav>
                                      </p:tavLst>
                                    </p:anim>
                                    <p:anim calcmode="lin" valueType="num">
                                      <p:cBhvr additive="base">
                                        <p:cTn id="6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additive="base">
                                        <p:cTn id="65" dur="500" fill="hold"/>
                                        <p:tgtEl>
                                          <p:spTgt spid="28"/>
                                        </p:tgtEl>
                                        <p:attrNameLst>
                                          <p:attrName>ppt_x</p:attrName>
                                        </p:attrNameLst>
                                      </p:cBhvr>
                                      <p:tavLst>
                                        <p:tav tm="0">
                                          <p:val>
                                            <p:strVal val="#ppt_x"/>
                                          </p:val>
                                        </p:tav>
                                        <p:tav tm="100000">
                                          <p:val>
                                            <p:strVal val="#ppt_x"/>
                                          </p:val>
                                        </p:tav>
                                      </p:tavLst>
                                    </p:anim>
                                    <p:anim calcmode="lin" valueType="num">
                                      <p:cBhvr additive="base">
                                        <p:cTn id="66" dur="500" fill="hold"/>
                                        <p:tgtEl>
                                          <p:spTgt spid="2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additive="base">
                                        <p:cTn id="75" dur="500" fill="hold"/>
                                        <p:tgtEl>
                                          <p:spTgt spid="9"/>
                                        </p:tgtEl>
                                        <p:attrNameLst>
                                          <p:attrName>ppt_x</p:attrName>
                                        </p:attrNameLst>
                                      </p:cBhvr>
                                      <p:tavLst>
                                        <p:tav tm="0">
                                          <p:val>
                                            <p:strVal val="#ppt_x"/>
                                          </p:val>
                                        </p:tav>
                                        <p:tav tm="100000">
                                          <p:val>
                                            <p:strVal val="#ppt_x"/>
                                          </p:val>
                                        </p:tav>
                                      </p:tavLst>
                                    </p:anim>
                                    <p:anim calcmode="lin" valueType="num">
                                      <p:cBhvr additive="base">
                                        <p:cTn id="7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anim calcmode="lin" valueType="num">
                                      <p:cBhvr additive="base">
                                        <p:cTn id="81" dur="500" fill="hold"/>
                                        <p:tgtEl>
                                          <p:spTgt spid="46"/>
                                        </p:tgtEl>
                                        <p:attrNameLst>
                                          <p:attrName>ppt_x</p:attrName>
                                        </p:attrNameLst>
                                      </p:cBhvr>
                                      <p:tavLst>
                                        <p:tav tm="0">
                                          <p:val>
                                            <p:strVal val="#ppt_x"/>
                                          </p:val>
                                        </p:tav>
                                        <p:tav tm="100000">
                                          <p:val>
                                            <p:strVal val="#ppt_x"/>
                                          </p:val>
                                        </p:tav>
                                      </p:tavLst>
                                    </p:anim>
                                    <p:anim calcmode="lin" valueType="num">
                                      <p:cBhvr additive="base">
                                        <p:cTn id="82" dur="500" fill="hold"/>
                                        <p:tgtEl>
                                          <p:spTgt spid="4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ppt_x"/>
                                          </p:val>
                                        </p:tav>
                                        <p:tav tm="100000">
                                          <p:val>
                                            <p:strVal val="#ppt_x"/>
                                          </p:val>
                                        </p:tav>
                                      </p:tavLst>
                                    </p:anim>
                                    <p:anim calcmode="lin" valueType="num">
                                      <p:cBhvr additive="base">
                                        <p:cTn id="92" dur="500" fill="hold"/>
                                        <p:tgtEl>
                                          <p:spTgt spid="4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8"/>
                                        </p:tgtEl>
                                        <p:attrNameLst>
                                          <p:attrName>style.visibility</p:attrName>
                                        </p:attrNameLst>
                                      </p:cBhvr>
                                      <p:to>
                                        <p:strVal val="visible"/>
                                      </p:to>
                                    </p:set>
                                    <p:anim calcmode="lin" valueType="num">
                                      <p:cBhvr additive="base">
                                        <p:cTn id="95" dur="500" fill="hold"/>
                                        <p:tgtEl>
                                          <p:spTgt spid="48"/>
                                        </p:tgtEl>
                                        <p:attrNameLst>
                                          <p:attrName>ppt_x</p:attrName>
                                        </p:attrNameLst>
                                      </p:cBhvr>
                                      <p:tavLst>
                                        <p:tav tm="0">
                                          <p:val>
                                            <p:strVal val="#ppt_x"/>
                                          </p:val>
                                        </p:tav>
                                        <p:tav tm="100000">
                                          <p:val>
                                            <p:strVal val="#ppt_x"/>
                                          </p:val>
                                        </p:tav>
                                      </p:tavLst>
                                    </p:anim>
                                    <p:anim calcmode="lin" valueType="num">
                                      <p:cBhvr additive="base">
                                        <p:cTn id="9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 calcmode="lin" valueType="num">
                                      <p:cBhvr additive="base">
                                        <p:cTn id="101" dur="500" fill="hold"/>
                                        <p:tgtEl>
                                          <p:spTgt spid="43"/>
                                        </p:tgtEl>
                                        <p:attrNameLst>
                                          <p:attrName>ppt_x</p:attrName>
                                        </p:attrNameLst>
                                      </p:cBhvr>
                                      <p:tavLst>
                                        <p:tav tm="0">
                                          <p:val>
                                            <p:strVal val="#ppt_x"/>
                                          </p:val>
                                        </p:tav>
                                        <p:tav tm="100000">
                                          <p:val>
                                            <p:strVal val="#ppt_x"/>
                                          </p:val>
                                        </p:tav>
                                      </p:tavLst>
                                    </p:anim>
                                    <p:anim calcmode="lin" valueType="num">
                                      <p:cBhvr additive="base">
                                        <p:cTn id="102" dur="500" fill="hold"/>
                                        <p:tgtEl>
                                          <p:spTgt spid="43"/>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0"/>
                                        </p:tgtEl>
                                        <p:attrNameLst>
                                          <p:attrName>style.visibility</p:attrName>
                                        </p:attrNameLst>
                                      </p:cBhvr>
                                      <p:to>
                                        <p:strVal val="visible"/>
                                      </p:to>
                                    </p:set>
                                    <p:anim calcmode="lin" valueType="num">
                                      <p:cBhvr additive="base">
                                        <p:cTn id="105" dur="500" fill="hold"/>
                                        <p:tgtEl>
                                          <p:spTgt spid="50"/>
                                        </p:tgtEl>
                                        <p:attrNameLst>
                                          <p:attrName>ppt_x</p:attrName>
                                        </p:attrNameLst>
                                      </p:cBhvr>
                                      <p:tavLst>
                                        <p:tav tm="0">
                                          <p:val>
                                            <p:strVal val="#ppt_x"/>
                                          </p:val>
                                        </p:tav>
                                        <p:tav tm="100000">
                                          <p:val>
                                            <p:strVal val="#ppt_x"/>
                                          </p:val>
                                        </p:tav>
                                      </p:tavLst>
                                    </p:anim>
                                    <p:anim calcmode="lin" valueType="num">
                                      <p:cBhvr additive="base">
                                        <p:cTn id="10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ppt_x"/>
                                          </p:val>
                                        </p:tav>
                                        <p:tav tm="100000">
                                          <p:val>
                                            <p:strVal val="#ppt_x"/>
                                          </p:val>
                                        </p:tav>
                                      </p:tavLst>
                                    </p:anim>
                                    <p:anim calcmode="lin" valueType="num">
                                      <p:cBhvr additive="base">
                                        <p:cTn id="112" dur="500" fill="hold"/>
                                        <p:tgtEl>
                                          <p:spTgt spid="44"/>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52"/>
                                        </p:tgtEl>
                                        <p:attrNameLst>
                                          <p:attrName>style.visibility</p:attrName>
                                        </p:attrNameLst>
                                      </p:cBhvr>
                                      <p:to>
                                        <p:strVal val="visible"/>
                                      </p:to>
                                    </p:set>
                                    <p:anim calcmode="lin" valueType="num">
                                      <p:cBhvr additive="base">
                                        <p:cTn id="115" dur="500" fill="hold"/>
                                        <p:tgtEl>
                                          <p:spTgt spid="52"/>
                                        </p:tgtEl>
                                        <p:attrNameLst>
                                          <p:attrName>ppt_x</p:attrName>
                                        </p:attrNameLst>
                                      </p:cBhvr>
                                      <p:tavLst>
                                        <p:tav tm="0">
                                          <p:val>
                                            <p:strVal val="#ppt_x"/>
                                          </p:val>
                                        </p:tav>
                                        <p:tav tm="100000">
                                          <p:val>
                                            <p:strVal val="#ppt_x"/>
                                          </p:val>
                                        </p:tav>
                                      </p:tavLst>
                                    </p:anim>
                                    <p:anim calcmode="lin" valueType="num">
                                      <p:cBhvr additive="base">
                                        <p:cTn id="11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54"/>
                                        </p:tgtEl>
                                        <p:attrNameLst>
                                          <p:attrName>style.visibility</p:attrName>
                                        </p:attrNameLst>
                                      </p:cBhvr>
                                      <p:to>
                                        <p:strVal val="visible"/>
                                      </p:to>
                                    </p:set>
                                    <p:anim calcmode="lin" valueType="num">
                                      <p:cBhvr additive="base">
                                        <p:cTn id="121" dur="500" fill="hold"/>
                                        <p:tgtEl>
                                          <p:spTgt spid="54"/>
                                        </p:tgtEl>
                                        <p:attrNameLst>
                                          <p:attrName>ppt_x</p:attrName>
                                        </p:attrNameLst>
                                      </p:cBhvr>
                                      <p:tavLst>
                                        <p:tav tm="0">
                                          <p:val>
                                            <p:strVal val="#ppt_x"/>
                                          </p:val>
                                        </p:tav>
                                        <p:tav tm="100000">
                                          <p:val>
                                            <p:strVal val="#ppt_x"/>
                                          </p:val>
                                        </p:tav>
                                      </p:tavLst>
                                    </p:anim>
                                    <p:anim calcmode="lin" valueType="num">
                                      <p:cBhvr additive="base">
                                        <p:cTn id="122" dur="500" fill="hold"/>
                                        <p:tgtEl>
                                          <p:spTgt spid="54"/>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anim calcmode="lin" valueType="num">
                                      <p:cBhvr additive="base">
                                        <p:cTn id="125" dur="500" fill="hold"/>
                                        <p:tgtEl>
                                          <p:spTgt spid="45"/>
                                        </p:tgtEl>
                                        <p:attrNameLst>
                                          <p:attrName>ppt_x</p:attrName>
                                        </p:attrNameLst>
                                      </p:cBhvr>
                                      <p:tavLst>
                                        <p:tav tm="0">
                                          <p:val>
                                            <p:strVal val="#ppt_x"/>
                                          </p:val>
                                        </p:tav>
                                        <p:tav tm="100000">
                                          <p:val>
                                            <p:strVal val="#ppt_x"/>
                                          </p:val>
                                        </p:tav>
                                      </p:tavLst>
                                    </p:anim>
                                    <p:anim calcmode="lin" valueType="num">
                                      <p:cBhvr additive="base">
                                        <p:cTn id="12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0"/>
                                        </p:tgtEl>
                                        <p:attrNameLst>
                                          <p:attrName>style.visibility</p:attrName>
                                        </p:attrNameLst>
                                      </p:cBhvr>
                                      <p:to>
                                        <p:strVal val="visible"/>
                                      </p:to>
                                    </p:set>
                                    <p:anim calcmode="lin" valueType="num">
                                      <p:cBhvr additive="base">
                                        <p:cTn id="131" dur="500" fill="hold"/>
                                        <p:tgtEl>
                                          <p:spTgt spid="10"/>
                                        </p:tgtEl>
                                        <p:attrNameLst>
                                          <p:attrName>ppt_x</p:attrName>
                                        </p:attrNameLst>
                                      </p:cBhvr>
                                      <p:tavLst>
                                        <p:tav tm="0">
                                          <p:val>
                                            <p:strVal val="#ppt_x"/>
                                          </p:val>
                                        </p:tav>
                                        <p:tav tm="100000">
                                          <p:val>
                                            <p:strVal val="#ppt_x"/>
                                          </p:val>
                                        </p:tav>
                                      </p:tavLst>
                                    </p:anim>
                                    <p:anim calcmode="lin" valueType="num">
                                      <p:cBhvr additive="base">
                                        <p:cTn id="1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61"/>
                                        </p:tgtEl>
                                        <p:attrNameLst>
                                          <p:attrName>style.visibility</p:attrName>
                                        </p:attrNameLst>
                                      </p:cBhvr>
                                      <p:to>
                                        <p:strVal val="visible"/>
                                      </p:to>
                                    </p:set>
                                    <p:anim calcmode="lin" valueType="num">
                                      <p:cBhvr additive="base">
                                        <p:cTn id="137" dur="500" fill="hold"/>
                                        <p:tgtEl>
                                          <p:spTgt spid="61"/>
                                        </p:tgtEl>
                                        <p:attrNameLst>
                                          <p:attrName>ppt_x</p:attrName>
                                        </p:attrNameLst>
                                      </p:cBhvr>
                                      <p:tavLst>
                                        <p:tav tm="0">
                                          <p:val>
                                            <p:strVal val="#ppt_x"/>
                                          </p:val>
                                        </p:tav>
                                        <p:tav tm="100000">
                                          <p:val>
                                            <p:strVal val="#ppt_x"/>
                                          </p:val>
                                        </p:tav>
                                      </p:tavLst>
                                    </p:anim>
                                    <p:anim calcmode="lin" valueType="num">
                                      <p:cBhvr additive="base">
                                        <p:cTn id="138" dur="500" fill="hold"/>
                                        <p:tgtEl>
                                          <p:spTgt spid="61"/>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39"/>
                                        </p:tgtEl>
                                        <p:attrNameLst>
                                          <p:attrName>style.visibility</p:attrName>
                                        </p:attrNameLst>
                                      </p:cBhvr>
                                      <p:to>
                                        <p:strVal val="visible"/>
                                      </p:to>
                                    </p:set>
                                    <p:anim calcmode="lin" valueType="num">
                                      <p:cBhvr additive="base">
                                        <p:cTn id="141" dur="500" fill="hold"/>
                                        <p:tgtEl>
                                          <p:spTgt spid="39"/>
                                        </p:tgtEl>
                                        <p:attrNameLst>
                                          <p:attrName>ppt_x</p:attrName>
                                        </p:attrNameLst>
                                      </p:cBhvr>
                                      <p:tavLst>
                                        <p:tav tm="0">
                                          <p:val>
                                            <p:strVal val="#ppt_x"/>
                                          </p:val>
                                        </p:tav>
                                        <p:tav tm="100000">
                                          <p:val>
                                            <p:strVal val="#ppt_x"/>
                                          </p:val>
                                        </p:tav>
                                      </p:tavLst>
                                    </p:anim>
                                    <p:anim calcmode="lin" valueType="num">
                                      <p:cBhvr additive="base">
                                        <p:cTn id="14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37"/>
                                        </p:tgtEl>
                                        <p:attrNameLst>
                                          <p:attrName>style.visibility</p:attrName>
                                        </p:attrNameLst>
                                      </p:cBhvr>
                                      <p:to>
                                        <p:strVal val="visible"/>
                                      </p:to>
                                    </p:set>
                                    <p:anim calcmode="lin" valueType="num">
                                      <p:cBhvr additive="base">
                                        <p:cTn id="147" dur="500" fill="hold"/>
                                        <p:tgtEl>
                                          <p:spTgt spid="37"/>
                                        </p:tgtEl>
                                        <p:attrNameLst>
                                          <p:attrName>ppt_x</p:attrName>
                                        </p:attrNameLst>
                                      </p:cBhvr>
                                      <p:tavLst>
                                        <p:tav tm="0">
                                          <p:val>
                                            <p:strVal val="#ppt_x"/>
                                          </p:val>
                                        </p:tav>
                                        <p:tav tm="100000">
                                          <p:val>
                                            <p:strVal val="#ppt_x"/>
                                          </p:val>
                                        </p:tav>
                                      </p:tavLst>
                                    </p:anim>
                                    <p:anim calcmode="lin" valueType="num">
                                      <p:cBhvr additive="base">
                                        <p:cTn id="148" dur="500" fill="hold"/>
                                        <p:tgtEl>
                                          <p:spTgt spid="37"/>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6"/>
                                        </p:tgtEl>
                                        <p:attrNameLst>
                                          <p:attrName>style.visibility</p:attrName>
                                        </p:attrNameLst>
                                      </p:cBhvr>
                                      <p:to>
                                        <p:strVal val="visible"/>
                                      </p:to>
                                    </p:set>
                                    <p:anim calcmode="lin" valueType="num">
                                      <p:cBhvr additive="base">
                                        <p:cTn id="151" dur="500" fill="hold"/>
                                        <p:tgtEl>
                                          <p:spTgt spid="56"/>
                                        </p:tgtEl>
                                        <p:attrNameLst>
                                          <p:attrName>ppt_x</p:attrName>
                                        </p:attrNameLst>
                                      </p:cBhvr>
                                      <p:tavLst>
                                        <p:tav tm="0">
                                          <p:val>
                                            <p:strVal val="#ppt_x"/>
                                          </p:val>
                                        </p:tav>
                                        <p:tav tm="100000">
                                          <p:val>
                                            <p:strVal val="#ppt_x"/>
                                          </p:val>
                                        </p:tav>
                                      </p:tavLst>
                                    </p:anim>
                                    <p:anim calcmode="lin" valueType="num">
                                      <p:cBhvr additive="base">
                                        <p:cTn id="15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38"/>
                                        </p:tgtEl>
                                        <p:attrNameLst>
                                          <p:attrName>style.visibility</p:attrName>
                                        </p:attrNameLst>
                                      </p:cBhvr>
                                      <p:to>
                                        <p:strVal val="visible"/>
                                      </p:to>
                                    </p:set>
                                    <p:anim calcmode="lin" valueType="num">
                                      <p:cBhvr additive="base">
                                        <p:cTn id="157" dur="500" fill="hold"/>
                                        <p:tgtEl>
                                          <p:spTgt spid="38"/>
                                        </p:tgtEl>
                                        <p:attrNameLst>
                                          <p:attrName>ppt_x</p:attrName>
                                        </p:attrNameLst>
                                      </p:cBhvr>
                                      <p:tavLst>
                                        <p:tav tm="0">
                                          <p:val>
                                            <p:strVal val="#ppt_x"/>
                                          </p:val>
                                        </p:tav>
                                        <p:tav tm="100000">
                                          <p:val>
                                            <p:strVal val="#ppt_x"/>
                                          </p:val>
                                        </p:tav>
                                      </p:tavLst>
                                    </p:anim>
                                    <p:anim calcmode="lin" valueType="num">
                                      <p:cBhvr additive="base">
                                        <p:cTn id="158" dur="500" fill="hold"/>
                                        <p:tgtEl>
                                          <p:spTgt spid="3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58"/>
                                        </p:tgtEl>
                                        <p:attrNameLst>
                                          <p:attrName>style.visibility</p:attrName>
                                        </p:attrNameLst>
                                      </p:cBhvr>
                                      <p:to>
                                        <p:strVal val="visible"/>
                                      </p:to>
                                    </p:set>
                                    <p:anim calcmode="lin" valueType="num">
                                      <p:cBhvr additive="base">
                                        <p:cTn id="161" dur="500" fill="hold"/>
                                        <p:tgtEl>
                                          <p:spTgt spid="58"/>
                                        </p:tgtEl>
                                        <p:attrNameLst>
                                          <p:attrName>ppt_x</p:attrName>
                                        </p:attrNameLst>
                                      </p:cBhvr>
                                      <p:tavLst>
                                        <p:tav tm="0">
                                          <p:val>
                                            <p:strVal val="#ppt_x"/>
                                          </p:val>
                                        </p:tav>
                                        <p:tav tm="100000">
                                          <p:val>
                                            <p:strVal val="#ppt_x"/>
                                          </p:val>
                                        </p:tav>
                                      </p:tavLst>
                                    </p:anim>
                                    <p:anim calcmode="lin" valueType="num">
                                      <p:cBhvr additive="base">
                                        <p:cTn id="16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63"/>
                                        </p:tgtEl>
                                        <p:attrNameLst>
                                          <p:attrName>style.visibility</p:attrName>
                                        </p:attrNameLst>
                                      </p:cBhvr>
                                      <p:to>
                                        <p:strVal val="visible"/>
                                      </p:to>
                                    </p:set>
                                    <p:anim calcmode="lin" valueType="num">
                                      <p:cBhvr additive="base">
                                        <p:cTn id="167" dur="500" fill="hold"/>
                                        <p:tgtEl>
                                          <p:spTgt spid="63"/>
                                        </p:tgtEl>
                                        <p:attrNameLst>
                                          <p:attrName>ppt_x</p:attrName>
                                        </p:attrNameLst>
                                      </p:cBhvr>
                                      <p:tavLst>
                                        <p:tav tm="0">
                                          <p:val>
                                            <p:strVal val="#ppt_x"/>
                                          </p:val>
                                        </p:tav>
                                        <p:tav tm="100000">
                                          <p:val>
                                            <p:strVal val="#ppt_x"/>
                                          </p:val>
                                        </p:tav>
                                      </p:tavLst>
                                    </p:anim>
                                    <p:anim calcmode="lin" valueType="num">
                                      <p:cBhvr additive="base">
                                        <p:cTn id="168" dur="500" fill="hold"/>
                                        <p:tgtEl>
                                          <p:spTgt spid="63"/>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0"/>
                                        </p:tgtEl>
                                        <p:attrNameLst>
                                          <p:attrName>style.visibility</p:attrName>
                                        </p:attrNameLst>
                                      </p:cBhvr>
                                      <p:to>
                                        <p:strVal val="visible"/>
                                      </p:to>
                                    </p:set>
                                    <p:anim calcmode="lin" valueType="num">
                                      <p:cBhvr additive="base">
                                        <p:cTn id="171" dur="500" fill="hold"/>
                                        <p:tgtEl>
                                          <p:spTgt spid="40"/>
                                        </p:tgtEl>
                                        <p:attrNameLst>
                                          <p:attrName>ppt_x</p:attrName>
                                        </p:attrNameLst>
                                      </p:cBhvr>
                                      <p:tavLst>
                                        <p:tav tm="0">
                                          <p:val>
                                            <p:strVal val="#ppt_x"/>
                                          </p:val>
                                        </p:tav>
                                        <p:tav tm="100000">
                                          <p:val>
                                            <p:strVal val="#ppt_x"/>
                                          </p:val>
                                        </p:tav>
                                      </p:tavLst>
                                    </p:anim>
                                    <p:anim calcmode="lin" valueType="num">
                                      <p:cBhvr additive="base">
                                        <p:cTn id="17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8"/>
                                        </p:tgtEl>
                                        <p:attrNameLst>
                                          <p:attrName>style.visibility</p:attrName>
                                        </p:attrNameLst>
                                      </p:cBhvr>
                                      <p:to>
                                        <p:strVal val="visible"/>
                                      </p:to>
                                    </p:set>
                                    <p:anim calcmode="lin" valueType="num">
                                      <p:cBhvr additive="base">
                                        <p:cTn id="177" dur="500" fill="hold"/>
                                        <p:tgtEl>
                                          <p:spTgt spid="8"/>
                                        </p:tgtEl>
                                        <p:attrNameLst>
                                          <p:attrName>ppt_x</p:attrName>
                                        </p:attrNameLst>
                                      </p:cBhvr>
                                      <p:tavLst>
                                        <p:tav tm="0">
                                          <p:val>
                                            <p:strVal val="#ppt_x"/>
                                          </p:val>
                                        </p:tav>
                                        <p:tav tm="100000">
                                          <p:val>
                                            <p:strVal val="#ppt_x"/>
                                          </p:val>
                                        </p:tav>
                                      </p:tavLst>
                                    </p:anim>
                                    <p:anim calcmode="lin" valueType="num">
                                      <p:cBhvr additive="base">
                                        <p:cTn id="17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nodeType="clickEffect">
                                  <p:stCondLst>
                                    <p:cond delay="0"/>
                                  </p:stCondLst>
                                  <p:childTnLst>
                                    <p:set>
                                      <p:cBhvr>
                                        <p:cTn id="182" dur="1" fill="hold">
                                          <p:stCondLst>
                                            <p:cond delay="0"/>
                                          </p:stCondLst>
                                        </p:cTn>
                                        <p:tgtEl>
                                          <p:spTgt spid="77"/>
                                        </p:tgtEl>
                                        <p:attrNameLst>
                                          <p:attrName>style.visibility</p:attrName>
                                        </p:attrNameLst>
                                      </p:cBhvr>
                                      <p:to>
                                        <p:strVal val="visible"/>
                                      </p:to>
                                    </p:set>
                                    <p:anim calcmode="lin" valueType="num">
                                      <p:cBhvr additive="base">
                                        <p:cTn id="183" dur="500" fill="hold"/>
                                        <p:tgtEl>
                                          <p:spTgt spid="77"/>
                                        </p:tgtEl>
                                        <p:attrNameLst>
                                          <p:attrName>ppt_x</p:attrName>
                                        </p:attrNameLst>
                                      </p:cBhvr>
                                      <p:tavLst>
                                        <p:tav tm="0">
                                          <p:val>
                                            <p:strVal val="#ppt_x"/>
                                          </p:val>
                                        </p:tav>
                                        <p:tav tm="100000">
                                          <p:val>
                                            <p:strVal val="#ppt_x"/>
                                          </p:val>
                                        </p:tav>
                                      </p:tavLst>
                                    </p:anim>
                                    <p:anim calcmode="lin" valueType="num">
                                      <p:cBhvr additive="base">
                                        <p:cTn id="184" dur="500" fill="hold"/>
                                        <p:tgtEl>
                                          <p:spTgt spid="77"/>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67"/>
                                        </p:tgtEl>
                                        <p:attrNameLst>
                                          <p:attrName>style.visibility</p:attrName>
                                        </p:attrNameLst>
                                      </p:cBhvr>
                                      <p:to>
                                        <p:strVal val="visible"/>
                                      </p:to>
                                    </p:set>
                                    <p:anim calcmode="lin" valueType="num">
                                      <p:cBhvr additive="base">
                                        <p:cTn id="187" dur="500" fill="hold"/>
                                        <p:tgtEl>
                                          <p:spTgt spid="67"/>
                                        </p:tgtEl>
                                        <p:attrNameLst>
                                          <p:attrName>ppt_x</p:attrName>
                                        </p:attrNameLst>
                                      </p:cBhvr>
                                      <p:tavLst>
                                        <p:tav tm="0">
                                          <p:val>
                                            <p:strVal val="#ppt_x"/>
                                          </p:val>
                                        </p:tav>
                                        <p:tav tm="100000">
                                          <p:val>
                                            <p:strVal val="#ppt_x"/>
                                          </p:val>
                                        </p:tav>
                                      </p:tavLst>
                                    </p:anim>
                                    <p:anim calcmode="lin" valueType="num">
                                      <p:cBhvr additive="base">
                                        <p:cTn id="1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75"/>
                                        </p:tgtEl>
                                        <p:attrNameLst>
                                          <p:attrName>style.visibility</p:attrName>
                                        </p:attrNameLst>
                                      </p:cBhvr>
                                      <p:to>
                                        <p:strVal val="visible"/>
                                      </p:to>
                                    </p:set>
                                    <p:anim calcmode="lin" valueType="num">
                                      <p:cBhvr additive="base">
                                        <p:cTn id="193" dur="500" fill="hold"/>
                                        <p:tgtEl>
                                          <p:spTgt spid="75"/>
                                        </p:tgtEl>
                                        <p:attrNameLst>
                                          <p:attrName>ppt_x</p:attrName>
                                        </p:attrNameLst>
                                      </p:cBhvr>
                                      <p:tavLst>
                                        <p:tav tm="0">
                                          <p:val>
                                            <p:strVal val="#ppt_x"/>
                                          </p:val>
                                        </p:tav>
                                        <p:tav tm="100000">
                                          <p:val>
                                            <p:strVal val="#ppt_x"/>
                                          </p:val>
                                        </p:tav>
                                      </p:tavLst>
                                    </p:anim>
                                    <p:anim calcmode="lin" valueType="num">
                                      <p:cBhvr additive="base">
                                        <p:cTn id="194" dur="500" fill="hold"/>
                                        <p:tgtEl>
                                          <p:spTgt spid="75"/>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66"/>
                                        </p:tgtEl>
                                        <p:attrNameLst>
                                          <p:attrName>style.visibility</p:attrName>
                                        </p:attrNameLst>
                                      </p:cBhvr>
                                      <p:to>
                                        <p:strVal val="visible"/>
                                      </p:to>
                                    </p:set>
                                    <p:anim calcmode="lin" valueType="num">
                                      <p:cBhvr additive="base">
                                        <p:cTn id="197" dur="500" fill="hold"/>
                                        <p:tgtEl>
                                          <p:spTgt spid="66"/>
                                        </p:tgtEl>
                                        <p:attrNameLst>
                                          <p:attrName>ppt_x</p:attrName>
                                        </p:attrNameLst>
                                      </p:cBhvr>
                                      <p:tavLst>
                                        <p:tav tm="0">
                                          <p:val>
                                            <p:strVal val="#ppt_x"/>
                                          </p:val>
                                        </p:tav>
                                        <p:tav tm="100000">
                                          <p:val>
                                            <p:strVal val="#ppt_x"/>
                                          </p:val>
                                        </p:tav>
                                      </p:tavLst>
                                    </p:anim>
                                    <p:anim calcmode="lin" valueType="num">
                                      <p:cBhvr additive="base">
                                        <p:cTn id="19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nodeType="clickEffect">
                                  <p:stCondLst>
                                    <p:cond delay="0"/>
                                  </p:stCondLst>
                                  <p:childTnLst>
                                    <p:set>
                                      <p:cBhvr>
                                        <p:cTn id="202" dur="1" fill="hold">
                                          <p:stCondLst>
                                            <p:cond delay="0"/>
                                          </p:stCondLst>
                                        </p:cTn>
                                        <p:tgtEl>
                                          <p:spTgt spid="3"/>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11"/>
                                        </p:tgtEl>
                                        <p:attrNameLst>
                                          <p:attrName>style.visibility</p:attrName>
                                        </p:attrNameLst>
                                      </p:cBhvr>
                                      <p:to>
                                        <p:strVal val="visible"/>
                                      </p:to>
                                    </p:set>
                                    <p:anim calcmode="lin" valueType="num">
                                      <p:cBhvr additive="base">
                                        <p:cTn id="207" dur="500" fill="hold"/>
                                        <p:tgtEl>
                                          <p:spTgt spid="11"/>
                                        </p:tgtEl>
                                        <p:attrNameLst>
                                          <p:attrName>ppt_x</p:attrName>
                                        </p:attrNameLst>
                                      </p:cBhvr>
                                      <p:tavLst>
                                        <p:tav tm="0">
                                          <p:val>
                                            <p:strVal val="#ppt_x"/>
                                          </p:val>
                                        </p:tav>
                                        <p:tav tm="100000">
                                          <p:val>
                                            <p:strVal val="#ppt_x"/>
                                          </p:val>
                                        </p:tav>
                                      </p:tavLst>
                                    </p:anim>
                                    <p:anim calcmode="lin" valueType="num">
                                      <p:cBhvr additive="base">
                                        <p:cTn id="20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4" grpId="0" animBg="1"/>
      <p:bldP spid="26" grpId="0" animBg="1"/>
      <p:bldP spid="28" grpId="0" animBg="1"/>
      <p:bldP spid="37" grpId="0" animBg="1"/>
      <p:bldP spid="38" grpId="0" animBg="1"/>
      <p:bldP spid="39" grpId="0" animBg="1"/>
      <p:bldP spid="40" grpId="0" animBg="1"/>
      <p:bldP spid="41" grpId="0" animBg="1"/>
      <p:bldP spid="42" grpId="0" animBg="1"/>
      <p:bldP spid="43" grpId="0" animBg="1"/>
      <p:bldP spid="44" grpId="0" animBg="1"/>
      <p:bldP spid="45" grpId="0" animBg="1"/>
      <p:bldP spid="66" grpId="0" animBg="1"/>
      <p:bldP spid="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79270" y="162335"/>
            <a:ext cx="36808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 </a:t>
            </a:r>
            <a:r>
              <a:rPr lang="en-US" altLang="ko-KR" sz="1800" b="1" dirty="0">
                <a:latin typeface="Arial Narrow" panose="020B0606020202030204" pitchFamily="34" charset="0"/>
                <a:ea typeface="LG스마트체 Regular" panose="020B0600000101010101" pitchFamily="50" charset="-127"/>
              </a:rPr>
              <a:t>Internal communication: </a:t>
            </a:r>
            <a:r>
              <a:rPr lang="en-US" altLang="ko-KR" sz="1800" b="1" dirty="0" smtClean="0">
                <a:latin typeface="Arial Narrow" panose="020B0606020202030204" pitchFamily="34" charset="0"/>
                <a:ea typeface="LG스마트체 Regular" panose="020B0600000101010101" pitchFamily="50" charset="-127"/>
              </a:rPr>
              <a:t>Case Study</a:t>
            </a:r>
            <a:endParaRPr lang="en-US" altLang="ko-KR" sz="18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9/16</a:t>
            </a:r>
            <a:endParaRPr lang="en-US" sz="1000" dirty="0">
              <a:latin typeface="Arial Narrow" panose="020B0606020202030204" pitchFamily="34" charset="0"/>
            </a:endParaRPr>
          </a:p>
        </p:txBody>
      </p:sp>
      <p:sp>
        <p:nvSpPr>
          <p:cNvPr id="5" name="실행 단추: 홈 62">
            <a:hlinkClick r:id="rId3" action="ppaction://hlinksldjump" highlightClick="1"/>
          </p:cNvPr>
          <p:cNvSpPr/>
          <p:nvPr/>
        </p:nvSpPr>
        <p:spPr bwMode="auto">
          <a:xfrm>
            <a:off x="9338984" y="6471611"/>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latinLnBrk="1" hangingPunct="1"/>
            <a:endParaRPr lang="ko-KR" altLang="en-US" sz="1400" b="1" dirty="0" smtClean="0">
              <a:solidFill>
                <a:srgbClr val="000000"/>
              </a:solidFill>
              <a:latin typeface="Times New Roman" pitchFamily="18" charset="0"/>
              <a:ea typeface="바탕" pitchFamily="18" charset="-127"/>
            </a:endParaRPr>
          </a:p>
        </p:txBody>
      </p:sp>
      <p:sp>
        <p:nvSpPr>
          <p:cNvPr id="6" name="실행 단추: 홈 62">
            <a:hlinkClick r:id="rId3" action="ppaction://hlinksldjump" highlightClick="1"/>
          </p:cNvPr>
          <p:cNvSpPr/>
          <p:nvPr/>
        </p:nvSpPr>
        <p:spPr bwMode="auto">
          <a:xfrm>
            <a:off x="9491384" y="6624011"/>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latinLnBrk="1" hangingPunct="1"/>
            <a:endParaRPr lang="ko-KR" altLang="en-US" sz="1400" b="1" dirty="0" smtClean="0">
              <a:solidFill>
                <a:srgbClr val="000000"/>
              </a:solidFill>
              <a:latin typeface="Times New Roman" pitchFamily="18" charset="0"/>
              <a:ea typeface="바탕" pitchFamily="18" charset="-127"/>
            </a:endParaRPr>
          </a:p>
        </p:txBody>
      </p:sp>
      <p:sp>
        <p:nvSpPr>
          <p:cNvPr id="7" name="TextBox 6"/>
          <p:cNvSpPr txBox="1">
            <a:spLocks noChangeArrowheads="1"/>
          </p:cNvSpPr>
          <p:nvPr/>
        </p:nvSpPr>
        <p:spPr bwMode="auto">
          <a:xfrm>
            <a:off x="381000" y="762000"/>
            <a:ext cx="9067800" cy="409145"/>
          </a:xfrm>
          <a:prstGeom prst="rect">
            <a:avLst/>
          </a:prstGeom>
          <a:noFill/>
          <a:ln w="9525">
            <a:noFill/>
            <a:miter lim="800000"/>
            <a:headEnd/>
            <a:tailEnd/>
          </a:ln>
        </p:spPr>
        <p:txBody>
          <a:bodyPr wrap="square" lIns="85149" tIns="42574" rIns="85149" bIns="42574">
            <a:spAutoFit/>
          </a:bodyPr>
          <a:lstStyle/>
          <a:p>
            <a:pPr>
              <a:lnSpc>
                <a:spcPct val="150000"/>
              </a:lnSpc>
              <a:spcBef>
                <a:spcPct val="40000"/>
              </a:spcBef>
            </a:pPr>
            <a:r>
              <a:rPr lang="en-GB" altLang="ko-KR" sz="1400" b="1" i="1" u="sng" dirty="0" smtClean="0">
                <a:latin typeface="Arial Narrow" panose="020B0606020202030204" pitchFamily="34" charset="0"/>
                <a:ea typeface="Tahoma" panose="020B0604030504040204" pitchFamily="34" charset="0"/>
                <a:cs typeface="Tahoma" panose="020B0604030504040204" pitchFamily="34" charset="0"/>
              </a:rPr>
              <a:t>Tips: </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Combine btw Formal and Informal communication methods to define how to communicate with member best</a:t>
            </a:r>
            <a:endParaRPr lang="ko-KR" altLang="en-US" sz="1400" b="1" i="1" dirty="0">
              <a:latin typeface="Arial Narrow" panose="020B0606020202030204" pitchFamily="34" charset="0"/>
              <a:cs typeface="Tahoma" panose="020B0604030504040204" pitchFamily="34" charset="0"/>
            </a:endParaRPr>
          </a:p>
        </p:txBody>
      </p:sp>
      <p:sp>
        <p:nvSpPr>
          <p:cNvPr id="8" name="TextBox 7"/>
          <p:cNvSpPr txBox="1">
            <a:spLocks noChangeArrowheads="1"/>
          </p:cNvSpPr>
          <p:nvPr/>
        </p:nvSpPr>
        <p:spPr bwMode="auto">
          <a:xfrm>
            <a:off x="380400" y="1401478"/>
            <a:ext cx="9067800" cy="2865202"/>
          </a:xfrm>
          <a:prstGeom prst="rect">
            <a:avLst/>
          </a:prstGeom>
          <a:noFill/>
          <a:ln w="9525">
            <a:noFill/>
            <a:miter lim="800000"/>
            <a:headEnd/>
            <a:tailEnd/>
          </a:ln>
        </p:spPr>
        <p:txBody>
          <a:bodyPr wrap="square" lIns="85149" tIns="42574" rIns="85149" bIns="42574">
            <a:spAutoFit/>
          </a:bodyPr>
          <a:lstStyle/>
          <a:p>
            <a:pPr>
              <a:lnSpc>
                <a:spcPct val="150000"/>
              </a:lnSpc>
              <a:spcBef>
                <a:spcPct val="40000"/>
              </a:spcBef>
            </a:pPr>
            <a:r>
              <a:rPr lang="en-GB" altLang="ko-KR" sz="1400" b="1" i="1" u="sng" dirty="0" smtClean="0">
                <a:latin typeface="Arial Narrow" panose="020B0606020202030204" pitchFamily="34" charset="0"/>
                <a:ea typeface="Tahoma" panose="020B0604030504040204" pitchFamily="34" charset="0"/>
                <a:cs typeface="Tahoma" panose="020B0604030504040204" pitchFamily="34" charset="0"/>
              </a:rPr>
              <a:t>CASE 1: HOW TO MANAGE OLDER &amp; YOUNGER PEOPLE</a:t>
            </a:r>
          </a:p>
          <a:p>
            <a:pPr>
              <a:lnSpc>
                <a:spcPct val="150000"/>
              </a:lnSpc>
              <a:spcBef>
                <a:spcPct val="40000"/>
              </a:spcBef>
            </a:pPr>
            <a:r>
              <a:rPr lang="en-GB" altLang="ko-KR" sz="1400" b="1" i="1" dirty="0" smtClean="0">
                <a:latin typeface="Arial Narrow" panose="020B0606020202030204" pitchFamily="34" charset="0"/>
                <a:ea typeface="Tahoma" panose="020B0604030504040204" pitchFamily="34" charset="0"/>
                <a:cs typeface="Tahoma" panose="020B0604030504040204" pitchFamily="34" charset="0"/>
              </a:rPr>
              <a:t>Project A just got award from 3 months ago and project organization has been established for one and  a half month. Detailed: </a:t>
            </a:r>
          </a:p>
          <a:p>
            <a:pPr marL="285750" indent="-285750">
              <a:lnSpc>
                <a:spcPct val="150000"/>
              </a:lnSpc>
              <a:spcBef>
                <a:spcPct val="40000"/>
              </a:spcBef>
              <a:buFontTx/>
              <a:buChar char="-"/>
            </a:pPr>
            <a:r>
              <a:rPr lang="en-GB" altLang="ko-KR" sz="1400" b="1" i="1" dirty="0" smtClean="0">
                <a:latin typeface="Arial Narrow" panose="020B0606020202030204" pitchFamily="34" charset="0"/>
                <a:ea typeface="Tahoma" panose="020B0604030504040204" pitchFamily="34" charset="0"/>
                <a:cs typeface="Tahoma" panose="020B0604030504040204" pitchFamily="34" charset="0"/>
              </a:rPr>
              <a:t>Project size</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7 members (1 test leader, 3 seniors, 2 junior and 1 fresher) </a:t>
            </a:r>
          </a:p>
          <a:p>
            <a:pPr marL="285750" indent="-285750">
              <a:lnSpc>
                <a:spcPct val="150000"/>
              </a:lnSpc>
              <a:spcBef>
                <a:spcPct val="40000"/>
              </a:spcBef>
              <a:buFontTx/>
              <a:buChar char="-"/>
            </a:pPr>
            <a:r>
              <a:rPr lang="en-GB" altLang="ko-KR" sz="1400" b="1" i="1" dirty="0" smtClean="0">
                <a:latin typeface="Arial Narrow" panose="020B0606020202030204" pitchFamily="34" charset="0"/>
                <a:ea typeface="Tahoma" panose="020B0604030504040204" pitchFamily="34" charset="0"/>
                <a:cs typeface="Tahoma" panose="020B0604030504040204" pitchFamily="34" charset="0"/>
              </a:rPr>
              <a:t>Test leader role</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assign task to all members, manage project (human, progress, performance and quality)</a:t>
            </a:r>
          </a:p>
          <a:p>
            <a:pPr marL="285750" indent="-285750">
              <a:lnSpc>
                <a:spcPct val="150000"/>
              </a:lnSpc>
              <a:spcBef>
                <a:spcPct val="40000"/>
              </a:spcBef>
              <a:buFontTx/>
              <a:buChar char="-"/>
            </a:pPr>
            <a:r>
              <a:rPr lang="en-GB" altLang="ko-KR" sz="1400" b="1" i="1" dirty="0" smtClean="0">
                <a:latin typeface="Arial Narrow" panose="020B0606020202030204" pitchFamily="34" charset="0"/>
                <a:ea typeface="Tahoma" panose="020B0604030504040204" pitchFamily="34" charset="0"/>
                <a:cs typeface="Tahoma" panose="020B0604030504040204" pitchFamily="34" charset="0"/>
              </a:rPr>
              <a:t>Note</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a:t>
            </a:r>
          </a:p>
          <a:p>
            <a:pPr marL="742950" lvl="1" indent="-285750">
              <a:lnSpc>
                <a:spcPct val="150000"/>
              </a:lnSpc>
              <a:spcBef>
                <a:spcPct val="40000"/>
              </a:spcBef>
              <a:buFontTx/>
              <a:buChar char="-"/>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All members (except fresher) worked together more than 1.5 years and moved from old project</a:t>
            </a:r>
          </a:p>
          <a:p>
            <a:pPr marL="742950" lvl="1" indent="-285750">
              <a:lnSpc>
                <a:spcPct val="150000"/>
              </a:lnSpc>
              <a:spcBef>
                <a:spcPct val="40000"/>
              </a:spcBef>
              <a:buFontTx/>
              <a:buChar char="-"/>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Test leader is new, just promoted to be test leader for this project and is younger than almost seniors</a:t>
            </a:r>
          </a:p>
        </p:txBody>
      </p:sp>
      <p:pic>
        <p:nvPicPr>
          <p:cNvPr id="9" name="Picture 4" descr="D:\2012_임지혜\1.기획업무\교재 template\이미지\사례분석.png"/>
          <p:cNvPicPr>
            <a:picLocks noChangeAspect="1" noChangeArrowheads="1"/>
          </p:cNvPicPr>
          <p:nvPr/>
        </p:nvPicPr>
        <p:blipFill>
          <a:blip r:embed="rId4" cstate="print"/>
          <a:srcRect/>
          <a:stretch>
            <a:fillRect/>
          </a:stretch>
        </p:blipFill>
        <p:spPr bwMode="auto">
          <a:xfrm>
            <a:off x="9028966" y="606201"/>
            <a:ext cx="731858" cy="564944"/>
          </a:xfrm>
          <a:prstGeom prst="rect">
            <a:avLst/>
          </a:prstGeom>
          <a:noFill/>
          <a:ln w="9525">
            <a:noFill/>
            <a:miter lim="800000"/>
            <a:headEnd/>
            <a:tailEnd/>
          </a:ln>
        </p:spPr>
      </p:pic>
      <p:sp>
        <p:nvSpPr>
          <p:cNvPr id="10" name="TextBox 6"/>
          <p:cNvSpPr txBox="1">
            <a:spLocks noChangeArrowheads="1"/>
          </p:cNvSpPr>
          <p:nvPr/>
        </p:nvSpPr>
        <p:spPr bwMode="auto">
          <a:xfrm>
            <a:off x="9130846" y="1037783"/>
            <a:ext cx="547000" cy="266724"/>
          </a:xfrm>
          <a:prstGeom prst="rect">
            <a:avLst/>
          </a:prstGeom>
          <a:noFill/>
          <a:ln w="9525">
            <a:noFill/>
            <a:miter lim="800000"/>
            <a:headEnd/>
            <a:tailEnd/>
          </a:ln>
        </p:spPr>
        <p:txBody>
          <a:bodyPr wrap="square" lIns="81264" tIns="40632" rIns="81264" bIns="40632">
            <a:spAutoFit/>
          </a:bodyPr>
          <a:lstStyle/>
          <a:p>
            <a:pPr defTabSz="779252" eaLnBrk="1" fontAlgn="auto" latinLnBrk="1" hangingPunct="1">
              <a:spcBef>
                <a:spcPct val="40000"/>
              </a:spcBef>
              <a:spcAft>
                <a:spcPts val="0"/>
              </a:spcAft>
            </a:pPr>
            <a:r>
              <a:rPr kumimoji="0" lang="en-US" altLang="ko-KR" sz="1200" b="1" dirty="0">
                <a:solidFill>
                  <a:srgbClr val="A9072E"/>
                </a:solidFill>
                <a:latin typeface="Arial Narrow" panose="020B0606020202030204" pitchFamily="34" charset="0"/>
                <a:ea typeface="Tahoma" panose="020B0604030504040204" pitchFamily="34" charset="0"/>
                <a:cs typeface="Tahoma" panose="020B0604030504040204" pitchFamily="34" charset="0"/>
              </a:rPr>
              <a:t>Case </a:t>
            </a:r>
            <a:endParaRPr kumimoji="0" lang="ko-KR" altLang="en-US" sz="1200" b="1" dirty="0">
              <a:solidFill>
                <a:srgbClr val="A9072E"/>
              </a:solidFill>
              <a:latin typeface="Arial Narrow" panose="020B0606020202030204" pitchFamily="34" charset="0"/>
              <a:ea typeface="맑은 고딕" pitchFamily="50" charset="-127"/>
              <a:cs typeface="Tahoma" panose="020B0604030504040204" pitchFamily="34" charset="0"/>
            </a:endParaRPr>
          </a:p>
        </p:txBody>
      </p:sp>
    </p:spTree>
    <p:extLst>
      <p:ext uri="{BB962C8B-B14F-4D97-AF65-F5344CB8AC3E}">
        <p14:creationId xmlns:p14="http://schemas.microsoft.com/office/powerpoint/2010/main" val="3855921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79270" y="162335"/>
            <a:ext cx="36808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 </a:t>
            </a:r>
            <a:r>
              <a:rPr lang="en-US" altLang="ko-KR" sz="1800" b="1" dirty="0">
                <a:latin typeface="Arial Narrow" panose="020B0606020202030204" pitchFamily="34" charset="0"/>
                <a:ea typeface="LG스마트체 Regular" panose="020B0600000101010101" pitchFamily="50" charset="-127"/>
              </a:rPr>
              <a:t>Internal communication: </a:t>
            </a:r>
            <a:r>
              <a:rPr lang="en-US" altLang="ko-KR" sz="1800" b="1" dirty="0" smtClean="0">
                <a:latin typeface="Arial Narrow" panose="020B0606020202030204" pitchFamily="34" charset="0"/>
                <a:ea typeface="LG스마트체 Regular" panose="020B0600000101010101" pitchFamily="50" charset="-127"/>
              </a:rPr>
              <a:t>Case Study</a:t>
            </a:r>
            <a:endParaRPr lang="en-US" altLang="ko-KR" sz="18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10/16</a:t>
            </a:r>
            <a:endParaRPr lang="en-US" sz="1000" dirty="0">
              <a:latin typeface="Arial Narrow" panose="020B0606020202030204" pitchFamily="34" charset="0"/>
            </a:endParaRPr>
          </a:p>
        </p:txBody>
      </p:sp>
      <p:sp>
        <p:nvSpPr>
          <p:cNvPr id="5" name="실행 단추: 홈 62">
            <a:hlinkClick r:id="rId3" action="ppaction://hlinksldjump" highlightClick="1"/>
          </p:cNvPr>
          <p:cNvSpPr/>
          <p:nvPr/>
        </p:nvSpPr>
        <p:spPr bwMode="auto">
          <a:xfrm>
            <a:off x="9338984" y="6471611"/>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latinLnBrk="1" hangingPunct="1"/>
            <a:endParaRPr lang="ko-KR" altLang="en-US" sz="1400" b="1" dirty="0" smtClean="0">
              <a:solidFill>
                <a:srgbClr val="000000"/>
              </a:solidFill>
              <a:latin typeface="Times New Roman" pitchFamily="18" charset="0"/>
              <a:ea typeface="바탕" pitchFamily="18" charset="-127"/>
            </a:endParaRPr>
          </a:p>
        </p:txBody>
      </p:sp>
      <p:sp>
        <p:nvSpPr>
          <p:cNvPr id="6" name="실행 단추: 홈 62">
            <a:hlinkClick r:id="rId3" action="ppaction://hlinksldjump" highlightClick="1"/>
          </p:cNvPr>
          <p:cNvSpPr/>
          <p:nvPr/>
        </p:nvSpPr>
        <p:spPr bwMode="auto">
          <a:xfrm>
            <a:off x="9491384" y="6624011"/>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latinLnBrk="1" hangingPunct="1"/>
            <a:endParaRPr lang="ko-KR" altLang="en-US" sz="1400" b="1" dirty="0" smtClean="0">
              <a:solidFill>
                <a:srgbClr val="000000"/>
              </a:solidFill>
              <a:latin typeface="Times New Roman" pitchFamily="18" charset="0"/>
              <a:ea typeface="바탕" pitchFamily="18" charset="-127"/>
            </a:endParaRPr>
          </a:p>
        </p:txBody>
      </p:sp>
      <p:sp>
        <p:nvSpPr>
          <p:cNvPr id="7" name="TextBox 6"/>
          <p:cNvSpPr txBox="1">
            <a:spLocks noChangeArrowheads="1"/>
          </p:cNvSpPr>
          <p:nvPr/>
        </p:nvSpPr>
        <p:spPr bwMode="auto">
          <a:xfrm>
            <a:off x="381000" y="762000"/>
            <a:ext cx="9067800" cy="409145"/>
          </a:xfrm>
          <a:prstGeom prst="rect">
            <a:avLst/>
          </a:prstGeom>
          <a:noFill/>
          <a:ln w="9525">
            <a:noFill/>
            <a:miter lim="800000"/>
            <a:headEnd/>
            <a:tailEnd/>
          </a:ln>
        </p:spPr>
        <p:txBody>
          <a:bodyPr wrap="square" lIns="85149" tIns="42574" rIns="85149" bIns="42574">
            <a:spAutoFit/>
          </a:bodyPr>
          <a:lstStyle/>
          <a:p>
            <a:pPr>
              <a:lnSpc>
                <a:spcPct val="150000"/>
              </a:lnSpc>
              <a:spcBef>
                <a:spcPct val="40000"/>
              </a:spcBef>
            </a:pPr>
            <a:r>
              <a:rPr lang="en-GB" altLang="ko-KR" sz="1400" b="1" i="1" u="sng" dirty="0" smtClean="0">
                <a:latin typeface="Arial Narrow" panose="020B0606020202030204" pitchFamily="34" charset="0"/>
                <a:ea typeface="Tahoma" panose="020B0604030504040204" pitchFamily="34" charset="0"/>
                <a:cs typeface="Tahoma" panose="020B0604030504040204" pitchFamily="34" charset="0"/>
              </a:rPr>
              <a:t>Tips: </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Combine btw Formal and Informal communication methods to define how to communicate with member best</a:t>
            </a:r>
            <a:endParaRPr lang="ko-KR" altLang="en-US" sz="1400" b="1" i="1" dirty="0">
              <a:latin typeface="Arial Narrow" panose="020B0606020202030204" pitchFamily="34" charset="0"/>
              <a:cs typeface="Tahoma" panose="020B0604030504040204" pitchFamily="34" charset="0"/>
            </a:endParaRPr>
          </a:p>
        </p:txBody>
      </p:sp>
      <p:sp>
        <p:nvSpPr>
          <p:cNvPr id="8" name="TextBox 7"/>
          <p:cNvSpPr txBox="1">
            <a:spLocks noChangeArrowheads="1"/>
          </p:cNvSpPr>
          <p:nvPr/>
        </p:nvSpPr>
        <p:spPr bwMode="auto">
          <a:xfrm>
            <a:off x="380400" y="1401478"/>
            <a:ext cx="9067800" cy="3834698"/>
          </a:xfrm>
          <a:prstGeom prst="rect">
            <a:avLst/>
          </a:prstGeom>
          <a:noFill/>
          <a:ln w="9525">
            <a:noFill/>
            <a:miter lim="800000"/>
            <a:headEnd/>
            <a:tailEnd/>
          </a:ln>
        </p:spPr>
        <p:txBody>
          <a:bodyPr wrap="square" lIns="85149" tIns="42574" rIns="85149" bIns="42574">
            <a:spAutoFit/>
          </a:bodyPr>
          <a:lstStyle/>
          <a:p>
            <a:pPr>
              <a:lnSpc>
                <a:spcPct val="150000"/>
              </a:lnSpc>
              <a:spcBef>
                <a:spcPct val="40000"/>
              </a:spcBef>
            </a:pPr>
            <a:r>
              <a:rPr lang="en-GB" altLang="ko-KR" sz="1400" b="1" i="1" u="sng" dirty="0" smtClean="0">
                <a:latin typeface="Arial Narrow" panose="020B0606020202030204" pitchFamily="34" charset="0"/>
                <a:ea typeface="Tahoma" panose="020B0604030504040204" pitchFamily="34" charset="0"/>
                <a:cs typeface="Tahoma" panose="020B0604030504040204" pitchFamily="34" charset="0"/>
              </a:rPr>
              <a:t>CASE 2: HOW TO MANAGE/COMMUNICATE POOLING RESOURCES</a:t>
            </a:r>
          </a:p>
          <a:p>
            <a:pPr>
              <a:lnSpc>
                <a:spcPct val="150000"/>
              </a:lnSpc>
              <a:spcBef>
                <a:spcPct val="40000"/>
              </a:spcBef>
            </a:pPr>
            <a:r>
              <a:rPr lang="en-GB" altLang="ko-KR" sz="1400" b="1" i="1" dirty="0" smtClean="0">
                <a:latin typeface="Arial Narrow" panose="020B0606020202030204" pitchFamily="34" charset="0"/>
                <a:ea typeface="Tahoma" panose="020B0604030504040204" pitchFamily="34" charset="0"/>
                <a:cs typeface="Tahoma" panose="020B0604030504040204" pitchFamily="34" charset="0"/>
              </a:rPr>
              <a:t>Due to OEM A’s demand, company defined a pool including 25 members to serve AVN domain for this OEM. Currently this pool is working for 3 projects and three test leaders are allocated to manage each project and 1 part leader is allocated to manage all. This is common pool therefore members can be assigned flexibly depend of project situation. </a:t>
            </a:r>
          </a:p>
          <a:p>
            <a:pPr marL="285750" indent="-285750">
              <a:lnSpc>
                <a:spcPct val="150000"/>
              </a:lnSpc>
              <a:spcBef>
                <a:spcPct val="40000"/>
              </a:spcBef>
              <a:buFontTx/>
              <a:buChar char="-"/>
            </a:pPr>
            <a:r>
              <a:rPr lang="en-GB" altLang="ko-KR" sz="1400" b="1" i="1" dirty="0" smtClean="0">
                <a:latin typeface="Arial Narrow" panose="020B0606020202030204" pitchFamily="34" charset="0"/>
                <a:ea typeface="Tahoma" panose="020B0604030504040204" pitchFamily="34" charset="0"/>
                <a:cs typeface="Tahoma" panose="020B0604030504040204" pitchFamily="34" charset="0"/>
              </a:rPr>
              <a:t>Project 1</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10 members (include Test leader)</a:t>
            </a:r>
          </a:p>
          <a:p>
            <a:pPr marL="285750" indent="-285750">
              <a:lnSpc>
                <a:spcPct val="150000"/>
              </a:lnSpc>
              <a:spcBef>
                <a:spcPct val="40000"/>
              </a:spcBef>
              <a:buFontTx/>
              <a:buChar char="-"/>
            </a:pPr>
            <a:r>
              <a:rPr lang="en-GB" altLang="ko-KR" sz="1400" b="1" i="1" dirty="0" smtClean="0">
                <a:latin typeface="Arial Narrow" panose="020B0606020202030204" pitchFamily="34" charset="0"/>
                <a:ea typeface="Tahoma" panose="020B0604030504040204" pitchFamily="34" charset="0"/>
                <a:cs typeface="Tahoma" panose="020B0604030504040204" pitchFamily="34" charset="0"/>
              </a:rPr>
              <a:t>Project 2</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a:t>
            </a:r>
            <a:r>
              <a:rPr lang="en-GB" altLang="ko-KR" sz="1400" i="1" dirty="0">
                <a:latin typeface="Arial Narrow" panose="020B0606020202030204" pitchFamily="34" charset="0"/>
                <a:ea typeface="Tahoma" panose="020B0604030504040204" pitchFamily="34" charset="0"/>
                <a:cs typeface="Tahoma" panose="020B0604030504040204" pitchFamily="34" charset="0"/>
              </a:rPr>
              <a:t>8</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members (include Test leader)</a:t>
            </a:r>
          </a:p>
          <a:p>
            <a:pPr marL="285750" indent="-285750">
              <a:lnSpc>
                <a:spcPct val="150000"/>
              </a:lnSpc>
              <a:spcBef>
                <a:spcPct val="40000"/>
              </a:spcBef>
              <a:buFontTx/>
              <a:buChar char="-"/>
            </a:pPr>
            <a:r>
              <a:rPr lang="en-GB" altLang="ko-KR" sz="1400" b="1" i="1" dirty="0" smtClean="0">
                <a:latin typeface="Arial Narrow" panose="020B0606020202030204" pitchFamily="34" charset="0"/>
                <a:ea typeface="Tahoma" panose="020B0604030504040204" pitchFamily="34" charset="0"/>
                <a:cs typeface="Tahoma" panose="020B0604030504040204" pitchFamily="34" charset="0"/>
              </a:rPr>
              <a:t>Project 3</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6 members (include Test leader) </a:t>
            </a:r>
          </a:p>
          <a:p>
            <a:pPr marL="285750" indent="-285750">
              <a:lnSpc>
                <a:spcPct val="150000"/>
              </a:lnSpc>
              <a:spcBef>
                <a:spcPct val="40000"/>
              </a:spcBef>
              <a:buFontTx/>
              <a:buChar char="-"/>
            </a:pPr>
            <a:r>
              <a:rPr lang="en-GB" altLang="ko-KR" sz="1400" b="1" i="1" dirty="0" smtClean="0">
                <a:latin typeface="Arial Narrow" panose="020B0606020202030204" pitchFamily="34" charset="0"/>
                <a:ea typeface="Tahoma" panose="020B0604030504040204" pitchFamily="34" charset="0"/>
                <a:cs typeface="Tahoma" panose="020B0604030504040204" pitchFamily="34" charset="0"/>
              </a:rPr>
              <a:t>Project schedules: </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sometimes overlap, sometimes not, and all projects have the same start-end dates</a:t>
            </a: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 Assumption you are test leaders and part leader for this pool, how you can assign tasks effectively, evaluate fairly and develop resources stably? </a:t>
            </a:r>
            <a:endParaRPr lang="en-GB" altLang="ko-KR" sz="1400" i="1" dirty="0" smtClean="0">
              <a:latin typeface="Arial Narrow" panose="020B0606020202030204" pitchFamily="34" charset="0"/>
              <a:ea typeface="Tahoma" panose="020B0604030504040204" pitchFamily="34" charset="0"/>
              <a:cs typeface="Tahoma" panose="020B0604030504040204" pitchFamily="34" charset="0"/>
            </a:endParaRPr>
          </a:p>
        </p:txBody>
      </p:sp>
      <p:pic>
        <p:nvPicPr>
          <p:cNvPr id="9" name="Picture 4" descr="D:\2012_임지혜\1.기획업무\교재 template\이미지\사례분석.png"/>
          <p:cNvPicPr>
            <a:picLocks noChangeAspect="1" noChangeArrowheads="1"/>
          </p:cNvPicPr>
          <p:nvPr/>
        </p:nvPicPr>
        <p:blipFill>
          <a:blip r:embed="rId4" cstate="print"/>
          <a:srcRect/>
          <a:stretch>
            <a:fillRect/>
          </a:stretch>
        </p:blipFill>
        <p:spPr bwMode="auto">
          <a:xfrm>
            <a:off x="9028966" y="606201"/>
            <a:ext cx="731858" cy="564944"/>
          </a:xfrm>
          <a:prstGeom prst="rect">
            <a:avLst/>
          </a:prstGeom>
          <a:noFill/>
          <a:ln w="9525">
            <a:noFill/>
            <a:miter lim="800000"/>
            <a:headEnd/>
            <a:tailEnd/>
          </a:ln>
        </p:spPr>
      </p:pic>
      <p:sp>
        <p:nvSpPr>
          <p:cNvPr id="10" name="TextBox 6"/>
          <p:cNvSpPr txBox="1">
            <a:spLocks noChangeArrowheads="1"/>
          </p:cNvSpPr>
          <p:nvPr/>
        </p:nvSpPr>
        <p:spPr bwMode="auto">
          <a:xfrm>
            <a:off x="9130846" y="1037783"/>
            <a:ext cx="547000" cy="266724"/>
          </a:xfrm>
          <a:prstGeom prst="rect">
            <a:avLst/>
          </a:prstGeom>
          <a:noFill/>
          <a:ln w="9525">
            <a:noFill/>
            <a:miter lim="800000"/>
            <a:headEnd/>
            <a:tailEnd/>
          </a:ln>
        </p:spPr>
        <p:txBody>
          <a:bodyPr wrap="square" lIns="81264" tIns="40632" rIns="81264" bIns="40632">
            <a:spAutoFit/>
          </a:bodyPr>
          <a:lstStyle/>
          <a:p>
            <a:pPr defTabSz="779252" eaLnBrk="1" fontAlgn="auto" latinLnBrk="1" hangingPunct="1">
              <a:spcBef>
                <a:spcPct val="40000"/>
              </a:spcBef>
              <a:spcAft>
                <a:spcPts val="0"/>
              </a:spcAft>
            </a:pPr>
            <a:r>
              <a:rPr kumimoji="0" lang="en-US" altLang="ko-KR" sz="1200" b="1" dirty="0">
                <a:solidFill>
                  <a:srgbClr val="A9072E"/>
                </a:solidFill>
                <a:latin typeface="Arial Narrow" panose="020B0606020202030204" pitchFamily="34" charset="0"/>
                <a:ea typeface="Tahoma" panose="020B0604030504040204" pitchFamily="34" charset="0"/>
                <a:cs typeface="Tahoma" panose="020B0604030504040204" pitchFamily="34" charset="0"/>
              </a:rPr>
              <a:t>Case </a:t>
            </a:r>
            <a:endParaRPr kumimoji="0" lang="ko-KR" altLang="en-US" sz="1200" b="1" dirty="0">
              <a:solidFill>
                <a:srgbClr val="A9072E"/>
              </a:solidFill>
              <a:latin typeface="Arial Narrow" panose="020B0606020202030204" pitchFamily="34" charset="0"/>
              <a:ea typeface="맑은 고딕" pitchFamily="50" charset="-127"/>
              <a:cs typeface="Tahoma" panose="020B0604030504040204" pitchFamily="34" charset="0"/>
            </a:endParaRPr>
          </a:p>
        </p:txBody>
      </p:sp>
    </p:spTree>
    <p:extLst>
      <p:ext uri="{BB962C8B-B14F-4D97-AF65-F5344CB8AC3E}">
        <p14:creationId xmlns:p14="http://schemas.microsoft.com/office/powerpoint/2010/main" val="3227759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79270" y="162335"/>
            <a:ext cx="36808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 </a:t>
            </a:r>
            <a:r>
              <a:rPr lang="en-US" altLang="ko-KR" sz="1800" b="1" dirty="0">
                <a:latin typeface="Arial Narrow" panose="020B0606020202030204" pitchFamily="34" charset="0"/>
                <a:ea typeface="LG스마트체 Regular" panose="020B0600000101010101" pitchFamily="50" charset="-127"/>
              </a:rPr>
              <a:t>Internal communication: </a:t>
            </a:r>
            <a:r>
              <a:rPr lang="en-US" altLang="ko-KR" sz="1800" b="1" dirty="0" smtClean="0">
                <a:latin typeface="Arial Narrow" panose="020B0606020202030204" pitchFamily="34" charset="0"/>
                <a:ea typeface="LG스마트체 Regular" panose="020B0600000101010101" pitchFamily="50" charset="-127"/>
              </a:rPr>
              <a:t>Case Study</a:t>
            </a:r>
            <a:endParaRPr lang="en-US" altLang="ko-KR" sz="18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11/16</a:t>
            </a:r>
            <a:endParaRPr lang="en-US" sz="1000" dirty="0">
              <a:latin typeface="Arial Narrow" panose="020B0606020202030204" pitchFamily="34" charset="0"/>
            </a:endParaRPr>
          </a:p>
        </p:txBody>
      </p:sp>
      <p:sp>
        <p:nvSpPr>
          <p:cNvPr id="7" name="TextBox 6"/>
          <p:cNvSpPr txBox="1">
            <a:spLocks noChangeArrowheads="1"/>
          </p:cNvSpPr>
          <p:nvPr/>
        </p:nvSpPr>
        <p:spPr bwMode="auto">
          <a:xfrm>
            <a:off x="381000" y="762000"/>
            <a:ext cx="9067800" cy="409145"/>
          </a:xfrm>
          <a:prstGeom prst="rect">
            <a:avLst/>
          </a:prstGeom>
          <a:noFill/>
          <a:ln w="9525">
            <a:noFill/>
            <a:miter lim="800000"/>
            <a:headEnd/>
            <a:tailEnd/>
          </a:ln>
        </p:spPr>
        <p:txBody>
          <a:bodyPr wrap="square" lIns="85149" tIns="42574" rIns="85149" bIns="42574">
            <a:spAutoFit/>
          </a:bodyPr>
          <a:lstStyle/>
          <a:p>
            <a:pPr>
              <a:lnSpc>
                <a:spcPct val="150000"/>
              </a:lnSpc>
              <a:spcBef>
                <a:spcPct val="40000"/>
              </a:spcBef>
            </a:pPr>
            <a:r>
              <a:rPr lang="en-GB" altLang="ko-KR" sz="1400" b="1" i="1" u="sng" dirty="0" smtClean="0">
                <a:latin typeface="Arial Narrow" panose="020B0606020202030204" pitchFamily="34" charset="0"/>
                <a:ea typeface="Tahoma" panose="020B0604030504040204" pitchFamily="34" charset="0"/>
                <a:cs typeface="Tahoma" panose="020B0604030504040204" pitchFamily="34" charset="0"/>
              </a:rPr>
              <a:t>Tips: </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Refer to </a:t>
            </a:r>
            <a:r>
              <a:rPr lang="en-US" altLang="ko-KR" sz="1400" b="1" i="1" dirty="0">
                <a:latin typeface="Arial Narrow" panose="020B0606020202030204" pitchFamily="34" charset="0"/>
                <a:ea typeface="LG스마트체 Regular" panose="020B0600000101010101" pitchFamily="50" charset="-127"/>
              </a:rPr>
              <a:t>Development Levels &amp; Leadership </a:t>
            </a:r>
            <a:r>
              <a:rPr lang="en-US" altLang="ko-KR" sz="1400" b="1" i="1" dirty="0" smtClean="0">
                <a:latin typeface="Arial Narrow" panose="020B0606020202030204" pitchFamily="34" charset="0"/>
                <a:ea typeface="LG스마트체 Regular" panose="020B0600000101010101" pitchFamily="50" charset="-127"/>
              </a:rPr>
              <a:t>Styles </a:t>
            </a:r>
            <a:r>
              <a:rPr lang="en-US" altLang="ko-KR" sz="1400" i="1" dirty="0" smtClean="0">
                <a:latin typeface="Arial Narrow" panose="020B0606020202030204" pitchFamily="34" charset="0"/>
                <a:ea typeface="LG스마트체 Regular" panose="020B0600000101010101" pitchFamily="50" charset="-127"/>
              </a:rPr>
              <a:t>to define how to keep balance communication way</a:t>
            </a:r>
            <a:endParaRPr lang="ko-KR" altLang="en-US" sz="1400" i="1" dirty="0">
              <a:latin typeface="Arial Narrow" panose="020B0606020202030204" pitchFamily="34" charset="0"/>
              <a:cs typeface="Tahoma" panose="020B0604030504040204" pitchFamily="34" charset="0"/>
            </a:endParaRPr>
          </a:p>
        </p:txBody>
      </p:sp>
      <p:sp>
        <p:nvSpPr>
          <p:cNvPr id="8" name="TextBox 7"/>
          <p:cNvSpPr txBox="1">
            <a:spLocks noChangeArrowheads="1"/>
          </p:cNvSpPr>
          <p:nvPr/>
        </p:nvSpPr>
        <p:spPr bwMode="auto">
          <a:xfrm>
            <a:off x="380400" y="1401478"/>
            <a:ext cx="9067800" cy="1787984"/>
          </a:xfrm>
          <a:prstGeom prst="rect">
            <a:avLst/>
          </a:prstGeom>
          <a:noFill/>
          <a:ln w="9525">
            <a:noFill/>
            <a:miter lim="800000"/>
            <a:headEnd/>
            <a:tailEnd/>
          </a:ln>
        </p:spPr>
        <p:txBody>
          <a:bodyPr wrap="square" lIns="85149" tIns="42574" rIns="85149" bIns="42574">
            <a:spAutoFit/>
          </a:bodyPr>
          <a:lstStyle/>
          <a:p>
            <a:pPr>
              <a:lnSpc>
                <a:spcPct val="150000"/>
              </a:lnSpc>
              <a:spcBef>
                <a:spcPct val="40000"/>
              </a:spcBef>
            </a:pPr>
            <a:r>
              <a:rPr lang="en-GB" altLang="ko-KR" sz="1400" b="1" i="1" u="sng" dirty="0" smtClean="0">
                <a:latin typeface="Arial Narrow" panose="020B0606020202030204" pitchFamily="34" charset="0"/>
                <a:ea typeface="Tahoma" panose="020B0604030504040204" pitchFamily="34" charset="0"/>
                <a:cs typeface="Tahoma" panose="020B0604030504040204" pitchFamily="34" charset="0"/>
              </a:rPr>
              <a:t>CASE 3</a:t>
            </a:r>
            <a:r>
              <a:rPr lang="en-GB" altLang="ko-KR" sz="1400" b="1" i="1" u="sng" dirty="0">
                <a:latin typeface="Arial Narrow" panose="020B0606020202030204" pitchFamily="34" charset="0"/>
                <a:ea typeface="Tahoma" panose="020B0604030504040204" pitchFamily="34" charset="0"/>
                <a:cs typeface="Tahoma" panose="020B0604030504040204" pitchFamily="34" charset="0"/>
              </a:rPr>
              <a:t>: </a:t>
            </a:r>
            <a:r>
              <a:rPr lang="en-GB" altLang="ko-KR" sz="1400" b="1" i="1" u="sng" dirty="0" smtClean="0">
                <a:latin typeface="Arial Narrow" panose="020B0606020202030204" pitchFamily="34" charset="0"/>
                <a:ea typeface="Tahoma" panose="020B0604030504040204" pitchFamily="34" charset="0"/>
                <a:cs typeface="Tahoma" panose="020B0604030504040204" pitchFamily="34" charset="0"/>
              </a:rPr>
              <a:t>RESERVED COMMUNICATION DIRECTION (WITH HIGHER MANAGER)</a:t>
            </a: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My new manager is working for company more than 10 years, he has much management skill and often </a:t>
            </a:r>
            <a:r>
              <a:rPr lang="en-GB" altLang="ko-KR" sz="1400" i="1" u="sng" dirty="0" smtClean="0">
                <a:latin typeface="Arial Narrow" panose="020B0606020202030204" pitchFamily="34" charset="0"/>
                <a:ea typeface="Tahoma" panose="020B0604030504040204" pitchFamily="34" charset="0"/>
                <a:cs typeface="Tahoma" panose="020B0604030504040204" pitchFamily="34" charset="0"/>
              </a:rPr>
              <a:t>direct</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us what he wants. I’m a sub-leader and my working style is perfect orientation, always investigate assignment to do best and frequently raise questions as well as raise my idea to my manager. After 6 months, I feel that I contributed well and did good job but when 1:1 with my manager he said that I need to improve much because I did not follow his direction correctly. So, could you help me how to do next step?  </a:t>
            </a:r>
          </a:p>
        </p:txBody>
      </p:sp>
      <p:pic>
        <p:nvPicPr>
          <p:cNvPr id="9" name="Picture 4" descr="D:\2012_임지혜\1.기획업무\교재 template\이미지\사례분석.png"/>
          <p:cNvPicPr>
            <a:picLocks noChangeAspect="1" noChangeArrowheads="1"/>
          </p:cNvPicPr>
          <p:nvPr/>
        </p:nvPicPr>
        <p:blipFill>
          <a:blip r:embed="rId3" cstate="print"/>
          <a:srcRect/>
          <a:stretch>
            <a:fillRect/>
          </a:stretch>
        </p:blipFill>
        <p:spPr bwMode="auto">
          <a:xfrm>
            <a:off x="9028966" y="606201"/>
            <a:ext cx="731858" cy="564944"/>
          </a:xfrm>
          <a:prstGeom prst="rect">
            <a:avLst/>
          </a:prstGeom>
          <a:noFill/>
          <a:ln w="9525">
            <a:noFill/>
            <a:miter lim="800000"/>
            <a:headEnd/>
            <a:tailEnd/>
          </a:ln>
        </p:spPr>
      </p:pic>
      <p:sp>
        <p:nvSpPr>
          <p:cNvPr id="10" name="TextBox 6"/>
          <p:cNvSpPr txBox="1">
            <a:spLocks noChangeArrowheads="1"/>
          </p:cNvSpPr>
          <p:nvPr/>
        </p:nvSpPr>
        <p:spPr bwMode="auto">
          <a:xfrm>
            <a:off x="9130846" y="1037783"/>
            <a:ext cx="547000" cy="266724"/>
          </a:xfrm>
          <a:prstGeom prst="rect">
            <a:avLst/>
          </a:prstGeom>
          <a:noFill/>
          <a:ln w="9525">
            <a:noFill/>
            <a:miter lim="800000"/>
            <a:headEnd/>
            <a:tailEnd/>
          </a:ln>
        </p:spPr>
        <p:txBody>
          <a:bodyPr wrap="square" lIns="81264" tIns="40632" rIns="81264" bIns="40632">
            <a:spAutoFit/>
          </a:bodyPr>
          <a:lstStyle/>
          <a:p>
            <a:pPr defTabSz="779252" eaLnBrk="1" fontAlgn="auto" latinLnBrk="1" hangingPunct="1">
              <a:spcBef>
                <a:spcPct val="40000"/>
              </a:spcBef>
              <a:spcAft>
                <a:spcPts val="0"/>
              </a:spcAft>
            </a:pPr>
            <a:r>
              <a:rPr kumimoji="0" lang="en-US" altLang="ko-KR" sz="1200" b="1" dirty="0">
                <a:solidFill>
                  <a:srgbClr val="A9072E"/>
                </a:solidFill>
                <a:latin typeface="Arial Narrow" panose="020B0606020202030204" pitchFamily="34" charset="0"/>
                <a:ea typeface="Tahoma" panose="020B0604030504040204" pitchFamily="34" charset="0"/>
                <a:cs typeface="Tahoma" panose="020B0604030504040204" pitchFamily="34" charset="0"/>
              </a:rPr>
              <a:t>Case </a:t>
            </a:r>
            <a:endParaRPr kumimoji="0" lang="ko-KR" altLang="en-US" sz="1200" b="1" dirty="0">
              <a:solidFill>
                <a:srgbClr val="A9072E"/>
              </a:solidFill>
              <a:latin typeface="Arial Narrow" panose="020B0606020202030204" pitchFamily="34" charset="0"/>
              <a:ea typeface="맑은 고딕" pitchFamily="50" charset="-127"/>
              <a:cs typeface="Tahoma" panose="020B0604030504040204" pitchFamily="34" charset="0"/>
            </a:endParaRPr>
          </a:p>
        </p:txBody>
      </p:sp>
    </p:spTree>
    <p:extLst>
      <p:ext uri="{BB962C8B-B14F-4D97-AF65-F5344CB8AC3E}">
        <p14:creationId xmlns:p14="http://schemas.microsoft.com/office/powerpoint/2010/main" val="3815162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9270" y="162335"/>
            <a:ext cx="37978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III. External </a:t>
            </a:r>
            <a:r>
              <a:rPr lang="en-US" altLang="ko-KR" sz="1800" b="1" dirty="0">
                <a:latin typeface="Arial Narrow" panose="020B0606020202030204" pitchFamily="34" charset="0"/>
                <a:ea typeface="LG스마트체 Regular" panose="020B0600000101010101" pitchFamily="50" charset="-127"/>
              </a:rPr>
              <a:t>communication</a:t>
            </a:r>
            <a:r>
              <a:rPr lang="en-US" altLang="ko-KR" sz="1800" b="1" dirty="0" smtClean="0">
                <a:latin typeface="Arial Narrow" panose="020B0606020202030204" pitchFamily="34" charset="0"/>
                <a:ea typeface="LG스마트체 Regular" panose="020B0600000101010101" pitchFamily="50" charset="-127"/>
              </a:rPr>
              <a:t>: Case Study</a:t>
            </a:r>
            <a:endParaRPr lang="en-US" altLang="ko-KR" sz="1800" b="1" dirty="0">
              <a:latin typeface="Arial Narrow" panose="020B0606020202030204" pitchFamily="34" charset="0"/>
              <a:ea typeface="LG스마트체 Regular" panose="020B0600000101010101" pitchFamily="50" charset="-127"/>
            </a:endParaRPr>
          </a:p>
        </p:txBody>
      </p:sp>
      <p:sp>
        <p:nvSpPr>
          <p:cNvPr id="4" name="TextBox 3"/>
          <p:cNvSpPr txBox="1">
            <a:spLocks noChangeArrowheads="1"/>
          </p:cNvSpPr>
          <p:nvPr/>
        </p:nvSpPr>
        <p:spPr bwMode="auto">
          <a:xfrm>
            <a:off x="457200" y="762000"/>
            <a:ext cx="9067800" cy="3920875"/>
          </a:xfrm>
          <a:prstGeom prst="rect">
            <a:avLst/>
          </a:prstGeom>
          <a:noFill/>
          <a:ln w="9525">
            <a:noFill/>
            <a:miter lim="800000"/>
            <a:headEnd/>
            <a:tailEnd/>
          </a:ln>
        </p:spPr>
        <p:txBody>
          <a:bodyPr wrap="square" lIns="85149" tIns="42574" rIns="85149" bIns="42574">
            <a:spAutoFit/>
          </a:bodyPr>
          <a:lstStyle/>
          <a:p>
            <a:pPr>
              <a:lnSpc>
                <a:spcPct val="150000"/>
              </a:lnSpc>
              <a:spcBef>
                <a:spcPct val="40000"/>
              </a:spcBef>
            </a:pPr>
            <a:r>
              <a:rPr lang="en-GB" altLang="ko-KR" sz="1400" b="1" i="1" u="sng" dirty="0" smtClean="0">
                <a:latin typeface="Arial Narrow" panose="020B0606020202030204" pitchFamily="34" charset="0"/>
                <a:ea typeface="Tahoma" panose="020B0604030504040204" pitchFamily="34" charset="0"/>
                <a:cs typeface="Tahoma" panose="020B0604030504040204" pitchFamily="34" charset="0"/>
              </a:rPr>
              <a:t>CASE 1: PERFORMANCE AGREEMENT</a:t>
            </a: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Dear </a:t>
            </a:r>
            <a:r>
              <a:rPr lang="en-GB" altLang="ko-KR" sz="1400" i="1" dirty="0" err="1" smtClean="0">
                <a:latin typeface="Arial Narrow" panose="020B0606020202030204" pitchFamily="34" charset="0"/>
                <a:ea typeface="Tahoma" panose="020B0604030504040204" pitchFamily="34" charset="0"/>
                <a:cs typeface="Tahoma" panose="020B0604030504040204" pitchFamily="34" charset="0"/>
              </a:rPr>
              <a:t>Ms.</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A, </a:t>
            </a: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My boss, </a:t>
            </a:r>
            <a:r>
              <a:rPr lang="en-GB" altLang="ko-KR" sz="1400" i="1" dirty="0" err="1" smtClean="0">
                <a:latin typeface="Arial Narrow" panose="020B0606020202030204" pitchFamily="34" charset="0"/>
                <a:ea typeface="Tahoma" panose="020B0604030504040204" pitchFamily="34" charset="0"/>
                <a:cs typeface="Tahoma" panose="020B0604030504040204" pitchFamily="34" charset="0"/>
              </a:rPr>
              <a:t>Mr.</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P, he sent reference data from the closed project (similar to our project: the same domain and the same testing type) and shown that their productivity is double compared to our current productivity, therefore he strongly requested that we need to increase our productivity equally. Please find the way and start applying this target from the next testing round. </a:t>
            </a: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Here is detailed information: </a:t>
            </a: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a:t>
            </a: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Regards,</a:t>
            </a:r>
            <a:endParaRPr lang="en-GB" altLang="ko-KR" sz="1400" i="1" dirty="0">
              <a:latin typeface="Arial Narrow" panose="020B0606020202030204" pitchFamily="34" charset="0"/>
              <a:ea typeface="Tahoma" panose="020B0604030504040204" pitchFamily="34" charset="0"/>
              <a:cs typeface="Tahoma" panose="020B0604030504040204" pitchFamily="34" charset="0"/>
            </a:endParaRP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John</a:t>
            </a: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 Please discuss with your team to negotiate this</a:t>
            </a:r>
            <a:endParaRPr lang="en-GB" altLang="ko-KR" sz="1400" i="1" dirty="0" smtClean="0">
              <a:latin typeface="Arial Narrow" panose="020B0606020202030204" pitchFamily="34" charset="0"/>
              <a:ea typeface="Tahoma" panose="020B0604030504040204" pitchFamily="34" charset="0"/>
              <a:cs typeface="Tahoma" panose="020B0604030504040204" pitchFamily="34" charset="0"/>
            </a:endParaRPr>
          </a:p>
        </p:txBody>
      </p:sp>
      <p:sp>
        <p:nvSpPr>
          <p:cNvPr id="5" name="TextBox 4"/>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12/16</a:t>
            </a:r>
            <a:endParaRPr lang="en-US" sz="1000" dirty="0">
              <a:latin typeface="Arial Narrow" panose="020B0606020202030204" pitchFamily="34" charset="0"/>
            </a:endParaRPr>
          </a:p>
        </p:txBody>
      </p:sp>
    </p:spTree>
    <p:extLst>
      <p:ext uri="{BB962C8B-B14F-4D97-AF65-F5344CB8AC3E}">
        <p14:creationId xmlns:p14="http://schemas.microsoft.com/office/powerpoint/2010/main" val="3769303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9270" y="162335"/>
            <a:ext cx="4458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III. External </a:t>
            </a:r>
            <a:r>
              <a:rPr lang="en-US" altLang="ko-KR" sz="1800" b="1" dirty="0">
                <a:latin typeface="Arial Narrow" panose="020B0606020202030204" pitchFamily="34" charset="0"/>
                <a:ea typeface="LG스마트체 Regular" panose="020B0600000101010101" pitchFamily="50" charset="-127"/>
              </a:rPr>
              <a:t>communication</a:t>
            </a:r>
            <a:r>
              <a:rPr lang="en-US" altLang="ko-KR" sz="1800" b="1" dirty="0" smtClean="0">
                <a:latin typeface="Arial Narrow" panose="020B0606020202030204" pitchFamily="34" charset="0"/>
                <a:ea typeface="LG스마트체 Regular" panose="020B0600000101010101" pitchFamily="50" charset="-127"/>
              </a:rPr>
              <a:t>: Case Study (Cont.)</a:t>
            </a:r>
            <a:endParaRPr lang="en-US" altLang="ko-KR" sz="1800" b="1" dirty="0">
              <a:latin typeface="Arial Narrow" panose="020B0606020202030204" pitchFamily="34" charset="0"/>
              <a:ea typeface="LG스마트체 Regular" panose="020B0600000101010101" pitchFamily="50" charset="-127"/>
            </a:endParaRPr>
          </a:p>
        </p:txBody>
      </p:sp>
      <p:sp>
        <p:nvSpPr>
          <p:cNvPr id="6" name="TextBox 5"/>
          <p:cNvSpPr txBox="1">
            <a:spLocks noChangeArrowheads="1"/>
          </p:cNvSpPr>
          <p:nvPr/>
        </p:nvSpPr>
        <p:spPr bwMode="auto">
          <a:xfrm>
            <a:off x="104775" y="531667"/>
            <a:ext cx="9525000" cy="5795235"/>
          </a:xfrm>
          <a:prstGeom prst="rect">
            <a:avLst/>
          </a:prstGeom>
          <a:noFill/>
          <a:ln w="9525">
            <a:noFill/>
            <a:miter lim="800000"/>
            <a:headEnd/>
            <a:tailEnd/>
          </a:ln>
        </p:spPr>
        <p:txBody>
          <a:bodyPr wrap="square" lIns="85149" tIns="42574" rIns="85149" bIns="42574">
            <a:spAutoFit/>
          </a:bodyPr>
          <a:lstStyle/>
          <a:p>
            <a:pPr>
              <a:lnSpc>
                <a:spcPct val="150000"/>
              </a:lnSpc>
              <a:spcBef>
                <a:spcPct val="40000"/>
              </a:spcBef>
            </a:pPr>
            <a:r>
              <a:rPr lang="en-GB" altLang="ko-KR" sz="1400" b="1" i="1" u="sng" dirty="0" smtClean="0">
                <a:latin typeface="Arial Narrow" panose="020B0606020202030204" pitchFamily="34" charset="0"/>
                <a:ea typeface="Tahoma" panose="020B0604030504040204" pitchFamily="34" charset="0"/>
                <a:cs typeface="Tahoma" panose="020B0604030504040204" pitchFamily="34" charset="0"/>
              </a:rPr>
              <a:t>CASE </a:t>
            </a:r>
            <a:r>
              <a:rPr lang="en-GB" altLang="ko-KR" sz="1400" b="1" i="1" u="sng" dirty="0">
                <a:latin typeface="Arial Narrow" panose="020B0606020202030204" pitchFamily="34" charset="0"/>
                <a:ea typeface="Tahoma" panose="020B0604030504040204" pitchFamily="34" charset="0"/>
                <a:cs typeface="Tahoma" panose="020B0604030504040204" pitchFamily="34" charset="0"/>
              </a:rPr>
              <a:t>2</a:t>
            </a:r>
            <a:r>
              <a:rPr lang="en-GB" altLang="ko-KR" sz="1400" b="1" i="1" u="sng" dirty="0" smtClean="0">
                <a:latin typeface="Arial Narrow" panose="020B0606020202030204" pitchFamily="34" charset="0"/>
                <a:ea typeface="Tahoma" panose="020B0604030504040204" pitchFamily="34" charset="0"/>
                <a:cs typeface="Tahoma" panose="020B0604030504040204" pitchFamily="34" charset="0"/>
              </a:rPr>
              <a:t>: RESOURCE MGMT AGREEMENT</a:t>
            </a: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Your project is Type4, named OEM_version2.0, almost project members already joined the previous project (OEM_version1.0, closed by end of last year). Last year, HQ sent VOE that project resource was not stable due to vendor’s resignation and DCV maternity leave.</a:t>
            </a: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Recently </a:t>
            </a:r>
            <a:r>
              <a:rPr lang="en-GB" altLang="ko-KR" sz="1400" i="1" dirty="0" err="1" smtClean="0">
                <a:latin typeface="Arial Narrow" panose="020B0606020202030204" pitchFamily="34" charset="0"/>
                <a:ea typeface="Tahoma" panose="020B0604030504040204" pitchFamily="34" charset="0"/>
                <a:cs typeface="Tahoma" panose="020B0604030504040204" pitchFamily="34" charset="0"/>
              </a:rPr>
              <a:t>Covid</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situation has been happened, more and more complex and impacted much to business and this directly impacts to your project. HQ TM sent request to reduce 2 DCV members and 3 vendor members from next month. You are Test Leader, please forecast risk impact and make plan how to negotiate with HQ to have the best solution</a:t>
            </a:r>
            <a:r>
              <a:rPr lang="en-GB" altLang="ko-KR" sz="1400" i="1" dirty="0">
                <a:latin typeface="Arial Narrow" panose="020B0606020202030204" pitchFamily="34" charset="0"/>
                <a:ea typeface="Tahoma" panose="020B0604030504040204" pitchFamily="34" charset="0"/>
                <a:cs typeface="Tahoma" panose="020B0604030504040204" pitchFamily="34" charset="0"/>
              </a:rPr>
              <a:t> </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(new MM, Handover task, Scope, Deadline…)</a:t>
            </a: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Here is your </a:t>
            </a:r>
            <a:r>
              <a:rPr lang="en-GB" altLang="ko-KR" sz="1400" i="1" dirty="0">
                <a:latin typeface="Arial Narrow" panose="020B0606020202030204" pitchFamily="34" charset="0"/>
                <a:ea typeface="Tahoma" panose="020B0604030504040204" pitchFamily="34" charset="0"/>
                <a:cs typeface="Tahoma" panose="020B0604030504040204" pitchFamily="34" charset="0"/>
              </a:rPr>
              <a:t>original plan </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of resource MM :</a:t>
            </a:r>
          </a:p>
          <a:p>
            <a:pPr>
              <a:lnSpc>
                <a:spcPct val="150000"/>
              </a:lnSpc>
              <a:spcBef>
                <a:spcPct val="40000"/>
              </a:spcBef>
            </a:pPr>
            <a:endParaRPr lang="en-GB" altLang="ko-KR" sz="1400" i="1" dirty="0">
              <a:latin typeface="Arial Narrow" panose="020B0606020202030204" pitchFamily="34" charset="0"/>
              <a:ea typeface="Tahoma" panose="020B0604030504040204" pitchFamily="34" charset="0"/>
              <a:cs typeface="Tahoma" panose="020B0604030504040204" pitchFamily="34" charset="0"/>
            </a:endParaRPr>
          </a:p>
          <a:p>
            <a:pPr>
              <a:lnSpc>
                <a:spcPct val="150000"/>
              </a:lnSpc>
              <a:spcBef>
                <a:spcPct val="40000"/>
              </a:spcBef>
            </a:pPr>
            <a:endParaRPr lang="en-GB" altLang="ko-KR" sz="1400" i="1" dirty="0" smtClean="0">
              <a:latin typeface="Arial Narrow" panose="020B0606020202030204" pitchFamily="34" charset="0"/>
              <a:ea typeface="Tahoma" panose="020B0604030504040204" pitchFamily="34" charset="0"/>
              <a:cs typeface="Tahoma" panose="020B0604030504040204" pitchFamily="34" charset="0"/>
            </a:endParaRPr>
          </a:p>
          <a:p>
            <a:pPr>
              <a:lnSpc>
                <a:spcPct val="150000"/>
              </a:lnSpc>
              <a:spcBef>
                <a:spcPct val="40000"/>
              </a:spcBef>
            </a:pPr>
            <a:endParaRPr lang="en-GB" altLang="ko-KR" sz="1400" i="1" dirty="0">
              <a:latin typeface="Arial Narrow" panose="020B0606020202030204" pitchFamily="34" charset="0"/>
              <a:ea typeface="Tahoma" panose="020B0604030504040204" pitchFamily="34" charset="0"/>
              <a:cs typeface="Tahoma" panose="020B0604030504040204" pitchFamily="34" charset="0"/>
            </a:endParaRPr>
          </a:p>
          <a:p>
            <a:pPr>
              <a:lnSpc>
                <a:spcPct val="150000"/>
              </a:lnSpc>
              <a:spcBef>
                <a:spcPct val="40000"/>
              </a:spcBef>
            </a:pPr>
            <a:endParaRPr lang="en-GB" altLang="ko-KR" sz="1400" i="1" dirty="0" smtClean="0">
              <a:latin typeface="Arial Narrow" panose="020B0606020202030204" pitchFamily="34" charset="0"/>
              <a:ea typeface="Tahoma" panose="020B0604030504040204" pitchFamily="34" charset="0"/>
              <a:cs typeface="Tahoma" panose="020B0604030504040204" pitchFamily="34" charset="0"/>
            </a:endParaRPr>
          </a:p>
          <a:p>
            <a:pPr>
              <a:lnSpc>
                <a:spcPct val="150000"/>
              </a:lnSpc>
              <a:spcBef>
                <a:spcPct val="40000"/>
              </a:spcBef>
            </a:pPr>
            <a:r>
              <a:rPr lang="en-GB" altLang="ko-KR" sz="1400" b="1" i="1" dirty="0" smtClean="0">
                <a:latin typeface="Arial Narrow" panose="020B0606020202030204" pitchFamily="34" charset="0"/>
                <a:ea typeface="Tahoma" panose="020B0604030504040204" pitchFamily="34" charset="0"/>
                <a:cs typeface="Tahoma" panose="020B0604030504040204" pitchFamily="34" charset="0"/>
              </a:rPr>
              <a:t>Project resource situation: </a:t>
            </a:r>
          </a:p>
          <a:p>
            <a:pPr marL="285750" indent="-285750">
              <a:lnSpc>
                <a:spcPct val="150000"/>
              </a:lnSpc>
              <a:spcBef>
                <a:spcPct val="40000"/>
              </a:spcBef>
              <a:buFontTx/>
              <a:buChar char="-"/>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DCV has 10 members in which 2 pregnant members, one will take maternity leave (ML) from 7-Sep-20 and the remaining one will take ML from 5-Oct-20</a:t>
            </a:r>
          </a:p>
          <a:p>
            <a:pPr marL="285750" indent="-285750">
              <a:lnSpc>
                <a:spcPct val="150000"/>
              </a:lnSpc>
              <a:spcBef>
                <a:spcPct val="40000"/>
              </a:spcBef>
              <a:buFontTx/>
              <a:buChar char="-"/>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Current tasks: updating TCs until 16-Oct (based on the latest REQ if any) and continue execution test (~6900TCs)</a:t>
            </a:r>
          </a:p>
        </p:txBody>
      </p:sp>
      <p:graphicFrame>
        <p:nvGraphicFramePr>
          <p:cNvPr id="5" name="Table 4"/>
          <p:cNvGraphicFramePr>
            <a:graphicFrameLocks noGrp="1"/>
          </p:cNvGraphicFramePr>
          <p:nvPr>
            <p:extLst>
              <p:ext uri="{D42A27DB-BD31-4B8C-83A1-F6EECF244321}">
                <p14:modId xmlns:p14="http://schemas.microsoft.com/office/powerpoint/2010/main" val="1670418636"/>
              </p:ext>
            </p:extLst>
          </p:nvPr>
        </p:nvGraphicFramePr>
        <p:xfrm>
          <a:off x="673205" y="3114675"/>
          <a:ext cx="8231251" cy="1600198"/>
        </p:xfrm>
        <a:graphic>
          <a:graphicData uri="http://schemas.openxmlformats.org/drawingml/2006/table">
            <a:tbl>
              <a:tblPr/>
              <a:tblGrid>
                <a:gridCol w="320430"/>
                <a:gridCol w="596655"/>
                <a:gridCol w="733471"/>
                <a:gridCol w="438713"/>
                <a:gridCol w="438713"/>
                <a:gridCol w="438713"/>
                <a:gridCol w="438713"/>
                <a:gridCol w="438713"/>
                <a:gridCol w="438713"/>
                <a:gridCol w="438713"/>
                <a:gridCol w="438713"/>
                <a:gridCol w="438713"/>
                <a:gridCol w="438713"/>
                <a:gridCol w="438713"/>
                <a:gridCol w="438713"/>
                <a:gridCol w="438713"/>
                <a:gridCol w="438713"/>
                <a:gridCol w="438713"/>
              </a:tblGrid>
              <a:tr h="180212">
                <a:tc rowSpan="2">
                  <a:txBody>
                    <a:bodyPr/>
                    <a:lstStyle/>
                    <a:p>
                      <a:pPr algn="ctr" fontAlgn="ctr"/>
                      <a:r>
                        <a:rPr lang="en-US" sz="800" b="1" i="0" u="none" strike="noStrike" dirty="0">
                          <a:solidFill>
                            <a:srgbClr val="000000"/>
                          </a:solidFill>
                          <a:effectLst/>
                          <a:latin typeface="Arial Narrow" panose="020B0606020202030204" pitchFamily="34" charset="0"/>
                        </a:rPr>
                        <a:t>Project</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rowSpan="2">
                  <a:txBody>
                    <a:bodyPr/>
                    <a:lstStyle/>
                    <a:p>
                      <a:pPr algn="ctr" fontAlgn="ctr"/>
                      <a:r>
                        <a:rPr lang="en-US" sz="800" b="1" i="0" u="none" strike="noStrike" dirty="0">
                          <a:solidFill>
                            <a:srgbClr val="000000"/>
                          </a:solidFill>
                          <a:effectLst/>
                          <a:latin typeface="Arial Narrow" panose="020B0606020202030204" pitchFamily="34" charset="0"/>
                        </a:rPr>
                        <a:t>Period</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rowSpan="2">
                  <a:txBody>
                    <a:bodyPr/>
                    <a:lstStyle/>
                    <a:p>
                      <a:pPr algn="ctr" fontAlgn="ctr"/>
                      <a:r>
                        <a:rPr lang="en-US" sz="800" b="1" i="0" u="none" strike="noStrike" dirty="0">
                          <a:solidFill>
                            <a:srgbClr val="000000"/>
                          </a:solidFill>
                          <a:effectLst/>
                          <a:latin typeface="Arial Narrow" panose="020B0606020202030204" pitchFamily="34" charset="0"/>
                        </a:rPr>
                        <a:t>DCV / Vendor</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gridSpan="12">
                  <a:txBody>
                    <a:bodyPr/>
                    <a:lstStyle/>
                    <a:p>
                      <a:pPr algn="ctr" fontAlgn="ctr"/>
                      <a:r>
                        <a:rPr lang="en-US" sz="800" b="1" i="0" u="none" strike="noStrike" dirty="0">
                          <a:solidFill>
                            <a:srgbClr val="000000"/>
                          </a:solidFill>
                          <a:effectLst/>
                          <a:latin typeface="Arial Narrow" panose="020B0606020202030204" pitchFamily="34" charset="0"/>
                        </a:rPr>
                        <a:t>2020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fontAlgn="ctr"/>
                      <a:r>
                        <a:rPr lang="en-GB" sz="800" b="1" i="0" u="none" strike="noStrike" dirty="0" smtClean="0">
                          <a:solidFill>
                            <a:srgbClr val="000000"/>
                          </a:solidFill>
                          <a:effectLst/>
                          <a:latin typeface="Arial Narrow" panose="020B0606020202030204" pitchFamily="34" charset="0"/>
                        </a:rPr>
                        <a:t>2021</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hMerge="1">
                  <a:txBody>
                    <a:bodyPr/>
                    <a:lstStyle/>
                    <a:p>
                      <a:pPr algn="ctr" fontAlgn="ct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hMerge="1">
                  <a:txBody>
                    <a:bodyPr/>
                    <a:lstStyle/>
                    <a:p>
                      <a:pPr algn="ctr" fontAlgn="ct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r>
              <a:tr h="18021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800" b="1" i="0" u="none" strike="noStrike" dirty="0">
                          <a:solidFill>
                            <a:srgbClr val="000000"/>
                          </a:solidFill>
                          <a:effectLst/>
                          <a:latin typeface="Arial Narrow" panose="020B0606020202030204" pitchFamily="34" charset="0"/>
                        </a:rPr>
                        <a:t>1</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800" b="1" i="0" u="none" strike="noStrike" dirty="0">
                          <a:solidFill>
                            <a:srgbClr val="000000"/>
                          </a:solidFill>
                          <a:effectLst/>
                          <a:latin typeface="Arial Narrow" panose="020B0606020202030204" pitchFamily="34" charset="0"/>
                        </a:rPr>
                        <a:t>2</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800" b="1" i="0" u="none" strike="noStrike" dirty="0">
                          <a:solidFill>
                            <a:srgbClr val="000000"/>
                          </a:solidFill>
                          <a:effectLst/>
                          <a:latin typeface="Arial Narrow" panose="020B0606020202030204" pitchFamily="34" charset="0"/>
                        </a:rPr>
                        <a:t>3</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800" b="1" i="0" u="none" strike="noStrike" dirty="0">
                          <a:solidFill>
                            <a:srgbClr val="000000"/>
                          </a:solidFill>
                          <a:effectLst/>
                          <a:latin typeface="Arial Narrow" panose="020B0606020202030204" pitchFamily="34" charset="0"/>
                        </a:rPr>
                        <a:t>4</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800" b="1" i="0" u="none" strike="noStrike" dirty="0">
                          <a:solidFill>
                            <a:srgbClr val="000000"/>
                          </a:solidFill>
                          <a:effectLst/>
                          <a:latin typeface="Arial Narrow" panose="020B0606020202030204" pitchFamily="34" charset="0"/>
                        </a:rPr>
                        <a:t>5</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800" b="1" i="0" u="none" strike="noStrike" dirty="0">
                          <a:solidFill>
                            <a:srgbClr val="000000"/>
                          </a:solidFill>
                          <a:effectLst/>
                          <a:latin typeface="Arial Narrow" panose="020B0606020202030204" pitchFamily="34" charset="0"/>
                        </a:rPr>
                        <a:t>6</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800" b="1" i="0" u="none" strike="noStrike" dirty="0">
                          <a:solidFill>
                            <a:srgbClr val="000000"/>
                          </a:solidFill>
                          <a:effectLst/>
                          <a:latin typeface="Arial Narrow" panose="020B0606020202030204" pitchFamily="34" charset="0"/>
                        </a:rPr>
                        <a:t>7</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800" b="1" i="0" u="none" strike="noStrike" dirty="0">
                          <a:solidFill>
                            <a:srgbClr val="000000"/>
                          </a:solidFill>
                          <a:effectLst/>
                          <a:latin typeface="Arial Narrow" panose="020B0606020202030204" pitchFamily="34" charset="0"/>
                        </a:rPr>
                        <a:t>8</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800" b="1" i="0" u="none" strike="noStrike" dirty="0">
                          <a:solidFill>
                            <a:srgbClr val="000000"/>
                          </a:solidFill>
                          <a:effectLst/>
                          <a:latin typeface="Arial Narrow" panose="020B0606020202030204" pitchFamily="34" charset="0"/>
                        </a:rPr>
                        <a:t>9</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800" b="1"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800" b="1" i="0" u="none" strike="noStrike" dirty="0">
                          <a:solidFill>
                            <a:srgbClr val="000000"/>
                          </a:solidFill>
                          <a:effectLst/>
                          <a:latin typeface="Arial Narrow" panose="020B0606020202030204" pitchFamily="34" charset="0"/>
                        </a:rPr>
                        <a:t>11</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US" sz="800" b="1" i="0" u="none" strike="noStrike" dirty="0">
                          <a:solidFill>
                            <a:srgbClr val="000000"/>
                          </a:solidFill>
                          <a:effectLst/>
                          <a:latin typeface="Arial Narrow" panose="020B0606020202030204" pitchFamily="34" charset="0"/>
                        </a:rPr>
                        <a:t>12</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GB" sz="800" b="1" i="0" u="none" strike="noStrike" dirty="0" smtClean="0">
                          <a:solidFill>
                            <a:srgbClr val="000000"/>
                          </a:solidFill>
                          <a:effectLst/>
                          <a:latin typeface="Arial Narrow" panose="020B0606020202030204" pitchFamily="34" charset="0"/>
                        </a:rPr>
                        <a:t>1</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GB" sz="800" b="1" i="0" u="none" strike="noStrike" dirty="0" smtClean="0">
                          <a:solidFill>
                            <a:srgbClr val="000000"/>
                          </a:solidFill>
                          <a:effectLst/>
                          <a:latin typeface="Arial Narrow" panose="020B0606020202030204" pitchFamily="34" charset="0"/>
                        </a:rPr>
                        <a:t>2</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a:txBody>
                    <a:bodyPr/>
                    <a:lstStyle/>
                    <a:p>
                      <a:pPr algn="ctr" fontAlgn="ctr"/>
                      <a:r>
                        <a:rPr lang="en-GB" sz="800" b="1" i="0" u="none" strike="noStrike" dirty="0" smtClean="0">
                          <a:solidFill>
                            <a:srgbClr val="000000"/>
                          </a:solidFill>
                          <a:effectLst/>
                          <a:latin typeface="Arial Narrow" panose="020B0606020202030204" pitchFamily="34" charset="0"/>
                        </a:rPr>
                        <a:t>3</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r>
              <a:tr h="180212">
                <a:tc rowSpan="5">
                  <a:txBody>
                    <a:bodyPr/>
                    <a:lstStyle/>
                    <a:p>
                      <a:pPr algn="ctr" fontAlgn="ctr"/>
                      <a:r>
                        <a:rPr lang="en-US" sz="800" b="0" i="0" u="none" strike="noStrike" dirty="0" smtClean="0">
                          <a:solidFill>
                            <a:srgbClr val="000000"/>
                          </a:solidFill>
                          <a:effectLst/>
                          <a:latin typeface="Arial Narrow" panose="020B0606020202030204" pitchFamily="34" charset="0"/>
                        </a:rPr>
                        <a:t>A</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DEBF7"/>
                    </a:solidFill>
                  </a:tcPr>
                </a:tc>
                <a:tc rowSpan="5">
                  <a:txBody>
                    <a:bodyPr/>
                    <a:lstStyle/>
                    <a:p>
                      <a:pPr algn="ctr" fontAlgn="ctr"/>
                      <a:r>
                        <a:rPr lang="en-US" sz="800" b="0" i="0" u="none" strike="noStrike" dirty="0" smtClean="0">
                          <a:solidFill>
                            <a:srgbClr val="000000"/>
                          </a:solidFill>
                          <a:effectLst/>
                          <a:latin typeface="Arial Narrow" panose="020B0606020202030204" pitchFamily="34" charset="0"/>
                        </a:rPr>
                        <a:t>2020.1~2021.3</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DCV</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smtClean="0">
                          <a:solidFill>
                            <a:srgbClr val="000000"/>
                          </a:solidFill>
                          <a:effectLst/>
                          <a:latin typeface="Arial Narrow" panose="020B0606020202030204" pitchFamily="34" charset="0"/>
                        </a:rPr>
                        <a:t>10</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smtClean="0">
                          <a:solidFill>
                            <a:srgbClr val="000000"/>
                          </a:solidFill>
                          <a:effectLst/>
                          <a:latin typeface="Arial Narrow" panose="020B0606020202030204" pitchFamily="34" charset="0"/>
                        </a:rPr>
                        <a:t>10</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10</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349569">
                <a:tc vMerge="1">
                  <a:txBody>
                    <a:bodyPr/>
                    <a:lstStyle/>
                    <a:p>
                      <a:endParaRPr lang="en-US"/>
                    </a:p>
                  </a:txBody>
                  <a:tcPr/>
                </a:tc>
                <a:tc vMerge="1">
                  <a:txBody>
                    <a:bodyPr/>
                    <a:lstStyle/>
                    <a:p>
                      <a:endParaRPr lang="en-US"/>
                    </a:p>
                  </a:txBody>
                  <a:tcPr/>
                </a:tc>
                <a:tc>
                  <a:txBody>
                    <a:bodyPr/>
                    <a:lstStyle/>
                    <a:p>
                      <a:pPr algn="ctr" fontAlgn="ctr"/>
                      <a:r>
                        <a:rPr lang="en-US" sz="800" b="0" i="0" u="none" strike="noStrike" dirty="0">
                          <a:solidFill>
                            <a:srgbClr val="000000"/>
                          </a:solidFill>
                          <a:effectLst/>
                          <a:latin typeface="Arial Narrow" panose="020B0606020202030204" pitchFamily="34" charset="0"/>
                        </a:rPr>
                        <a:t>Vendor TC Engineer</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r>
              <a:tr h="349569">
                <a:tc vMerge="1">
                  <a:txBody>
                    <a:bodyPr/>
                    <a:lstStyle/>
                    <a:p>
                      <a:endParaRPr lang="en-US"/>
                    </a:p>
                  </a:txBody>
                  <a:tcPr/>
                </a:tc>
                <a:tc vMerge="1">
                  <a:txBody>
                    <a:bodyPr/>
                    <a:lstStyle/>
                    <a:p>
                      <a:endParaRPr lang="en-US"/>
                    </a:p>
                  </a:txBody>
                  <a:tcPr/>
                </a:tc>
                <a:tc>
                  <a:txBody>
                    <a:bodyPr/>
                    <a:lstStyle/>
                    <a:p>
                      <a:pPr algn="ctr" fontAlgn="ctr"/>
                      <a:r>
                        <a:rPr lang="en-US" sz="800" b="0" i="0" u="none" strike="noStrike" dirty="0">
                          <a:solidFill>
                            <a:srgbClr val="000000"/>
                          </a:solidFill>
                          <a:effectLst/>
                          <a:latin typeface="Arial Narrow" panose="020B0606020202030204" pitchFamily="34" charset="0"/>
                        </a:rPr>
                        <a:t>Vendor TE Engineer</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180212">
                <a:tc vMerge="1">
                  <a:txBody>
                    <a:bodyPr/>
                    <a:lstStyle/>
                    <a:p>
                      <a:endParaRPr lang="en-US"/>
                    </a:p>
                  </a:txBody>
                  <a:tcPr/>
                </a:tc>
                <a:tc vMerge="1">
                  <a:txBody>
                    <a:bodyPr/>
                    <a:lstStyle/>
                    <a:p>
                      <a:endParaRPr lang="en-US"/>
                    </a:p>
                  </a:txBody>
                  <a:tcPr/>
                </a:tc>
                <a:tc>
                  <a:txBody>
                    <a:bodyPr/>
                    <a:lstStyle/>
                    <a:p>
                      <a:pPr algn="ctr" fontAlgn="ctr"/>
                      <a:r>
                        <a:rPr lang="en-US" sz="800" b="0" i="0" u="none" strike="noStrike" dirty="0">
                          <a:solidFill>
                            <a:srgbClr val="000000"/>
                          </a:solidFill>
                          <a:effectLst/>
                          <a:latin typeface="Arial Narrow" panose="020B0606020202030204" pitchFamily="34" charset="0"/>
                        </a:rPr>
                        <a:t>Vendor Total</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a:solidFill>
                            <a:srgbClr val="000000"/>
                          </a:solidFill>
                          <a:effectLst/>
                          <a:latin typeface="Arial Narrow" panose="020B0606020202030204" pitchFamily="34" charset="0"/>
                        </a:rPr>
                        <a:t> </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FBFBF"/>
                    </a:solidFill>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smtClean="0">
                          <a:solidFill>
                            <a:srgbClr val="000000"/>
                          </a:solidFill>
                          <a:effectLst/>
                          <a:latin typeface="Arial Narrow" panose="020B0606020202030204" pitchFamily="34" charset="0"/>
                        </a:rPr>
                        <a:t>15</a:t>
                      </a:r>
                      <a:endParaRPr lang="en-US" sz="800" b="0"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0212">
                <a:tc vMerge="1">
                  <a:txBody>
                    <a:bodyPr/>
                    <a:lstStyle/>
                    <a:p>
                      <a:endParaRPr lang="en-US"/>
                    </a:p>
                  </a:txBody>
                  <a:tcPr/>
                </a:tc>
                <a:tc vMerge="1">
                  <a:txBody>
                    <a:bodyPr/>
                    <a:lstStyle/>
                    <a:p>
                      <a:endParaRPr lang="en-US"/>
                    </a:p>
                  </a:txBody>
                  <a:tcPr/>
                </a:tc>
                <a:tc>
                  <a:txBody>
                    <a:bodyPr/>
                    <a:lstStyle/>
                    <a:p>
                      <a:pPr algn="ctr" fontAlgn="ctr"/>
                      <a:r>
                        <a:rPr lang="en-US" sz="800" b="1" i="0" u="none" strike="noStrike" dirty="0">
                          <a:solidFill>
                            <a:srgbClr val="000000"/>
                          </a:solidFill>
                          <a:effectLst/>
                          <a:latin typeface="Arial Narrow" panose="020B0606020202030204" pitchFamily="34" charset="0"/>
                        </a:rPr>
                        <a:t>Total</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800" b="1" i="0" u="none" strike="noStrike" dirty="0">
                          <a:solidFill>
                            <a:srgbClr val="000000"/>
                          </a:solidFill>
                          <a:effectLst/>
                          <a:latin typeface="Arial Narrow" panose="020B0606020202030204" pitchFamily="34" charset="0"/>
                        </a:rPr>
                        <a:t>10</a:t>
                      </a: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800" b="1" i="0" u="none" strike="noStrike" dirty="0" smtClean="0">
                          <a:solidFill>
                            <a:srgbClr val="000000"/>
                          </a:solidFill>
                          <a:effectLst/>
                          <a:latin typeface="Arial Narrow" panose="020B0606020202030204" pitchFamily="34" charset="0"/>
                        </a:rPr>
                        <a:t>25</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800" b="1" i="0" u="none" strike="noStrike" dirty="0" smtClean="0">
                          <a:solidFill>
                            <a:srgbClr val="000000"/>
                          </a:solidFill>
                          <a:effectLst/>
                          <a:latin typeface="Arial Narrow" panose="020B0606020202030204" pitchFamily="34" charset="0"/>
                        </a:rPr>
                        <a:t>25</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800" b="1" i="0" u="none" strike="noStrike" dirty="0" smtClean="0">
                          <a:solidFill>
                            <a:srgbClr val="000000"/>
                          </a:solidFill>
                          <a:effectLst/>
                          <a:latin typeface="Arial Narrow" panose="020B0606020202030204" pitchFamily="34" charset="0"/>
                        </a:rPr>
                        <a:t>25</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800" b="1" i="0" u="none" strike="noStrike" dirty="0" smtClean="0">
                          <a:solidFill>
                            <a:srgbClr val="000000"/>
                          </a:solidFill>
                          <a:effectLst/>
                          <a:latin typeface="Arial Narrow" panose="020B0606020202030204" pitchFamily="34" charset="0"/>
                        </a:rPr>
                        <a:t>25</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800" b="1" i="0" u="none" strike="noStrike" dirty="0" smtClean="0">
                          <a:solidFill>
                            <a:srgbClr val="000000"/>
                          </a:solidFill>
                          <a:effectLst/>
                          <a:latin typeface="Arial Narrow" panose="020B0606020202030204" pitchFamily="34" charset="0"/>
                        </a:rPr>
                        <a:t>25</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800" b="1" i="0" u="none" strike="noStrike" dirty="0" smtClean="0">
                          <a:solidFill>
                            <a:srgbClr val="000000"/>
                          </a:solidFill>
                          <a:effectLst/>
                          <a:latin typeface="Arial Narrow" panose="020B0606020202030204" pitchFamily="34" charset="0"/>
                        </a:rPr>
                        <a:t>25</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800" b="1" i="0" u="none" strike="noStrike" dirty="0" smtClean="0">
                          <a:solidFill>
                            <a:srgbClr val="000000"/>
                          </a:solidFill>
                          <a:effectLst/>
                          <a:latin typeface="Arial Narrow" panose="020B0606020202030204" pitchFamily="34" charset="0"/>
                        </a:rPr>
                        <a:t>25</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800" b="1" i="0" u="none" strike="noStrike" dirty="0" smtClean="0">
                          <a:solidFill>
                            <a:srgbClr val="000000"/>
                          </a:solidFill>
                          <a:effectLst/>
                          <a:latin typeface="Arial Narrow" panose="020B0606020202030204" pitchFamily="34" charset="0"/>
                        </a:rPr>
                        <a:t>25</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800" b="1" i="0" u="none" strike="noStrike" dirty="0" smtClean="0">
                          <a:solidFill>
                            <a:srgbClr val="000000"/>
                          </a:solidFill>
                          <a:effectLst/>
                          <a:latin typeface="Arial Narrow" panose="020B0606020202030204" pitchFamily="34" charset="0"/>
                        </a:rPr>
                        <a:t>25</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800" b="1" i="0" u="none" strike="noStrike" dirty="0" smtClean="0">
                          <a:solidFill>
                            <a:srgbClr val="000000"/>
                          </a:solidFill>
                          <a:effectLst/>
                          <a:latin typeface="Arial Narrow" panose="020B0606020202030204" pitchFamily="34" charset="0"/>
                        </a:rPr>
                        <a:t>25</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800" b="1" i="0" u="none" strike="noStrike" dirty="0" smtClean="0">
                          <a:solidFill>
                            <a:srgbClr val="000000"/>
                          </a:solidFill>
                          <a:effectLst/>
                          <a:latin typeface="Arial Narrow" panose="020B0606020202030204" pitchFamily="34" charset="0"/>
                        </a:rPr>
                        <a:t>25</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GB" sz="800" b="1" i="0" u="none" strike="noStrike" dirty="0" smtClean="0">
                          <a:solidFill>
                            <a:srgbClr val="000000"/>
                          </a:solidFill>
                          <a:effectLst/>
                          <a:latin typeface="Arial Narrow" panose="020B0606020202030204" pitchFamily="34" charset="0"/>
                        </a:rPr>
                        <a:t>25</a:t>
                      </a:r>
                      <a:endParaRPr lang="en-US" sz="800" b="1" i="0" u="none" strike="noStrike" dirty="0">
                        <a:solidFill>
                          <a:srgbClr val="000000"/>
                        </a:solidFill>
                        <a:effectLst/>
                        <a:latin typeface="Arial Narrow" panose="020B0606020202030204" pitchFamily="34" charset="0"/>
                      </a:endParaRPr>
                    </a:p>
                  </a:txBody>
                  <a:tcPr marL="7815" marR="7815" marT="781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cxnSp>
        <p:nvCxnSpPr>
          <p:cNvPr id="7" name="Straight Arrow Connector 6"/>
          <p:cNvCxnSpPr/>
          <p:nvPr/>
        </p:nvCxnSpPr>
        <p:spPr bwMode="auto">
          <a:xfrm>
            <a:off x="5569055" y="3267075"/>
            <a:ext cx="0" cy="1447798"/>
          </a:xfrm>
          <a:prstGeom prst="straightConnector1">
            <a:avLst/>
          </a:prstGeom>
          <a:solidFill>
            <a:schemeClr val="accent1"/>
          </a:solidFill>
          <a:ln w="9525" cap="flat" cmpd="sng" algn="ctr">
            <a:solidFill>
              <a:srgbClr val="FF0000"/>
            </a:solidFill>
            <a:prstDash val="solid"/>
            <a:round/>
            <a:headEnd type="triangle"/>
            <a:tailEnd type="triangle"/>
          </a:ln>
          <a:effectLst/>
        </p:spPr>
      </p:cxnSp>
      <p:sp>
        <p:nvSpPr>
          <p:cNvPr id="8" name="TextBox 7"/>
          <p:cNvSpPr txBox="1"/>
          <p:nvPr/>
        </p:nvSpPr>
        <p:spPr>
          <a:xfrm>
            <a:off x="5283305" y="3066898"/>
            <a:ext cx="838200" cy="246221"/>
          </a:xfrm>
          <a:prstGeom prst="rect">
            <a:avLst/>
          </a:prstGeom>
          <a:noFill/>
        </p:spPr>
        <p:txBody>
          <a:bodyPr wrap="square" rtlCol="0">
            <a:spAutoFit/>
          </a:bodyPr>
          <a:lstStyle/>
          <a:p>
            <a:r>
              <a:rPr lang="en-GB" sz="1000" b="1" dirty="0" smtClean="0">
                <a:solidFill>
                  <a:srgbClr val="FF0000"/>
                </a:solidFill>
                <a:latin typeface="Arial Narrow" panose="020B0606020202030204" pitchFamily="34" charset="0"/>
                <a:cs typeface="Arial" panose="020B0604020202020204" pitchFamily="34" charset="0"/>
              </a:rPr>
              <a:t>We are here</a:t>
            </a:r>
            <a:endParaRPr lang="en-US" sz="1000" b="1" dirty="0">
              <a:solidFill>
                <a:srgbClr val="FF0000"/>
              </a:solidFill>
              <a:latin typeface="Arial Narrow" panose="020B0606020202030204" pitchFamily="34" charset="0"/>
              <a:cs typeface="Arial" panose="020B0604020202020204" pitchFamily="34" charset="0"/>
            </a:endParaRPr>
          </a:p>
        </p:txBody>
      </p:sp>
      <p:sp>
        <p:nvSpPr>
          <p:cNvPr id="9" name="TextBox 8"/>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13/16</a:t>
            </a:r>
            <a:endParaRPr lang="en-US" sz="1000" dirty="0">
              <a:latin typeface="Arial Narrow" panose="020B0606020202030204" pitchFamily="34" charset="0"/>
            </a:endParaRPr>
          </a:p>
        </p:txBody>
      </p:sp>
    </p:spTree>
    <p:extLst>
      <p:ext uri="{BB962C8B-B14F-4D97-AF65-F5344CB8AC3E}">
        <p14:creationId xmlns:p14="http://schemas.microsoft.com/office/powerpoint/2010/main" val="1312807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9270" y="162335"/>
            <a:ext cx="37978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III. External </a:t>
            </a:r>
            <a:r>
              <a:rPr lang="en-US" altLang="ko-KR" sz="1800" b="1" dirty="0">
                <a:latin typeface="Arial Narrow" panose="020B0606020202030204" pitchFamily="34" charset="0"/>
                <a:ea typeface="LG스마트체 Regular" panose="020B0600000101010101" pitchFamily="50" charset="-127"/>
              </a:rPr>
              <a:t>communication</a:t>
            </a:r>
            <a:r>
              <a:rPr lang="en-US" altLang="ko-KR" sz="1800" b="1" dirty="0" smtClean="0">
                <a:latin typeface="Arial Narrow" panose="020B0606020202030204" pitchFamily="34" charset="0"/>
                <a:ea typeface="LG스마트체 Regular" panose="020B0600000101010101" pitchFamily="50" charset="-127"/>
              </a:rPr>
              <a:t>: Case Study</a:t>
            </a:r>
            <a:endParaRPr lang="en-US" altLang="ko-KR" sz="1800" b="1" dirty="0">
              <a:latin typeface="Arial Narrow" panose="020B0606020202030204" pitchFamily="34" charset="0"/>
              <a:ea typeface="LG스마트체 Regular" panose="020B0600000101010101" pitchFamily="50" charset="-127"/>
            </a:endParaRPr>
          </a:p>
        </p:txBody>
      </p:sp>
      <p:sp>
        <p:nvSpPr>
          <p:cNvPr id="4" name="TextBox 3"/>
          <p:cNvSpPr txBox="1">
            <a:spLocks noChangeArrowheads="1"/>
          </p:cNvSpPr>
          <p:nvPr/>
        </p:nvSpPr>
        <p:spPr bwMode="auto">
          <a:xfrm>
            <a:off x="228600" y="762000"/>
            <a:ext cx="9067800" cy="1464819"/>
          </a:xfrm>
          <a:prstGeom prst="rect">
            <a:avLst/>
          </a:prstGeom>
          <a:noFill/>
          <a:ln w="9525">
            <a:noFill/>
            <a:miter lim="800000"/>
            <a:headEnd/>
            <a:tailEnd/>
          </a:ln>
        </p:spPr>
        <p:txBody>
          <a:bodyPr wrap="square" lIns="85149" tIns="42574" rIns="85149" bIns="42574">
            <a:spAutoFit/>
          </a:bodyPr>
          <a:lstStyle/>
          <a:p>
            <a:pPr>
              <a:lnSpc>
                <a:spcPct val="150000"/>
              </a:lnSpc>
              <a:spcBef>
                <a:spcPct val="40000"/>
              </a:spcBef>
            </a:pPr>
            <a:r>
              <a:rPr lang="en-GB" altLang="ko-KR" sz="1400" b="1" i="1" u="sng" dirty="0" smtClean="0">
                <a:latin typeface="Arial Narrow" panose="020B0606020202030204" pitchFamily="34" charset="0"/>
                <a:ea typeface="Tahoma" panose="020B0604030504040204" pitchFamily="34" charset="0"/>
                <a:cs typeface="Tahoma" panose="020B0604030504040204" pitchFamily="34" charset="0"/>
              </a:rPr>
              <a:t>CASE 3: INTERRUPT AGREEMENT</a:t>
            </a:r>
          </a:p>
          <a:p>
            <a:pPr>
              <a:lnSpc>
                <a:spcPct val="150000"/>
              </a:lnSpc>
              <a:spcBef>
                <a:spcPct val="40000"/>
              </a:spcBef>
            </a:pP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From CW32 to CW33 your project has to execute Full Validation test (FV9) with tired schedule. By the end of CW32, HQ TM sent request that need to verify 150 OEM defects fixed by </a:t>
            </a:r>
            <a:r>
              <a:rPr lang="en-GB" altLang="ko-KR" sz="1400" i="1" dirty="0" err="1" smtClean="0">
                <a:latin typeface="Arial Narrow" panose="020B0606020202030204" pitchFamily="34" charset="0"/>
                <a:ea typeface="Tahoma" panose="020B0604030504040204" pitchFamily="34" charset="0"/>
                <a:cs typeface="Tahoma" panose="020B0604030504040204" pitchFamily="34" charset="0"/>
              </a:rPr>
              <a:t>Dev</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team and need to be completed within CW33. Please discuss and find the way to deal with this situation </a:t>
            </a:r>
            <a:r>
              <a:rPr lang="en-GB" altLang="ko-KR" sz="1400" i="1" dirty="0" smtClean="0">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 </a:t>
            </a:r>
          </a:p>
        </p:txBody>
      </p:sp>
      <p:sp>
        <p:nvSpPr>
          <p:cNvPr id="5" name="TextBox 4"/>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14/16</a:t>
            </a:r>
            <a:endParaRPr lang="en-US" sz="1000" dirty="0">
              <a:latin typeface="Arial Narrow" panose="020B0606020202030204" pitchFamily="34" charset="0"/>
            </a:endParaRPr>
          </a:p>
        </p:txBody>
      </p:sp>
    </p:spTree>
    <p:extLst>
      <p:ext uri="{BB962C8B-B14F-4D97-AF65-F5344CB8AC3E}">
        <p14:creationId xmlns:p14="http://schemas.microsoft.com/office/powerpoint/2010/main" val="2922391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9270" y="162335"/>
            <a:ext cx="3500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III. External </a:t>
            </a:r>
            <a:r>
              <a:rPr lang="en-US" altLang="ko-KR" sz="1800" b="1" dirty="0">
                <a:latin typeface="Arial Narrow" panose="020B0606020202030204" pitchFamily="34" charset="0"/>
                <a:ea typeface="LG스마트체 Regular" panose="020B0600000101010101" pitchFamily="50" charset="-127"/>
              </a:rPr>
              <a:t>communication</a:t>
            </a:r>
            <a:r>
              <a:rPr lang="en-US" altLang="ko-KR" sz="1800" b="1" dirty="0" smtClean="0">
                <a:latin typeface="Arial Narrow" panose="020B0606020202030204" pitchFamily="34" charset="0"/>
                <a:ea typeface="LG스마트체 Regular" panose="020B0600000101010101" pitchFamily="50" charset="-127"/>
              </a:rPr>
              <a:t>: DCV-HQ</a:t>
            </a:r>
            <a:endParaRPr lang="en-US" altLang="ko-KR" sz="1800" b="1" dirty="0">
              <a:latin typeface="Arial Narrow" panose="020B0606020202030204" pitchFamily="34" charset="0"/>
              <a:ea typeface="LG스마트체 Regular" panose="020B0600000101010101" pitchFamily="50" charset="-127"/>
            </a:endParaRPr>
          </a:p>
        </p:txBody>
      </p:sp>
      <p:pic>
        <p:nvPicPr>
          <p:cNvPr id="5" name="Picture 4"/>
          <p:cNvPicPr>
            <a:picLocks noChangeAspect="1"/>
          </p:cNvPicPr>
          <p:nvPr/>
        </p:nvPicPr>
        <p:blipFill>
          <a:blip r:embed="rId2"/>
          <a:stretch>
            <a:fillRect/>
          </a:stretch>
        </p:blipFill>
        <p:spPr>
          <a:xfrm>
            <a:off x="4485443" y="1197676"/>
            <a:ext cx="556435" cy="655417"/>
          </a:xfrm>
          <a:prstGeom prst="rect">
            <a:avLst/>
          </a:prstGeom>
        </p:spPr>
      </p:pic>
      <p:pic>
        <p:nvPicPr>
          <p:cNvPr id="6" name="Picture 5"/>
          <p:cNvPicPr>
            <a:picLocks noChangeAspect="1"/>
          </p:cNvPicPr>
          <p:nvPr/>
        </p:nvPicPr>
        <p:blipFill>
          <a:blip r:embed="rId3"/>
          <a:stretch>
            <a:fillRect/>
          </a:stretch>
        </p:blipFill>
        <p:spPr>
          <a:xfrm>
            <a:off x="6059438" y="1122974"/>
            <a:ext cx="623887" cy="609945"/>
          </a:xfrm>
          <a:prstGeom prst="rect">
            <a:avLst/>
          </a:prstGeom>
        </p:spPr>
      </p:pic>
      <p:pic>
        <p:nvPicPr>
          <p:cNvPr id="7" name="Picture 6"/>
          <p:cNvPicPr>
            <a:picLocks noChangeAspect="1"/>
          </p:cNvPicPr>
          <p:nvPr/>
        </p:nvPicPr>
        <p:blipFill>
          <a:blip r:embed="rId3"/>
          <a:stretch>
            <a:fillRect/>
          </a:stretch>
        </p:blipFill>
        <p:spPr>
          <a:xfrm>
            <a:off x="2878144" y="1122974"/>
            <a:ext cx="623887" cy="609946"/>
          </a:xfrm>
          <a:prstGeom prst="rect">
            <a:avLst/>
          </a:prstGeom>
        </p:spPr>
      </p:pic>
      <p:sp>
        <p:nvSpPr>
          <p:cNvPr id="8" name="Rectangle 90"/>
          <p:cNvSpPr>
            <a:spLocks noChangeArrowheads="1"/>
          </p:cNvSpPr>
          <p:nvPr/>
        </p:nvSpPr>
        <p:spPr bwMode="auto">
          <a:xfrm>
            <a:off x="6019632" y="1820851"/>
            <a:ext cx="762168" cy="228053"/>
          </a:xfrm>
          <a:prstGeom prst="rect">
            <a:avLst/>
          </a:prstGeom>
          <a:solidFill>
            <a:srgbClr val="92D050"/>
          </a:solidFill>
          <a:ln w="6350">
            <a:solidFill>
              <a:schemeClr val="bg2"/>
            </a:solidFill>
            <a:miter lim="800000"/>
            <a:headEnd/>
            <a:tailEnd/>
          </a:ln>
        </p:spPr>
        <p:txBody>
          <a:bodyPr wrap="none" anchor="ctr"/>
          <a:lstStyle/>
          <a:p>
            <a:pPr algn="ctr">
              <a:lnSpc>
                <a:spcPct val="100000"/>
              </a:lnSpc>
              <a:defRPr/>
            </a:pPr>
            <a:r>
              <a:rPr lang="en-US" altLang="ko-KR" sz="1000" b="1" spc="-10" dirty="0" smtClean="0">
                <a:solidFill>
                  <a:srgbClr val="000000"/>
                </a:solidFill>
                <a:latin typeface="Arial" panose="020B0604020202020204" pitchFamily="34" charset="0"/>
                <a:cs typeface="Arial" panose="020B0604020202020204" pitchFamily="34" charset="0"/>
              </a:rPr>
              <a:t>DCV TL</a:t>
            </a:r>
            <a:endParaRPr lang="en-US" altLang="ko-KR" sz="1000" b="1" spc="-10" dirty="0">
              <a:solidFill>
                <a:srgbClr val="000000"/>
              </a:solidFill>
              <a:latin typeface="Arial" panose="020B0604020202020204" pitchFamily="34" charset="0"/>
              <a:cs typeface="Arial" panose="020B0604020202020204" pitchFamily="34" charset="0"/>
            </a:endParaRPr>
          </a:p>
        </p:txBody>
      </p:sp>
      <p:sp>
        <p:nvSpPr>
          <p:cNvPr id="9" name="Rectangle 90"/>
          <p:cNvSpPr>
            <a:spLocks noChangeArrowheads="1"/>
          </p:cNvSpPr>
          <p:nvPr/>
        </p:nvSpPr>
        <p:spPr bwMode="auto">
          <a:xfrm>
            <a:off x="2770556" y="1802313"/>
            <a:ext cx="907340" cy="228053"/>
          </a:xfrm>
          <a:prstGeom prst="rect">
            <a:avLst/>
          </a:prstGeom>
          <a:solidFill>
            <a:schemeClr val="accent1"/>
          </a:solidFill>
          <a:ln w="6350">
            <a:solidFill>
              <a:schemeClr val="bg2"/>
            </a:solidFill>
            <a:miter lim="800000"/>
            <a:headEnd/>
            <a:tailEnd/>
          </a:ln>
        </p:spPr>
        <p:txBody>
          <a:bodyPr wrap="none" anchor="ctr"/>
          <a:lstStyle/>
          <a:p>
            <a:pPr algn="ctr">
              <a:defRPr/>
            </a:pPr>
            <a:r>
              <a:rPr lang="en-US" altLang="ko-KR" sz="1000" b="1" dirty="0" smtClean="0">
                <a:solidFill>
                  <a:srgbClr val="000000"/>
                </a:solidFill>
                <a:latin typeface="Arial" panose="020B0604020202020204" pitchFamily="34" charset="0"/>
                <a:cs typeface="Arial" panose="020B0604020202020204" pitchFamily="34" charset="0"/>
              </a:rPr>
              <a:t>HQ TM/Vendor</a:t>
            </a:r>
            <a:endParaRPr lang="en-US" altLang="ko-KR" sz="1000" b="1" dirty="0">
              <a:solidFill>
                <a:srgbClr val="000000"/>
              </a:solidFill>
              <a:latin typeface="Arial" panose="020B0604020202020204" pitchFamily="34" charset="0"/>
              <a:cs typeface="Arial" panose="020B0604020202020204" pitchFamily="34" charset="0"/>
            </a:endParaRPr>
          </a:p>
        </p:txBody>
      </p:sp>
      <p:sp>
        <p:nvSpPr>
          <p:cNvPr id="10" name="Left-Right Arrow 9"/>
          <p:cNvSpPr/>
          <p:nvPr/>
        </p:nvSpPr>
        <p:spPr bwMode="auto">
          <a:xfrm>
            <a:off x="3875843" y="1459205"/>
            <a:ext cx="381000" cy="142025"/>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dirty="0" smtClean="0">
              <a:ln>
                <a:noFill/>
              </a:ln>
              <a:solidFill>
                <a:schemeClr val="tx1"/>
              </a:solidFill>
              <a:effectLst/>
              <a:latin typeface="Arial" charset="0"/>
              <a:ea typeface="돋움" pitchFamily="50" charset="-127"/>
            </a:endParaRPr>
          </a:p>
        </p:txBody>
      </p:sp>
      <p:sp>
        <p:nvSpPr>
          <p:cNvPr id="11" name="Left-Right Arrow 10"/>
          <p:cNvSpPr/>
          <p:nvPr/>
        </p:nvSpPr>
        <p:spPr bwMode="auto">
          <a:xfrm>
            <a:off x="5323643" y="1449680"/>
            <a:ext cx="381000" cy="142025"/>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dirty="0" smtClean="0">
              <a:ln>
                <a:noFill/>
              </a:ln>
              <a:solidFill>
                <a:schemeClr val="tx1"/>
              </a:solidFill>
              <a:effectLst/>
              <a:latin typeface="Arial" charset="0"/>
              <a:ea typeface="돋움" pitchFamily="50" charset="-127"/>
            </a:endParaRPr>
          </a:p>
        </p:txBody>
      </p:sp>
      <p:pic>
        <p:nvPicPr>
          <p:cNvPr id="3" name="Picture 2"/>
          <p:cNvPicPr>
            <a:picLocks noChangeAspect="1"/>
          </p:cNvPicPr>
          <p:nvPr/>
        </p:nvPicPr>
        <p:blipFill>
          <a:blip r:embed="rId4"/>
          <a:stretch>
            <a:fillRect/>
          </a:stretch>
        </p:blipFill>
        <p:spPr>
          <a:xfrm>
            <a:off x="5114889" y="2060477"/>
            <a:ext cx="631297" cy="388490"/>
          </a:xfrm>
          <a:prstGeom prst="rect">
            <a:avLst/>
          </a:prstGeom>
        </p:spPr>
      </p:pic>
      <p:pic>
        <p:nvPicPr>
          <p:cNvPr id="13" name="Picture 12"/>
          <p:cNvPicPr>
            <a:picLocks noChangeAspect="1"/>
          </p:cNvPicPr>
          <p:nvPr/>
        </p:nvPicPr>
        <p:blipFill>
          <a:blip r:embed="rId5"/>
          <a:stretch>
            <a:fillRect/>
          </a:stretch>
        </p:blipFill>
        <p:spPr>
          <a:xfrm>
            <a:off x="4351119" y="899693"/>
            <a:ext cx="259124" cy="260481"/>
          </a:xfrm>
          <a:prstGeom prst="rect">
            <a:avLst/>
          </a:prstGeom>
        </p:spPr>
      </p:pic>
      <p:pic>
        <p:nvPicPr>
          <p:cNvPr id="14" name="Picture 13"/>
          <p:cNvPicPr>
            <a:picLocks noChangeAspect="1"/>
          </p:cNvPicPr>
          <p:nvPr/>
        </p:nvPicPr>
        <p:blipFill>
          <a:blip r:embed="rId6"/>
          <a:stretch>
            <a:fillRect/>
          </a:stretch>
        </p:blipFill>
        <p:spPr>
          <a:xfrm>
            <a:off x="4541576" y="2076688"/>
            <a:ext cx="381000" cy="369216"/>
          </a:xfrm>
          <a:prstGeom prst="rect">
            <a:avLst/>
          </a:prstGeom>
        </p:spPr>
      </p:pic>
      <p:pic>
        <p:nvPicPr>
          <p:cNvPr id="4" name="Picture 3"/>
          <p:cNvPicPr>
            <a:picLocks noChangeAspect="1"/>
          </p:cNvPicPr>
          <p:nvPr/>
        </p:nvPicPr>
        <p:blipFill>
          <a:blip r:embed="rId7"/>
          <a:stretch>
            <a:fillRect/>
          </a:stretch>
        </p:blipFill>
        <p:spPr>
          <a:xfrm>
            <a:off x="3873153" y="2072692"/>
            <a:ext cx="440447" cy="518108"/>
          </a:xfrm>
          <a:prstGeom prst="rect">
            <a:avLst/>
          </a:prstGeom>
        </p:spPr>
      </p:pic>
      <p:pic>
        <p:nvPicPr>
          <p:cNvPr id="15" name="Picture 14"/>
          <p:cNvPicPr>
            <a:picLocks noChangeAspect="1"/>
          </p:cNvPicPr>
          <p:nvPr/>
        </p:nvPicPr>
        <p:blipFill>
          <a:blip r:embed="rId8"/>
          <a:stretch>
            <a:fillRect/>
          </a:stretch>
        </p:blipFill>
        <p:spPr>
          <a:xfrm>
            <a:off x="4896967" y="3799615"/>
            <a:ext cx="1960800" cy="1963553"/>
          </a:xfrm>
          <a:prstGeom prst="rect">
            <a:avLst/>
          </a:prstGeom>
        </p:spPr>
      </p:pic>
      <p:sp>
        <p:nvSpPr>
          <p:cNvPr id="16" name="Cloud Callout 15"/>
          <p:cNvSpPr/>
          <p:nvPr/>
        </p:nvSpPr>
        <p:spPr bwMode="auto">
          <a:xfrm>
            <a:off x="1295400" y="618842"/>
            <a:ext cx="6873353" cy="2366942"/>
          </a:xfrm>
          <a:prstGeom prst="cloudCallout">
            <a:avLst>
              <a:gd name="adj1" fmla="val 5436"/>
              <a:gd name="adj2" fmla="val 7881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17" name="TextBox 16"/>
          <p:cNvSpPr txBox="1"/>
          <p:nvPr/>
        </p:nvSpPr>
        <p:spPr>
          <a:xfrm>
            <a:off x="5263591" y="5186400"/>
            <a:ext cx="1512082" cy="338554"/>
          </a:xfrm>
          <a:prstGeom prst="rect">
            <a:avLst/>
          </a:prstGeom>
          <a:noFill/>
        </p:spPr>
        <p:txBody>
          <a:bodyPr wrap="square" rtlCol="0">
            <a:spAutoFit/>
          </a:bodyPr>
          <a:lstStyle/>
          <a:p>
            <a:r>
              <a:rPr lang="en-GB" sz="1600" b="1" dirty="0" smtClean="0">
                <a:solidFill>
                  <a:schemeClr val="bg1"/>
                </a:solidFill>
                <a:latin typeface="Arial Narrow" panose="020B0606020202030204" pitchFamily="34" charset="0"/>
              </a:rPr>
              <a:t>NEGOTIATION</a:t>
            </a:r>
            <a:endParaRPr lang="en-US" sz="1600" b="1" dirty="0">
              <a:solidFill>
                <a:schemeClr val="bg1"/>
              </a:solidFill>
              <a:latin typeface="Arial Narrow" panose="020B0606020202030204" pitchFamily="34" charset="0"/>
            </a:endParaRPr>
          </a:p>
        </p:txBody>
      </p:sp>
      <p:pic>
        <p:nvPicPr>
          <p:cNvPr id="18" name="Picture 17"/>
          <p:cNvPicPr>
            <a:picLocks noChangeAspect="1"/>
          </p:cNvPicPr>
          <p:nvPr/>
        </p:nvPicPr>
        <p:blipFill>
          <a:blip r:embed="rId9"/>
          <a:stretch>
            <a:fillRect/>
          </a:stretch>
        </p:blipFill>
        <p:spPr>
          <a:xfrm>
            <a:off x="4916951" y="915059"/>
            <a:ext cx="217101" cy="229748"/>
          </a:xfrm>
          <a:prstGeom prst="rect">
            <a:avLst/>
          </a:prstGeom>
        </p:spPr>
      </p:pic>
      <p:sp>
        <p:nvSpPr>
          <p:cNvPr id="19" name="TextBox 18"/>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15/16</a:t>
            </a:r>
            <a:endParaRPr lang="en-US" sz="1000" dirty="0">
              <a:latin typeface="Arial Narrow" panose="020B0606020202030204" pitchFamily="34" charset="0"/>
            </a:endParaRPr>
          </a:p>
        </p:txBody>
      </p:sp>
    </p:spTree>
    <p:extLst>
      <p:ext uri="{BB962C8B-B14F-4D97-AF65-F5344CB8AC3E}">
        <p14:creationId xmlns:p14="http://schemas.microsoft.com/office/powerpoint/2010/main" val="78783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barn(inVertical)">
                                      <p:cBhvr>
                                        <p:cTn id="73" dur="500"/>
                                        <p:tgtEl>
                                          <p:spTgt spid="16"/>
                                        </p:tgtEl>
                                      </p:cBhvr>
                                    </p:animEffect>
                                  </p:childTnLst>
                                </p:cTn>
                              </p:par>
                              <p:par>
                                <p:cTn id="74" presetID="16" presetClass="entr" presetSubtype="21" fill="hold"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barn(inVertical)">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randombar(horizontal)">
                                      <p:cBhvr>
                                        <p:cTn id="8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6"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9270" y="162335"/>
            <a:ext cx="45977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III. External </a:t>
            </a:r>
            <a:r>
              <a:rPr lang="en-US" altLang="ko-KR" sz="1800" b="1" dirty="0">
                <a:latin typeface="Arial Narrow" panose="020B0606020202030204" pitchFamily="34" charset="0"/>
                <a:ea typeface="LG스마트체 Regular" panose="020B0600000101010101" pitchFamily="50" charset="-127"/>
              </a:rPr>
              <a:t>communication</a:t>
            </a:r>
            <a:r>
              <a:rPr lang="en-US" altLang="ko-KR" sz="1800" b="1" dirty="0" smtClean="0">
                <a:latin typeface="Arial Narrow" panose="020B0606020202030204" pitchFamily="34" charset="0"/>
                <a:ea typeface="LG스마트체 Regular" panose="020B0600000101010101" pitchFamily="50" charset="-127"/>
              </a:rPr>
              <a:t>: Negotiation Process</a:t>
            </a:r>
            <a:endParaRPr lang="en-US" altLang="ko-KR" sz="1800" b="1" dirty="0">
              <a:latin typeface="Arial Narrow" panose="020B0606020202030204" pitchFamily="34" charset="0"/>
              <a:ea typeface="LG스마트체 Regular" panose="020B0600000101010101" pitchFamily="50" charset="-127"/>
            </a:endParaRPr>
          </a:p>
        </p:txBody>
      </p:sp>
      <p:graphicFrame>
        <p:nvGraphicFramePr>
          <p:cNvPr id="15" name="Diagram 14"/>
          <p:cNvGraphicFramePr/>
          <p:nvPr>
            <p:extLst>
              <p:ext uri="{D42A27DB-BD31-4B8C-83A1-F6EECF244321}">
                <p14:modId xmlns:p14="http://schemas.microsoft.com/office/powerpoint/2010/main" val="3881983919"/>
              </p:ext>
            </p:extLst>
          </p:nvPr>
        </p:nvGraphicFramePr>
        <p:xfrm>
          <a:off x="1651000" y="1143000"/>
          <a:ext cx="6604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4038600" y="2895600"/>
            <a:ext cx="1905000" cy="1015663"/>
          </a:xfrm>
          <a:prstGeom prst="rect">
            <a:avLst/>
          </a:prstGeom>
          <a:noFill/>
        </p:spPr>
        <p:txBody>
          <a:bodyPr wrap="square" rtlCol="0">
            <a:spAutoFit/>
          </a:bodyPr>
          <a:lstStyle/>
          <a:p>
            <a:pPr algn="ctr"/>
            <a:r>
              <a:rPr lang="en-GB" sz="2000" b="1" dirty="0" smtClean="0">
                <a:latin typeface="Arial Narrow" panose="020B0606020202030204" pitchFamily="34" charset="0"/>
              </a:rPr>
              <a:t>Building </a:t>
            </a:r>
          </a:p>
          <a:p>
            <a:pPr algn="ctr"/>
            <a:r>
              <a:rPr lang="en-GB" sz="2000" b="1" dirty="0" smtClean="0">
                <a:latin typeface="Arial Narrow" panose="020B0606020202030204" pitchFamily="34" charset="0"/>
              </a:rPr>
              <a:t>Trusting Relationships</a:t>
            </a:r>
            <a:endParaRPr lang="en-US" sz="2000" b="1" dirty="0">
              <a:latin typeface="Arial Narrow" panose="020B0606020202030204" pitchFamily="34" charset="0"/>
            </a:endParaRPr>
          </a:p>
        </p:txBody>
      </p:sp>
      <p:pic>
        <p:nvPicPr>
          <p:cNvPr id="7" name="Picture 6"/>
          <p:cNvPicPr>
            <a:picLocks noChangeAspect="1"/>
          </p:cNvPicPr>
          <p:nvPr/>
        </p:nvPicPr>
        <p:blipFill>
          <a:blip r:embed="rId8"/>
          <a:stretch>
            <a:fillRect/>
          </a:stretch>
        </p:blipFill>
        <p:spPr>
          <a:xfrm>
            <a:off x="5410200" y="2971800"/>
            <a:ext cx="271462" cy="263536"/>
          </a:xfrm>
          <a:prstGeom prst="rect">
            <a:avLst/>
          </a:prstGeom>
        </p:spPr>
      </p:pic>
      <p:sp>
        <p:nvSpPr>
          <p:cNvPr id="10" name="Action Button: Forward or Next 9">
            <a:hlinkClick r:id="rId9" action="ppaction://hlinksldjump" highlightClick="1"/>
          </p:cNvPr>
          <p:cNvSpPr/>
          <p:nvPr/>
        </p:nvSpPr>
        <p:spPr bwMode="auto">
          <a:xfrm>
            <a:off x="7467600" y="2807286"/>
            <a:ext cx="144016" cy="157681"/>
          </a:xfrm>
          <a:prstGeom prst="actionButtonForwardNext">
            <a:avLst/>
          </a:prstGeom>
          <a:solidFill>
            <a:schemeClr val="bg1">
              <a:lumMod val="85000"/>
            </a:schemeClr>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900" b="0" i="0" u="none" strike="noStrike" cap="none" normalizeH="0" baseline="0" smtClean="0">
              <a:ln>
                <a:noFill/>
              </a:ln>
              <a:solidFill>
                <a:schemeClr val="tx1"/>
              </a:solidFill>
              <a:effectLst/>
              <a:latin typeface="Arial" pitchFamily="34" charset="0"/>
              <a:ea typeface="돋움" pitchFamily="50" charset="-127"/>
              <a:cs typeface=""/>
            </a:endParaRPr>
          </a:p>
        </p:txBody>
      </p:sp>
      <p:sp>
        <p:nvSpPr>
          <p:cNvPr id="11" name="Action Button: Forward or Next 10">
            <a:hlinkClick r:id="rId10" action="ppaction://hlinksldjump" highlightClick="1"/>
          </p:cNvPr>
          <p:cNvSpPr/>
          <p:nvPr/>
        </p:nvSpPr>
        <p:spPr bwMode="auto">
          <a:xfrm>
            <a:off x="6781800" y="4919040"/>
            <a:ext cx="144016" cy="157681"/>
          </a:xfrm>
          <a:prstGeom prst="actionButtonForwardNext">
            <a:avLst/>
          </a:prstGeom>
          <a:solidFill>
            <a:schemeClr val="bg1">
              <a:lumMod val="85000"/>
            </a:schemeClr>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900" b="0" i="0" u="none" strike="noStrike" cap="none" normalizeH="0" baseline="0" smtClean="0">
              <a:ln>
                <a:noFill/>
              </a:ln>
              <a:solidFill>
                <a:schemeClr val="tx1"/>
              </a:solidFill>
              <a:effectLst/>
              <a:latin typeface="Arial" pitchFamily="34" charset="0"/>
              <a:ea typeface="돋움" pitchFamily="50" charset="-127"/>
              <a:cs typeface=""/>
            </a:endParaRPr>
          </a:p>
        </p:txBody>
      </p:sp>
      <p:sp>
        <p:nvSpPr>
          <p:cNvPr id="13" name="Action Button: Forward or Next 12">
            <a:hlinkClick r:id="rId11" action="ppaction://hlinksldjump" highlightClick="1"/>
          </p:cNvPr>
          <p:cNvSpPr/>
          <p:nvPr/>
        </p:nvSpPr>
        <p:spPr bwMode="auto">
          <a:xfrm>
            <a:off x="5459881" y="1518512"/>
            <a:ext cx="144016" cy="157681"/>
          </a:xfrm>
          <a:prstGeom prst="actionButtonForwardNext">
            <a:avLst/>
          </a:prstGeom>
          <a:solidFill>
            <a:schemeClr val="bg1">
              <a:lumMod val="85000"/>
            </a:schemeClr>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900" b="0" i="0" u="none" strike="noStrike" cap="none" normalizeH="0" baseline="0" smtClean="0">
              <a:ln>
                <a:noFill/>
              </a:ln>
              <a:solidFill>
                <a:schemeClr val="tx1"/>
              </a:solidFill>
              <a:effectLst/>
              <a:latin typeface="Arial" pitchFamily="34" charset="0"/>
              <a:ea typeface="돋움" pitchFamily="50" charset="-127"/>
              <a:cs typeface=""/>
            </a:endParaRPr>
          </a:p>
        </p:txBody>
      </p:sp>
      <p:sp>
        <p:nvSpPr>
          <p:cNvPr id="9" name="TextBox 8"/>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16/16</a:t>
            </a:r>
            <a:endParaRPr lang="en-US" sz="1000" dirty="0">
              <a:latin typeface="Arial Narrow" panose="020B0606020202030204" pitchFamily="34" charset="0"/>
            </a:endParaRPr>
          </a:p>
        </p:txBody>
      </p:sp>
    </p:spTree>
    <p:extLst>
      <p:ext uri="{BB962C8B-B14F-4D97-AF65-F5344CB8AC3E}">
        <p14:creationId xmlns:p14="http://schemas.microsoft.com/office/powerpoint/2010/main" val="263791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8784" y="2600908"/>
            <a:ext cx="4140460" cy="1938992"/>
          </a:xfrm>
          <a:prstGeom prst="rect">
            <a:avLst/>
          </a:prstGeom>
          <a:noFill/>
        </p:spPr>
        <p:txBody>
          <a:bodyPr wrap="square" rtlCol="0">
            <a:spAutoFit/>
          </a:bodyPr>
          <a:lstStyle/>
          <a:p>
            <a:pPr algn="ctr"/>
            <a:r>
              <a:rPr lang="en-US" sz="6000" i="1" dirty="0" smtClean="0">
                <a:latin typeface="Arial" panose="020B0604020202020204" pitchFamily="34" charset="0"/>
                <a:cs typeface="Arial" panose="020B0604020202020204" pitchFamily="34" charset="0"/>
              </a:rPr>
              <a:t>Thank you</a:t>
            </a:r>
          </a:p>
          <a:p>
            <a:pPr algn="ctr"/>
            <a:r>
              <a:rPr lang="en-US" sz="6000" i="1" dirty="0" smtClean="0">
                <a:latin typeface="Arial" panose="020B0604020202020204" pitchFamily="34" charset="0"/>
                <a:cs typeface="Arial" panose="020B0604020202020204" pitchFamily="34" charset="0"/>
              </a:rPr>
              <a:t>Q&amp;As</a:t>
            </a:r>
            <a:endParaRPr lang="en-US" sz="6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39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228600" y="152400"/>
            <a:ext cx="13035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lvl="0" algn="ctr" eaLnBrk="1" fontAlgn="ctr" latinLnBrk="1" hangingPunct="1"/>
            <a:r>
              <a:rPr lang="de-DE" altLang="ko-KR" sz="1800" b="1" dirty="0" smtClean="0">
                <a:latin typeface="Arial Narrow" panose="020B0606020202030204" pitchFamily="34" charset="0"/>
                <a:ea typeface="LG스마트체 Regular" panose="020B0600000101010101" pitchFamily="50" charset="-127"/>
              </a:rPr>
              <a:t>I</a:t>
            </a:r>
            <a:r>
              <a:rPr lang="en-US" altLang="ko-KR" sz="1800" b="1" dirty="0" smtClean="0">
                <a:latin typeface="Arial Narrow" panose="020B0606020202030204" pitchFamily="34" charset="0"/>
                <a:ea typeface="LG스마트체 Regular" panose="020B0600000101010101" pitchFamily="50" charset="-127"/>
              </a:rPr>
              <a:t>. </a:t>
            </a:r>
            <a:r>
              <a:rPr lang="en-US" altLang="ko-KR" sz="1800" b="1" dirty="0" smtClean="0">
                <a:latin typeface="Arial Narrow" panose="020B0606020202030204" pitchFamily="34" charset="0"/>
                <a:ea typeface="LG스마트체 Regular" panose="020B0600000101010101" pitchFamily="50" charset="-127"/>
                <a:cs typeface="Arial" panose="020B0604020202020204" pitchFamily="34" charset="0"/>
              </a:rPr>
              <a:t>Objectives</a:t>
            </a:r>
            <a:endParaRPr lang="en-US" altLang="ko-KR" sz="1800" b="1" dirty="0">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20" name="TextBox 87"/>
          <p:cNvSpPr txBox="1">
            <a:spLocks noChangeArrowheads="1"/>
          </p:cNvSpPr>
          <p:nvPr/>
        </p:nvSpPr>
        <p:spPr bwMode="auto">
          <a:xfrm>
            <a:off x="370126" y="800708"/>
            <a:ext cx="9002474" cy="923330"/>
          </a:xfrm>
          <a:prstGeom prst="rect">
            <a:avLst/>
          </a:prstGeom>
          <a:noFill/>
          <a:ln w="9525">
            <a:noFill/>
            <a:miter lim="800000"/>
            <a:headEnd/>
            <a:tailEnd/>
          </a:ln>
        </p:spPr>
        <p:txBody>
          <a:bodyPr wrap="square" lIns="0" tIns="0" rIns="0" bIns="0">
            <a:spAutoFit/>
          </a:bodyPr>
          <a:lstStyle/>
          <a:p>
            <a:pPr marL="228600" indent="-228600" fontAlgn="base">
              <a:spcBef>
                <a:spcPct val="0"/>
              </a:spcBef>
              <a:spcAft>
                <a:spcPct val="0"/>
              </a:spcAft>
              <a:buAutoNum type="arabicPeriod"/>
            </a:pPr>
            <a:r>
              <a:rPr kumimoji="1" lang="en-US" altLang="ko-KR" sz="1200" b="1" dirty="0" smtClean="0">
                <a:latin typeface="Arial Narrow" panose="020B0606020202030204" pitchFamily="34" charset="0"/>
                <a:ea typeface="LG스마트체 Regular" panose="020B0600000101010101" pitchFamily="50" charset="-127"/>
                <a:cs typeface="Arial" charset="0"/>
                <a:sym typeface="Wingdings" pitchFamily="2" charset="2"/>
              </a:rPr>
              <a:t>Objectives</a:t>
            </a:r>
          </a:p>
          <a:p>
            <a:pPr marL="628650" lvl="1" indent="-171450">
              <a:buFont typeface="Courier New" panose="02070309020205020404" pitchFamily="49" charset="0"/>
              <a:buChar char="o"/>
            </a:pPr>
            <a:r>
              <a:rPr lang="en-US" altLang="ko-KR" sz="1200" dirty="0" smtClean="0">
                <a:latin typeface="Arial Narrow" panose="020B0606020202030204" pitchFamily="34" charset="0"/>
                <a:ea typeface="LG스마트체 Regular" panose="020B0600000101010101" pitchFamily="50" charset="-127"/>
                <a:cs typeface="Arial" charset="0"/>
                <a:sym typeface="Wingdings" pitchFamily="2" charset="2"/>
              </a:rPr>
              <a:t>Understand common organization for Validation project (project parts HQ-DCV-Vendor, members, R&amp;R) and communication methods </a:t>
            </a:r>
          </a:p>
          <a:p>
            <a:pPr marL="628650" lvl="1" indent="-171450">
              <a:buFont typeface="Courier New" panose="02070309020205020404" pitchFamily="49" charset="0"/>
              <a:buChar char="o"/>
            </a:pPr>
            <a:r>
              <a:rPr lang="en-US" altLang="ko-KR" sz="1200" dirty="0" smtClean="0">
                <a:latin typeface="Arial Narrow" panose="020B0606020202030204" pitchFamily="34" charset="0"/>
                <a:ea typeface="LG스마트체 Regular" panose="020B0600000101010101" pitchFamily="50" charset="-127"/>
                <a:cs typeface="Arial" charset="0"/>
                <a:sym typeface="Wingdings" pitchFamily="2" charset="2"/>
              </a:rPr>
              <a:t>Understand how to effectively communicate internally (btw DCV project members) and externally (DCV-HQ/OEM)  </a:t>
            </a:r>
          </a:p>
          <a:p>
            <a:pPr marL="228600" indent="-228600" fontAlgn="base">
              <a:spcBef>
                <a:spcPct val="0"/>
              </a:spcBef>
              <a:spcAft>
                <a:spcPct val="0"/>
              </a:spcAft>
              <a:buAutoNum type="arabicPeriod"/>
            </a:pPr>
            <a:r>
              <a:rPr lang="en-US" altLang="ko-KR" sz="1200" b="1" dirty="0" smtClean="0">
                <a:latin typeface="Arial Narrow" panose="020B0606020202030204" pitchFamily="34" charset="0"/>
                <a:ea typeface="LG스마트체 Regular" panose="020B0600000101010101" pitchFamily="50" charset="-127"/>
                <a:cs typeface="Arial" charset="0"/>
                <a:sym typeface="Wingdings" pitchFamily="2" charset="2"/>
              </a:rPr>
              <a:t>History</a:t>
            </a:r>
          </a:p>
          <a:p>
            <a:pPr lvl="1"/>
            <a:endParaRPr lang="en-US" altLang="ko-KR" sz="1200" dirty="0" smtClean="0">
              <a:latin typeface="Arial Narrow" panose="020B0606020202030204" pitchFamily="34" charset="0"/>
              <a:ea typeface="LG스마트체 Regular" panose="020B0600000101010101" pitchFamily="50" charset="-127"/>
              <a:cs typeface="Arial"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1608135628"/>
              </p:ext>
            </p:extLst>
          </p:nvPr>
        </p:nvGraphicFramePr>
        <p:xfrm>
          <a:off x="1066800" y="1705773"/>
          <a:ext cx="6912768" cy="750865"/>
        </p:xfrm>
        <a:graphic>
          <a:graphicData uri="http://schemas.openxmlformats.org/drawingml/2006/table">
            <a:tbl>
              <a:tblPr/>
              <a:tblGrid>
                <a:gridCol w="720080"/>
                <a:gridCol w="936104"/>
                <a:gridCol w="3564396"/>
                <a:gridCol w="1692188"/>
              </a:tblGrid>
              <a:tr h="385105">
                <a:tc>
                  <a:txBody>
                    <a:bodyPr/>
                    <a:lstStyle/>
                    <a:p>
                      <a:pPr algn="ctr" rtl="0" fontAlgn="ctr"/>
                      <a:r>
                        <a:rPr lang="en-US" sz="1300" b="1" i="0" u="none" strike="noStrike" dirty="0">
                          <a:solidFill>
                            <a:srgbClr val="000000"/>
                          </a:solidFill>
                          <a:effectLst/>
                          <a:uFillTx/>
                          <a:latin typeface="Arial Narrow" panose="020B0606020202030204" pitchFamily="34" charset="0"/>
                        </a:rPr>
                        <a:t>Version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300" b="1" i="0" u="none" strike="noStrike" dirty="0">
                          <a:solidFill>
                            <a:srgbClr val="000000"/>
                          </a:solidFill>
                          <a:effectLst/>
                          <a:uFillTx/>
                          <a:latin typeface="Arial Narrow" panose="020B0606020202030204" pitchFamily="34" charset="0"/>
                        </a:rPr>
                        <a:t>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300" b="1" i="0" u="none" strike="noStrike" dirty="0">
                          <a:solidFill>
                            <a:srgbClr val="000000"/>
                          </a:solidFill>
                          <a:effectLst/>
                          <a:uFillTx/>
                          <a:latin typeface="Arial Narrow" panose="020B0606020202030204" pitchFamily="34" charset="0"/>
                        </a:rPr>
                        <a:t>Comment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300" b="1" i="0" u="none" strike="noStrike" dirty="0">
                          <a:solidFill>
                            <a:srgbClr val="000000"/>
                          </a:solidFill>
                          <a:effectLst/>
                          <a:uFillTx/>
                          <a:latin typeface="Arial Narrow" panose="020B0606020202030204" pitchFamily="34" charset="0"/>
                        </a:rPr>
                        <a:t>Author/Reviewer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77155">
                <a:tc>
                  <a:txBody>
                    <a:bodyPr/>
                    <a:lstStyle/>
                    <a:p>
                      <a:pPr algn="ctr" rtl="0" fontAlgn="ctr"/>
                      <a:r>
                        <a:rPr lang="en-US" sz="1200" b="0" i="0" u="none" strike="noStrike" dirty="0" smtClean="0">
                          <a:solidFill>
                            <a:srgbClr val="000000"/>
                          </a:solidFill>
                          <a:effectLst/>
                          <a:uFillTx/>
                          <a:latin typeface="Arial Narrow" panose="020B0606020202030204" pitchFamily="34" charset="0"/>
                        </a:rPr>
                        <a:t>v1.0</a:t>
                      </a:r>
                      <a:endParaRPr lang="en-US" sz="1200" b="0" i="0" u="none" strike="noStrike" dirty="0">
                        <a:solidFill>
                          <a:srgbClr val="000000"/>
                        </a:solidFill>
                        <a:effectLst/>
                        <a:uFillTx/>
                        <a:latin typeface="Arial Narrow" panose="020B0606020202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uFillTx/>
                          <a:latin typeface="Arial Narrow" panose="020B0606020202030204" pitchFamily="34" charset="0"/>
                        </a:rPr>
                        <a:t>2020/08/07</a:t>
                      </a:r>
                      <a:endParaRPr lang="en-US" sz="1200" b="0" i="0" u="none" strike="noStrike" dirty="0">
                        <a:solidFill>
                          <a:srgbClr val="000000"/>
                        </a:solidFill>
                        <a:effectLst/>
                        <a:uFillTx/>
                        <a:latin typeface="Arial Narrow" panose="020B0606020202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uFillTx/>
                          <a:latin typeface="Arial Narrow" panose="020B0606020202030204" pitchFamily="34" charset="0"/>
                        </a:rPr>
                        <a:t> </a:t>
                      </a:r>
                      <a:r>
                        <a:rPr lang="en-US" sz="1200" b="0" i="0" u="none" strike="noStrike" dirty="0" smtClean="0">
                          <a:solidFill>
                            <a:srgbClr val="000000"/>
                          </a:solidFill>
                          <a:effectLst/>
                          <a:uFillTx/>
                          <a:latin typeface="Arial Narrow" panose="020B0606020202030204" pitchFamily="34" charset="0"/>
                        </a:rPr>
                        <a:t>Create first</a:t>
                      </a:r>
                      <a:r>
                        <a:rPr lang="en-US" sz="1200" b="0" i="0" u="none" strike="noStrike" baseline="0" dirty="0" smtClean="0">
                          <a:solidFill>
                            <a:srgbClr val="000000"/>
                          </a:solidFill>
                          <a:effectLst/>
                          <a:uFillTx/>
                          <a:latin typeface="Arial Narrow" panose="020B0606020202030204" pitchFamily="34" charset="0"/>
                        </a:rPr>
                        <a:t> version</a:t>
                      </a:r>
                      <a:endParaRPr lang="en-US" sz="1200" b="0" i="0" u="none" strike="noStrike" dirty="0">
                        <a:solidFill>
                          <a:srgbClr val="000000"/>
                        </a:solidFill>
                        <a:effectLst/>
                        <a:uFillTx/>
                        <a:latin typeface="Arial Narrow" panose="020B0606020202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uFillTx/>
                          <a:latin typeface="Arial Narrow" panose="020B0606020202030204" pitchFamily="34" charset="0"/>
                        </a:rPr>
                        <a:t>Tuoi.Pham</a:t>
                      </a:r>
                      <a:endParaRPr lang="en-US" sz="1200" b="0" i="0" u="none" strike="noStrike" dirty="0">
                        <a:solidFill>
                          <a:srgbClr val="000000"/>
                        </a:solidFill>
                        <a:effectLst/>
                        <a:uFillTx/>
                        <a:latin typeface="Arial Narrow" panose="020B0606020202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295">
                <a:tc>
                  <a:txBody>
                    <a:bodyPr/>
                    <a:lstStyle/>
                    <a:p>
                      <a:pPr algn="ctr" rtl="0" fontAlgn="ctr"/>
                      <a:endParaRPr lang="en-US" sz="1200" b="0" i="0" u="none" strike="noStrike" dirty="0">
                        <a:solidFill>
                          <a:srgbClr val="000000"/>
                        </a:solidFill>
                        <a:effectLst/>
                        <a:uFillTx/>
                        <a:latin typeface="Arial Narrow" panose="020B0606020202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200" b="0" i="0" u="none" strike="noStrike" dirty="0">
                        <a:solidFill>
                          <a:srgbClr val="000000"/>
                        </a:solidFill>
                        <a:effectLst/>
                        <a:uFillTx/>
                        <a:latin typeface="Arial Narrow" panose="020B0606020202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1200" b="0" i="0" u="none" strike="noStrike" dirty="0">
                        <a:solidFill>
                          <a:srgbClr val="000000"/>
                        </a:solidFill>
                        <a:effectLst/>
                        <a:uFillTx/>
                        <a:latin typeface="Arial Narrow" panose="020B0606020202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FontTx/>
                        <a:buNone/>
                        <a:defRPr>
                          <a:uFillTx/>
                        </a:defRPr>
                      </a:pPr>
                      <a:endParaRPr lang="en-US" sz="1200" b="0" i="0" u="none" strike="noStrike" dirty="0">
                        <a:solidFill>
                          <a:srgbClr val="000000"/>
                        </a:solidFill>
                        <a:effectLst/>
                        <a:uFillTx/>
                        <a:latin typeface="Arial Narrow" panose="020B0606020202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1515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9270" y="162335"/>
            <a:ext cx="44390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Appendix: Negotiation Process - Prepare Stage</a:t>
            </a:r>
            <a:endParaRPr lang="en-US" altLang="ko-KR" sz="1800" b="1" dirty="0">
              <a:latin typeface="Arial Narrow" panose="020B0606020202030204" pitchFamily="34" charset="0"/>
              <a:ea typeface="LG스마트체 Regular" panose="020B0600000101010101" pitchFamily="50" charset="-127"/>
            </a:endParaRPr>
          </a:p>
        </p:txBody>
      </p:sp>
      <p:sp>
        <p:nvSpPr>
          <p:cNvPr id="6" name="실행 단추: 홈 62">
            <a:hlinkClick r:id="rId3" action="ppaction://hlinksldjump" highlightClick="1"/>
          </p:cNvPr>
          <p:cNvSpPr/>
          <p:nvPr/>
        </p:nvSpPr>
        <p:spPr bwMode="auto">
          <a:xfrm>
            <a:off x="9411485" y="6455318"/>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latinLnBrk="1" hangingPunct="1"/>
            <a:endParaRPr lang="ko-KR" altLang="en-US" sz="1400" b="1" dirty="0" smtClean="0">
              <a:solidFill>
                <a:srgbClr val="000000"/>
              </a:solidFill>
              <a:latin typeface="Times New Roman" pitchFamily="18" charset="0"/>
              <a:ea typeface="바탕" pitchFamily="18" charset="-127"/>
            </a:endParaRPr>
          </a:p>
        </p:txBody>
      </p:sp>
      <p:sp>
        <p:nvSpPr>
          <p:cNvPr id="16" name="TextBox 30"/>
          <p:cNvSpPr txBox="1">
            <a:spLocks noChangeArrowheads="1"/>
          </p:cNvSpPr>
          <p:nvPr/>
        </p:nvSpPr>
        <p:spPr bwMode="auto">
          <a:xfrm>
            <a:off x="375000" y="1206235"/>
            <a:ext cx="1198438" cy="270645"/>
          </a:xfrm>
          <a:prstGeom prst="rect">
            <a:avLst/>
          </a:prstGeom>
          <a:noFill/>
          <a:ln w="9525">
            <a:noFill/>
            <a:miter lim="800000"/>
            <a:headEnd/>
            <a:tailEnd/>
          </a:ln>
        </p:spPr>
        <p:txBody>
          <a:bodyPr lIns="85149" tIns="42574" rIns="85149" bIns="42574">
            <a:spAutoFit/>
          </a:bodyPr>
          <a:lstStyle/>
          <a:p>
            <a:pPr algn="ctr">
              <a:spcBef>
                <a:spcPct val="40000"/>
              </a:spcBef>
            </a:pPr>
            <a:r>
              <a:rPr lang="en-US" altLang="ko-KR" sz="1200" b="1" dirty="0" smtClean="0">
                <a:solidFill>
                  <a:srgbClr val="C5003D"/>
                </a:solidFill>
                <a:latin typeface="Arial Narrow" panose="020B0606020202030204" pitchFamily="34" charset="0"/>
                <a:ea typeface="Tahoma" panose="020B0604030504040204" pitchFamily="34" charset="0"/>
                <a:cs typeface="Tahoma" panose="020B0604030504040204" pitchFamily="34" charset="0"/>
              </a:rPr>
              <a:t>Key #1</a:t>
            </a:r>
            <a:endParaRPr lang="ko-KR" altLang="en-US" sz="1200" b="1" dirty="0">
              <a:solidFill>
                <a:srgbClr val="C5003D"/>
              </a:solidFill>
              <a:latin typeface="Arial Narrow" panose="020B0606020202030204" pitchFamily="34" charset="0"/>
              <a:cs typeface="Tahoma" panose="020B0604030504040204" pitchFamily="34" charset="0"/>
            </a:endParaRPr>
          </a:p>
        </p:txBody>
      </p:sp>
      <p:sp>
        <p:nvSpPr>
          <p:cNvPr id="17" name="직사각형 47"/>
          <p:cNvSpPr>
            <a:spLocks noChangeArrowheads="1"/>
          </p:cNvSpPr>
          <p:nvPr/>
        </p:nvSpPr>
        <p:spPr bwMode="auto">
          <a:xfrm>
            <a:off x="1199038" y="1219200"/>
            <a:ext cx="2294162" cy="901587"/>
          </a:xfrm>
          <a:prstGeom prst="rect">
            <a:avLst/>
          </a:prstGeom>
          <a:noFill/>
          <a:ln w="9525">
            <a:noFill/>
            <a:miter lim="800000"/>
            <a:headEnd/>
            <a:tailEnd/>
          </a:ln>
        </p:spPr>
        <p:txBody>
          <a:bodyPr wrap="square" lIns="85149" tIns="42574" rIns="85149" bIns="42574">
            <a:spAutoFit/>
          </a:bodyPr>
          <a:lstStyle/>
          <a:p>
            <a:pPr marL="171450" indent="-171450">
              <a:spcBef>
                <a:spcPct val="40000"/>
              </a:spcBef>
              <a:buFont typeface="Wingdings" panose="05000000000000000000" pitchFamily="2" charset="2"/>
              <a:buChar char="Ø"/>
            </a:pPr>
            <a:r>
              <a:rPr lang="en-US"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Initial points to consider</a:t>
            </a:r>
          </a:p>
          <a:p>
            <a:pPr marL="628650" lvl="1" indent="-171450">
              <a:spcBef>
                <a:spcPct val="40000"/>
              </a:spcBef>
              <a:buFont typeface="Wingdings" panose="05000000000000000000" pitchFamily="2" charset="2"/>
              <a:buChar char="ü"/>
            </a:pP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Should I be negotiating</a:t>
            </a: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a:t>
            </a:r>
          </a:p>
          <a:p>
            <a:pPr marL="628650" lvl="1" indent="-171450">
              <a:spcBef>
                <a:spcPct val="40000"/>
              </a:spcBef>
              <a:buFont typeface="Wingdings" panose="05000000000000000000" pitchFamily="2" charset="2"/>
              <a:buChar char="ü"/>
            </a:pP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What I need to </a:t>
            </a: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know</a:t>
            </a:r>
          </a:p>
          <a:p>
            <a:pPr marL="628650" lvl="1" indent="-171450">
              <a:spcBef>
                <a:spcPct val="40000"/>
              </a:spcBef>
              <a:buFont typeface="Wingdings" panose="05000000000000000000" pitchFamily="2" charset="2"/>
              <a:buChar char="ü"/>
            </a:pPr>
            <a:r>
              <a:rPr lang="en-US"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Organize information</a:t>
            </a:r>
            <a:endParaRPr lang="en-US"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p:txBody>
      </p:sp>
      <p:cxnSp>
        <p:nvCxnSpPr>
          <p:cNvPr id="18" name="직선 연결선 56"/>
          <p:cNvCxnSpPr/>
          <p:nvPr/>
        </p:nvCxnSpPr>
        <p:spPr bwMode="auto">
          <a:xfrm>
            <a:off x="685800" y="1183200"/>
            <a:ext cx="8534400"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8" name="TextBox 30"/>
          <p:cNvSpPr txBox="1">
            <a:spLocks noChangeArrowheads="1"/>
          </p:cNvSpPr>
          <p:nvPr/>
        </p:nvSpPr>
        <p:spPr bwMode="auto">
          <a:xfrm>
            <a:off x="375000" y="2156524"/>
            <a:ext cx="1198438" cy="270645"/>
          </a:xfrm>
          <a:prstGeom prst="rect">
            <a:avLst/>
          </a:prstGeom>
          <a:noFill/>
          <a:ln w="9525">
            <a:noFill/>
            <a:miter lim="800000"/>
            <a:headEnd/>
            <a:tailEnd/>
          </a:ln>
        </p:spPr>
        <p:txBody>
          <a:bodyPr lIns="85149" tIns="42574" rIns="85149" bIns="42574">
            <a:spAutoFit/>
          </a:bodyPr>
          <a:lstStyle/>
          <a:p>
            <a:pPr algn="ctr">
              <a:spcBef>
                <a:spcPct val="40000"/>
              </a:spcBef>
            </a:pPr>
            <a:r>
              <a:rPr lang="en-US" altLang="ko-KR" sz="1200" b="1" dirty="0" smtClean="0">
                <a:solidFill>
                  <a:srgbClr val="C5003D"/>
                </a:solidFill>
                <a:latin typeface="Arial Narrow" panose="020B0606020202030204" pitchFamily="34" charset="0"/>
                <a:ea typeface="Tahoma" panose="020B0604030504040204" pitchFamily="34" charset="0"/>
                <a:cs typeface="Tahoma" panose="020B0604030504040204" pitchFamily="34" charset="0"/>
              </a:rPr>
              <a:t>Key #2</a:t>
            </a:r>
            <a:endParaRPr lang="ko-KR" altLang="en-US" sz="1200" b="1" dirty="0">
              <a:solidFill>
                <a:srgbClr val="C5003D"/>
              </a:solidFill>
              <a:latin typeface="Arial Narrow" panose="020B0606020202030204" pitchFamily="34" charset="0"/>
              <a:cs typeface="Tahoma" panose="020B0604030504040204" pitchFamily="34" charset="0"/>
            </a:endParaRPr>
          </a:p>
        </p:txBody>
      </p:sp>
      <p:sp>
        <p:nvSpPr>
          <p:cNvPr id="29" name="직사각형 47"/>
          <p:cNvSpPr>
            <a:spLocks noChangeArrowheads="1"/>
          </p:cNvSpPr>
          <p:nvPr/>
        </p:nvSpPr>
        <p:spPr bwMode="auto">
          <a:xfrm>
            <a:off x="1199038" y="2169489"/>
            <a:ext cx="2382362" cy="901587"/>
          </a:xfrm>
          <a:prstGeom prst="rect">
            <a:avLst/>
          </a:prstGeom>
          <a:noFill/>
          <a:ln w="9525">
            <a:noFill/>
            <a:miter lim="800000"/>
            <a:headEnd/>
            <a:tailEnd/>
          </a:ln>
        </p:spPr>
        <p:txBody>
          <a:bodyPr wrap="square" lIns="85149" tIns="42574" rIns="85149" bIns="42574">
            <a:spAutoFit/>
          </a:bodyPr>
          <a:lstStyle/>
          <a:p>
            <a:pPr marL="171450" indent="-171450">
              <a:spcBef>
                <a:spcPct val="40000"/>
              </a:spcBef>
              <a:buFont typeface="Wingdings" panose="05000000000000000000" pitchFamily="2" charset="2"/>
              <a:buChar char="Ø"/>
            </a:pPr>
            <a:r>
              <a:rPr lang="en-US" altLang="ko-KR" sz="11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Research covers</a:t>
            </a:r>
            <a:endParaRPr lang="en-US"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Players </a:t>
            </a: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and stakeholders</a:t>
            </a:r>
            <a:endPar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The fact </a:t>
            </a: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base</a:t>
            </a:r>
          </a:p>
          <a:p>
            <a:pPr marL="628650" lvl="1" indent="-171450">
              <a:spcBef>
                <a:spcPct val="40000"/>
              </a:spcBef>
              <a:buFont typeface="Wingdings" panose="05000000000000000000" pitchFamily="2" charset="2"/>
              <a:buChar char="ü"/>
            </a:pPr>
            <a:r>
              <a:rPr lang="en-US"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Standards and benchmarks</a:t>
            </a:r>
            <a:endParaRPr lang="en-US"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p:txBody>
      </p:sp>
      <p:sp>
        <p:nvSpPr>
          <p:cNvPr id="31" name="TextBox 30"/>
          <p:cNvSpPr txBox="1">
            <a:spLocks noChangeArrowheads="1"/>
          </p:cNvSpPr>
          <p:nvPr/>
        </p:nvSpPr>
        <p:spPr bwMode="auto">
          <a:xfrm>
            <a:off x="375000" y="3070924"/>
            <a:ext cx="1198438" cy="270645"/>
          </a:xfrm>
          <a:prstGeom prst="rect">
            <a:avLst/>
          </a:prstGeom>
          <a:noFill/>
          <a:ln w="9525">
            <a:noFill/>
            <a:miter lim="800000"/>
            <a:headEnd/>
            <a:tailEnd/>
          </a:ln>
        </p:spPr>
        <p:txBody>
          <a:bodyPr lIns="85149" tIns="42574" rIns="85149" bIns="42574">
            <a:spAutoFit/>
          </a:bodyPr>
          <a:lstStyle/>
          <a:p>
            <a:pPr algn="ctr">
              <a:spcBef>
                <a:spcPct val="40000"/>
              </a:spcBef>
            </a:pPr>
            <a:r>
              <a:rPr lang="en-US" altLang="ko-KR" sz="1200" b="1" dirty="0" smtClean="0">
                <a:solidFill>
                  <a:srgbClr val="C5003D"/>
                </a:solidFill>
                <a:latin typeface="Arial Narrow" panose="020B0606020202030204" pitchFamily="34" charset="0"/>
                <a:ea typeface="Tahoma" panose="020B0604030504040204" pitchFamily="34" charset="0"/>
                <a:cs typeface="Tahoma" panose="020B0604030504040204" pitchFamily="34" charset="0"/>
              </a:rPr>
              <a:t>Key #3</a:t>
            </a:r>
            <a:endParaRPr lang="ko-KR" altLang="en-US" sz="1200" b="1" dirty="0">
              <a:solidFill>
                <a:srgbClr val="C5003D"/>
              </a:solidFill>
              <a:latin typeface="Arial Narrow" panose="020B0606020202030204" pitchFamily="34" charset="0"/>
              <a:cs typeface="Tahoma" panose="020B0604030504040204" pitchFamily="34" charset="0"/>
            </a:endParaRPr>
          </a:p>
        </p:txBody>
      </p:sp>
      <p:sp>
        <p:nvSpPr>
          <p:cNvPr id="32" name="직사각형 47"/>
          <p:cNvSpPr>
            <a:spLocks noChangeArrowheads="1"/>
          </p:cNvSpPr>
          <p:nvPr/>
        </p:nvSpPr>
        <p:spPr bwMode="auto">
          <a:xfrm>
            <a:off x="1199038" y="3083889"/>
            <a:ext cx="2534762" cy="901587"/>
          </a:xfrm>
          <a:prstGeom prst="rect">
            <a:avLst/>
          </a:prstGeom>
          <a:noFill/>
          <a:ln w="9525">
            <a:noFill/>
            <a:miter lim="800000"/>
            <a:headEnd/>
            <a:tailEnd/>
          </a:ln>
        </p:spPr>
        <p:txBody>
          <a:bodyPr wrap="square" lIns="85149" tIns="42574" rIns="85149" bIns="42574">
            <a:spAutoFit/>
          </a:bodyPr>
          <a:lstStyle/>
          <a:p>
            <a:pPr marL="171450" indent="-171450">
              <a:spcBef>
                <a:spcPct val="40000"/>
              </a:spcBef>
              <a:buFont typeface="Wingdings" panose="05000000000000000000" pitchFamily="2" charset="2"/>
              <a:buChar char="Ø"/>
            </a:pPr>
            <a:r>
              <a:rPr lang="en-US" altLang="ko-KR" sz="11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Analysis includes</a:t>
            </a:r>
            <a:endParaRPr lang="en-US"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Re-organizing data</a:t>
            </a:r>
            <a:endPar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Anticipating what will happen</a:t>
            </a:r>
            <a:endPar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US"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Assessing strengths and risks</a:t>
            </a:r>
            <a:endParaRPr lang="en-US"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p:txBody>
      </p:sp>
      <p:sp>
        <p:nvSpPr>
          <p:cNvPr id="34" name="TextBox 33"/>
          <p:cNvSpPr txBox="1">
            <a:spLocks noChangeArrowheads="1"/>
          </p:cNvSpPr>
          <p:nvPr/>
        </p:nvSpPr>
        <p:spPr bwMode="auto">
          <a:xfrm>
            <a:off x="375000" y="3972511"/>
            <a:ext cx="1198438" cy="270645"/>
          </a:xfrm>
          <a:prstGeom prst="rect">
            <a:avLst/>
          </a:prstGeom>
          <a:noFill/>
          <a:ln w="9525">
            <a:noFill/>
            <a:miter lim="800000"/>
            <a:headEnd/>
            <a:tailEnd/>
          </a:ln>
        </p:spPr>
        <p:txBody>
          <a:bodyPr lIns="85149" tIns="42574" rIns="85149" bIns="42574">
            <a:spAutoFit/>
          </a:bodyPr>
          <a:lstStyle/>
          <a:p>
            <a:pPr algn="ctr">
              <a:spcBef>
                <a:spcPct val="40000"/>
              </a:spcBef>
            </a:pPr>
            <a:r>
              <a:rPr lang="en-US" altLang="ko-KR" sz="1200" b="1" dirty="0" smtClean="0">
                <a:solidFill>
                  <a:srgbClr val="C5003D"/>
                </a:solidFill>
                <a:latin typeface="Arial Narrow" panose="020B0606020202030204" pitchFamily="34" charset="0"/>
                <a:ea typeface="Tahoma" panose="020B0604030504040204" pitchFamily="34" charset="0"/>
                <a:cs typeface="Tahoma" panose="020B0604030504040204" pitchFamily="34" charset="0"/>
              </a:rPr>
              <a:t>Key #4</a:t>
            </a:r>
            <a:endParaRPr lang="ko-KR" altLang="en-US" sz="1200" b="1" dirty="0">
              <a:solidFill>
                <a:srgbClr val="C5003D"/>
              </a:solidFill>
              <a:latin typeface="Arial Narrow" panose="020B0606020202030204" pitchFamily="34" charset="0"/>
              <a:cs typeface="Tahoma" panose="020B0604030504040204" pitchFamily="34" charset="0"/>
            </a:endParaRPr>
          </a:p>
        </p:txBody>
      </p:sp>
      <p:sp>
        <p:nvSpPr>
          <p:cNvPr id="35" name="직사각형 47"/>
          <p:cNvSpPr>
            <a:spLocks noChangeArrowheads="1"/>
          </p:cNvSpPr>
          <p:nvPr/>
        </p:nvSpPr>
        <p:spPr bwMode="auto">
          <a:xfrm>
            <a:off x="1199038" y="3985476"/>
            <a:ext cx="4287962" cy="1117031"/>
          </a:xfrm>
          <a:prstGeom prst="rect">
            <a:avLst/>
          </a:prstGeom>
          <a:noFill/>
          <a:ln w="9525">
            <a:noFill/>
            <a:miter lim="800000"/>
            <a:headEnd/>
            <a:tailEnd/>
          </a:ln>
        </p:spPr>
        <p:txBody>
          <a:bodyPr wrap="square" lIns="85149" tIns="42574" rIns="85149" bIns="42574">
            <a:spAutoFit/>
          </a:bodyPr>
          <a:lstStyle/>
          <a:p>
            <a:pPr marL="171450" indent="-171450">
              <a:spcBef>
                <a:spcPct val="40000"/>
              </a:spcBef>
              <a:buFont typeface="Wingdings" panose="05000000000000000000" pitchFamily="2" charset="2"/>
              <a:buChar char="Ø"/>
            </a:pPr>
            <a:r>
              <a:rPr lang="en-GB" altLang="ko-KR" sz="11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Identification of your and their</a:t>
            </a:r>
            <a:endParaRPr lang="en-US"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Interests</a:t>
            </a:r>
            <a:endPar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Positions: Goals, Most Desired Outcomes, </a:t>
            </a: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Least </a:t>
            </a: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Acceptable Agreements</a:t>
            </a:r>
            <a:endPar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Best Alternatives to a Negotiated </a:t>
            </a: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Agreement</a:t>
            </a:r>
          </a:p>
          <a:p>
            <a:pPr marL="628650" lvl="1" indent="-171450">
              <a:spcBef>
                <a:spcPct val="40000"/>
              </a:spcBef>
              <a:buFont typeface="Wingdings" panose="05000000000000000000" pitchFamily="2" charset="2"/>
              <a:buChar char="ü"/>
            </a:pPr>
            <a:r>
              <a:rPr lang="en-US"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Concessions</a:t>
            </a:r>
            <a:endParaRPr lang="en-US"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p:txBody>
      </p:sp>
      <p:sp>
        <p:nvSpPr>
          <p:cNvPr id="37" name="TextBox 36"/>
          <p:cNvSpPr txBox="1">
            <a:spLocks noChangeArrowheads="1"/>
          </p:cNvSpPr>
          <p:nvPr/>
        </p:nvSpPr>
        <p:spPr bwMode="auto">
          <a:xfrm>
            <a:off x="375000" y="5116912"/>
            <a:ext cx="1198438" cy="270645"/>
          </a:xfrm>
          <a:prstGeom prst="rect">
            <a:avLst/>
          </a:prstGeom>
          <a:noFill/>
          <a:ln w="9525">
            <a:noFill/>
            <a:miter lim="800000"/>
            <a:headEnd/>
            <a:tailEnd/>
          </a:ln>
        </p:spPr>
        <p:txBody>
          <a:bodyPr lIns="85149" tIns="42574" rIns="85149" bIns="42574">
            <a:spAutoFit/>
          </a:bodyPr>
          <a:lstStyle/>
          <a:p>
            <a:pPr algn="ctr">
              <a:spcBef>
                <a:spcPct val="40000"/>
              </a:spcBef>
            </a:pPr>
            <a:r>
              <a:rPr lang="en-US" altLang="ko-KR" sz="1200" b="1" dirty="0" smtClean="0">
                <a:solidFill>
                  <a:srgbClr val="C5003D"/>
                </a:solidFill>
                <a:latin typeface="Arial Narrow" panose="020B0606020202030204" pitchFamily="34" charset="0"/>
                <a:ea typeface="Tahoma" panose="020B0604030504040204" pitchFamily="34" charset="0"/>
                <a:cs typeface="Tahoma" panose="020B0604030504040204" pitchFamily="34" charset="0"/>
              </a:rPr>
              <a:t>Key #5</a:t>
            </a:r>
            <a:endParaRPr lang="ko-KR" altLang="en-US" sz="1200" b="1" dirty="0">
              <a:solidFill>
                <a:srgbClr val="C5003D"/>
              </a:solidFill>
              <a:latin typeface="Arial Narrow" panose="020B0606020202030204" pitchFamily="34" charset="0"/>
              <a:cs typeface="Tahoma" panose="020B0604030504040204" pitchFamily="34" charset="0"/>
            </a:endParaRPr>
          </a:p>
        </p:txBody>
      </p:sp>
      <p:sp>
        <p:nvSpPr>
          <p:cNvPr id="38" name="직사각형 47"/>
          <p:cNvSpPr>
            <a:spLocks noChangeArrowheads="1"/>
          </p:cNvSpPr>
          <p:nvPr/>
        </p:nvSpPr>
        <p:spPr bwMode="auto">
          <a:xfrm>
            <a:off x="1199038" y="5129877"/>
            <a:ext cx="3830162" cy="901587"/>
          </a:xfrm>
          <a:prstGeom prst="rect">
            <a:avLst/>
          </a:prstGeom>
          <a:noFill/>
          <a:ln w="9525">
            <a:noFill/>
            <a:miter lim="800000"/>
            <a:headEnd/>
            <a:tailEnd/>
          </a:ln>
        </p:spPr>
        <p:txBody>
          <a:bodyPr wrap="square" lIns="85149" tIns="42574" rIns="85149" bIns="42574">
            <a:spAutoFit/>
          </a:bodyPr>
          <a:lstStyle/>
          <a:p>
            <a:pPr marL="171450" indent="-171450">
              <a:spcBef>
                <a:spcPct val="40000"/>
              </a:spcBef>
              <a:buFont typeface="Wingdings" panose="05000000000000000000" pitchFamily="2" charset="2"/>
              <a:buChar char="Ø"/>
            </a:pPr>
            <a:r>
              <a:rPr lang="en-GB" altLang="ko-KR" sz="11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Know the relationship you want to build</a:t>
            </a:r>
            <a:endParaRPr lang="en-US"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Plan to build trust</a:t>
            </a:r>
            <a:endPar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Prepare for emotional reactions</a:t>
            </a:r>
            <a:endPar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Develop Probes to discover "Don't knows" and test </a:t>
            </a: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Assumptions</a:t>
            </a:r>
          </a:p>
        </p:txBody>
      </p:sp>
      <p:sp>
        <p:nvSpPr>
          <p:cNvPr id="3" name="Rounded Rectangle 2"/>
          <p:cNvSpPr/>
          <p:nvPr/>
        </p:nvSpPr>
        <p:spPr bwMode="auto">
          <a:xfrm>
            <a:off x="1650114" y="1447800"/>
            <a:ext cx="1419906" cy="228600"/>
          </a:xfrm>
          <a:prstGeom prst="roundRect">
            <a:avLst/>
          </a:prstGeom>
          <a:noFill/>
          <a:ln w="12700" cap="flat" cmpd="sng" algn="ctr">
            <a:solidFill>
              <a:srgbClr val="C5003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cxnSp>
        <p:nvCxnSpPr>
          <p:cNvPr id="53" name="직선 연결선 56"/>
          <p:cNvCxnSpPr/>
          <p:nvPr/>
        </p:nvCxnSpPr>
        <p:spPr bwMode="auto">
          <a:xfrm>
            <a:off x="704025" y="2114776"/>
            <a:ext cx="8516175"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54" name="직선 연결선 56"/>
          <p:cNvCxnSpPr/>
          <p:nvPr/>
        </p:nvCxnSpPr>
        <p:spPr bwMode="auto">
          <a:xfrm>
            <a:off x="724413" y="3069063"/>
            <a:ext cx="8523375"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55" name="직선 연결선 56"/>
          <p:cNvCxnSpPr/>
          <p:nvPr/>
        </p:nvCxnSpPr>
        <p:spPr bwMode="auto">
          <a:xfrm>
            <a:off x="724413" y="3985476"/>
            <a:ext cx="8534400"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56" name="직선 연결선 56"/>
          <p:cNvCxnSpPr/>
          <p:nvPr/>
        </p:nvCxnSpPr>
        <p:spPr bwMode="auto">
          <a:xfrm>
            <a:off x="742638" y="5104140"/>
            <a:ext cx="8477562"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bwMode="auto">
          <a:xfrm>
            <a:off x="711225" y="6126000"/>
            <a:ext cx="8508975"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346288" y="748235"/>
            <a:ext cx="1905000" cy="307777"/>
          </a:xfrm>
          <a:prstGeom prst="rect">
            <a:avLst/>
          </a:prstGeom>
          <a:noFill/>
        </p:spPr>
        <p:txBody>
          <a:bodyPr wrap="square" rtlCol="0">
            <a:spAutoFit/>
          </a:bodyPr>
          <a:lstStyle/>
          <a:p>
            <a:r>
              <a:rPr lang="en-GB" sz="1400" b="1" u="sng" dirty="0" smtClean="0">
                <a:latin typeface="Arial Narrow" panose="020B0606020202030204" pitchFamily="34" charset="0"/>
              </a:rPr>
              <a:t>FIVE KEY ELEMENTS</a:t>
            </a:r>
            <a:endParaRPr lang="en-US" sz="1400" b="1" u="sng" dirty="0">
              <a:latin typeface="Arial Narrow" panose="020B0606020202030204" pitchFamily="34" charset="0"/>
            </a:endParaRPr>
          </a:p>
        </p:txBody>
      </p:sp>
      <p:sp>
        <p:nvSpPr>
          <p:cNvPr id="59" name="TextBox 58"/>
          <p:cNvSpPr txBox="1"/>
          <p:nvPr/>
        </p:nvSpPr>
        <p:spPr>
          <a:xfrm>
            <a:off x="6485787" y="756087"/>
            <a:ext cx="2201013" cy="307777"/>
          </a:xfrm>
          <a:prstGeom prst="rect">
            <a:avLst/>
          </a:prstGeom>
          <a:noFill/>
        </p:spPr>
        <p:txBody>
          <a:bodyPr wrap="square" rtlCol="0">
            <a:spAutoFit/>
          </a:bodyPr>
          <a:lstStyle/>
          <a:p>
            <a:r>
              <a:rPr lang="en-GB" sz="1400" b="1" u="sng" dirty="0" smtClean="0">
                <a:latin typeface="Arial Narrow" panose="020B0606020202030204" pitchFamily="34" charset="0"/>
              </a:rPr>
              <a:t>DCV COMMON OUTPUTS</a:t>
            </a:r>
            <a:endParaRPr lang="en-US" sz="1400" b="1" u="sng" dirty="0">
              <a:latin typeface="Arial Narrow" panose="020B0606020202030204" pitchFamily="34" charset="0"/>
            </a:endParaRPr>
          </a:p>
        </p:txBody>
      </p:sp>
      <p:sp>
        <p:nvSpPr>
          <p:cNvPr id="60" name="직사각형 47"/>
          <p:cNvSpPr>
            <a:spLocks noChangeArrowheads="1"/>
          </p:cNvSpPr>
          <p:nvPr/>
        </p:nvSpPr>
        <p:spPr bwMode="auto">
          <a:xfrm>
            <a:off x="5672737" y="1213189"/>
            <a:ext cx="3318863" cy="901587"/>
          </a:xfrm>
          <a:prstGeom prst="rect">
            <a:avLst/>
          </a:prstGeom>
          <a:noFill/>
          <a:ln w="9525">
            <a:noFill/>
            <a:miter lim="800000"/>
            <a:headEnd/>
            <a:tailEnd/>
          </a:ln>
        </p:spPr>
        <p:txBody>
          <a:bodyPr wrap="square" lIns="85149" tIns="42574" rIns="85149" bIns="42574">
            <a:spAutoFit/>
          </a:bodyPr>
          <a:lstStyle/>
          <a:p>
            <a:pPr marL="171450" indent="-171450">
              <a:spcBef>
                <a:spcPct val="40000"/>
              </a:spcBef>
              <a:buFont typeface="Wingdings" panose="05000000000000000000" pitchFamily="2" charset="2"/>
              <a:buChar char="Ø"/>
            </a:pPr>
            <a:r>
              <a:rPr lang="en-GB"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YES – I WILL NEGOTIATE ABOUT</a:t>
            </a:r>
            <a:endParaRPr lang="en-US"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Test Scope, Resource (MM)</a:t>
            </a:r>
          </a:p>
          <a:p>
            <a:pPr marL="628650" lvl="1" indent="-171450">
              <a:spcBef>
                <a:spcPct val="40000"/>
              </a:spcBef>
              <a:buFont typeface="Wingdings" panose="05000000000000000000" pitchFamily="2" charset="2"/>
              <a:buChar char="ü"/>
            </a:pP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Schedule (Deadline, FIT /FV Duration)</a:t>
            </a:r>
          </a:p>
          <a:p>
            <a:pPr marL="628650" lvl="1" indent="-171450">
              <a:spcBef>
                <a:spcPct val="40000"/>
              </a:spcBef>
              <a:buFont typeface="Wingdings" panose="05000000000000000000" pitchFamily="2" charset="2"/>
              <a:buChar char="ü"/>
            </a:pPr>
            <a:r>
              <a:rPr lang="en-US"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Performance (Productivity), Quality (TCs, Test Report)</a:t>
            </a:r>
          </a:p>
        </p:txBody>
      </p:sp>
      <p:sp>
        <p:nvSpPr>
          <p:cNvPr id="69" name="직사각형 47"/>
          <p:cNvSpPr>
            <a:spLocks noChangeArrowheads="1"/>
          </p:cNvSpPr>
          <p:nvPr/>
        </p:nvSpPr>
        <p:spPr bwMode="auto">
          <a:xfrm>
            <a:off x="5672736" y="2156740"/>
            <a:ext cx="3318863" cy="901587"/>
          </a:xfrm>
          <a:prstGeom prst="rect">
            <a:avLst/>
          </a:prstGeom>
          <a:noFill/>
          <a:ln w="9525">
            <a:noFill/>
            <a:miter lim="800000"/>
            <a:headEnd/>
            <a:tailEnd/>
          </a:ln>
        </p:spPr>
        <p:txBody>
          <a:bodyPr wrap="square" lIns="85149" tIns="42574" rIns="85149" bIns="42574">
            <a:spAutoFit/>
          </a:bodyPr>
          <a:lstStyle/>
          <a:p>
            <a:pPr marL="171450" indent="-171450">
              <a:spcBef>
                <a:spcPct val="40000"/>
              </a:spcBef>
              <a:buFont typeface="Wingdings" panose="05000000000000000000" pitchFamily="2" charset="2"/>
              <a:buChar char="Ø"/>
            </a:pPr>
            <a:r>
              <a:rPr lang="en-GB"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Historical Data Reference and current data</a:t>
            </a:r>
            <a:endParaRPr lang="en-US"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Closed/Running projects: same domain, same OEM</a:t>
            </a:r>
          </a:p>
          <a:p>
            <a:pPr marL="628650" lvl="1" indent="-171450">
              <a:spcBef>
                <a:spcPct val="40000"/>
              </a:spcBef>
              <a:buFont typeface="Wingdings" panose="05000000000000000000" pitchFamily="2" charset="2"/>
              <a:buChar char="ü"/>
            </a:pPr>
            <a:r>
              <a:rPr lang="en-US"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Assumption from experts if new</a:t>
            </a:r>
          </a:p>
          <a:p>
            <a:pPr marL="628650" lvl="1" indent="-171450">
              <a:spcBef>
                <a:spcPct val="40000"/>
              </a:spcBef>
              <a:buFont typeface="Wingdings" panose="05000000000000000000" pitchFamily="2" charset="2"/>
              <a:buChar char="ü"/>
            </a:pP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Project Data</a:t>
            </a:r>
            <a:endParaRPr lang="en-US"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p:txBody>
      </p:sp>
      <p:sp>
        <p:nvSpPr>
          <p:cNvPr id="70" name="직사각형 47"/>
          <p:cNvSpPr>
            <a:spLocks noChangeArrowheads="1"/>
          </p:cNvSpPr>
          <p:nvPr/>
        </p:nvSpPr>
        <p:spPr bwMode="auto">
          <a:xfrm>
            <a:off x="5672735" y="5129876"/>
            <a:ext cx="4026790" cy="686144"/>
          </a:xfrm>
          <a:prstGeom prst="rect">
            <a:avLst/>
          </a:prstGeom>
          <a:noFill/>
          <a:ln w="9525">
            <a:noFill/>
            <a:miter lim="800000"/>
            <a:headEnd/>
            <a:tailEnd/>
          </a:ln>
        </p:spPr>
        <p:txBody>
          <a:bodyPr wrap="square" lIns="85149" tIns="42574" rIns="85149" bIns="42574">
            <a:spAutoFit/>
          </a:bodyPr>
          <a:lstStyle/>
          <a:p>
            <a:pPr marL="171450" indent="-171450">
              <a:spcBef>
                <a:spcPct val="40000"/>
              </a:spcBef>
              <a:buFont typeface="Wingdings" panose="05000000000000000000" pitchFamily="2" charset="2"/>
              <a:buChar char="Ø"/>
            </a:pPr>
            <a:r>
              <a:rPr lang="en-GB"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Relationship options balance with negotiation options</a:t>
            </a:r>
            <a:endParaRPr lang="en-US"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New HQ/OEM: concentrate on building Trust </a:t>
            </a:r>
            <a:r>
              <a:rPr lang="en-GB" altLang="ko-KR" sz="1000" i="1" dirty="0">
                <a:solidFill>
                  <a:srgbClr val="000000"/>
                </a:solidFill>
                <a:latin typeface="Arial Narrow" panose="020B0606020202030204" pitchFamily="34" charset="0"/>
                <a:ea typeface="Tahoma" panose="020B0604030504040204" pitchFamily="34" charset="0"/>
                <a:cs typeface="Tahoma" panose="020B0604030504040204" pitchFamily="34" charset="0"/>
              </a:rPr>
              <a:t>(</a:t>
            </a: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capability/willingness)</a:t>
            </a:r>
          </a:p>
          <a:p>
            <a:pPr marL="628650" lvl="1" indent="-171450">
              <a:spcBef>
                <a:spcPct val="40000"/>
              </a:spcBef>
              <a:buFont typeface="Wingdings" panose="05000000000000000000" pitchFamily="2" charset="2"/>
              <a:buChar char="ü"/>
            </a:pP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Old HQ/OEM: concentrate on maintaining relationship (improvement)</a:t>
            </a:r>
            <a:endParaRPr lang="en-US"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p:txBody>
      </p:sp>
      <p:sp>
        <p:nvSpPr>
          <p:cNvPr id="71" name="직사각형 47"/>
          <p:cNvSpPr>
            <a:spLocks noChangeArrowheads="1"/>
          </p:cNvSpPr>
          <p:nvPr/>
        </p:nvSpPr>
        <p:spPr bwMode="auto">
          <a:xfrm>
            <a:off x="5672735" y="4352105"/>
            <a:ext cx="3738750" cy="255257"/>
          </a:xfrm>
          <a:prstGeom prst="rect">
            <a:avLst/>
          </a:prstGeom>
          <a:noFill/>
          <a:ln w="9525">
            <a:noFill/>
            <a:miter lim="800000"/>
            <a:headEnd/>
            <a:tailEnd/>
          </a:ln>
        </p:spPr>
        <p:txBody>
          <a:bodyPr wrap="square" lIns="85149" tIns="42574" rIns="85149" bIns="42574">
            <a:spAutoFit/>
          </a:bodyPr>
          <a:lstStyle/>
          <a:p>
            <a:pPr marL="171450" indent="-171450">
              <a:spcBef>
                <a:spcPct val="40000"/>
              </a:spcBef>
              <a:buFont typeface="Wingdings" panose="05000000000000000000" pitchFamily="2" charset="2"/>
              <a:buChar char="Ø"/>
            </a:pPr>
            <a:r>
              <a:rPr lang="en-GB"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Negotiation options (high-low priority)</a:t>
            </a:r>
            <a:endParaRPr lang="en-US"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p:txBody>
      </p:sp>
      <p:sp>
        <p:nvSpPr>
          <p:cNvPr id="74" name="직사각형 47"/>
          <p:cNvSpPr>
            <a:spLocks noChangeArrowheads="1"/>
          </p:cNvSpPr>
          <p:nvPr/>
        </p:nvSpPr>
        <p:spPr bwMode="auto">
          <a:xfrm>
            <a:off x="5672737" y="3083888"/>
            <a:ext cx="3738750" cy="901587"/>
          </a:xfrm>
          <a:prstGeom prst="rect">
            <a:avLst/>
          </a:prstGeom>
          <a:noFill/>
          <a:ln w="9525">
            <a:noFill/>
            <a:miter lim="800000"/>
            <a:headEnd/>
            <a:tailEnd/>
          </a:ln>
        </p:spPr>
        <p:txBody>
          <a:bodyPr wrap="square" lIns="85149" tIns="42574" rIns="85149" bIns="42574">
            <a:spAutoFit/>
          </a:bodyPr>
          <a:lstStyle/>
          <a:p>
            <a:pPr marL="171450" indent="-171450">
              <a:spcBef>
                <a:spcPct val="40000"/>
              </a:spcBef>
              <a:buFont typeface="Wingdings" panose="05000000000000000000" pitchFamily="2" charset="2"/>
              <a:buChar char="Ø"/>
            </a:pPr>
            <a:r>
              <a:rPr lang="en-GB"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Compared data, strong points and risks</a:t>
            </a:r>
            <a:endParaRPr lang="en-US" altLang="ko-KR" sz="11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628650" lvl="1" indent="-171450">
              <a:spcBef>
                <a:spcPct val="40000"/>
              </a:spcBef>
              <a:buFont typeface="Wingdings" panose="05000000000000000000" pitchFamily="2" charset="2"/>
              <a:buChar char="ü"/>
            </a:pP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Project data </a:t>
            </a:r>
            <a:r>
              <a:rPr lang="en-GB" altLang="ko-KR" sz="1000" i="1" dirty="0" err="1" smtClean="0">
                <a:solidFill>
                  <a:srgbClr val="000000"/>
                </a:solidFill>
                <a:latin typeface="Arial Narrow" panose="020B0606020202030204" pitchFamily="34" charset="0"/>
                <a:ea typeface="Tahoma" panose="020B0604030504040204" pitchFamily="34" charset="0"/>
                <a:cs typeface="Tahoma" panose="020B0604030504040204" pitchFamily="34" charset="0"/>
              </a:rPr>
              <a:t>vs</a:t>
            </a: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 historical data/assumption data</a:t>
            </a:r>
          </a:p>
          <a:p>
            <a:pPr marL="628650" lvl="1" indent="-171450">
              <a:spcBef>
                <a:spcPct val="40000"/>
              </a:spcBef>
              <a:buFont typeface="Wingdings" panose="05000000000000000000" pitchFamily="2" charset="2"/>
              <a:buChar char="ü"/>
            </a:pPr>
            <a:r>
              <a:rPr lang="en-US"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Risks (</a:t>
            </a:r>
            <a:r>
              <a:rPr lang="en-US" altLang="ko-KR" sz="1000" i="1" dirty="0" err="1" smtClean="0">
                <a:solidFill>
                  <a:srgbClr val="000000"/>
                </a:solidFill>
                <a:latin typeface="Arial Narrow" panose="020B0606020202030204" pitchFamily="34" charset="0"/>
                <a:ea typeface="Tahoma" panose="020B0604030504040204" pitchFamily="34" charset="0"/>
                <a:cs typeface="Tahoma" panose="020B0604030504040204" pitchFamily="34" charset="0"/>
              </a:rPr>
              <a:t>E.g</a:t>
            </a:r>
            <a:r>
              <a:rPr lang="en-US"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 new resources, new features, low s/w stability)</a:t>
            </a:r>
          </a:p>
          <a:p>
            <a:pPr marL="628650" lvl="1" indent="-171450">
              <a:spcBef>
                <a:spcPct val="40000"/>
              </a:spcBef>
              <a:buFont typeface="Wingdings" panose="05000000000000000000" pitchFamily="2" charset="2"/>
              <a:buChar char="ü"/>
            </a:pP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Strong points (</a:t>
            </a:r>
            <a:r>
              <a:rPr lang="en-GB" altLang="ko-KR" sz="1000" i="1" dirty="0" err="1" smtClean="0">
                <a:solidFill>
                  <a:srgbClr val="000000"/>
                </a:solidFill>
                <a:latin typeface="Arial Narrow" panose="020B0606020202030204" pitchFamily="34" charset="0"/>
                <a:ea typeface="Tahoma" panose="020B0604030504040204" pitchFamily="34" charset="0"/>
                <a:cs typeface="Tahoma" panose="020B0604030504040204" pitchFamily="34" charset="0"/>
              </a:rPr>
              <a:t>E.g</a:t>
            </a:r>
            <a:r>
              <a:rPr lang="en-GB"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 much experience, automation support…)</a:t>
            </a:r>
            <a:endParaRPr lang="en-US" altLang="ko-KR" sz="10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1244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fill="hold"/>
                                        <p:tgtEl>
                                          <p:spTgt spid="60"/>
                                        </p:tgtEl>
                                        <p:attrNameLst>
                                          <p:attrName>ppt_x</p:attrName>
                                        </p:attrNameLst>
                                      </p:cBhvr>
                                      <p:tavLst>
                                        <p:tav tm="0">
                                          <p:val>
                                            <p:strVal val="1+#ppt_w/2"/>
                                          </p:val>
                                        </p:tav>
                                        <p:tav tm="100000">
                                          <p:val>
                                            <p:strVal val="#ppt_x"/>
                                          </p:val>
                                        </p:tav>
                                      </p:tavLst>
                                    </p:anim>
                                    <p:anim calcmode="lin" valueType="num">
                                      <p:cBhvr additive="base">
                                        <p:cTn id="36"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0-#ppt_w/2"/>
                                          </p:val>
                                        </p:tav>
                                        <p:tav tm="100000">
                                          <p:val>
                                            <p:strVal val="#ppt_x"/>
                                          </p:val>
                                        </p:tav>
                                      </p:tavLst>
                                    </p:anim>
                                    <p:anim calcmode="lin" valueType="num">
                                      <p:cBhvr additive="base">
                                        <p:cTn id="42" dur="500" fill="hold"/>
                                        <p:tgtEl>
                                          <p:spTgt spid="29"/>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0-#ppt_w/2"/>
                                          </p:val>
                                        </p:tav>
                                        <p:tav tm="100000">
                                          <p:val>
                                            <p:strVal val="#ppt_x"/>
                                          </p:val>
                                        </p:tav>
                                      </p:tavLst>
                                    </p:anim>
                                    <p:anim calcmode="lin" valueType="num">
                                      <p:cBhvr additive="base">
                                        <p:cTn id="4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1+#ppt_w/2"/>
                                          </p:val>
                                        </p:tav>
                                        <p:tav tm="100000">
                                          <p:val>
                                            <p:strVal val="#ppt_x"/>
                                          </p:val>
                                        </p:tav>
                                      </p:tavLst>
                                    </p:anim>
                                    <p:anim calcmode="lin" valueType="num">
                                      <p:cBhvr additive="base">
                                        <p:cTn id="52"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0-#ppt_w/2"/>
                                          </p:val>
                                        </p:tav>
                                        <p:tav tm="100000">
                                          <p:val>
                                            <p:strVal val="#ppt_x"/>
                                          </p:val>
                                        </p:tav>
                                      </p:tavLst>
                                    </p:anim>
                                    <p:anim calcmode="lin" valueType="num">
                                      <p:cBhvr additive="base">
                                        <p:cTn id="58" dur="500" fill="hold"/>
                                        <p:tgtEl>
                                          <p:spTgt spid="32"/>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0-#ppt_w/2"/>
                                          </p:val>
                                        </p:tav>
                                        <p:tav tm="100000">
                                          <p:val>
                                            <p:strVal val="#ppt_x"/>
                                          </p:val>
                                        </p:tav>
                                      </p:tavLst>
                                    </p:anim>
                                    <p:anim calcmode="lin" valueType="num">
                                      <p:cBhvr additive="base">
                                        <p:cTn id="6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1+#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fill="hold"/>
                                        <p:tgtEl>
                                          <p:spTgt spid="34"/>
                                        </p:tgtEl>
                                        <p:attrNameLst>
                                          <p:attrName>ppt_x</p:attrName>
                                        </p:attrNameLst>
                                      </p:cBhvr>
                                      <p:tavLst>
                                        <p:tav tm="0">
                                          <p:val>
                                            <p:strVal val="0-#ppt_w/2"/>
                                          </p:val>
                                        </p:tav>
                                        <p:tav tm="100000">
                                          <p:val>
                                            <p:strVal val="#ppt_x"/>
                                          </p:val>
                                        </p:tav>
                                      </p:tavLst>
                                    </p:anim>
                                    <p:anim calcmode="lin" valueType="num">
                                      <p:cBhvr additive="base">
                                        <p:cTn id="74" dur="500" fill="hold"/>
                                        <p:tgtEl>
                                          <p:spTgt spid="34"/>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additive="base">
                                        <p:cTn id="77" dur="500" fill="hold"/>
                                        <p:tgtEl>
                                          <p:spTgt spid="35"/>
                                        </p:tgtEl>
                                        <p:attrNameLst>
                                          <p:attrName>ppt_x</p:attrName>
                                        </p:attrNameLst>
                                      </p:cBhvr>
                                      <p:tavLst>
                                        <p:tav tm="0">
                                          <p:val>
                                            <p:strVal val="0-#ppt_w/2"/>
                                          </p:val>
                                        </p:tav>
                                        <p:tav tm="100000">
                                          <p:val>
                                            <p:strVal val="#ppt_x"/>
                                          </p:val>
                                        </p:tav>
                                      </p:tavLst>
                                    </p:anim>
                                    <p:anim calcmode="lin" valueType="num">
                                      <p:cBhvr additive="base">
                                        <p:cTn id="7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71"/>
                                        </p:tgtEl>
                                        <p:attrNameLst>
                                          <p:attrName>style.visibility</p:attrName>
                                        </p:attrNameLst>
                                      </p:cBhvr>
                                      <p:to>
                                        <p:strVal val="visible"/>
                                      </p:to>
                                    </p:set>
                                    <p:anim calcmode="lin" valueType="num">
                                      <p:cBhvr additive="base">
                                        <p:cTn id="83" dur="500" fill="hold"/>
                                        <p:tgtEl>
                                          <p:spTgt spid="71"/>
                                        </p:tgtEl>
                                        <p:attrNameLst>
                                          <p:attrName>ppt_x</p:attrName>
                                        </p:attrNameLst>
                                      </p:cBhvr>
                                      <p:tavLst>
                                        <p:tav tm="0">
                                          <p:val>
                                            <p:strVal val="1+#ppt_w/2"/>
                                          </p:val>
                                        </p:tav>
                                        <p:tav tm="100000">
                                          <p:val>
                                            <p:strVal val="#ppt_x"/>
                                          </p:val>
                                        </p:tav>
                                      </p:tavLst>
                                    </p:anim>
                                    <p:anim calcmode="lin" valueType="num">
                                      <p:cBhvr additive="base">
                                        <p:cTn id="84"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0-#ppt_w/2"/>
                                          </p:val>
                                        </p:tav>
                                        <p:tav tm="100000">
                                          <p:val>
                                            <p:strVal val="#ppt_x"/>
                                          </p:val>
                                        </p:tav>
                                      </p:tavLst>
                                    </p:anim>
                                    <p:anim calcmode="lin" valueType="num">
                                      <p:cBhvr additive="base">
                                        <p:cTn id="90" dur="500" fill="hold"/>
                                        <p:tgtEl>
                                          <p:spTgt spid="38"/>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additive="base">
                                        <p:cTn id="93" dur="500" fill="hold"/>
                                        <p:tgtEl>
                                          <p:spTgt spid="37"/>
                                        </p:tgtEl>
                                        <p:attrNameLst>
                                          <p:attrName>ppt_x</p:attrName>
                                        </p:attrNameLst>
                                      </p:cBhvr>
                                      <p:tavLst>
                                        <p:tav tm="0">
                                          <p:val>
                                            <p:strVal val="0-#ppt_w/2"/>
                                          </p:val>
                                        </p:tav>
                                        <p:tav tm="100000">
                                          <p:val>
                                            <p:strVal val="#ppt_x"/>
                                          </p:val>
                                        </p:tav>
                                      </p:tavLst>
                                    </p:anim>
                                    <p:anim calcmode="lin" valueType="num">
                                      <p:cBhvr additive="base">
                                        <p:cTn id="9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70"/>
                                        </p:tgtEl>
                                        <p:attrNameLst>
                                          <p:attrName>style.visibility</p:attrName>
                                        </p:attrNameLst>
                                      </p:cBhvr>
                                      <p:to>
                                        <p:strVal val="visible"/>
                                      </p:to>
                                    </p:set>
                                    <p:anim calcmode="lin" valueType="num">
                                      <p:cBhvr additive="base">
                                        <p:cTn id="99" dur="500" fill="hold"/>
                                        <p:tgtEl>
                                          <p:spTgt spid="70"/>
                                        </p:tgtEl>
                                        <p:attrNameLst>
                                          <p:attrName>ppt_x</p:attrName>
                                        </p:attrNameLst>
                                      </p:cBhvr>
                                      <p:tavLst>
                                        <p:tav tm="0">
                                          <p:val>
                                            <p:strVal val="1+#ppt_w/2"/>
                                          </p:val>
                                        </p:tav>
                                        <p:tav tm="100000">
                                          <p:val>
                                            <p:strVal val="#ppt_x"/>
                                          </p:val>
                                        </p:tav>
                                      </p:tavLst>
                                    </p:anim>
                                    <p:anim calcmode="lin" valueType="num">
                                      <p:cBhvr additive="base">
                                        <p:cTn id="100"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8" grpId="0"/>
      <p:bldP spid="29" grpId="0"/>
      <p:bldP spid="31" grpId="0"/>
      <p:bldP spid="32" grpId="0"/>
      <p:bldP spid="34" grpId="0"/>
      <p:bldP spid="35" grpId="0"/>
      <p:bldP spid="37" grpId="0"/>
      <p:bldP spid="38" grpId="0"/>
      <p:bldP spid="3" grpId="0" animBg="1"/>
      <p:bldP spid="58" grpId="0"/>
      <p:bldP spid="59" grpId="0"/>
      <p:bldP spid="60" grpId="0"/>
      <p:bldP spid="69" grpId="0"/>
      <p:bldP spid="70" grpId="0"/>
      <p:bldP spid="71" grpId="0"/>
      <p:bldP spid="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9270" y="162335"/>
            <a:ext cx="46714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Appendix: Negotiation Process – Exchange Stage</a:t>
            </a:r>
            <a:endParaRPr lang="en-US" altLang="ko-KR" sz="1800" b="1" dirty="0">
              <a:latin typeface="Arial Narrow" panose="020B0606020202030204" pitchFamily="34" charset="0"/>
              <a:ea typeface="LG스마트체 Regular" panose="020B0600000101010101" pitchFamily="50" charset="-127"/>
            </a:endParaRPr>
          </a:p>
        </p:txBody>
      </p:sp>
      <p:sp>
        <p:nvSpPr>
          <p:cNvPr id="6" name="실행 단추: 홈 62">
            <a:hlinkClick r:id="rId3" action="ppaction://hlinksldjump" highlightClick="1"/>
          </p:cNvPr>
          <p:cNvSpPr/>
          <p:nvPr/>
        </p:nvSpPr>
        <p:spPr bwMode="auto">
          <a:xfrm>
            <a:off x="9411485" y="6455318"/>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latinLnBrk="1" hangingPunct="1"/>
            <a:endParaRPr lang="ko-KR" altLang="en-US" sz="1400" b="1" dirty="0" smtClean="0">
              <a:solidFill>
                <a:srgbClr val="000000"/>
              </a:solidFill>
              <a:latin typeface="Times New Roman" pitchFamily="18" charset="0"/>
              <a:ea typeface="바탕" pitchFamily="18" charset="-127"/>
            </a:endParaRPr>
          </a:p>
        </p:txBody>
      </p:sp>
      <p:sp>
        <p:nvSpPr>
          <p:cNvPr id="60" name="직사각형 47"/>
          <p:cNvSpPr>
            <a:spLocks noChangeArrowheads="1"/>
          </p:cNvSpPr>
          <p:nvPr/>
        </p:nvSpPr>
        <p:spPr bwMode="auto">
          <a:xfrm>
            <a:off x="755573" y="762000"/>
            <a:ext cx="8655911" cy="5465914"/>
          </a:xfrm>
          <a:prstGeom prst="rect">
            <a:avLst/>
          </a:prstGeom>
          <a:noFill/>
          <a:ln w="9525">
            <a:noFill/>
            <a:miter lim="800000"/>
            <a:headEnd/>
            <a:tailEnd/>
          </a:ln>
        </p:spPr>
        <p:txBody>
          <a:bodyPr wrap="square" lIns="85149" tIns="42574" rIns="85149" bIns="42574">
            <a:spAutoFit/>
          </a:bodyPr>
          <a:lstStyle/>
          <a:p>
            <a:pPr marL="285750" indent="-285750">
              <a:lnSpc>
                <a:spcPct val="200000"/>
              </a:lnSpc>
              <a:spcBef>
                <a:spcPct val="40000"/>
              </a:spcBef>
              <a:buFont typeface="Wingdings" panose="05000000000000000000" pitchFamily="2" charset="2"/>
              <a:buChar char="Ø"/>
            </a:pPr>
            <a:r>
              <a:rPr lang="en-GB" altLang="ko-KR" sz="1400" b="1" i="1" u="sng" dirty="0">
                <a:solidFill>
                  <a:srgbClr val="000000"/>
                </a:solidFill>
                <a:latin typeface="Arial Narrow" panose="020B0606020202030204" pitchFamily="34" charset="0"/>
                <a:ea typeface="Tahoma" panose="020B0604030504040204" pitchFamily="34" charset="0"/>
                <a:cs typeface="Tahoma" panose="020B0604030504040204" pitchFamily="34" charset="0"/>
              </a:rPr>
              <a:t>FOUR CRITICAL ASSESSMENTS</a:t>
            </a:r>
          </a:p>
          <a:p>
            <a:pPr marL="685800" lvl="1" indent="-228600">
              <a:lnSpc>
                <a:spcPct val="200000"/>
              </a:lnSpc>
              <a:spcBef>
                <a:spcPct val="40000"/>
              </a:spcBef>
              <a:buFont typeface="+mj-lt"/>
              <a:buAutoNum type="arabicPeriod"/>
            </a:pPr>
            <a:r>
              <a:rPr lang="en-GB" altLang="ko-KR" sz="12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Trustworthiness – </a:t>
            </a:r>
            <a:r>
              <a:rPr lang="en-GB" altLang="ko-KR" sz="1200" i="1" dirty="0">
                <a:solidFill>
                  <a:srgbClr val="000000"/>
                </a:solidFill>
                <a:latin typeface="Arial Narrow" panose="020B0606020202030204" pitchFamily="34" charset="0"/>
                <a:ea typeface="Tahoma" panose="020B0604030504040204" pitchFamily="34" charset="0"/>
                <a:cs typeface="Tahoma" panose="020B0604030504040204" pitchFamily="34" charset="0"/>
              </a:rPr>
              <a:t>Are they honest and dependable?</a:t>
            </a:r>
          </a:p>
          <a:p>
            <a:pPr marL="685800" lvl="1" indent="-228600">
              <a:lnSpc>
                <a:spcPct val="200000"/>
              </a:lnSpc>
              <a:spcBef>
                <a:spcPct val="40000"/>
              </a:spcBef>
              <a:buFont typeface="+mj-lt"/>
              <a:buAutoNum type="arabicPeriod"/>
            </a:pPr>
            <a:r>
              <a:rPr lang="en-GB" altLang="ko-KR" sz="12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Competency – </a:t>
            </a:r>
            <a:r>
              <a:rPr lang="en-GB" altLang="ko-KR" sz="1200" i="1" dirty="0">
                <a:solidFill>
                  <a:srgbClr val="000000"/>
                </a:solidFill>
                <a:latin typeface="Arial Narrow" panose="020B0606020202030204" pitchFamily="34" charset="0"/>
                <a:ea typeface="Tahoma" panose="020B0604030504040204" pitchFamily="34" charset="0"/>
                <a:cs typeface="Tahoma" panose="020B0604030504040204" pitchFamily="34" charset="0"/>
              </a:rPr>
              <a:t>Are they credible and able?</a:t>
            </a:r>
          </a:p>
          <a:p>
            <a:pPr marL="685800" lvl="1" indent="-228600">
              <a:lnSpc>
                <a:spcPct val="200000"/>
              </a:lnSpc>
              <a:spcBef>
                <a:spcPct val="40000"/>
              </a:spcBef>
              <a:buFont typeface="+mj-lt"/>
              <a:buAutoNum type="arabicPeriod"/>
            </a:pPr>
            <a:r>
              <a:rPr lang="en-GB" altLang="ko-KR" sz="12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Likeability – </a:t>
            </a:r>
            <a:r>
              <a:rPr lang="en-GB" altLang="ko-KR" sz="1200" i="1" dirty="0">
                <a:solidFill>
                  <a:srgbClr val="000000"/>
                </a:solidFill>
                <a:latin typeface="Arial Narrow" panose="020B0606020202030204" pitchFamily="34" charset="0"/>
                <a:ea typeface="Tahoma" panose="020B0604030504040204" pitchFamily="34" charset="0"/>
                <a:cs typeface="Tahoma" panose="020B0604030504040204" pitchFamily="34" charset="0"/>
              </a:rPr>
              <a:t>Can you work well together?</a:t>
            </a:r>
          </a:p>
          <a:p>
            <a:pPr marL="685800" lvl="1" indent="-228600">
              <a:lnSpc>
                <a:spcPct val="200000"/>
              </a:lnSpc>
              <a:spcBef>
                <a:spcPct val="40000"/>
              </a:spcBef>
              <a:buFont typeface="+mj-lt"/>
              <a:buAutoNum type="arabicPeriod"/>
            </a:pPr>
            <a:r>
              <a:rPr lang="en-GB" altLang="ko-KR" sz="12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Alignment of Interests – </a:t>
            </a:r>
            <a:r>
              <a:rPr lang="en-GB" altLang="ko-KR" sz="1200" i="1" dirty="0">
                <a:solidFill>
                  <a:srgbClr val="000000"/>
                </a:solidFill>
                <a:latin typeface="Arial Narrow" panose="020B0606020202030204" pitchFamily="34" charset="0"/>
                <a:ea typeface="Tahoma" panose="020B0604030504040204" pitchFamily="34" charset="0"/>
                <a:cs typeface="Tahoma" panose="020B0604030504040204" pitchFamily="34" charset="0"/>
              </a:rPr>
              <a:t>Are your interests aligned with theirs?</a:t>
            </a:r>
          </a:p>
          <a:p>
            <a:pPr marL="285750" indent="-285750">
              <a:lnSpc>
                <a:spcPct val="200000"/>
              </a:lnSpc>
              <a:spcBef>
                <a:spcPct val="40000"/>
              </a:spcBef>
              <a:buFont typeface="Wingdings" panose="05000000000000000000" pitchFamily="2" charset="2"/>
              <a:buChar char="Ø"/>
            </a:pPr>
            <a:r>
              <a:rPr lang="en-GB" altLang="ko-KR" sz="1400" b="1" i="1" u="sng"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A Go/No-Go Decision Time in Exchange: </a:t>
            </a:r>
          </a:p>
          <a:p>
            <a:pPr marL="685800" lvl="1" indent="-228600">
              <a:lnSpc>
                <a:spcPct val="200000"/>
              </a:lnSpc>
              <a:spcBef>
                <a:spcPct val="40000"/>
              </a:spcBef>
              <a:buFont typeface="+mj-lt"/>
              <a:buAutoNum type="arabicPeriod"/>
            </a:pPr>
            <a:r>
              <a:rPr lang="en-GB" altLang="ko-KR" sz="12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Positive negotiation: </a:t>
            </a: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move </a:t>
            </a:r>
            <a:r>
              <a:rPr lang="en-GB" altLang="ko-KR" sz="1200" i="1" dirty="0">
                <a:solidFill>
                  <a:srgbClr val="000000"/>
                </a:solidFill>
                <a:latin typeface="Arial Narrow" panose="020B0606020202030204" pitchFamily="34" charset="0"/>
                <a:ea typeface="Tahoma" panose="020B0604030504040204" pitchFamily="34" charset="0"/>
                <a:cs typeface="Tahoma" panose="020B0604030504040204" pitchFamily="34" charset="0"/>
              </a:rPr>
              <a:t>forward. W</a:t>
            </a: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ith </a:t>
            </a:r>
            <a:r>
              <a:rPr lang="en-GB" altLang="ko-KR" sz="1200" i="1" dirty="0">
                <a:solidFill>
                  <a:srgbClr val="000000"/>
                </a:solidFill>
                <a:latin typeface="Arial Narrow" panose="020B0606020202030204" pitchFamily="34" charset="0"/>
                <a:ea typeface="Tahoma" panose="020B0604030504040204" pitchFamily="34" charset="0"/>
                <a:cs typeface="Tahoma" panose="020B0604030504040204" pitchFamily="34" charset="0"/>
              </a:rPr>
              <a:t>trust developed, </a:t>
            </a: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explore </a:t>
            </a:r>
            <a:r>
              <a:rPr lang="en-GB" altLang="ko-KR" sz="1200" i="1" dirty="0">
                <a:solidFill>
                  <a:srgbClr val="000000"/>
                </a:solidFill>
                <a:latin typeface="Arial Narrow" panose="020B0606020202030204" pitchFamily="34" charset="0"/>
                <a:ea typeface="Tahoma" panose="020B0604030504040204" pitchFamily="34" charset="0"/>
                <a:cs typeface="Tahoma" panose="020B0604030504040204" pitchFamily="34" charset="0"/>
              </a:rPr>
              <a:t>for creative solutions that address interests and see the potential to create real value</a:t>
            </a:r>
          </a:p>
          <a:p>
            <a:pPr marL="685800" lvl="1" indent="-228600">
              <a:lnSpc>
                <a:spcPct val="200000"/>
              </a:lnSpc>
              <a:spcBef>
                <a:spcPct val="40000"/>
              </a:spcBef>
              <a:buFont typeface="+mj-lt"/>
              <a:buAutoNum type="arabicPeriod"/>
            </a:pPr>
            <a:r>
              <a:rPr lang="en-GB" altLang="ko-KR" sz="12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Negative negotiation process: </a:t>
            </a: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make adjustments or implement the Best Alternative to a Negotiated Agreement (BATNA)</a:t>
            </a:r>
          </a:p>
          <a:p>
            <a:pPr marL="285750" indent="-285750">
              <a:lnSpc>
                <a:spcPct val="200000"/>
              </a:lnSpc>
              <a:spcBef>
                <a:spcPct val="40000"/>
              </a:spcBef>
              <a:buFont typeface="Wingdings" panose="05000000000000000000" pitchFamily="2" charset="2"/>
              <a:buChar char="Ø"/>
            </a:pPr>
            <a:r>
              <a:rPr lang="en-GB" altLang="ko-KR" sz="1400" b="1" i="1" u="sng"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A list of forecasted situations for bargaining: </a:t>
            </a:r>
          </a:p>
          <a:p>
            <a:pPr marL="800100" lvl="1" indent="-342900">
              <a:lnSpc>
                <a:spcPct val="200000"/>
              </a:lnSpc>
              <a:spcBef>
                <a:spcPct val="40000"/>
              </a:spcBef>
              <a:buFont typeface="+mj-lt"/>
              <a:buAutoNum type="arabicPeriod"/>
            </a:pP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If the 1</a:t>
            </a:r>
            <a:r>
              <a:rPr lang="en-GB" altLang="ko-KR" sz="1200" i="1" baseline="30000"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st</a:t>
            </a: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 negotiation option is not successful, move on the 2</a:t>
            </a:r>
            <a:r>
              <a:rPr lang="en-GB" altLang="ko-KR" sz="1200" i="1" baseline="30000"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nd</a:t>
            </a: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 option</a:t>
            </a:r>
          </a:p>
          <a:p>
            <a:pPr marL="800100" lvl="1" indent="-342900">
              <a:lnSpc>
                <a:spcPct val="200000"/>
              </a:lnSpc>
              <a:spcBef>
                <a:spcPct val="40000"/>
              </a:spcBef>
              <a:buFont typeface="+mj-lt"/>
              <a:buAutoNum type="arabicPeriod"/>
            </a:pP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If the 2</a:t>
            </a:r>
            <a:r>
              <a:rPr lang="en-GB" altLang="ko-KR" sz="1200" i="1" baseline="30000"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nd</a:t>
            </a: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 option is failed </a:t>
            </a: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 move on the 3</a:t>
            </a:r>
            <a:r>
              <a:rPr lang="en-GB" altLang="ko-KR" sz="1200" i="1" baseline="30000" dirty="0" smtClean="0">
                <a:solidFill>
                  <a:srgbClr val="000000"/>
                </a:solidFill>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rd</a:t>
            </a: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 option</a:t>
            </a:r>
            <a:endParaRPr lang="en-GB" altLang="ko-KR" sz="1200" i="1" dirty="0">
              <a:solidFill>
                <a:srgbClr val="000000"/>
              </a:solidFill>
              <a:latin typeface="Arial Narrow" panose="020B060602020203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0881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9270" y="162335"/>
            <a:ext cx="44807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Appendix: Negotiation Process – Bargain Stage</a:t>
            </a:r>
            <a:endParaRPr lang="en-US" altLang="ko-KR" sz="1800" b="1" dirty="0">
              <a:latin typeface="Arial Narrow" panose="020B0606020202030204" pitchFamily="34" charset="0"/>
              <a:ea typeface="LG스마트체 Regular" panose="020B0600000101010101" pitchFamily="50" charset="-127"/>
            </a:endParaRPr>
          </a:p>
        </p:txBody>
      </p:sp>
      <p:sp>
        <p:nvSpPr>
          <p:cNvPr id="6" name="실행 단추: 홈 62">
            <a:hlinkClick r:id="rId3" action="ppaction://hlinksldjump" highlightClick="1"/>
          </p:cNvPr>
          <p:cNvSpPr/>
          <p:nvPr/>
        </p:nvSpPr>
        <p:spPr bwMode="auto">
          <a:xfrm>
            <a:off x="9411485" y="6455318"/>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latinLnBrk="1" hangingPunct="1"/>
            <a:endParaRPr lang="ko-KR" altLang="en-US" sz="1400" b="1" dirty="0" smtClean="0">
              <a:solidFill>
                <a:srgbClr val="000000"/>
              </a:solidFill>
              <a:latin typeface="Times New Roman" pitchFamily="18" charset="0"/>
              <a:ea typeface="바탕" pitchFamily="18" charset="-127"/>
            </a:endParaRPr>
          </a:p>
        </p:txBody>
      </p:sp>
      <p:sp>
        <p:nvSpPr>
          <p:cNvPr id="60" name="직사각형 47"/>
          <p:cNvSpPr>
            <a:spLocks noChangeArrowheads="1"/>
          </p:cNvSpPr>
          <p:nvPr/>
        </p:nvSpPr>
        <p:spPr bwMode="auto">
          <a:xfrm>
            <a:off x="1143000" y="914400"/>
            <a:ext cx="8655911" cy="4385618"/>
          </a:xfrm>
          <a:prstGeom prst="rect">
            <a:avLst/>
          </a:prstGeom>
          <a:noFill/>
          <a:ln w="9525">
            <a:noFill/>
            <a:miter lim="800000"/>
            <a:headEnd/>
            <a:tailEnd/>
          </a:ln>
        </p:spPr>
        <p:txBody>
          <a:bodyPr wrap="square" lIns="85149" tIns="42574" rIns="85149" bIns="42574">
            <a:spAutoFit/>
          </a:bodyPr>
          <a:lstStyle/>
          <a:p>
            <a:pPr marL="285750" indent="-285750">
              <a:lnSpc>
                <a:spcPct val="150000"/>
              </a:lnSpc>
              <a:spcBef>
                <a:spcPct val="40000"/>
              </a:spcBef>
              <a:buFont typeface="Wingdings" panose="05000000000000000000" pitchFamily="2" charset="2"/>
              <a:buChar char="Ø"/>
            </a:pPr>
            <a:r>
              <a:rPr lang="en-GB" altLang="ko-KR" sz="14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Start “THANK YOU”</a:t>
            </a:r>
            <a:endParaRPr lang="en-GB" altLang="ko-KR" sz="1400" b="1" i="1" dirty="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285750" indent="-285750">
              <a:lnSpc>
                <a:spcPct val="150000"/>
              </a:lnSpc>
              <a:spcBef>
                <a:spcPct val="40000"/>
              </a:spcBef>
              <a:buFont typeface="Wingdings" panose="05000000000000000000" pitchFamily="2" charset="2"/>
              <a:buChar char="Ø"/>
            </a:pPr>
            <a:r>
              <a:rPr lang="en-GB" altLang="ko-KR" sz="14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The 1</a:t>
            </a:r>
            <a:r>
              <a:rPr lang="en-GB" altLang="ko-KR" sz="1400" b="1" i="1" baseline="30000"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st</a:t>
            </a:r>
            <a:r>
              <a:rPr lang="en-GB" altLang="ko-KR" sz="14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 Bargain stage: </a:t>
            </a:r>
            <a:r>
              <a:rPr lang="en-GB" altLang="ko-KR" sz="14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show off how </a:t>
            </a:r>
            <a:r>
              <a:rPr lang="en-GB" altLang="ko-KR" sz="1400" i="1" dirty="0">
                <a:solidFill>
                  <a:srgbClr val="000000"/>
                </a:solidFill>
                <a:latin typeface="Arial Narrow" panose="020B0606020202030204" pitchFamily="34" charset="0"/>
                <a:ea typeface="Tahoma" panose="020B0604030504040204" pitchFamily="34" charset="0"/>
                <a:cs typeface="Tahoma" panose="020B0604030504040204" pitchFamily="34" charset="0"/>
              </a:rPr>
              <a:t>deeply investigate and concentrate on the common interests </a:t>
            </a:r>
          </a:p>
          <a:p>
            <a:pPr marL="742950" lvl="1" indent="-285750">
              <a:lnSpc>
                <a:spcPct val="150000"/>
              </a:lnSpc>
              <a:spcBef>
                <a:spcPct val="40000"/>
              </a:spcBef>
              <a:buFont typeface="Wingdings" panose="05000000000000000000" pitchFamily="2" charset="2"/>
              <a:buChar char="Ø"/>
            </a:pPr>
            <a:r>
              <a:rPr lang="en-GB" altLang="ko-KR" sz="1400" i="1" dirty="0">
                <a:solidFill>
                  <a:srgbClr val="000000"/>
                </a:solidFill>
                <a:latin typeface="Arial Narrow" panose="020B0606020202030204" pitchFamily="34" charset="0"/>
                <a:ea typeface="Tahoma" panose="020B0604030504040204" pitchFamily="34" charset="0"/>
                <a:cs typeface="Tahoma" panose="020B0604030504040204" pitchFamily="34" charset="0"/>
              </a:rPr>
              <a:t>Who did</a:t>
            </a:r>
          </a:p>
          <a:p>
            <a:pPr marL="742950" lvl="1" indent="-285750">
              <a:lnSpc>
                <a:spcPct val="150000"/>
              </a:lnSpc>
              <a:spcBef>
                <a:spcPct val="40000"/>
              </a:spcBef>
              <a:buFont typeface="Wingdings" panose="05000000000000000000" pitchFamily="2" charset="2"/>
              <a:buChar char="Ø"/>
            </a:pPr>
            <a:r>
              <a:rPr lang="en-GB" altLang="ko-KR" sz="1400" i="1" dirty="0">
                <a:solidFill>
                  <a:srgbClr val="000000"/>
                </a:solidFill>
                <a:latin typeface="Arial Narrow" panose="020B0606020202030204" pitchFamily="34" charset="0"/>
                <a:ea typeface="Tahoma" panose="020B0604030504040204" pitchFamily="34" charset="0"/>
                <a:cs typeface="Tahoma" panose="020B0604030504040204" pitchFamily="34" charset="0"/>
              </a:rPr>
              <a:t>How much spent time</a:t>
            </a:r>
          </a:p>
          <a:p>
            <a:pPr marL="742950" lvl="1" indent="-285750">
              <a:lnSpc>
                <a:spcPct val="150000"/>
              </a:lnSpc>
              <a:spcBef>
                <a:spcPct val="40000"/>
              </a:spcBef>
              <a:buFont typeface="Wingdings" panose="05000000000000000000" pitchFamily="2" charset="2"/>
              <a:buChar char="Ø"/>
            </a:pPr>
            <a:r>
              <a:rPr lang="en-GB" altLang="ko-KR" sz="1400" i="1" dirty="0">
                <a:solidFill>
                  <a:srgbClr val="000000"/>
                </a:solidFill>
                <a:latin typeface="Arial Narrow" panose="020B0606020202030204" pitchFamily="34" charset="0"/>
                <a:ea typeface="Tahoma" panose="020B0604030504040204" pitchFamily="34" charset="0"/>
                <a:cs typeface="Tahoma" panose="020B0604030504040204" pitchFamily="34" charset="0"/>
              </a:rPr>
              <a:t>Investigation result and </a:t>
            </a:r>
            <a:r>
              <a:rPr lang="en-GB" altLang="ko-KR" sz="14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“the </a:t>
            </a:r>
            <a:r>
              <a:rPr lang="en-GB" altLang="ko-KR" sz="1400" i="1" dirty="0">
                <a:solidFill>
                  <a:srgbClr val="000000"/>
                </a:solidFill>
                <a:latin typeface="Arial Narrow" panose="020B0606020202030204" pitchFamily="34" charset="0"/>
                <a:ea typeface="Tahoma" panose="020B0604030504040204" pitchFamily="34" charset="0"/>
                <a:cs typeface="Tahoma" panose="020B0604030504040204" pitchFamily="34" charset="0"/>
              </a:rPr>
              <a:t>best </a:t>
            </a:r>
            <a:r>
              <a:rPr lang="en-GB" altLang="ko-KR" sz="14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suggestion” </a:t>
            </a:r>
            <a:endParaRPr lang="en-GB" altLang="ko-KR" sz="1400" i="1" dirty="0">
              <a:solidFill>
                <a:srgbClr val="000000"/>
              </a:solidFill>
              <a:latin typeface="Arial Narrow" panose="020B0606020202030204" pitchFamily="34" charset="0"/>
              <a:ea typeface="Tahoma" panose="020B0604030504040204" pitchFamily="34" charset="0"/>
              <a:cs typeface="Tahoma" panose="020B0604030504040204" pitchFamily="34" charset="0"/>
            </a:endParaRPr>
          </a:p>
          <a:p>
            <a:pPr marL="285750" indent="-285750">
              <a:lnSpc>
                <a:spcPct val="150000"/>
              </a:lnSpc>
              <a:spcBef>
                <a:spcPct val="40000"/>
              </a:spcBef>
              <a:buFont typeface="Wingdings" panose="05000000000000000000" pitchFamily="2" charset="2"/>
              <a:buChar char="Ø"/>
            </a:pPr>
            <a:r>
              <a:rPr lang="en-GB" altLang="ko-KR" sz="14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The 2</a:t>
            </a:r>
            <a:r>
              <a:rPr lang="en-GB" altLang="ko-KR" sz="1400" b="1" i="1" baseline="30000"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nd</a:t>
            </a:r>
            <a:r>
              <a:rPr lang="en-GB" altLang="ko-KR" sz="14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 Bargain stage: </a:t>
            </a:r>
            <a:r>
              <a:rPr lang="en-GB" altLang="ko-KR" sz="14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if not success in the 1</a:t>
            </a:r>
            <a:r>
              <a:rPr lang="en-GB" altLang="ko-KR" sz="1400" i="1" baseline="30000"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st</a:t>
            </a:r>
            <a:r>
              <a:rPr lang="en-GB" altLang="ko-KR" sz="14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 stage</a:t>
            </a:r>
            <a:r>
              <a:rPr lang="en-GB" altLang="ko-KR" sz="14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 </a:t>
            </a:r>
          </a:p>
          <a:p>
            <a:pPr marL="742950" lvl="1" indent="-285750">
              <a:lnSpc>
                <a:spcPct val="150000"/>
              </a:lnSpc>
              <a:spcBef>
                <a:spcPct val="40000"/>
              </a:spcBef>
              <a:buFont typeface="Wingdings" panose="05000000000000000000" pitchFamily="2" charset="2"/>
              <a:buChar char="Ø"/>
            </a:pP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Show off how much generous by overcoming the most difficulties and combining all we have</a:t>
            </a:r>
          </a:p>
          <a:p>
            <a:pPr marL="742950" lvl="1" indent="-285750">
              <a:lnSpc>
                <a:spcPct val="150000"/>
              </a:lnSpc>
              <a:spcBef>
                <a:spcPct val="40000"/>
              </a:spcBef>
              <a:buFont typeface="Wingdings" panose="05000000000000000000" pitchFamily="2" charset="2"/>
              <a:buChar char="Ø"/>
            </a:pPr>
            <a:r>
              <a:rPr lang="en-GB" altLang="ko-KR" sz="12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Send the second option </a:t>
            </a:r>
          </a:p>
          <a:p>
            <a:pPr marL="285750" indent="-285750">
              <a:lnSpc>
                <a:spcPct val="150000"/>
              </a:lnSpc>
              <a:spcBef>
                <a:spcPct val="40000"/>
              </a:spcBef>
              <a:buFont typeface="Wingdings" panose="05000000000000000000" pitchFamily="2" charset="2"/>
              <a:buChar char="Ø"/>
            </a:pPr>
            <a:r>
              <a:rPr lang="en-GB" altLang="ko-KR" sz="14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rPr>
              <a:t>Break-time in failed case</a:t>
            </a:r>
          </a:p>
          <a:p>
            <a:pPr marL="285750" indent="-285750">
              <a:lnSpc>
                <a:spcPct val="150000"/>
              </a:lnSpc>
              <a:spcBef>
                <a:spcPct val="40000"/>
              </a:spcBef>
              <a:buFont typeface="Wingdings" panose="05000000000000000000" pitchFamily="2" charset="2"/>
              <a:buChar char="Ø"/>
            </a:pPr>
            <a:r>
              <a:rPr lang="en-GB" altLang="ko-KR" sz="14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The 3</a:t>
            </a:r>
            <a:r>
              <a:rPr lang="en-GB" altLang="ko-KR" sz="1400" b="1" i="1" baseline="30000" dirty="0" smtClean="0">
                <a:solidFill>
                  <a:srgbClr val="000000"/>
                </a:solidFill>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rd</a:t>
            </a:r>
            <a:r>
              <a:rPr lang="en-GB" altLang="ko-KR" sz="14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 Bargain stage: </a:t>
            </a:r>
            <a:r>
              <a:rPr lang="en-GB" altLang="ko-KR" sz="1400" i="1" dirty="0" smtClean="0">
                <a:solidFill>
                  <a:srgbClr val="000000"/>
                </a:solidFill>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show off the best of the best suggestion for the final negotiation </a:t>
            </a:r>
          </a:p>
          <a:p>
            <a:pPr marL="285750" indent="-285750">
              <a:lnSpc>
                <a:spcPct val="150000"/>
              </a:lnSpc>
              <a:spcBef>
                <a:spcPct val="40000"/>
              </a:spcBef>
              <a:buFont typeface="Wingdings" panose="05000000000000000000" pitchFamily="2" charset="2"/>
              <a:buChar char="Ø"/>
            </a:pPr>
            <a:r>
              <a:rPr lang="en-GB" altLang="ko-KR" sz="1400" b="1" i="1" dirty="0" smtClean="0">
                <a:solidFill>
                  <a:srgbClr val="000000"/>
                </a:solidFill>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End “THANK YOU” – even failed </a:t>
            </a:r>
          </a:p>
        </p:txBody>
      </p:sp>
      <p:sp>
        <p:nvSpPr>
          <p:cNvPr id="5" name="TextBox 6"/>
          <p:cNvSpPr txBox="1">
            <a:spLocks noChangeArrowheads="1"/>
          </p:cNvSpPr>
          <p:nvPr/>
        </p:nvSpPr>
        <p:spPr bwMode="auto">
          <a:xfrm>
            <a:off x="2667000" y="641133"/>
            <a:ext cx="4389070" cy="332201"/>
          </a:xfrm>
          <a:prstGeom prst="rect">
            <a:avLst/>
          </a:prstGeom>
          <a:noFill/>
          <a:ln w="9525">
            <a:noFill/>
            <a:miter lim="800000"/>
            <a:headEnd/>
            <a:tailEnd/>
          </a:ln>
        </p:spPr>
        <p:txBody>
          <a:bodyPr wrap="square" lIns="85149" tIns="42574" rIns="85149" bIns="42574">
            <a:spAutoFit/>
          </a:bodyPr>
          <a:lstStyle/>
          <a:p>
            <a:pPr algn="ctr">
              <a:spcBef>
                <a:spcPct val="40000"/>
              </a:spcBef>
            </a:pPr>
            <a:r>
              <a:rPr lang="en-GB" altLang="ko-KR" sz="1600" b="1" i="1" dirty="0">
                <a:solidFill>
                  <a:schemeClr val="accent1">
                    <a:lumMod val="50000"/>
                  </a:schemeClr>
                </a:solidFill>
                <a:latin typeface="Arial Narrow" panose="020B0606020202030204" pitchFamily="34" charset="0"/>
                <a:ea typeface="Tahoma" panose="020B0604030504040204" pitchFamily="34" charset="0"/>
                <a:cs typeface="Tahoma" panose="020B0604030504040204" pitchFamily="34" charset="0"/>
              </a:rPr>
              <a:t>To be trusted, you must be </a:t>
            </a:r>
            <a:r>
              <a:rPr lang="en-GB" altLang="ko-KR" sz="1600" b="1" i="1" dirty="0" smtClean="0">
                <a:solidFill>
                  <a:schemeClr val="accent1">
                    <a:lumMod val="50000"/>
                  </a:schemeClr>
                </a:solidFill>
                <a:latin typeface="Arial Narrow" panose="020B0606020202030204" pitchFamily="34" charset="0"/>
                <a:ea typeface="Tahoma" panose="020B0604030504040204" pitchFamily="34" charset="0"/>
                <a:cs typeface="Tahoma" panose="020B0604030504040204" pitchFamily="34" charset="0"/>
              </a:rPr>
              <a:t>generous </a:t>
            </a:r>
            <a:r>
              <a:rPr lang="en-GB" altLang="ko-KR" sz="1600" b="1" i="1" dirty="0" smtClean="0">
                <a:solidFill>
                  <a:schemeClr val="accent1">
                    <a:lumMod val="50000"/>
                  </a:schemeClr>
                </a:solidFill>
                <a:latin typeface="Arial Narrow" panose="020B0606020202030204" pitchFamily="34" charset="0"/>
                <a:ea typeface="Tahoma" panose="020B0604030504040204" pitchFamily="34" charset="0"/>
                <a:cs typeface="Tahoma" panose="020B0604030504040204" pitchFamily="34" charset="0"/>
                <a:sym typeface="Wingdings" panose="05000000000000000000" pitchFamily="2" charset="2"/>
              </a:rPr>
              <a:t></a:t>
            </a:r>
            <a:endParaRPr lang="ko-KR" altLang="en-US" sz="1600" b="1" i="1" dirty="0">
              <a:solidFill>
                <a:schemeClr val="accent1">
                  <a:lumMod val="50000"/>
                </a:schemeClr>
              </a:solidFill>
              <a:latin typeface="Arial Narrow" panose="020B0606020202030204" pitchFamily="34" charset="0"/>
              <a:cs typeface="Tahoma" panose="020B0604030504040204" pitchFamily="34" charset="0"/>
            </a:endParaRPr>
          </a:p>
        </p:txBody>
      </p:sp>
    </p:spTree>
    <p:extLst>
      <p:ext uri="{BB962C8B-B14F-4D97-AF65-F5344CB8AC3E}">
        <p14:creationId xmlns:p14="http://schemas.microsoft.com/office/powerpoint/2010/main" val="333755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66457" y="1798659"/>
            <a:ext cx="5475273" cy="1563307"/>
          </a:xfrm>
          <a:prstGeom prst="rect">
            <a:avLst/>
          </a:prstGeom>
          <a:noFill/>
          <a:ln w="9525">
            <a:noFill/>
            <a:miter lim="800000"/>
            <a:headEnd/>
            <a:tailEnd/>
          </a:ln>
          <a:effectLst/>
        </p:spPr>
        <p:txBody>
          <a:bodyPr vert="horz" wrap="square" lIns="85149" tIns="42574" rIns="85149" bIns="42574" numCol="1" anchor="ctr" anchorCtr="0" compatLnSpc="1">
            <a:prstTxWarp prst="textNoShape">
              <a:avLst/>
            </a:prstTxWarp>
            <a:spAutoFit/>
          </a:bodyPr>
          <a:lstStyle/>
          <a:p>
            <a:pPr defTabSz="779252" eaLnBrk="1" fontAlgn="auto" latinLnBrk="1" hangingPunct="1">
              <a:spcBef>
                <a:spcPts val="0"/>
              </a:spcBef>
              <a:spcAft>
                <a:spcPts val="0"/>
              </a:spcAft>
            </a:pPr>
            <a:r>
              <a:rPr kumimoji="0" lang="en-US" altLang="ko-KR" sz="1600" dirty="0">
                <a:solidFill>
                  <a:prstClr val="black"/>
                </a:solidFill>
                <a:latin typeface="Tahoma" panose="020B0604030504040204" pitchFamily="34" charset="0"/>
                <a:ea typeface="Tahoma" panose="020B0604030504040204" pitchFamily="34" charset="0"/>
                <a:cs typeface="Tahoma" panose="020B0604030504040204" pitchFamily="34" charset="0"/>
              </a:rPr>
              <a:t>One of your members in a project team has dropped by to visit you at least three times in the last couple of weeks to discuss the issues of project management. He claims that the project is going well, but his frequent visit indicate to you that he lacks confidence. You know from independent sources that this project is progressing nicely. You should</a:t>
            </a:r>
            <a:endParaRPr kumimoji="0" lang="ko-KR" altLang="ko-KR" sz="1600" dirty="0">
              <a:solidFill>
                <a:prstClr val="black"/>
              </a:solidFill>
              <a:latin typeface="Tahoma" panose="020B0604030504040204" pitchFamily="34" charset="0"/>
              <a:ea typeface="맑은 고딕" panose="020B0503020000020004" pitchFamily="34" charset="-127"/>
              <a:cs typeface="Tahoma" panose="020B0604030504040204" pitchFamily="34" charset="0"/>
            </a:endParaRPr>
          </a:p>
        </p:txBody>
      </p:sp>
      <p:pic>
        <p:nvPicPr>
          <p:cNvPr id="5" name="Picture 3" descr="http://www.dcgglobal.com/wp-content/uploads/2011/01/Management-Consulting6.jpg"/>
          <p:cNvPicPr>
            <a:picLocks noChangeAspect="1" noChangeArrowheads="1"/>
          </p:cNvPicPr>
          <p:nvPr/>
        </p:nvPicPr>
        <p:blipFill>
          <a:blip r:embed="rId3" cstate="print"/>
          <a:srcRect/>
          <a:stretch>
            <a:fillRect/>
          </a:stretch>
        </p:blipFill>
        <p:spPr bwMode="auto">
          <a:xfrm>
            <a:off x="1036190" y="1332096"/>
            <a:ext cx="2086566" cy="2240162"/>
          </a:xfrm>
          <a:prstGeom prst="rect">
            <a:avLst/>
          </a:prstGeom>
          <a:noFill/>
        </p:spPr>
      </p:pic>
      <p:sp>
        <p:nvSpPr>
          <p:cNvPr id="6" name="직사각형 5"/>
          <p:cNvSpPr/>
          <p:nvPr/>
        </p:nvSpPr>
        <p:spPr>
          <a:xfrm>
            <a:off x="7049576" y="3891793"/>
            <a:ext cx="1825091" cy="1009309"/>
          </a:xfrm>
          <a:prstGeom prst="rect">
            <a:avLst/>
          </a:prstGeom>
        </p:spPr>
        <p:txBody>
          <a:bodyPr wrap="square" lIns="85149" tIns="42574" rIns="85149" bIns="42574">
            <a:spAutoFit/>
          </a:bodyPr>
          <a:lstStyle/>
          <a:p>
            <a:pPr marL="218785" indent="-218785" defTabSz="779252" eaLnBrk="1" fontAlgn="auto" latinLnBrk="1" hangingPunct="1">
              <a:spcBef>
                <a:spcPts val="0"/>
              </a:spcBef>
              <a:spcAft>
                <a:spcPts val="0"/>
              </a:spcAft>
            </a:pPr>
            <a:r>
              <a:rPr kumimoji="0" lang="en-US" altLang="ko-KR" sz="1200" dirty="0">
                <a:solidFill>
                  <a:prstClr val="black"/>
                </a:solidFill>
                <a:latin typeface="Tahoma" panose="020B0604030504040204" pitchFamily="34" charset="0"/>
                <a:ea typeface="Tahoma" panose="020B0604030504040204" pitchFamily="34" charset="0"/>
                <a:cs typeface="Tahoma" panose="020B0604030504040204" pitchFamily="34" charset="0"/>
              </a:rPr>
              <a:t>D. Give your member some specific ideas on how to complete the project, and listen to his reactions.</a:t>
            </a:r>
            <a:endParaRPr kumimoji="0" lang="ko-KR" altLang="ko-KR" sz="1200" dirty="0">
              <a:solidFill>
                <a:prstClr val="black"/>
              </a:solidFill>
              <a:latin typeface="Tahoma" panose="020B0604030504040204" pitchFamily="34" charset="0"/>
              <a:ea typeface="맑은 고딕" panose="020B0503020000020004" pitchFamily="34" charset="-127"/>
              <a:cs typeface="Tahoma" panose="020B0604030504040204" pitchFamily="34" charset="0"/>
            </a:endParaRPr>
          </a:p>
        </p:txBody>
      </p:sp>
      <p:sp>
        <p:nvSpPr>
          <p:cNvPr id="7" name="직사각형 6"/>
          <p:cNvSpPr/>
          <p:nvPr/>
        </p:nvSpPr>
        <p:spPr>
          <a:xfrm>
            <a:off x="4634631" y="3886096"/>
            <a:ext cx="2247899" cy="1193975"/>
          </a:xfrm>
          <a:prstGeom prst="rect">
            <a:avLst/>
          </a:prstGeom>
        </p:spPr>
        <p:txBody>
          <a:bodyPr wrap="square" lIns="85149" tIns="42574" rIns="85149" bIns="42574">
            <a:spAutoFit/>
          </a:bodyPr>
          <a:lstStyle/>
          <a:p>
            <a:pPr marL="218785" indent="-218785" defTabSz="779252" eaLnBrk="1" fontAlgn="auto" latinLnBrk="1" hangingPunct="1">
              <a:spcBef>
                <a:spcPts val="0"/>
              </a:spcBef>
              <a:spcAft>
                <a:spcPts val="0"/>
              </a:spcAft>
            </a:pPr>
            <a:r>
              <a:rPr kumimoji="0" lang="en-US" altLang="ko-KR" sz="1200" dirty="0">
                <a:solidFill>
                  <a:prstClr val="black"/>
                </a:solidFill>
                <a:latin typeface="Tahoma" panose="020B0604030504040204" pitchFamily="34" charset="0"/>
                <a:ea typeface="Tahoma" panose="020B0604030504040204" pitchFamily="34" charset="0"/>
                <a:cs typeface="Tahoma" panose="020B0604030504040204" pitchFamily="34" charset="0"/>
              </a:rPr>
              <a:t>C. Listen to your member and try to reassure him that he can handle the project. Discuss alternative actions, but be careful not to make any decisions for him.</a:t>
            </a:r>
            <a:endParaRPr kumimoji="0" lang="ko-KR" altLang="ko-KR" sz="1200" dirty="0">
              <a:solidFill>
                <a:prstClr val="black"/>
              </a:solidFill>
              <a:latin typeface="Tahoma" panose="020B0604030504040204" pitchFamily="34" charset="0"/>
              <a:ea typeface="맑은 고딕" panose="020B0503020000020004" pitchFamily="34" charset="-127"/>
              <a:cs typeface="Tahoma" panose="020B0604030504040204" pitchFamily="34" charset="0"/>
            </a:endParaRPr>
          </a:p>
        </p:txBody>
      </p:sp>
      <p:sp>
        <p:nvSpPr>
          <p:cNvPr id="8" name="직사각형 7"/>
          <p:cNvSpPr/>
          <p:nvPr/>
        </p:nvSpPr>
        <p:spPr>
          <a:xfrm>
            <a:off x="2748800" y="3886097"/>
            <a:ext cx="1892686" cy="1378641"/>
          </a:xfrm>
          <a:prstGeom prst="rect">
            <a:avLst/>
          </a:prstGeom>
        </p:spPr>
        <p:txBody>
          <a:bodyPr wrap="square" lIns="85149" tIns="42574" rIns="85149" bIns="42574">
            <a:spAutoFit/>
          </a:bodyPr>
          <a:lstStyle/>
          <a:p>
            <a:pPr marL="218785" indent="-218785" defTabSz="779252" eaLnBrk="1" fontAlgn="auto" latinLnBrk="1" hangingPunct="1">
              <a:spcBef>
                <a:spcPts val="0"/>
              </a:spcBef>
              <a:spcAft>
                <a:spcPts val="0"/>
              </a:spcAft>
            </a:pPr>
            <a:r>
              <a:rPr kumimoji="0" lang="en-US" altLang="ko-KR" sz="1200" dirty="0">
                <a:solidFill>
                  <a:prstClr val="black"/>
                </a:solidFill>
                <a:latin typeface="Tahoma" panose="020B0604030504040204" pitchFamily="34" charset="0"/>
                <a:ea typeface="Tahoma" panose="020B0604030504040204" pitchFamily="34" charset="0"/>
                <a:cs typeface="Tahoma" panose="020B0604030504040204" pitchFamily="34" charset="0"/>
              </a:rPr>
              <a:t>B. Give your member some specific guidelines for doing the project since you have managed a similar project in the past.</a:t>
            </a:r>
            <a:endParaRPr kumimoji="0" lang="ko-KR" altLang="ko-KR" sz="1200" dirty="0">
              <a:solidFill>
                <a:prstClr val="black"/>
              </a:solidFill>
              <a:latin typeface="Tahoma" panose="020B0604030504040204" pitchFamily="34" charset="0"/>
              <a:ea typeface="맑은 고딕" panose="020B0503020000020004" pitchFamily="34" charset="-127"/>
              <a:cs typeface="Tahoma" panose="020B0604030504040204" pitchFamily="34" charset="0"/>
            </a:endParaRPr>
          </a:p>
        </p:txBody>
      </p:sp>
      <p:sp>
        <p:nvSpPr>
          <p:cNvPr id="9" name="직사각형 8"/>
          <p:cNvSpPr/>
          <p:nvPr/>
        </p:nvSpPr>
        <p:spPr>
          <a:xfrm>
            <a:off x="984160" y="3891792"/>
            <a:ext cx="1757496" cy="1009309"/>
          </a:xfrm>
          <a:prstGeom prst="rect">
            <a:avLst/>
          </a:prstGeom>
        </p:spPr>
        <p:txBody>
          <a:bodyPr wrap="square" lIns="85149" tIns="42574" rIns="85149" bIns="42574">
            <a:spAutoFit/>
          </a:bodyPr>
          <a:lstStyle/>
          <a:p>
            <a:pPr marL="218785" indent="-218785" defTabSz="779252" eaLnBrk="1" fontAlgn="auto" latinLnBrk="1" hangingPunct="1">
              <a:spcBef>
                <a:spcPts val="0"/>
              </a:spcBef>
              <a:spcAft>
                <a:spcPts val="0"/>
              </a:spcAft>
            </a:pPr>
            <a:r>
              <a:rPr kumimoji="0" lang="en-US" altLang="ko-KR" sz="1200" dirty="0">
                <a:solidFill>
                  <a:prstClr val="black"/>
                </a:solidFill>
                <a:latin typeface="Tahoma" panose="020B0604030504040204" pitchFamily="34" charset="0"/>
                <a:ea typeface="Tahoma" panose="020B0604030504040204" pitchFamily="34" charset="0"/>
                <a:cs typeface="Tahoma" panose="020B0604030504040204" pitchFamily="34" charset="0"/>
              </a:rPr>
              <a:t>A. Tell your member that he can handle the project, but periodically check to see how he is doing.</a:t>
            </a:r>
            <a:endParaRPr kumimoji="0" lang="ko-KR" altLang="ko-KR" sz="1200" dirty="0">
              <a:solidFill>
                <a:prstClr val="black"/>
              </a:solidFill>
              <a:latin typeface="Tahoma" panose="020B0604030504040204" pitchFamily="34" charset="0"/>
              <a:ea typeface="맑은 고딕" panose="020B0503020000020004" pitchFamily="34" charset="-127"/>
              <a:cs typeface="Tahoma" panose="020B0604030504040204" pitchFamily="34" charset="0"/>
            </a:endParaRPr>
          </a:p>
        </p:txBody>
      </p:sp>
      <p:pic>
        <p:nvPicPr>
          <p:cNvPr id="14" name="Picture 4" descr="D:\2012_임지혜\1.기획업무\교재 template\이미지\사례분석.png"/>
          <p:cNvPicPr>
            <a:picLocks noChangeAspect="1" noChangeArrowheads="1"/>
          </p:cNvPicPr>
          <p:nvPr/>
        </p:nvPicPr>
        <p:blipFill>
          <a:blip r:embed="rId4" cstate="print"/>
          <a:srcRect/>
          <a:stretch>
            <a:fillRect/>
          </a:stretch>
        </p:blipFill>
        <p:spPr bwMode="auto">
          <a:xfrm>
            <a:off x="8842834" y="42449"/>
            <a:ext cx="731858" cy="564944"/>
          </a:xfrm>
          <a:prstGeom prst="rect">
            <a:avLst/>
          </a:prstGeom>
          <a:noFill/>
          <a:ln w="9525">
            <a:noFill/>
            <a:miter lim="800000"/>
            <a:headEnd/>
            <a:tailEnd/>
          </a:ln>
        </p:spPr>
      </p:pic>
      <p:sp>
        <p:nvSpPr>
          <p:cNvPr id="15" name="TextBox 6"/>
          <p:cNvSpPr txBox="1">
            <a:spLocks noChangeArrowheads="1"/>
          </p:cNvSpPr>
          <p:nvPr/>
        </p:nvSpPr>
        <p:spPr bwMode="auto">
          <a:xfrm>
            <a:off x="8908714" y="464797"/>
            <a:ext cx="547000" cy="266724"/>
          </a:xfrm>
          <a:prstGeom prst="rect">
            <a:avLst/>
          </a:prstGeom>
          <a:noFill/>
          <a:ln w="9525">
            <a:noFill/>
            <a:miter lim="800000"/>
            <a:headEnd/>
            <a:tailEnd/>
          </a:ln>
        </p:spPr>
        <p:txBody>
          <a:bodyPr wrap="square" lIns="81264" tIns="40632" rIns="81264" bIns="40632">
            <a:spAutoFit/>
          </a:bodyPr>
          <a:lstStyle/>
          <a:p>
            <a:pPr defTabSz="779252" eaLnBrk="1" fontAlgn="auto" latinLnBrk="1" hangingPunct="1">
              <a:spcBef>
                <a:spcPct val="40000"/>
              </a:spcBef>
              <a:spcAft>
                <a:spcPts val="0"/>
              </a:spcAft>
            </a:pPr>
            <a:r>
              <a:rPr kumimoji="0" lang="en-US" altLang="ko-KR" sz="1200" b="1" dirty="0">
                <a:solidFill>
                  <a:srgbClr val="A9072E"/>
                </a:solidFill>
                <a:latin typeface="Tahoma" panose="020B0604030504040204" pitchFamily="34" charset="0"/>
                <a:ea typeface="Tahoma" panose="020B0604030504040204" pitchFamily="34" charset="0"/>
                <a:cs typeface="Tahoma" panose="020B0604030504040204" pitchFamily="34" charset="0"/>
              </a:rPr>
              <a:t>Case </a:t>
            </a:r>
            <a:endParaRPr kumimoji="0" lang="ko-KR" altLang="en-US" sz="1200" b="1" dirty="0">
              <a:solidFill>
                <a:srgbClr val="A9072E"/>
              </a:solidFill>
              <a:latin typeface="Tahoma" panose="020B0604030504040204" pitchFamily="34" charset="0"/>
              <a:ea typeface="맑은 고딕" pitchFamily="50" charset="-127"/>
              <a:cs typeface="Tahoma" panose="020B0604030504040204" pitchFamily="34" charset="0"/>
            </a:endParaRPr>
          </a:p>
        </p:txBody>
      </p:sp>
      <p:sp>
        <p:nvSpPr>
          <p:cNvPr id="12" name="제목 1"/>
          <p:cNvSpPr txBox="1">
            <a:spLocks/>
          </p:cNvSpPr>
          <p:nvPr/>
        </p:nvSpPr>
        <p:spPr bwMode="auto">
          <a:xfrm>
            <a:off x="632520" y="116635"/>
            <a:ext cx="8229600" cy="550863"/>
          </a:xfrm>
          <a:prstGeom prst="rect">
            <a:avLst/>
          </a:prstGeom>
          <a:noFill/>
          <a:ln w="9525">
            <a:noFill/>
            <a:miter lim="800000"/>
            <a:headEnd/>
            <a:tailEnd/>
          </a:ln>
        </p:spPr>
        <p:txBody>
          <a:bodyPr vert="horz" wrap="square" lIns="77925" tIns="38963" rIns="77925" bIns="38963" numCol="1" anchor="ctr" anchorCtr="0" compatLnSpc="1">
            <a:prstTxWarp prst="textNoShape">
              <a:avLst/>
            </a:prstTxWarp>
          </a:bodyPr>
          <a:lstStyle/>
          <a:p>
            <a:pPr defTabSz="779252" latinLnBrk="1">
              <a:defRPr/>
            </a:pPr>
            <a:r>
              <a:rPr kumimoji="0" lang="en-US" altLang="ko-KR" sz="2000" b="1" dirty="0">
                <a:solidFill>
                  <a:prstClr val="black"/>
                </a:solidFill>
                <a:latin typeface="Tahoma" pitchFamily="34" charset="0"/>
                <a:ea typeface="Tahoma" panose="020B0604030504040204" pitchFamily="34" charset="0"/>
                <a:cs typeface="Tahoma" panose="020B0604030504040204" pitchFamily="34" charset="0"/>
              </a:rPr>
              <a:t>A Leadership Style Situation</a:t>
            </a:r>
            <a:endParaRPr kumimoji="0" lang="ko-KR" altLang="en-US" sz="1200" b="1" dirty="0">
              <a:solidFill>
                <a:prstClr val="black"/>
              </a:solidFill>
              <a:latin typeface="Tahoma" pitchFamily="34" charset="0"/>
              <a:ea typeface="맑은 고딕" panose="020B0503020000020004" pitchFamily="34" charset="-127"/>
              <a:cs typeface="Tahoma" pitchFamily="34" charset="0"/>
            </a:endParaRPr>
          </a:p>
        </p:txBody>
      </p:sp>
    </p:spTree>
    <p:extLst>
      <p:ext uri="{BB962C8B-B14F-4D97-AF65-F5344CB8AC3E}">
        <p14:creationId xmlns:p14="http://schemas.microsoft.com/office/powerpoint/2010/main" val="2425792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79270" y="162335"/>
            <a:ext cx="30332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Appendix: Motivation Definition</a:t>
            </a:r>
            <a:endParaRPr lang="en-US" altLang="ko-KR" sz="18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2/16</a:t>
            </a:r>
            <a:endParaRPr lang="en-US" sz="1000" dirty="0">
              <a:latin typeface="Arial Narrow" panose="020B0606020202030204" pitchFamily="34" charset="0"/>
            </a:endParaRPr>
          </a:p>
        </p:txBody>
      </p:sp>
      <p:sp>
        <p:nvSpPr>
          <p:cNvPr id="5" name="TextBox 6"/>
          <p:cNvSpPr txBox="1">
            <a:spLocks noChangeArrowheads="1"/>
          </p:cNvSpPr>
          <p:nvPr/>
        </p:nvSpPr>
        <p:spPr bwMode="auto">
          <a:xfrm>
            <a:off x="821368" y="1219200"/>
            <a:ext cx="7982113" cy="732310"/>
          </a:xfrm>
          <a:prstGeom prst="rect">
            <a:avLst/>
          </a:prstGeom>
          <a:noFill/>
          <a:ln w="9525">
            <a:noFill/>
            <a:miter lim="800000"/>
            <a:headEnd/>
            <a:tailEnd/>
          </a:ln>
        </p:spPr>
        <p:txBody>
          <a:bodyPr wrap="square" lIns="85149" tIns="42574" rIns="85149" bIns="42574">
            <a:spAutoFit/>
          </a:bodyPr>
          <a:lstStyle/>
          <a:p>
            <a:pPr>
              <a:lnSpc>
                <a:spcPct val="150000"/>
              </a:lnSpc>
              <a:spcBef>
                <a:spcPct val="40000"/>
              </a:spcBef>
            </a:pPr>
            <a:r>
              <a:rPr lang="en-US" altLang="ko-KR" sz="1400" b="1" i="1" u="sng" dirty="0" smtClean="0">
                <a:latin typeface="Arial Narrow" panose="020B0606020202030204" pitchFamily="34" charset="0"/>
                <a:ea typeface="Tahoma" panose="020B0604030504040204" pitchFamily="34" charset="0"/>
                <a:cs typeface="Tahoma" panose="020B0604030504040204" pitchFamily="34" charset="0"/>
              </a:rPr>
              <a:t>Definition:</a:t>
            </a:r>
            <a:r>
              <a:rPr lang="en-US" altLang="ko-KR" sz="1400" b="1" i="1" dirty="0" smtClean="0">
                <a:latin typeface="Arial Narrow" panose="020B0606020202030204" pitchFamily="34" charset="0"/>
                <a:ea typeface="Tahoma" panose="020B0604030504040204" pitchFamily="34" charset="0"/>
                <a:cs typeface="Tahoma" panose="020B0604030504040204" pitchFamily="34" charset="0"/>
              </a:rPr>
              <a:t> </a:t>
            </a:r>
            <a:r>
              <a:rPr lang="en-GB" altLang="ko-KR" sz="1400" b="1" i="1" dirty="0">
                <a:latin typeface="Arial Narrow" panose="020B0606020202030204" pitchFamily="34" charset="0"/>
                <a:ea typeface="Tahoma" panose="020B0604030504040204" pitchFamily="34" charset="0"/>
                <a:cs typeface="Tahoma" panose="020B0604030504040204" pitchFamily="34" charset="0"/>
              </a:rPr>
              <a:t>Motivation is the process that initiates, guides, and maintains goal-oriented </a:t>
            </a:r>
            <a:r>
              <a:rPr lang="en-GB" altLang="ko-KR" sz="1400" b="1" i="1" dirty="0" smtClean="0">
                <a:latin typeface="Arial Narrow" panose="020B0606020202030204" pitchFamily="34" charset="0"/>
                <a:ea typeface="Tahoma" panose="020B0604030504040204" pitchFamily="34" charset="0"/>
                <a:cs typeface="Tahoma" panose="020B0604030504040204" pitchFamily="34" charset="0"/>
              </a:rPr>
              <a:t>behaviours. </a:t>
            </a:r>
            <a:r>
              <a:rPr lang="en-GB" altLang="ko-KR" sz="1400" b="1" i="1" dirty="0">
                <a:latin typeface="Arial Narrow" panose="020B0606020202030204" pitchFamily="34" charset="0"/>
                <a:ea typeface="Tahoma" panose="020B0604030504040204" pitchFamily="34" charset="0"/>
                <a:cs typeface="Tahoma" panose="020B0604030504040204" pitchFamily="34" charset="0"/>
              </a:rPr>
              <a:t>It is what causes you to act, whether it is getting a glass of water to reduce thirst or reading a book to gain knowledge</a:t>
            </a:r>
            <a:endParaRPr lang="ko-KR" altLang="en-US" sz="1400" b="1" i="1" dirty="0">
              <a:latin typeface="Arial Narrow" panose="020B0606020202030204" pitchFamily="34" charset="0"/>
              <a:cs typeface="Tahoma" panose="020B0604030504040204" pitchFamily="34" charset="0"/>
            </a:endParaRPr>
          </a:p>
        </p:txBody>
      </p:sp>
      <p:sp>
        <p:nvSpPr>
          <p:cNvPr id="6" name="TextBox 6"/>
          <p:cNvSpPr txBox="1">
            <a:spLocks noChangeArrowheads="1"/>
          </p:cNvSpPr>
          <p:nvPr/>
        </p:nvSpPr>
        <p:spPr bwMode="auto">
          <a:xfrm>
            <a:off x="821367" y="2209800"/>
            <a:ext cx="7982113" cy="1874161"/>
          </a:xfrm>
          <a:prstGeom prst="rect">
            <a:avLst/>
          </a:prstGeom>
          <a:noFill/>
          <a:ln w="9525">
            <a:noFill/>
            <a:miter lim="800000"/>
            <a:headEnd/>
            <a:tailEnd/>
          </a:ln>
        </p:spPr>
        <p:txBody>
          <a:bodyPr wrap="square" lIns="85149" tIns="42574" rIns="85149" bIns="42574">
            <a:spAutoFit/>
          </a:bodyPr>
          <a:lstStyle/>
          <a:p>
            <a:pPr>
              <a:lnSpc>
                <a:spcPct val="150000"/>
              </a:lnSpc>
              <a:spcBef>
                <a:spcPct val="40000"/>
              </a:spcBef>
            </a:pPr>
            <a:r>
              <a:rPr lang="en-US" altLang="ko-KR" sz="1400" b="1" i="1" u="sng" dirty="0">
                <a:latin typeface="Arial Narrow" panose="020B0606020202030204" pitchFamily="34" charset="0"/>
                <a:ea typeface="Tahoma" panose="020B0604030504040204" pitchFamily="34" charset="0"/>
                <a:cs typeface="Tahoma" panose="020B0604030504040204" pitchFamily="34" charset="0"/>
              </a:rPr>
              <a:t>Types of Motivation :</a:t>
            </a:r>
            <a:r>
              <a:rPr lang="en-US" altLang="ko-KR" sz="1400" b="1" i="1" dirty="0" smtClean="0">
                <a:latin typeface="Arial Narrow" panose="020B0606020202030204" pitchFamily="34" charset="0"/>
                <a:ea typeface="Tahoma" panose="020B0604030504040204" pitchFamily="34" charset="0"/>
                <a:cs typeface="Tahoma" panose="020B0604030504040204" pitchFamily="34" charset="0"/>
              </a:rPr>
              <a:t> </a:t>
            </a:r>
          </a:p>
          <a:p>
            <a:pPr marL="285750" indent="-285750">
              <a:lnSpc>
                <a:spcPct val="150000"/>
              </a:lnSpc>
              <a:spcBef>
                <a:spcPct val="40000"/>
              </a:spcBef>
              <a:buFontTx/>
              <a:buChar char="-"/>
            </a:pPr>
            <a:r>
              <a:rPr lang="en-GB" altLang="ko-KR" sz="1400" b="1" i="1" dirty="0" smtClean="0">
                <a:latin typeface="Arial Narrow" panose="020B0606020202030204" pitchFamily="34" charset="0"/>
                <a:ea typeface="Tahoma" panose="020B0604030504040204" pitchFamily="34" charset="0"/>
                <a:cs typeface="Tahoma" panose="020B0604030504040204" pitchFamily="34" charset="0"/>
              </a:rPr>
              <a:t>Extrinsic</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 </a:t>
            </a:r>
            <a:r>
              <a:rPr lang="en-GB" altLang="ko-KR" sz="1400" i="1" dirty="0">
                <a:latin typeface="Arial Narrow" panose="020B0606020202030204" pitchFamily="34" charset="0"/>
                <a:ea typeface="Tahoma" panose="020B0604030504040204" pitchFamily="34" charset="0"/>
                <a:cs typeface="Tahoma" panose="020B0604030504040204" pitchFamily="34" charset="0"/>
              </a:rPr>
              <a:t>motivations are those that arise from outside of the individual and often involve </a:t>
            </a:r>
            <a:r>
              <a:rPr lang="en-GB" altLang="ko-KR" sz="1400" b="1" i="1" dirty="0">
                <a:latin typeface="Arial Narrow" panose="020B0606020202030204" pitchFamily="34" charset="0"/>
                <a:ea typeface="Tahoma" panose="020B0604030504040204" pitchFamily="34" charset="0"/>
                <a:cs typeface="Tahoma" panose="020B0604030504040204" pitchFamily="34" charset="0"/>
              </a:rPr>
              <a:t>rewards</a:t>
            </a:r>
            <a:r>
              <a:rPr lang="en-GB" altLang="ko-KR" sz="1400" i="1" dirty="0">
                <a:latin typeface="Arial Narrow" panose="020B0606020202030204" pitchFamily="34" charset="0"/>
                <a:ea typeface="Tahoma" panose="020B0604030504040204" pitchFamily="34" charset="0"/>
                <a:cs typeface="Tahoma" panose="020B0604030504040204" pitchFamily="34" charset="0"/>
              </a:rPr>
              <a:t> such as </a:t>
            </a:r>
            <a:r>
              <a:rPr lang="en-GB" altLang="ko-KR" sz="1400" b="1" i="1" dirty="0">
                <a:latin typeface="Arial Narrow" panose="020B0606020202030204" pitchFamily="34" charset="0"/>
                <a:ea typeface="Tahoma" panose="020B0604030504040204" pitchFamily="34" charset="0"/>
                <a:cs typeface="Tahoma" panose="020B0604030504040204" pitchFamily="34" charset="0"/>
              </a:rPr>
              <a:t>trophies</a:t>
            </a:r>
            <a:r>
              <a:rPr lang="en-GB" altLang="ko-KR" sz="1400" i="1" dirty="0">
                <a:latin typeface="Arial Narrow" panose="020B0606020202030204" pitchFamily="34" charset="0"/>
                <a:ea typeface="Tahoma" panose="020B0604030504040204" pitchFamily="34" charset="0"/>
                <a:cs typeface="Tahoma" panose="020B0604030504040204" pitchFamily="34" charset="0"/>
              </a:rPr>
              <a:t>, </a:t>
            </a:r>
            <a:r>
              <a:rPr lang="en-GB" altLang="ko-KR" sz="1400" b="1" i="1" dirty="0">
                <a:latin typeface="Arial Narrow" panose="020B0606020202030204" pitchFamily="34" charset="0"/>
                <a:ea typeface="Tahoma" panose="020B0604030504040204" pitchFamily="34" charset="0"/>
                <a:cs typeface="Tahoma" panose="020B0604030504040204" pitchFamily="34" charset="0"/>
              </a:rPr>
              <a:t>money</a:t>
            </a:r>
            <a:r>
              <a:rPr lang="en-GB" altLang="ko-KR" sz="1400" i="1" dirty="0">
                <a:latin typeface="Arial Narrow" panose="020B0606020202030204" pitchFamily="34" charset="0"/>
                <a:ea typeface="Tahoma" panose="020B0604030504040204" pitchFamily="34" charset="0"/>
                <a:cs typeface="Tahoma" panose="020B0604030504040204" pitchFamily="34" charset="0"/>
              </a:rPr>
              <a:t>, </a:t>
            </a:r>
            <a:r>
              <a:rPr lang="en-GB" altLang="ko-KR" sz="1400" b="1" i="1" dirty="0">
                <a:latin typeface="Arial Narrow" panose="020B0606020202030204" pitchFamily="34" charset="0"/>
                <a:ea typeface="Tahoma" panose="020B0604030504040204" pitchFamily="34" charset="0"/>
                <a:cs typeface="Tahoma" panose="020B0604030504040204" pitchFamily="34" charset="0"/>
              </a:rPr>
              <a:t>social recognition</a:t>
            </a:r>
            <a:r>
              <a:rPr lang="en-GB" altLang="ko-KR" sz="1400" i="1" dirty="0">
                <a:latin typeface="Arial Narrow" panose="020B0606020202030204" pitchFamily="34" charset="0"/>
                <a:ea typeface="Tahoma" panose="020B0604030504040204" pitchFamily="34" charset="0"/>
                <a:cs typeface="Tahoma" panose="020B0604030504040204" pitchFamily="34" charset="0"/>
              </a:rPr>
              <a:t>, or </a:t>
            </a:r>
            <a:r>
              <a:rPr lang="en-GB" altLang="ko-KR" sz="1400" b="1" i="1" dirty="0">
                <a:latin typeface="Arial Narrow" panose="020B0606020202030204" pitchFamily="34" charset="0"/>
                <a:ea typeface="Tahoma" panose="020B0604030504040204" pitchFamily="34" charset="0"/>
                <a:cs typeface="Tahoma" panose="020B0604030504040204" pitchFamily="34" charset="0"/>
              </a:rPr>
              <a:t>praise</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a:t>
            </a:r>
          </a:p>
          <a:p>
            <a:pPr marL="285750" indent="-285750">
              <a:lnSpc>
                <a:spcPct val="150000"/>
              </a:lnSpc>
              <a:spcBef>
                <a:spcPct val="40000"/>
              </a:spcBef>
              <a:buFontTx/>
              <a:buChar char="-"/>
            </a:pPr>
            <a:r>
              <a:rPr lang="en-GB" altLang="ko-KR" sz="1400" b="1" i="1" dirty="0">
                <a:latin typeface="Arial Narrow" panose="020B0606020202030204" pitchFamily="34" charset="0"/>
                <a:ea typeface="Tahoma" panose="020B0604030504040204" pitchFamily="34" charset="0"/>
                <a:cs typeface="Tahoma" panose="020B0604030504040204" pitchFamily="34" charset="0"/>
              </a:rPr>
              <a:t>Intrinsic</a:t>
            </a:r>
            <a:r>
              <a:rPr lang="en-GB" altLang="ko-KR" sz="1400" i="1" dirty="0">
                <a:latin typeface="Arial Narrow" panose="020B0606020202030204" pitchFamily="34" charset="0"/>
                <a:ea typeface="Tahoma" panose="020B0604030504040204" pitchFamily="34" charset="0"/>
                <a:cs typeface="Tahoma" panose="020B0604030504040204" pitchFamily="34" charset="0"/>
              </a:rPr>
              <a:t> motivations are those that arise from within the individual, such as doing a complicated crossword puzzle purely for the personal gratification of solving a </a:t>
            </a:r>
            <a:r>
              <a:rPr lang="en-GB" altLang="ko-KR" sz="1400" i="1" dirty="0" smtClean="0">
                <a:latin typeface="Arial Narrow" panose="020B0606020202030204" pitchFamily="34" charset="0"/>
                <a:ea typeface="Tahoma" panose="020B0604030504040204" pitchFamily="34" charset="0"/>
                <a:cs typeface="Tahoma" panose="020B0604030504040204" pitchFamily="34" charset="0"/>
              </a:rPr>
              <a:t>problem</a:t>
            </a:r>
          </a:p>
        </p:txBody>
      </p:sp>
      <p:pic>
        <p:nvPicPr>
          <p:cNvPr id="2" name="Picture 1"/>
          <p:cNvPicPr>
            <a:picLocks noChangeAspect="1"/>
          </p:cNvPicPr>
          <p:nvPr/>
        </p:nvPicPr>
        <p:blipFill>
          <a:blip r:embed="rId3"/>
          <a:stretch>
            <a:fillRect/>
          </a:stretch>
        </p:blipFill>
        <p:spPr>
          <a:xfrm>
            <a:off x="6019800" y="4055161"/>
            <a:ext cx="3220904" cy="2033129"/>
          </a:xfrm>
          <a:prstGeom prst="rect">
            <a:avLst/>
          </a:prstGeom>
        </p:spPr>
      </p:pic>
      <p:sp>
        <p:nvSpPr>
          <p:cNvPr id="7" name="실행 단추: 홈 62">
            <a:hlinkClick r:id="rId4" action="ppaction://hlinksldjump" highlightClick="1"/>
          </p:cNvPr>
          <p:cNvSpPr/>
          <p:nvPr/>
        </p:nvSpPr>
        <p:spPr bwMode="auto">
          <a:xfrm>
            <a:off x="9338984" y="6327591"/>
            <a:ext cx="288040" cy="288040"/>
          </a:xfrm>
          <a:prstGeom prst="actionButtonHom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latinLnBrk="1" hangingPunct="1"/>
            <a:endParaRPr lang="ko-KR" altLang="en-US" sz="1400" b="1" dirty="0" smtClean="0">
              <a:solidFill>
                <a:srgbClr val="000000"/>
              </a:solidFill>
              <a:latin typeface="Times New Roman" pitchFamily="18" charset="0"/>
              <a:ea typeface="바탕" pitchFamily="18" charset="-127"/>
            </a:endParaRPr>
          </a:p>
        </p:txBody>
      </p:sp>
    </p:spTree>
    <p:extLst>
      <p:ext uri="{BB962C8B-B14F-4D97-AF65-F5344CB8AC3E}">
        <p14:creationId xmlns:p14="http://schemas.microsoft.com/office/powerpoint/2010/main" val="13263450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79270" y="162335"/>
            <a:ext cx="40166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 </a:t>
            </a:r>
            <a:r>
              <a:rPr lang="en-US" altLang="ko-KR" sz="1800" b="1" dirty="0">
                <a:latin typeface="Arial Narrow" panose="020B0606020202030204" pitchFamily="34" charset="0"/>
                <a:ea typeface="LG스마트체 Regular" panose="020B0600000101010101" pitchFamily="50" charset="-127"/>
              </a:rPr>
              <a:t>Common Validation Project Organization</a:t>
            </a:r>
            <a:endParaRPr lang="ko-KR" altLang="en-US" sz="1800" b="1" dirty="0">
              <a:latin typeface="Arial Narrow" panose="020B0606020202030204" pitchFamily="34" charset="0"/>
              <a:ea typeface="LG스마트체 Regular" panose="020B0600000101010101" pitchFamily="50" charset="-127"/>
            </a:endParaRPr>
          </a:p>
        </p:txBody>
      </p:sp>
      <p:sp>
        <p:nvSpPr>
          <p:cNvPr id="18" name="TextBox 17"/>
          <p:cNvSpPr txBox="1"/>
          <p:nvPr/>
        </p:nvSpPr>
        <p:spPr>
          <a:xfrm>
            <a:off x="4419600" y="6248400"/>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1/16</a:t>
            </a:r>
            <a:endParaRPr lang="en-US" sz="1000" dirty="0">
              <a:latin typeface="Arial Narrow" panose="020B0606020202030204" pitchFamily="34" charset="0"/>
            </a:endParaRPr>
          </a:p>
        </p:txBody>
      </p:sp>
      <p:sp>
        <p:nvSpPr>
          <p:cNvPr id="4" name="TextBox 3"/>
          <p:cNvSpPr txBox="1"/>
          <p:nvPr/>
        </p:nvSpPr>
        <p:spPr>
          <a:xfrm>
            <a:off x="1295972" y="739528"/>
            <a:ext cx="1295400" cy="307777"/>
          </a:xfrm>
          <a:prstGeom prst="rect">
            <a:avLst/>
          </a:prstGeom>
          <a:noFill/>
        </p:spPr>
        <p:txBody>
          <a:bodyPr wrap="square" rtlCol="0">
            <a:spAutoFit/>
          </a:bodyPr>
          <a:lstStyle/>
          <a:p>
            <a:pPr marL="285750" indent="-285750">
              <a:buFont typeface="Wingdings" panose="05000000000000000000" pitchFamily="2" charset="2"/>
              <a:buChar char="v"/>
            </a:pPr>
            <a:r>
              <a:rPr lang="en-GB" sz="1400" b="1" u="sng" dirty="0" smtClean="0">
                <a:latin typeface="Arial Narrow" panose="020B0606020202030204" pitchFamily="34" charset="0"/>
              </a:rPr>
              <a:t>Type 1</a:t>
            </a:r>
            <a:endParaRPr lang="en-US" sz="1400" b="1" u="sng" dirty="0">
              <a:latin typeface="Arial Narrow" panose="020B0606020202030204" pitchFamily="34" charset="0"/>
            </a:endParaRPr>
          </a:p>
        </p:txBody>
      </p:sp>
      <p:sp>
        <p:nvSpPr>
          <p:cNvPr id="21" name="TextBox 20"/>
          <p:cNvSpPr txBox="1"/>
          <p:nvPr/>
        </p:nvSpPr>
        <p:spPr>
          <a:xfrm>
            <a:off x="6882340" y="739528"/>
            <a:ext cx="1295400" cy="307777"/>
          </a:xfrm>
          <a:prstGeom prst="rect">
            <a:avLst/>
          </a:prstGeom>
          <a:noFill/>
        </p:spPr>
        <p:txBody>
          <a:bodyPr wrap="square" rtlCol="0">
            <a:spAutoFit/>
          </a:bodyPr>
          <a:lstStyle/>
          <a:p>
            <a:pPr marL="285750" indent="-285750">
              <a:buFont typeface="Wingdings" panose="05000000000000000000" pitchFamily="2" charset="2"/>
              <a:buChar char="v"/>
            </a:pPr>
            <a:r>
              <a:rPr lang="en-GB" sz="1400" b="1" u="sng" dirty="0" smtClean="0">
                <a:latin typeface="Arial Narrow" panose="020B0606020202030204" pitchFamily="34" charset="0"/>
              </a:rPr>
              <a:t>Type 4</a:t>
            </a:r>
            <a:endParaRPr lang="en-US" sz="1400" b="1" u="sng" dirty="0">
              <a:latin typeface="Arial Narrow" panose="020B0606020202030204" pitchFamily="34" charset="0"/>
            </a:endParaRPr>
          </a:p>
        </p:txBody>
      </p:sp>
      <p:cxnSp>
        <p:nvCxnSpPr>
          <p:cNvPr id="23" name="Straight Connector 22"/>
          <p:cNvCxnSpPr/>
          <p:nvPr/>
        </p:nvCxnSpPr>
        <p:spPr bwMode="auto">
          <a:xfrm>
            <a:off x="7871460" y="1600200"/>
            <a:ext cx="0" cy="2590800"/>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24" name="Rectangle 23"/>
          <p:cNvSpPr/>
          <p:nvPr/>
        </p:nvSpPr>
        <p:spPr>
          <a:xfrm>
            <a:off x="8245499" y="1181554"/>
            <a:ext cx="1440255" cy="188368"/>
          </a:xfrm>
          <a:prstGeom prst="rect">
            <a:avLst/>
          </a:prstGeom>
          <a:solidFill>
            <a:schemeClr val="accent5">
              <a:lumMod val="60000"/>
              <a:lumOff val="40000"/>
            </a:schemeClr>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Narrow" panose="020B0606020202030204" pitchFamily="34" charset="0"/>
                <a:cs typeface="Arial" panose="020B0604020202020204" pitchFamily="34" charset="0"/>
              </a:rPr>
              <a:t>HQ Test Team</a:t>
            </a:r>
          </a:p>
        </p:txBody>
      </p:sp>
      <p:sp>
        <p:nvSpPr>
          <p:cNvPr id="25" name="Rectangle 24"/>
          <p:cNvSpPr/>
          <p:nvPr/>
        </p:nvSpPr>
        <p:spPr>
          <a:xfrm>
            <a:off x="5220434" y="1181554"/>
            <a:ext cx="1440255" cy="188368"/>
          </a:xfrm>
          <a:prstGeom prst="rect">
            <a:avLst/>
          </a:prstGeom>
          <a:solidFill>
            <a:schemeClr val="accent5">
              <a:lumMod val="60000"/>
              <a:lumOff val="40000"/>
            </a:schemeClr>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Narrow" panose="020B0606020202030204" pitchFamily="34" charset="0"/>
                <a:cs typeface="Arial" panose="020B0604020202020204" pitchFamily="34" charset="0"/>
              </a:rPr>
              <a:t>Vietnam Test Team</a:t>
            </a:r>
          </a:p>
        </p:txBody>
      </p:sp>
      <p:sp>
        <p:nvSpPr>
          <p:cNvPr id="26" name="Rectangle 25"/>
          <p:cNvSpPr/>
          <p:nvPr/>
        </p:nvSpPr>
        <p:spPr>
          <a:xfrm>
            <a:off x="190096" y="1181554"/>
            <a:ext cx="1440255" cy="188368"/>
          </a:xfrm>
          <a:prstGeom prst="rect">
            <a:avLst/>
          </a:prstGeom>
          <a:solidFill>
            <a:schemeClr val="accent5">
              <a:lumMod val="60000"/>
              <a:lumOff val="40000"/>
            </a:schemeClr>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Arial Narrow" panose="020B0606020202030204" pitchFamily="34" charset="0"/>
                <a:cs typeface="Arial" panose="020B0604020202020204" pitchFamily="34" charset="0"/>
              </a:rPr>
              <a:t>Vietnam Test </a:t>
            </a:r>
            <a:r>
              <a:rPr lang="en-US" sz="1000" b="1" dirty="0">
                <a:solidFill>
                  <a:schemeClr val="tx1"/>
                </a:solidFill>
                <a:latin typeface="Arial Narrow" panose="020B0606020202030204" pitchFamily="34" charset="0"/>
                <a:cs typeface="Arial" panose="020B0604020202020204" pitchFamily="34" charset="0"/>
              </a:rPr>
              <a:t>Team</a:t>
            </a:r>
          </a:p>
        </p:txBody>
      </p:sp>
      <p:sp>
        <p:nvSpPr>
          <p:cNvPr id="27" name="Rectangle 89"/>
          <p:cNvSpPr>
            <a:spLocks noChangeArrowheads="1"/>
          </p:cNvSpPr>
          <p:nvPr/>
        </p:nvSpPr>
        <p:spPr bwMode="auto">
          <a:xfrm>
            <a:off x="175074" y="2414440"/>
            <a:ext cx="1425294" cy="305367"/>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r>
              <a:rPr lang="en-US" altLang="ko-KR" sz="1000" dirty="0" smtClean="0">
                <a:solidFill>
                  <a:srgbClr val="000000"/>
                </a:solidFill>
                <a:latin typeface="Arial Narrow" panose="020B0606020202030204" pitchFamily="34" charset="0"/>
                <a:ea typeface="맑은 고딕" panose="020B0503020000020004" pitchFamily="50" charset="-127"/>
                <a:cs typeface="Arial" panose="020B0604020202020204" pitchFamily="34" charset="0"/>
              </a:rPr>
              <a:t>&lt;Function in charged&gt;</a:t>
            </a: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29" name="Rectangle 90"/>
          <p:cNvSpPr>
            <a:spLocks noChangeArrowheads="1"/>
          </p:cNvSpPr>
          <p:nvPr/>
        </p:nvSpPr>
        <p:spPr bwMode="auto">
          <a:xfrm>
            <a:off x="175074" y="2210346"/>
            <a:ext cx="1425294" cy="228053"/>
          </a:xfrm>
          <a:prstGeom prst="rect">
            <a:avLst/>
          </a:prstGeom>
          <a:solidFill>
            <a:schemeClr val="accent1"/>
          </a:solidFill>
          <a:ln w="6350">
            <a:solidFill>
              <a:schemeClr val="bg2"/>
            </a:solidFill>
            <a:miter lim="800000"/>
            <a:headEnd/>
            <a:tailEnd/>
          </a:ln>
        </p:spPr>
        <p:txBody>
          <a:bodyPr wrap="none" anchor="ctr"/>
          <a:lstStyle/>
          <a:p>
            <a:pPr algn="ctr">
              <a:defRPr/>
            </a:pPr>
            <a:r>
              <a:rPr lang="en-US" altLang="ko-KR" sz="1000" dirty="0" smtClean="0">
                <a:solidFill>
                  <a:srgbClr val="000000"/>
                </a:solidFill>
                <a:latin typeface="Arial Narrow" panose="020B0606020202030204" pitchFamily="34" charset="0"/>
                <a:cs typeface="Arial" panose="020B0604020202020204" pitchFamily="34" charset="0"/>
              </a:rPr>
              <a:t>DCV Member 1</a:t>
            </a:r>
            <a:endParaRPr lang="en-US" altLang="ko-KR" sz="1000" dirty="0">
              <a:solidFill>
                <a:srgbClr val="000000"/>
              </a:solidFill>
              <a:latin typeface="Arial Narrow" panose="020B0606020202030204" pitchFamily="34" charset="0"/>
              <a:cs typeface="Arial" panose="020B0604020202020204" pitchFamily="34" charset="0"/>
            </a:endParaRPr>
          </a:p>
        </p:txBody>
      </p:sp>
      <p:sp>
        <p:nvSpPr>
          <p:cNvPr id="30" name="Rectangle 89"/>
          <p:cNvSpPr>
            <a:spLocks noChangeArrowheads="1"/>
          </p:cNvSpPr>
          <p:nvPr/>
        </p:nvSpPr>
        <p:spPr bwMode="auto">
          <a:xfrm>
            <a:off x="152400" y="1842463"/>
            <a:ext cx="1477951" cy="239158"/>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100000"/>
              </a:lnSpc>
            </a:pPr>
            <a:r>
              <a:rPr lang="en-US" altLang="ko-KR" sz="1000" dirty="0" smtClean="0">
                <a:solidFill>
                  <a:srgbClr val="000000"/>
                </a:solidFill>
                <a:latin typeface="Arial Narrow" panose="020B0606020202030204" pitchFamily="34" charset="0"/>
                <a:ea typeface="맑은 고딕" panose="020B0503020000020004" pitchFamily="50" charset="-127"/>
                <a:cs typeface="Arial" panose="020B0604020202020204" pitchFamily="34" charset="0"/>
              </a:rPr>
              <a:t>&lt;Project Name&gt;</a:t>
            </a: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31" name="Rectangle 90"/>
          <p:cNvSpPr>
            <a:spLocks noChangeArrowheads="1"/>
          </p:cNvSpPr>
          <p:nvPr/>
        </p:nvSpPr>
        <p:spPr bwMode="auto">
          <a:xfrm>
            <a:off x="152400" y="1658034"/>
            <a:ext cx="1477951" cy="193070"/>
          </a:xfrm>
          <a:prstGeom prst="rect">
            <a:avLst/>
          </a:prstGeom>
          <a:solidFill>
            <a:srgbClr val="92D050"/>
          </a:solidFill>
          <a:ln w="6350">
            <a:solidFill>
              <a:schemeClr val="bg2"/>
            </a:solidFill>
            <a:miter lim="800000"/>
            <a:headEnd/>
            <a:tailEnd/>
          </a:ln>
        </p:spPr>
        <p:txBody>
          <a:bodyPr wrap="none" anchor="ctr"/>
          <a:lstStyle/>
          <a:p>
            <a:pPr algn="ctr">
              <a:lnSpc>
                <a:spcPct val="100000"/>
              </a:lnSpc>
              <a:defRPr/>
            </a:pPr>
            <a:r>
              <a:rPr lang="en-US" altLang="ko-KR" sz="1000" spc="-10" dirty="0" smtClean="0">
                <a:solidFill>
                  <a:srgbClr val="000000"/>
                </a:solidFill>
                <a:latin typeface="Arial Narrow" panose="020B0606020202030204" pitchFamily="34" charset="0"/>
                <a:cs typeface="Arial" panose="020B0604020202020204" pitchFamily="34" charset="0"/>
              </a:rPr>
              <a:t>DCV Test Leader</a:t>
            </a:r>
            <a:endParaRPr lang="en-US" altLang="ko-KR" sz="1000" spc="-10" dirty="0">
              <a:solidFill>
                <a:srgbClr val="000000"/>
              </a:solidFill>
              <a:latin typeface="Arial Narrow" panose="020B0606020202030204" pitchFamily="34" charset="0"/>
              <a:cs typeface="Arial" panose="020B0604020202020204" pitchFamily="34" charset="0"/>
            </a:endParaRPr>
          </a:p>
        </p:txBody>
      </p:sp>
      <p:sp>
        <p:nvSpPr>
          <p:cNvPr id="32" name="Rectangle 89"/>
          <p:cNvSpPr>
            <a:spLocks noChangeArrowheads="1"/>
          </p:cNvSpPr>
          <p:nvPr/>
        </p:nvSpPr>
        <p:spPr bwMode="auto">
          <a:xfrm>
            <a:off x="190096" y="3809433"/>
            <a:ext cx="1425294" cy="305367"/>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r>
              <a:rPr lang="en-US" altLang="ko-KR" sz="1000" dirty="0" smtClean="0">
                <a:solidFill>
                  <a:srgbClr val="000000"/>
                </a:solidFill>
                <a:latin typeface="Arial Narrow" panose="020B0606020202030204" pitchFamily="34" charset="0"/>
                <a:ea typeface="맑은 고딕" panose="020B0503020000020004" pitchFamily="50" charset="-127"/>
                <a:cs typeface="Arial" panose="020B0604020202020204" pitchFamily="34" charset="0"/>
              </a:rPr>
              <a:t>&lt;Function in charged&gt;</a:t>
            </a: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34" name="Rectangle 90"/>
          <p:cNvSpPr>
            <a:spLocks noChangeArrowheads="1"/>
          </p:cNvSpPr>
          <p:nvPr/>
        </p:nvSpPr>
        <p:spPr bwMode="auto">
          <a:xfrm>
            <a:off x="190096" y="3605339"/>
            <a:ext cx="1425294" cy="228053"/>
          </a:xfrm>
          <a:prstGeom prst="rect">
            <a:avLst/>
          </a:prstGeom>
          <a:solidFill>
            <a:schemeClr val="accent1"/>
          </a:solidFill>
          <a:ln w="6350">
            <a:solidFill>
              <a:schemeClr val="bg2"/>
            </a:solidFill>
            <a:miter lim="800000"/>
            <a:headEnd/>
            <a:tailEnd/>
          </a:ln>
        </p:spPr>
        <p:txBody>
          <a:bodyPr wrap="none" anchor="ctr"/>
          <a:lstStyle/>
          <a:p>
            <a:pPr algn="ctr">
              <a:defRPr/>
            </a:pPr>
            <a:r>
              <a:rPr lang="en-US" altLang="ko-KR" sz="1000" dirty="0" smtClean="0">
                <a:solidFill>
                  <a:srgbClr val="000000"/>
                </a:solidFill>
                <a:latin typeface="Arial Narrow" panose="020B0606020202030204" pitchFamily="34" charset="0"/>
                <a:cs typeface="Arial" panose="020B0604020202020204" pitchFamily="34" charset="0"/>
              </a:rPr>
              <a:t>DCV Member n</a:t>
            </a:r>
            <a:endParaRPr lang="en-US" altLang="ko-KR" sz="1000" dirty="0">
              <a:solidFill>
                <a:srgbClr val="000000"/>
              </a:solidFill>
              <a:latin typeface="Arial Narrow" panose="020B0606020202030204" pitchFamily="34" charset="0"/>
              <a:cs typeface="Arial" panose="020B0604020202020204" pitchFamily="34" charset="0"/>
            </a:endParaRPr>
          </a:p>
        </p:txBody>
      </p:sp>
      <p:sp>
        <p:nvSpPr>
          <p:cNvPr id="35" name="Rectangle 34"/>
          <p:cNvSpPr/>
          <p:nvPr/>
        </p:nvSpPr>
        <p:spPr>
          <a:xfrm>
            <a:off x="2312388" y="1181554"/>
            <a:ext cx="1440255" cy="188368"/>
          </a:xfrm>
          <a:prstGeom prst="rect">
            <a:avLst/>
          </a:prstGeom>
          <a:solidFill>
            <a:schemeClr val="accent5">
              <a:lumMod val="60000"/>
              <a:lumOff val="40000"/>
            </a:schemeClr>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Narrow" panose="020B0606020202030204" pitchFamily="34" charset="0"/>
                <a:cs typeface="Arial" panose="020B0604020202020204" pitchFamily="34" charset="0"/>
              </a:rPr>
              <a:t>HQ Test Team</a:t>
            </a:r>
          </a:p>
        </p:txBody>
      </p:sp>
      <p:sp>
        <p:nvSpPr>
          <p:cNvPr id="36" name="Rectangle 89"/>
          <p:cNvSpPr>
            <a:spLocks noChangeArrowheads="1"/>
          </p:cNvSpPr>
          <p:nvPr/>
        </p:nvSpPr>
        <p:spPr bwMode="auto">
          <a:xfrm>
            <a:off x="2312388" y="1833822"/>
            <a:ext cx="1477951" cy="239158"/>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100000"/>
              </a:lnSpc>
            </a:pP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37" name="Rectangle 90"/>
          <p:cNvSpPr>
            <a:spLocks noChangeArrowheads="1"/>
          </p:cNvSpPr>
          <p:nvPr/>
        </p:nvSpPr>
        <p:spPr bwMode="auto">
          <a:xfrm>
            <a:off x="2312388" y="1649393"/>
            <a:ext cx="1477951" cy="193070"/>
          </a:xfrm>
          <a:prstGeom prst="rect">
            <a:avLst/>
          </a:prstGeom>
          <a:solidFill>
            <a:srgbClr val="92D050"/>
          </a:solidFill>
          <a:ln w="6350">
            <a:solidFill>
              <a:schemeClr val="bg2"/>
            </a:solidFill>
            <a:miter lim="800000"/>
            <a:headEnd/>
            <a:tailEnd/>
          </a:ln>
        </p:spPr>
        <p:txBody>
          <a:bodyPr wrap="none" anchor="ctr"/>
          <a:lstStyle/>
          <a:p>
            <a:pPr algn="ctr">
              <a:lnSpc>
                <a:spcPct val="100000"/>
              </a:lnSpc>
              <a:defRPr/>
            </a:pPr>
            <a:r>
              <a:rPr lang="en-US" altLang="ko-KR" sz="1000" spc="-10" dirty="0" smtClean="0">
                <a:solidFill>
                  <a:srgbClr val="000000"/>
                </a:solidFill>
                <a:latin typeface="Arial Narrow" panose="020B0606020202030204" pitchFamily="34" charset="0"/>
                <a:cs typeface="Arial" panose="020B0604020202020204" pitchFamily="34" charset="0"/>
              </a:rPr>
              <a:t>HQ TM</a:t>
            </a:r>
            <a:endParaRPr lang="en-US" altLang="ko-KR" sz="1000" spc="-10" dirty="0">
              <a:solidFill>
                <a:srgbClr val="000000"/>
              </a:solidFill>
              <a:latin typeface="Arial Narrow" panose="020B0606020202030204" pitchFamily="34" charset="0"/>
              <a:cs typeface="Arial" panose="020B0604020202020204" pitchFamily="34" charset="0"/>
            </a:endParaRPr>
          </a:p>
        </p:txBody>
      </p:sp>
      <p:sp>
        <p:nvSpPr>
          <p:cNvPr id="38" name="Rectangle 89"/>
          <p:cNvSpPr>
            <a:spLocks noChangeArrowheads="1"/>
          </p:cNvSpPr>
          <p:nvPr/>
        </p:nvSpPr>
        <p:spPr bwMode="auto">
          <a:xfrm>
            <a:off x="2312388" y="2387897"/>
            <a:ext cx="1477951" cy="239158"/>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100000"/>
              </a:lnSpc>
            </a:pP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43" name="Rectangle 90"/>
          <p:cNvSpPr>
            <a:spLocks noChangeArrowheads="1"/>
          </p:cNvSpPr>
          <p:nvPr/>
        </p:nvSpPr>
        <p:spPr bwMode="auto">
          <a:xfrm>
            <a:off x="2312388" y="2203468"/>
            <a:ext cx="1477951" cy="193070"/>
          </a:xfrm>
          <a:prstGeom prst="rect">
            <a:avLst/>
          </a:prstGeom>
          <a:solidFill>
            <a:srgbClr val="92D050"/>
          </a:solidFill>
          <a:ln w="6350">
            <a:solidFill>
              <a:schemeClr val="bg2"/>
            </a:solidFill>
            <a:miter lim="800000"/>
            <a:headEnd/>
            <a:tailEnd/>
          </a:ln>
        </p:spPr>
        <p:txBody>
          <a:bodyPr wrap="none" anchor="ctr"/>
          <a:lstStyle/>
          <a:p>
            <a:pPr algn="ctr">
              <a:lnSpc>
                <a:spcPct val="100000"/>
              </a:lnSpc>
              <a:defRPr/>
            </a:pPr>
            <a:r>
              <a:rPr lang="en-US" altLang="ko-KR" sz="1000" spc="-10" dirty="0" smtClean="0">
                <a:solidFill>
                  <a:srgbClr val="000000"/>
                </a:solidFill>
                <a:latin typeface="Arial Narrow" panose="020B0606020202030204" pitchFamily="34" charset="0"/>
                <a:cs typeface="Arial" panose="020B0604020202020204" pitchFamily="34" charset="0"/>
              </a:rPr>
              <a:t>HQ Member 1</a:t>
            </a:r>
            <a:endParaRPr lang="en-US" altLang="ko-KR" sz="1000" spc="-10" dirty="0">
              <a:solidFill>
                <a:srgbClr val="000000"/>
              </a:solidFill>
              <a:latin typeface="Arial Narrow" panose="020B0606020202030204" pitchFamily="34" charset="0"/>
              <a:cs typeface="Arial" panose="020B0604020202020204" pitchFamily="34" charset="0"/>
            </a:endParaRPr>
          </a:p>
        </p:txBody>
      </p:sp>
      <p:sp>
        <p:nvSpPr>
          <p:cNvPr id="44" name="Rectangle 89"/>
          <p:cNvSpPr>
            <a:spLocks noChangeArrowheads="1"/>
          </p:cNvSpPr>
          <p:nvPr/>
        </p:nvSpPr>
        <p:spPr bwMode="auto">
          <a:xfrm>
            <a:off x="2312388" y="3789768"/>
            <a:ext cx="1477951" cy="239158"/>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100000"/>
              </a:lnSpc>
            </a:pP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45" name="Rectangle 90"/>
          <p:cNvSpPr>
            <a:spLocks noChangeArrowheads="1"/>
          </p:cNvSpPr>
          <p:nvPr/>
        </p:nvSpPr>
        <p:spPr bwMode="auto">
          <a:xfrm>
            <a:off x="2312388" y="3605339"/>
            <a:ext cx="1477951" cy="193070"/>
          </a:xfrm>
          <a:prstGeom prst="rect">
            <a:avLst/>
          </a:prstGeom>
          <a:solidFill>
            <a:srgbClr val="92D050"/>
          </a:solidFill>
          <a:ln w="6350">
            <a:solidFill>
              <a:schemeClr val="bg2"/>
            </a:solidFill>
            <a:miter lim="800000"/>
            <a:headEnd/>
            <a:tailEnd/>
          </a:ln>
        </p:spPr>
        <p:txBody>
          <a:bodyPr wrap="none" anchor="ctr"/>
          <a:lstStyle/>
          <a:p>
            <a:pPr algn="ctr">
              <a:lnSpc>
                <a:spcPct val="100000"/>
              </a:lnSpc>
              <a:defRPr/>
            </a:pPr>
            <a:r>
              <a:rPr lang="en-US" altLang="ko-KR" sz="1000" spc="-10" dirty="0" smtClean="0">
                <a:solidFill>
                  <a:srgbClr val="000000"/>
                </a:solidFill>
                <a:latin typeface="Arial Narrow" panose="020B0606020202030204" pitchFamily="34" charset="0"/>
                <a:cs typeface="Arial" panose="020B0604020202020204" pitchFamily="34" charset="0"/>
              </a:rPr>
              <a:t>HQ Member n</a:t>
            </a:r>
            <a:endParaRPr lang="en-US" altLang="ko-KR" sz="1000" spc="-10" dirty="0">
              <a:solidFill>
                <a:srgbClr val="000000"/>
              </a:solidFill>
              <a:latin typeface="Arial Narrow" panose="020B0606020202030204" pitchFamily="34" charset="0"/>
              <a:cs typeface="Arial" panose="020B0604020202020204" pitchFamily="34" charset="0"/>
            </a:endParaRPr>
          </a:p>
        </p:txBody>
      </p:sp>
      <p:sp>
        <p:nvSpPr>
          <p:cNvPr id="46" name="Rectangle 89"/>
          <p:cNvSpPr>
            <a:spLocks noChangeArrowheads="1"/>
          </p:cNvSpPr>
          <p:nvPr/>
        </p:nvSpPr>
        <p:spPr bwMode="auto">
          <a:xfrm>
            <a:off x="5227649" y="1801793"/>
            <a:ext cx="1477951" cy="239158"/>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100000"/>
              </a:lnSpc>
            </a:pPr>
            <a:r>
              <a:rPr lang="en-US" altLang="ko-KR" sz="1000" dirty="0" smtClean="0">
                <a:solidFill>
                  <a:srgbClr val="000000"/>
                </a:solidFill>
                <a:latin typeface="Arial Narrow" panose="020B0606020202030204" pitchFamily="34" charset="0"/>
                <a:ea typeface="맑은 고딕" panose="020B0503020000020004" pitchFamily="50" charset="-127"/>
                <a:cs typeface="Arial" panose="020B0604020202020204" pitchFamily="34" charset="0"/>
              </a:rPr>
              <a:t>&lt;Project Name&gt;</a:t>
            </a: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47" name="Rectangle 90"/>
          <p:cNvSpPr>
            <a:spLocks noChangeArrowheads="1"/>
          </p:cNvSpPr>
          <p:nvPr/>
        </p:nvSpPr>
        <p:spPr bwMode="auto">
          <a:xfrm>
            <a:off x="5227649" y="1617364"/>
            <a:ext cx="1477951" cy="193070"/>
          </a:xfrm>
          <a:prstGeom prst="rect">
            <a:avLst/>
          </a:prstGeom>
          <a:solidFill>
            <a:srgbClr val="92D050"/>
          </a:solidFill>
          <a:ln w="6350">
            <a:solidFill>
              <a:schemeClr val="bg2"/>
            </a:solidFill>
            <a:miter lim="800000"/>
            <a:headEnd/>
            <a:tailEnd/>
          </a:ln>
        </p:spPr>
        <p:txBody>
          <a:bodyPr wrap="none" anchor="ctr"/>
          <a:lstStyle/>
          <a:p>
            <a:pPr algn="ctr">
              <a:lnSpc>
                <a:spcPct val="100000"/>
              </a:lnSpc>
              <a:defRPr/>
            </a:pPr>
            <a:r>
              <a:rPr lang="en-US" altLang="ko-KR" sz="1000" spc="-10" dirty="0" smtClean="0">
                <a:solidFill>
                  <a:srgbClr val="000000"/>
                </a:solidFill>
                <a:latin typeface="Arial Narrow" panose="020B0606020202030204" pitchFamily="34" charset="0"/>
                <a:cs typeface="Arial" panose="020B0604020202020204" pitchFamily="34" charset="0"/>
              </a:rPr>
              <a:t>DCV Test Leader</a:t>
            </a:r>
            <a:endParaRPr lang="en-US" altLang="ko-KR" sz="1000" spc="-10" dirty="0">
              <a:solidFill>
                <a:srgbClr val="000000"/>
              </a:solidFill>
              <a:latin typeface="Arial Narrow" panose="020B0606020202030204" pitchFamily="34" charset="0"/>
              <a:cs typeface="Arial" panose="020B0604020202020204" pitchFamily="34" charset="0"/>
            </a:endParaRPr>
          </a:p>
        </p:txBody>
      </p:sp>
      <p:sp>
        <p:nvSpPr>
          <p:cNvPr id="48" name="Rectangle 89"/>
          <p:cNvSpPr>
            <a:spLocks noChangeArrowheads="1"/>
          </p:cNvSpPr>
          <p:nvPr/>
        </p:nvSpPr>
        <p:spPr bwMode="auto">
          <a:xfrm>
            <a:off x="4438650" y="2486605"/>
            <a:ext cx="1425294" cy="305367"/>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r>
              <a:rPr lang="en-US" altLang="ko-KR" sz="1000" dirty="0" smtClean="0">
                <a:solidFill>
                  <a:srgbClr val="000000"/>
                </a:solidFill>
                <a:latin typeface="Arial Narrow" panose="020B0606020202030204" pitchFamily="34" charset="0"/>
                <a:ea typeface="맑은 고딕" panose="020B0503020000020004" pitchFamily="50" charset="-127"/>
                <a:cs typeface="Arial" panose="020B0604020202020204" pitchFamily="34" charset="0"/>
              </a:rPr>
              <a:t>&lt;Function in charged&gt;</a:t>
            </a: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49" name="Rectangle 90"/>
          <p:cNvSpPr>
            <a:spLocks noChangeArrowheads="1"/>
          </p:cNvSpPr>
          <p:nvPr/>
        </p:nvSpPr>
        <p:spPr bwMode="auto">
          <a:xfrm>
            <a:off x="4438650" y="2282511"/>
            <a:ext cx="1425294" cy="228053"/>
          </a:xfrm>
          <a:prstGeom prst="rect">
            <a:avLst/>
          </a:prstGeom>
          <a:solidFill>
            <a:schemeClr val="accent1"/>
          </a:solidFill>
          <a:ln w="6350">
            <a:solidFill>
              <a:schemeClr val="bg2"/>
            </a:solidFill>
            <a:miter lim="800000"/>
            <a:headEnd/>
            <a:tailEnd/>
          </a:ln>
        </p:spPr>
        <p:txBody>
          <a:bodyPr wrap="none" anchor="ctr"/>
          <a:lstStyle/>
          <a:p>
            <a:pPr algn="ctr">
              <a:defRPr/>
            </a:pPr>
            <a:r>
              <a:rPr lang="en-US" altLang="ko-KR" sz="1000" dirty="0" smtClean="0">
                <a:solidFill>
                  <a:srgbClr val="000000"/>
                </a:solidFill>
                <a:latin typeface="Arial Narrow" panose="020B0606020202030204" pitchFamily="34" charset="0"/>
                <a:cs typeface="Arial" panose="020B0604020202020204" pitchFamily="34" charset="0"/>
              </a:rPr>
              <a:t>DCV Member 1</a:t>
            </a:r>
            <a:endParaRPr lang="en-US" altLang="ko-KR" sz="1000" dirty="0">
              <a:solidFill>
                <a:srgbClr val="000000"/>
              </a:solidFill>
              <a:latin typeface="Arial Narrow" panose="020B0606020202030204" pitchFamily="34" charset="0"/>
              <a:cs typeface="Arial" panose="020B0604020202020204" pitchFamily="34" charset="0"/>
            </a:endParaRPr>
          </a:p>
        </p:txBody>
      </p:sp>
      <p:sp>
        <p:nvSpPr>
          <p:cNvPr id="50" name="Rectangle 89"/>
          <p:cNvSpPr>
            <a:spLocks noChangeArrowheads="1"/>
          </p:cNvSpPr>
          <p:nvPr/>
        </p:nvSpPr>
        <p:spPr bwMode="auto">
          <a:xfrm>
            <a:off x="4453672" y="3881598"/>
            <a:ext cx="1425294" cy="305367"/>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r>
              <a:rPr lang="en-US" altLang="ko-KR" sz="1000" dirty="0" smtClean="0">
                <a:solidFill>
                  <a:srgbClr val="000000"/>
                </a:solidFill>
                <a:latin typeface="Arial Narrow" panose="020B0606020202030204" pitchFamily="34" charset="0"/>
                <a:ea typeface="맑은 고딕" panose="020B0503020000020004" pitchFamily="50" charset="-127"/>
                <a:cs typeface="Arial" panose="020B0604020202020204" pitchFamily="34" charset="0"/>
              </a:rPr>
              <a:t>&lt;Function in charged&gt;</a:t>
            </a: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51" name="Rectangle 90"/>
          <p:cNvSpPr>
            <a:spLocks noChangeArrowheads="1"/>
          </p:cNvSpPr>
          <p:nvPr/>
        </p:nvSpPr>
        <p:spPr bwMode="auto">
          <a:xfrm>
            <a:off x="4453672" y="3677504"/>
            <a:ext cx="1425294" cy="228053"/>
          </a:xfrm>
          <a:prstGeom prst="rect">
            <a:avLst/>
          </a:prstGeom>
          <a:solidFill>
            <a:schemeClr val="accent1"/>
          </a:solidFill>
          <a:ln w="6350">
            <a:solidFill>
              <a:schemeClr val="bg2"/>
            </a:solidFill>
            <a:miter lim="800000"/>
            <a:headEnd/>
            <a:tailEnd/>
          </a:ln>
        </p:spPr>
        <p:txBody>
          <a:bodyPr wrap="none" anchor="ctr"/>
          <a:lstStyle/>
          <a:p>
            <a:pPr algn="ctr">
              <a:defRPr/>
            </a:pPr>
            <a:r>
              <a:rPr lang="en-US" altLang="ko-KR" sz="1000" dirty="0" smtClean="0">
                <a:solidFill>
                  <a:srgbClr val="000000"/>
                </a:solidFill>
                <a:latin typeface="Arial Narrow" panose="020B0606020202030204" pitchFamily="34" charset="0"/>
                <a:cs typeface="Arial" panose="020B0604020202020204" pitchFamily="34" charset="0"/>
              </a:rPr>
              <a:t>DCV Member n</a:t>
            </a:r>
            <a:endParaRPr lang="en-US" altLang="ko-KR" sz="1000" dirty="0">
              <a:solidFill>
                <a:srgbClr val="000000"/>
              </a:solidFill>
              <a:latin typeface="Arial Narrow" panose="020B0606020202030204" pitchFamily="34" charset="0"/>
              <a:cs typeface="Arial" panose="020B0604020202020204" pitchFamily="34" charset="0"/>
            </a:endParaRPr>
          </a:p>
        </p:txBody>
      </p:sp>
      <p:sp>
        <p:nvSpPr>
          <p:cNvPr id="56" name="Rectangle 89"/>
          <p:cNvSpPr>
            <a:spLocks noChangeArrowheads="1"/>
          </p:cNvSpPr>
          <p:nvPr/>
        </p:nvSpPr>
        <p:spPr bwMode="auto">
          <a:xfrm>
            <a:off x="6105525" y="2500559"/>
            <a:ext cx="1425294" cy="305367"/>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r>
              <a:rPr lang="en-US" altLang="ko-KR" sz="1000" dirty="0" smtClean="0">
                <a:solidFill>
                  <a:srgbClr val="000000"/>
                </a:solidFill>
                <a:latin typeface="Arial Narrow" panose="020B0606020202030204" pitchFamily="34" charset="0"/>
                <a:ea typeface="맑은 고딕" panose="020B0503020000020004" pitchFamily="50" charset="-127"/>
                <a:cs typeface="Arial" panose="020B0604020202020204" pitchFamily="34" charset="0"/>
              </a:rPr>
              <a:t>&lt;Function in charged&gt;</a:t>
            </a: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57" name="Rectangle 90"/>
          <p:cNvSpPr>
            <a:spLocks noChangeArrowheads="1"/>
          </p:cNvSpPr>
          <p:nvPr/>
        </p:nvSpPr>
        <p:spPr bwMode="auto">
          <a:xfrm>
            <a:off x="6104746" y="2283064"/>
            <a:ext cx="1425294" cy="228053"/>
          </a:xfrm>
          <a:prstGeom prst="rect">
            <a:avLst/>
          </a:prstGeom>
          <a:solidFill>
            <a:srgbClr val="99CCFF"/>
          </a:solidFill>
          <a:ln w="6350">
            <a:solidFill>
              <a:schemeClr val="bg2"/>
            </a:solidFill>
            <a:miter lim="800000"/>
            <a:headEnd/>
            <a:tailEnd/>
          </a:ln>
        </p:spPr>
        <p:txBody>
          <a:bodyPr wrap="none" anchor="ctr"/>
          <a:lstStyle/>
          <a:p>
            <a:pPr algn="ctr">
              <a:defRPr/>
            </a:pPr>
            <a:r>
              <a:rPr lang="en-US" altLang="ko-KR" sz="1000" dirty="0" smtClean="0">
                <a:solidFill>
                  <a:srgbClr val="000000"/>
                </a:solidFill>
                <a:latin typeface="Arial Narrow" panose="020B0606020202030204" pitchFamily="34" charset="0"/>
                <a:cs typeface="Arial" panose="020B0604020202020204" pitchFamily="34" charset="0"/>
              </a:rPr>
              <a:t>Vendor Member 1</a:t>
            </a:r>
            <a:endParaRPr lang="en-US" altLang="ko-KR" sz="1000" dirty="0">
              <a:solidFill>
                <a:srgbClr val="000000"/>
              </a:solidFill>
              <a:latin typeface="Arial Narrow" panose="020B0606020202030204" pitchFamily="34" charset="0"/>
              <a:cs typeface="Arial" panose="020B0604020202020204" pitchFamily="34" charset="0"/>
            </a:endParaRPr>
          </a:p>
        </p:txBody>
      </p:sp>
      <p:sp>
        <p:nvSpPr>
          <p:cNvPr id="58" name="Rectangle 89"/>
          <p:cNvSpPr>
            <a:spLocks noChangeArrowheads="1"/>
          </p:cNvSpPr>
          <p:nvPr/>
        </p:nvSpPr>
        <p:spPr bwMode="auto">
          <a:xfrm>
            <a:off x="6120547" y="3895552"/>
            <a:ext cx="1425294" cy="305367"/>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r>
              <a:rPr lang="en-US" altLang="ko-KR" sz="1000" dirty="0" smtClean="0">
                <a:solidFill>
                  <a:srgbClr val="000000"/>
                </a:solidFill>
                <a:latin typeface="Arial Narrow" panose="020B0606020202030204" pitchFamily="34" charset="0"/>
                <a:ea typeface="맑은 고딕" panose="020B0503020000020004" pitchFamily="50" charset="-127"/>
                <a:cs typeface="Arial" panose="020B0604020202020204" pitchFamily="34" charset="0"/>
              </a:rPr>
              <a:t>&lt;Function in charged&gt;</a:t>
            </a: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60" name="Rectangle 90"/>
          <p:cNvSpPr>
            <a:spLocks noChangeArrowheads="1"/>
          </p:cNvSpPr>
          <p:nvPr/>
        </p:nvSpPr>
        <p:spPr bwMode="auto">
          <a:xfrm>
            <a:off x="6120547" y="3691458"/>
            <a:ext cx="1425294" cy="228053"/>
          </a:xfrm>
          <a:prstGeom prst="rect">
            <a:avLst/>
          </a:prstGeom>
          <a:solidFill>
            <a:srgbClr val="99CCFF"/>
          </a:solidFill>
          <a:ln w="6350">
            <a:solidFill>
              <a:schemeClr val="bg2"/>
            </a:solidFill>
            <a:miter lim="800000"/>
            <a:headEnd/>
            <a:tailEnd/>
          </a:ln>
        </p:spPr>
        <p:txBody>
          <a:bodyPr wrap="none" anchor="ctr"/>
          <a:lstStyle/>
          <a:p>
            <a:pPr algn="ctr">
              <a:defRPr/>
            </a:pPr>
            <a:r>
              <a:rPr lang="en-US" altLang="ko-KR" sz="1000" dirty="0" smtClean="0">
                <a:solidFill>
                  <a:srgbClr val="000000"/>
                </a:solidFill>
                <a:latin typeface="Arial Narrow" panose="020B0606020202030204" pitchFamily="34" charset="0"/>
                <a:cs typeface="Arial" panose="020B0604020202020204" pitchFamily="34" charset="0"/>
              </a:rPr>
              <a:t>Vendor Member n</a:t>
            </a:r>
            <a:endParaRPr lang="en-US" altLang="ko-KR" sz="1000" dirty="0">
              <a:solidFill>
                <a:srgbClr val="000000"/>
              </a:solidFill>
              <a:latin typeface="Arial Narrow" panose="020B0606020202030204" pitchFamily="34" charset="0"/>
              <a:cs typeface="Arial" panose="020B0604020202020204" pitchFamily="34" charset="0"/>
            </a:endParaRPr>
          </a:p>
        </p:txBody>
      </p:sp>
      <p:sp>
        <p:nvSpPr>
          <p:cNvPr id="61" name="Rectangle 89"/>
          <p:cNvSpPr>
            <a:spLocks noChangeArrowheads="1"/>
          </p:cNvSpPr>
          <p:nvPr/>
        </p:nvSpPr>
        <p:spPr bwMode="auto">
          <a:xfrm>
            <a:off x="8237145" y="1793152"/>
            <a:ext cx="1477951" cy="239158"/>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100000"/>
              </a:lnSpc>
            </a:pP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62" name="Rectangle 90"/>
          <p:cNvSpPr>
            <a:spLocks noChangeArrowheads="1"/>
          </p:cNvSpPr>
          <p:nvPr/>
        </p:nvSpPr>
        <p:spPr bwMode="auto">
          <a:xfrm>
            <a:off x="8237145" y="1608723"/>
            <a:ext cx="1477951" cy="193070"/>
          </a:xfrm>
          <a:prstGeom prst="rect">
            <a:avLst/>
          </a:prstGeom>
          <a:solidFill>
            <a:srgbClr val="92D050"/>
          </a:solidFill>
          <a:ln w="6350">
            <a:solidFill>
              <a:schemeClr val="bg2"/>
            </a:solidFill>
            <a:miter lim="800000"/>
            <a:headEnd/>
            <a:tailEnd/>
          </a:ln>
        </p:spPr>
        <p:txBody>
          <a:bodyPr wrap="none" anchor="ctr"/>
          <a:lstStyle/>
          <a:p>
            <a:pPr algn="ctr">
              <a:lnSpc>
                <a:spcPct val="100000"/>
              </a:lnSpc>
              <a:defRPr/>
            </a:pPr>
            <a:r>
              <a:rPr lang="en-US" altLang="ko-KR" sz="1000" spc="-10" dirty="0" smtClean="0">
                <a:solidFill>
                  <a:srgbClr val="000000"/>
                </a:solidFill>
                <a:latin typeface="Arial Narrow" panose="020B0606020202030204" pitchFamily="34" charset="0"/>
                <a:cs typeface="Arial" panose="020B0604020202020204" pitchFamily="34" charset="0"/>
              </a:rPr>
              <a:t>HQ TM</a:t>
            </a:r>
            <a:endParaRPr lang="en-US" altLang="ko-KR" sz="1000" spc="-10" dirty="0">
              <a:solidFill>
                <a:srgbClr val="000000"/>
              </a:solidFill>
              <a:latin typeface="Arial Narrow" panose="020B0606020202030204" pitchFamily="34" charset="0"/>
              <a:cs typeface="Arial" panose="020B0604020202020204" pitchFamily="34" charset="0"/>
            </a:endParaRPr>
          </a:p>
        </p:txBody>
      </p:sp>
      <p:sp>
        <p:nvSpPr>
          <p:cNvPr id="63" name="Rectangle 89"/>
          <p:cNvSpPr>
            <a:spLocks noChangeArrowheads="1"/>
          </p:cNvSpPr>
          <p:nvPr/>
        </p:nvSpPr>
        <p:spPr bwMode="auto">
          <a:xfrm>
            <a:off x="8237145" y="2347227"/>
            <a:ext cx="1477951" cy="239158"/>
          </a:xfrm>
          <a:prstGeom prst="rect">
            <a:avLst/>
          </a:prstGeom>
          <a:noFill/>
          <a:ln w="6350">
            <a:solidFill>
              <a:schemeClr val="bg2"/>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100000"/>
              </a:lnSpc>
            </a:pP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64" name="Rectangle 90"/>
          <p:cNvSpPr>
            <a:spLocks noChangeArrowheads="1"/>
          </p:cNvSpPr>
          <p:nvPr/>
        </p:nvSpPr>
        <p:spPr bwMode="auto">
          <a:xfrm>
            <a:off x="8237145" y="2162798"/>
            <a:ext cx="1477951" cy="193070"/>
          </a:xfrm>
          <a:prstGeom prst="rect">
            <a:avLst/>
          </a:prstGeom>
          <a:solidFill>
            <a:srgbClr val="92D050"/>
          </a:solidFill>
          <a:ln w="6350">
            <a:solidFill>
              <a:schemeClr val="bg2"/>
            </a:solidFill>
            <a:prstDash val="lgDash"/>
            <a:miter lim="800000"/>
            <a:headEnd/>
            <a:tailEnd/>
          </a:ln>
        </p:spPr>
        <p:txBody>
          <a:bodyPr wrap="none" anchor="ctr"/>
          <a:lstStyle/>
          <a:p>
            <a:pPr algn="ctr">
              <a:lnSpc>
                <a:spcPct val="100000"/>
              </a:lnSpc>
              <a:defRPr/>
            </a:pPr>
            <a:r>
              <a:rPr lang="en-US" altLang="ko-KR" sz="1000" spc="-10" dirty="0" smtClean="0">
                <a:solidFill>
                  <a:srgbClr val="000000"/>
                </a:solidFill>
                <a:latin typeface="Arial Narrow" panose="020B0606020202030204" pitchFamily="34" charset="0"/>
                <a:cs typeface="Arial" panose="020B0604020202020204" pitchFamily="34" charset="0"/>
              </a:rPr>
              <a:t>DM</a:t>
            </a:r>
            <a:endParaRPr lang="en-US" altLang="ko-KR" sz="1000" spc="-10" dirty="0">
              <a:solidFill>
                <a:srgbClr val="000000"/>
              </a:solidFill>
              <a:latin typeface="Arial Narrow" panose="020B0606020202030204" pitchFamily="34" charset="0"/>
              <a:cs typeface="Arial" panose="020B0604020202020204" pitchFamily="34" charset="0"/>
            </a:endParaRPr>
          </a:p>
        </p:txBody>
      </p:sp>
      <p:sp>
        <p:nvSpPr>
          <p:cNvPr id="65" name="Rectangle 89"/>
          <p:cNvSpPr>
            <a:spLocks noChangeArrowheads="1"/>
          </p:cNvSpPr>
          <p:nvPr/>
        </p:nvSpPr>
        <p:spPr bwMode="auto">
          <a:xfrm>
            <a:off x="8237145" y="3861933"/>
            <a:ext cx="1477951" cy="239158"/>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100000"/>
              </a:lnSpc>
            </a:pP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66" name="Rectangle 90"/>
          <p:cNvSpPr>
            <a:spLocks noChangeArrowheads="1"/>
          </p:cNvSpPr>
          <p:nvPr/>
        </p:nvSpPr>
        <p:spPr bwMode="auto">
          <a:xfrm>
            <a:off x="8237145" y="3677504"/>
            <a:ext cx="1477951" cy="193070"/>
          </a:xfrm>
          <a:prstGeom prst="rect">
            <a:avLst/>
          </a:prstGeom>
          <a:solidFill>
            <a:srgbClr val="92D050"/>
          </a:solidFill>
          <a:ln w="6350">
            <a:solidFill>
              <a:schemeClr val="bg2"/>
            </a:solidFill>
            <a:miter lim="800000"/>
            <a:headEnd/>
            <a:tailEnd/>
          </a:ln>
        </p:spPr>
        <p:txBody>
          <a:bodyPr wrap="none" anchor="ctr"/>
          <a:lstStyle/>
          <a:p>
            <a:pPr algn="ctr">
              <a:lnSpc>
                <a:spcPct val="100000"/>
              </a:lnSpc>
              <a:defRPr/>
            </a:pPr>
            <a:r>
              <a:rPr lang="en-US" altLang="ko-KR" sz="1000" spc="-10" dirty="0" smtClean="0">
                <a:solidFill>
                  <a:srgbClr val="000000"/>
                </a:solidFill>
                <a:latin typeface="Arial Narrow" panose="020B0606020202030204" pitchFamily="34" charset="0"/>
                <a:cs typeface="Arial" panose="020B0604020202020204" pitchFamily="34" charset="0"/>
              </a:rPr>
              <a:t>HQ Member n</a:t>
            </a:r>
            <a:endParaRPr lang="en-US" altLang="ko-KR" sz="1000" spc="-10" dirty="0">
              <a:solidFill>
                <a:srgbClr val="000000"/>
              </a:solidFill>
              <a:latin typeface="Arial Narrow" panose="020B0606020202030204" pitchFamily="34" charset="0"/>
              <a:cs typeface="Arial" panose="020B0604020202020204" pitchFamily="34" charset="0"/>
            </a:endParaRPr>
          </a:p>
        </p:txBody>
      </p:sp>
      <p:cxnSp>
        <p:nvCxnSpPr>
          <p:cNvPr id="12" name="Elbow Connector 11"/>
          <p:cNvCxnSpPr>
            <a:stCxn id="46" idx="2"/>
            <a:endCxn id="49" idx="0"/>
          </p:cNvCxnSpPr>
          <p:nvPr/>
        </p:nvCxnSpPr>
        <p:spPr bwMode="auto">
          <a:xfrm rot="5400000">
            <a:off x="5438181" y="1754067"/>
            <a:ext cx="241560" cy="815328"/>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Elbow Connector 14"/>
          <p:cNvCxnSpPr>
            <a:stCxn id="46" idx="2"/>
            <a:endCxn id="57" idx="0"/>
          </p:cNvCxnSpPr>
          <p:nvPr/>
        </p:nvCxnSpPr>
        <p:spPr bwMode="auto">
          <a:xfrm rot="16200000" flipH="1">
            <a:off x="6270953" y="1736623"/>
            <a:ext cx="242113" cy="850768"/>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70" name="Rectangle 89"/>
          <p:cNvSpPr>
            <a:spLocks noChangeArrowheads="1"/>
          </p:cNvSpPr>
          <p:nvPr/>
        </p:nvSpPr>
        <p:spPr bwMode="auto">
          <a:xfrm>
            <a:off x="8237145" y="2911510"/>
            <a:ext cx="1477951" cy="239158"/>
          </a:xfrm>
          <a:prstGeom prst="rect">
            <a:avLst/>
          </a:prstGeom>
          <a:noFill/>
          <a:ln w="63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100000"/>
              </a:lnSpc>
            </a:pPr>
            <a:endParaRPr lang="en-US" altLang="ko-KR" sz="1000" dirty="0">
              <a:solidFill>
                <a:srgbClr val="000000"/>
              </a:solidFill>
              <a:latin typeface="Arial Narrow" panose="020B0606020202030204" pitchFamily="34" charset="0"/>
              <a:ea typeface="맑은 고딕" panose="020B0503020000020004" pitchFamily="50" charset="-127"/>
              <a:cs typeface="Arial" panose="020B0604020202020204" pitchFamily="34" charset="0"/>
            </a:endParaRPr>
          </a:p>
        </p:txBody>
      </p:sp>
      <p:sp>
        <p:nvSpPr>
          <p:cNvPr id="71" name="Rectangle 90"/>
          <p:cNvSpPr>
            <a:spLocks noChangeArrowheads="1"/>
          </p:cNvSpPr>
          <p:nvPr/>
        </p:nvSpPr>
        <p:spPr bwMode="auto">
          <a:xfrm>
            <a:off x="8237145" y="2727081"/>
            <a:ext cx="1477951" cy="193070"/>
          </a:xfrm>
          <a:prstGeom prst="rect">
            <a:avLst/>
          </a:prstGeom>
          <a:solidFill>
            <a:srgbClr val="92D050"/>
          </a:solidFill>
          <a:ln w="6350">
            <a:solidFill>
              <a:schemeClr val="bg2"/>
            </a:solidFill>
            <a:miter lim="800000"/>
            <a:headEnd/>
            <a:tailEnd/>
          </a:ln>
        </p:spPr>
        <p:txBody>
          <a:bodyPr wrap="none" anchor="ctr"/>
          <a:lstStyle/>
          <a:p>
            <a:pPr algn="ctr">
              <a:lnSpc>
                <a:spcPct val="100000"/>
              </a:lnSpc>
              <a:defRPr/>
            </a:pPr>
            <a:r>
              <a:rPr lang="en-US" altLang="ko-KR" sz="1000" spc="-10" dirty="0" smtClean="0">
                <a:solidFill>
                  <a:srgbClr val="000000"/>
                </a:solidFill>
                <a:latin typeface="Arial Narrow" panose="020B0606020202030204" pitchFamily="34" charset="0"/>
                <a:cs typeface="Arial" panose="020B0604020202020204" pitchFamily="34" charset="0"/>
              </a:rPr>
              <a:t>HQ Member 1</a:t>
            </a:r>
            <a:endParaRPr lang="en-US" altLang="ko-KR" sz="1000" spc="-10" dirty="0">
              <a:solidFill>
                <a:srgbClr val="000000"/>
              </a:solidFill>
              <a:latin typeface="Arial Narrow" panose="020B0606020202030204" pitchFamily="34" charset="0"/>
              <a:cs typeface="Arial" panose="020B0604020202020204" pitchFamily="34" charset="0"/>
            </a:endParaRPr>
          </a:p>
        </p:txBody>
      </p:sp>
      <p:cxnSp>
        <p:nvCxnSpPr>
          <p:cNvPr id="73" name="Straight Connector 72"/>
          <p:cNvCxnSpPr/>
          <p:nvPr/>
        </p:nvCxnSpPr>
        <p:spPr bwMode="auto">
          <a:xfrm>
            <a:off x="1981200" y="1658034"/>
            <a:ext cx="0" cy="2479626"/>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2" name="Rectangle 1"/>
          <p:cNvSpPr/>
          <p:nvPr/>
        </p:nvSpPr>
        <p:spPr bwMode="auto">
          <a:xfrm>
            <a:off x="79270" y="1524000"/>
            <a:ext cx="1673330" cy="2828925"/>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dirty="0" smtClean="0">
              <a:ln>
                <a:noFill/>
              </a:ln>
              <a:solidFill>
                <a:schemeClr val="tx1"/>
              </a:solidFill>
              <a:effectLst/>
              <a:latin typeface="Arial Narrow" panose="020B0606020202030204" pitchFamily="34" charset="0"/>
              <a:ea typeface="돋움" pitchFamily="50" charset="-127"/>
            </a:endParaRPr>
          </a:p>
        </p:txBody>
      </p:sp>
      <p:grpSp>
        <p:nvGrpSpPr>
          <p:cNvPr id="33" name="Group 32"/>
          <p:cNvGrpSpPr/>
          <p:nvPr/>
        </p:nvGrpSpPr>
        <p:grpSpPr>
          <a:xfrm>
            <a:off x="4181475" y="1533525"/>
            <a:ext cx="2905125" cy="2819400"/>
            <a:chOff x="4181475" y="1600200"/>
            <a:chExt cx="2905125" cy="2819400"/>
          </a:xfrm>
        </p:grpSpPr>
        <p:cxnSp>
          <p:nvCxnSpPr>
            <p:cNvPr id="9" name="Straight Connector 8"/>
            <p:cNvCxnSpPr/>
            <p:nvPr/>
          </p:nvCxnSpPr>
          <p:spPr bwMode="auto">
            <a:xfrm>
              <a:off x="4191000" y="1600200"/>
              <a:ext cx="0" cy="28194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a:off x="4191000" y="4419600"/>
              <a:ext cx="1775625"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flipV="1">
              <a:off x="5966625" y="2162798"/>
              <a:ext cx="0" cy="2256802"/>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a:off x="5966625" y="2162798"/>
              <a:ext cx="1119975"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a:off x="4181475" y="1600200"/>
              <a:ext cx="2895600" cy="17164"/>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a:off x="7086600" y="1600200"/>
              <a:ext cx="0" cy="562598"/>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
        <p:nvSpPr>
          <p:cNvPr id="42" name="Rectangle 41"/>
          <p:cNvSpPr/>
          <p:nvPr/>
        </p:nvSpPr>
        <p:spPr bwMode="auto">
          <a:xfrm>
            <a:off x="79270" y="1075880"/>
            <a:ext cx="3883130" cy="370242"/>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dirty="0" smtClean="0">
              <a:ln>
                <a:noFill/>
              </a:ln>
              <a:solidFill>
                <a:schemeClr val="tx1"/>
              </a:solidFill>
              <a:effectLst/>
              <a:latin typeface="Arial" charset="0"/>
              <a:ea typeface="돋움" pitchFamily="50" charset="-127"/>
            </a:endParaRPr>
          </a:p>
        </p:txBody>
      </p:sp>
      <p:sp>
        <p:nvSpPr>
          <p:cNvPr id="53" name="Rectangle 52"/>
          <p:cNvSpPr/>
          <p:nvPr/>
        </p:nvSpPr>
        <p:spPr bwMode="auto">
          <a:xfrm>
            <a:off x="5029200" y="1075880"/>
            <a:ext cx="4800600" cy="370242"/>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dirty="0" smtClean="0">
              <a:ln>
                <a:noFill/>
              </a:ln>
              <a:solidFill>
                <a:schemeClr val="tx1"/>
              </a:solidFill>
              <a:effectLst/>
              <a:latin typeface="Arial" charset="0"/>
              <a:ea typeface="돋움" pitchFamily="50" charset="-127"/>
            </a:endParaRPr>
          </a:p>
        </p:txBody>
      </p:sp>
    </p:spTree>
    <p:extLst>
      <p:ext uri="{BB962C8B-B14F-4D97-AF65-F5344CB8AC3E}">
        <p14:creationId xmlns:p14="http://schemas.microsoft.com/office/powerpoint/2010/main" val="329686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79270" y="162335"/>
            <a:ext cx="2010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a:latin typeface="Arial Narrow" panose="020B0606020202030204" pitchFamily="34" charset="0"/>
                <a:ea typeface="LG스마트체 Regular" panose="020B0600000101010101" pitchFamily="50" charset="-127"/>
              </a:rPr>
              <a:t>Let’s Get Situational</a:t>
            </a:r>
          </a:p>
        </p:txBody>
      </p:sp>
      <p:sp>
        <p:nvSpPr>
          <p:cNvPr id="33" name="TextBox 32"/>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2/16</a:t>
            </a:r>
            <a:endParaRPr lang="en-US" sz="1000" dirty="0">
              <a:latin typeface="Arial Narrow" panose="020B0606020202030204" pitchFamily="34" charset="0"/>
            </a:endParaRPr>
          </a:p>
        </p:txBody>
      </p:sp>
      <p:pic>
        <p:nvPicPr>
          <p:cNvPr id="8" name="Picture 7"/>
          <p:cNvPicPr>
            <a:picLocks noChangeAspect="1"/>
          </p:cNvPicPr>
          <p:nvPr/>
        </p:nvPicPr>
        <p:blipFill>
          <a:blip r:embed="rId2"/>
          <a:stretch>
            <a:fillRect/>
          </a:stretch>
        </p:blipFill>
        <p:spPr>
          <a:xfrm>
            <a:off x="271462" y="666750"/>
            <a:ext cx="9363075" cy="5524500"/>
          </a:xfrm>
          <a:prstGeom prst="rect">
            <a:avLst/>
          </a:prstGeom>
        </p:spPr>
      </p:pic>
    </p:spTree>
    <p:extLst>
      <p:ext uri="{BB962C8B-B14F-4D97-AF65-F5344CB8AC3E}">
        <p14:creationId xmlns:p14="http://schemas.microsoft.com/office/powerpoint/2010/main" val="1557848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79270" y="162335"/>
            <a:ext cx="5107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 </a:t>
            </a:r>
            <a:r>
              <a:rPr lang="en-US" altLang="ko-KR" sz="1800" b="1" dirty="0">
                <a:latin typeface="Arial Narrow" panose="020B0606020202030204" pitchFamily="34" charset="0"/>
                <a:ea typeface="LG스마트체 Regular" panose="020B0600000101010101" pitchFamily="50" charset="-127"/>
              </a:rPr>
              <a:t>Internal communication: </a:t>
            </a:r>
            <a:r>
              <a:rPr lang="en-US" altLang="ko-KR" sz="1800" b="1" dirty="0" smtClean="0">
                <a:latin typeface="Arial Narrow" panose="020B0606020202030204" pitchFamily="34" charset="0"/>
                <a:ea typeface="LG스마트체 Regular" panose="020B0600000101010101" pitchFamily="50" charset="-127"/>
              </a:rPr>
              <a:t>Formal Working Interaction</a:t>
            </a:r>
            <a:endParaRPr lang="en-US" altLang="ko-KR" sz="1800" b="1" dirty="0">
              <a:latin typeface="Arial Narrow" panose="020B0606020202030204" pitchFamily="34" charset="0"/>
              <a:ea typeface="LG스마트체 Regular" panose="020B0600000101010101" pitchFamily="50" charset="-127"/>
            </a:endParaRPr>
          </a:p>
        </p:txBody>
      </p:sp>
      <p:pic>
        <p:nvPicPr>
          <p:cNvPr id="2" name="Picture 1"/>
          <p:cNvPicPr>
            <a:picLocks noChangeAspect="1"/>
          </p:cNvPicPr>
          <p:nvPr/>
        </p:nvPicPr>
        <p:blipFill>
          <a:blip r:embed="rId3"/>
          <a:stretch>
            <a:fillRect/>
          </a:stretch>
        </p:blipFill>
        <p:spPr>
          <a:xfrm>
            <a:off x="4437654" y="805990"/>
            <a:ext cx="556435" cy="655417"/>
          </a:xfrm>
          <a:prstGeom prst="rect">
            <a:avLst/>
          </a:prstGeom>
        </p:spPr>
      </p:pic>
      <p:pic>
        <p:nvPicPr>
          <p:cNvPr id="4" name="Picture 3"/>
          <p:cNvPicPr>
            <a:picLocks noChangeAspect="1"/>
          </p:cNvPicPr>
          <p:nvPr/>
        </p:nvPicPr>
        <p:blipFill>
          <a:blip r:embed="rId4"/>
          <a:stretch>
            <a:fillRect/>
          </a:stretch>
        </p:blipFill>
        <p:spPr>
          <a:xfrm>
            <a:off x="3183344" y="763530"/>
            <a:ext cx="623887" cy="609945"/>
          </a:xfrm>
          <a:prstGeom prst="rect">
            <a:avLst/>
          </a:prstGeom>
        </p:spPr>
      </p:pic>
      <p:pic>
        <p:nvPicPr>
          <p:cNvPr id="6" name="Picture 5"/>
          <p:cNvPicPr>
            <a:picLocks noChangeAspect="1"/>
          </p:cNvPicPr>
          <p:nvPr/>
        </p:nvPicPr>
        <p:blipFill>
          <a:blip r:embed="rId4"/>
          <a:stretch>
            <a:fillRect/>
          </a:stretch>
        </p:blipFill>
        <p:spPr>
          <a:xfrm>
            <a:off x="5603513" y="782069"/>
            <a:ext cx="623887" cy="609946"/>
          </a:xfrm>
          <a:prstGeom prst="rect">
            <a:avLst/>
          </a:prstGeom>
        </p:spPr>
      </p:pic>
      <p:sp>
        <p:nvSpPr>
          <p:cNvPr id="7" name="Rectangle 90"/>
          <p:cNvSpPr>
            <a:spLocks noChangeArrowheads="1"/>
          </p:cNvSpPr>
          <p:nvPr/>
        </p:nvSpPr>
        <p:spPr bwMode="auto">
          <a:xfrm>
            <a:off x="3143538" y="1461407"/>
            <a:ext cx="762168" cy="228053"/>
          </a:xfrm>
          <a:prstGeom prst="rect">
            <a:avLst/>
          </a:prstGeom>
          <a:solidFill>
            <a:srgbClr val="92D050"/>
          </a:solidFill>
          <a:ln w="6350">
            <a:solidFill>
              <a:schemeClr val="bg2"/>
            </a:solidFill>
            <a:miter lim="800000"/>
            <a:headEnd/>
            <a:tailEnd/>
          </a:ln>
        </p:spPr>
        <p:txBody>
          <a:bodyPr wrap="none" anchor="ctr"/>
          <a:lstStyle/>
          <a:p>
            <a:pPr algn="ctr">
              <a:lnSpc>
                <a:spcPct val="100000"/>
              </a:lnSpc>
              <a:defRPr/>
            </a:pPr>
            <a:r>
              <a:rPr lang="en-US" altLang="ko-KR" sz="1000" b="1" spc="-10" dirty="0" smtClean="0">
                <a:solidFill>
                  <a:srgbClr val="000000"/>
                </a:solidFill>
                <a:latin typeface="Arial" panose="020B0604020202020204" pitchFamily="34" charset="0"/>
                <a:cs typeface="Arial" panose="020B0604020202020204" pitchFamily="34" charset="0"/>
              </a:rPr>
              <a:t>DCV Leader</a:t>
            </a:r>
            <a:endParaRPr lang="en-US" altLang="ko-KR" sz="1000" b="1" spc="-10" dirty="0">
              <a:solidFill>
                <a:srgbClr val="000000"/>
              </a:solidFill>
              <a:latin typeface="Arial" panose="020B0604020202020204" pitchFamily="34" charset="0"/>
              <a:cs typeface="Arial" panose="020B0604020202020204" pitchFamily="34" charset="0"/>
            </a:endParaRPr>
          </a:p>
        </p:txBody>
      </p:sp>
      <p:sp>
        <p:nvSpPr>
          <p:cNvPr id="9" name="Rectangle 90"/>
          <p:cNvSpPr>
            <a:spLocks noChangeArrowheads="1"/>
          </p:cNvSpPr>
          <p:nvPr/>
        </p:nvSpPr>
        <p:spPr bwMode="auto">
          <a:xfrm>
            <a:off x="5555372" y="1461408"/>
            <a:ext cx="762168" cy="228053"/>
          </a:xfrm>
          <a:prstGeom prst="rect">
            <a:avLst/>
          </a:prstGeom>
          <a:solidFill>
            <a:schemeClr val="accent1"/>
          </a:solidFill>
          <a:ln w="6350">
            <a:solidFill>
              <a:schemeClr val="bg2"/>
            </a:solidFill>
            <a:miter lim="800000"/>
            <a:headEnd/>
            <a:tailEnd/>
          </a:ln>
        </p:spPr>
        <p:txBody>
          <a:bodyPr wrap="none" anchor="ctr"/>
          <a:lstStyle/>
          <a:p>
            <a:pPr algn="ctr">
              <a:defRPr/>
            </a:pPr>
            <a:r>
              <a:rPr lang="en-US" altLang="ko-KR" sz="1000" b="1" dirty="0" smtClean="0">
                <a:solidFill>
                  <a:srgbClr val="000000"/>
                </a:solidFill>
                <a:latin typeface="Arial" panose="020B0604020202020204" pitchFamily="34" charset="0"/>
                <a:cs typeface="Arial" panose="020B0604020202020204" pitchFamily="34" charset="0"/>
              </a:rPr>
              <a:t>DCV Member</a:t>
            </a:r>
            <a:endParaRPr lang="en-US" altLang="ko-KR" sz="1000" b="1" dirty="0">
              <a:solidFill>
                <a:srgbClr val="000000"/>
              </a:solidFill>
              <a:latin typeface="Arial" panose="020B0604020202020204" pitchFamily="34" charset="0"/>
              <a:cs typeface="Arial" panose="020B0604020202020204" pitchFamily="34" charset="0"/>
            </a:endParaRPr>
          </a:p>
        </p:txBody>
      </p:sp>
      <p:sp>
        <p:nvSpPr>
          <p:cNvPr id="12" name="Left-Right Arrow 11"/>
          <p:cNvSpPr/>
          <p:nvPr/>
        </p:nvSpPr>
        <p:spPr bwMode="auto">
          <a:xfrm>
            <a:off x="3962400" y="1066973"/>
            <a:ext cx="381000" cy="142025"/>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dirty="0" smtClean="0">
              <a:ln>
                <a:noFill/>
              </a:ln>
              <a:solidFill>
                <a:schemeClr val="tx1"/>
              </a:solidFill>
              <a:effectLst/>
              <a:latin typeface="Arial" charset="0"/>
              <a:ea typeface="돋움" pitchFamily="50" charset="-127"/>
            </a:endParaRPr>
          </a:p>
        </p:txBody>
      </p:sp>
      <p:sp>
        <p:nvSpPr>
          <p:cNvPr id="13" name="Left-Right Arrow 12"/>
          <p:cNvSpPr/>
          <p:nvPr/>
        </p:nvSpPr>
        <p:spPr bwMode="auto">
          <a:xfrm>
            <a:off x="5145037" y="1057448"/>
            <a:ext cx="381000" cy="142025"/>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dirty="0" smtClean="0">
              <a:ln>
                <a:noFill/>
              </a:ln>
              <a:solidFill>
                <a:schemeClr val="tx1"/>
              </a:solidFill>
              <a:effectLst/>
              <a:latin typeface="Arial" charset="0"/>
              <a:ea typeface="돋움" pitchFamily="50" charset="-127"/>
            </a:endParaRPr>
          </a:p>
        </p:txBody>
      </p:sp>
      <p:sp>
        <p:nvSpPr>
          <p:cNvPr id="14" name="TextBox 6"/>
          <p:cNvSpPr txBox="1">
            <a:spLocks noChangeArrowheads="1"/>
          </p:cNvSpPr>
          <p:nvPr/>
        </p:nvSpPr>
        <p:spPr bwMode="auto">
          <a:xfrm>
            <a:off x="1066800" y="1964056"/>
            <a:ext cx="7982113" cy="578422"/>
          </a:xfrm>
          <a:prstGeom prst="rect">
            <a:avLst/>
          </a:prstGeom>
          <a:noFill/>
          <a:ln w="9525">
            <a:noFill/>
            <a:miter lim="800000"/>
            <a:headEnd/>
            <a:tailEnd/>
          </a:ln>
        </p:spPr>
        <p:txBody>
          <a:bodyPr wrap="square" lIns="85149" tIns="42574" rIns="85149" bIns="42574">
            <a:spAutoFit/>
          </a:bodyPr>
          <a:lstStyle/>
          <a:p>
            <a:pPr algn="ctr">
              <a:spcBef>
                <a:spcPct val="40000"/>
              </a:spcBef>
            </a:pPr>
            <a:r>
              <a:rPr lang="en-US" altLang="ko-KR" sz="1600" b="1" i="1" dirty="0" smtClean="0">
                <a:latin typeface="Arial Narrow" panose="020B0606020202030204" pitchFamily="34" charset="0"/>
                <a:ea typeface="Tahoma" panose="020B0604030504040204" pitchFamily="34" charset="0"/>
                <a:cs typeface="Tahoma" panose="020B0604030504040204" pitchFamily="34" charset="0"/>
              </a:rPr>
              <a:t>DCV Leaders </a:t>
            </a:r>
            <a:r>
              <a:rPr lang="en-US" altLang="ko-KR" sz="1600" b="1" i="1" dirty="0">
                <a:latin typeface="Arial Narrow" panose="020B0606020202030204" pitchFamily="34" charset="0"/>
                <a:ea typeface="Tahoma" panose="020B0604030504040204" pitchFamily="34" charset="0"/>
                <a:cs typeface="Tahoma" panose="020B0604030504040204" pitchFamily="34" charset="0"/>
              </a:rPr>
              <a:t>should assign tasks &amp; interact with team members differently depending on their development (professional maturity) level.</a:t>
            </a:r>
            <a:endParaRPr lang="ko-KR" altLang="en-US" sz="1600" b="1" i="1" dirty="0">
              <a:latin typeface="Arial Narrow" panose="020B0606020202030204" pitchFamily="34" charset="0"/>
              <a:cs typeface="Tahoma" panose="020B0604030504040204" pitchFamily="34" charset="0"/>
            </a:endParaRPr>
          </a:p>
        </p:txBody>
      </p:sp>
      <p:sp>
        <p:nvSpPr>
          <p:cNvPr id="15" name="모서리가 둥근 직사각형 43"/>
          <p:cNvSpPr/>
          <p:nvPr/>
        </p:nvSpPr>
        <p:spPr>
          <a:xfrm>
            <a:off x="1600200" y="2809198"/>
            <a:ext cx="1708678" cy="914304"/>
          </a:xfrm>
          <a:prstGeom prst="roundRect">
            <a:avLst>
              <a:gd name="adj" fmla="val 23997"/>
            </a:avLst>
          </a:prstGeom>
          <a:solidFill>
            <a:schemeClr val="bg1">
              <a:lumMod val="8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5149" tIns="42574" rIns="85149" bIns="42574" anchor="ctr"/>
          <a:lstStyle/>
          <a:p>
            <a:pPr algn="ctr">
              <a:spcBef>
                <a:spcPts val="0"/>
              </a:spcBef>
              <a:defRPr/>
            </a:pPr>
            <a:r>
              <a:rPr lang="en-US" altLang="ko-KR" sz="12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Development Level</a:t>
            </a:r>
          </a:p>
          <a:p>
            <a:pPr algn="ctr">
              <a:spcBef>
                <a:spcPts val="0"/>
              </a:spcBef>
              <a:defRPr/>
            </a:pPr>
            <a:r>
              <a:rPr lang="en-US" altLang="ko-KR" sz="12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(Professional Maturity)</a:t>
            </a:r>
            <a:endParaRPr lang="ko-KR" altLang="en-US" sz="1200" b="1" dirty="0">
              <a:solidFill>
                <a:schemeClr val="tx1">
                  <a:lumMod val="75000"/>
                  <a:lumOff val="25000"/>
                </a:schemeClr>
              </a:solidFill>
              <a:latin typeface="Arial Narrow" panose="020B0606020202030204" pitchFamily="34" charset="0"/>
              <a:cs typeface="Tahoma" panose="020B0604030504040204" pitchFamily="34" charset="0"/>
            </a:endParaRPr>
          </a:p>
        </p:txBody>
      </p:sp>
      <p:sp>
        <p:nvSpPr>
          <p:cNvPr id="16" name="모서리가 둥근 직사각형 44"/>
          <p:cNvSpPr/>
          <p:nvPr/>
        </p:nvSpPr>
        <p:spPr>
          <a:xfrm>
            <a:off x="3928951" y="2809198"/>
            <a:ext cx="1770786" cy="914304"/>
          </a:xfrm>
          <a:prstGeom prst="roundRect">
            <a:avLst>
              <a:gd name="adj" fmla="val 23997"/>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5149" tIns="42574" rIns="85149" bIns="42574" anchor="ctr"/>
          <a:lstStyle/>
          <a:p>
            <a:pPr algn="ctr">
              <a:spcBef>
                <a:spcPts val="0"/>
              </a:spcBef>
              <a:defRPr/>
            </a:pPr>
            <a:r>
              <a:rPr lang="en-US" altLang="ko-KR" sz="12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Competence</a:t>
            </a:r>
          </a:p>
          <a:p>
            <a:pPr algn="ctr">
              <a:spcBef>
                <a:spcPts val="0"/>
              </a:spcBef>
              <a:defRPr/>
            </a:pPr>
            <a:endParaRPr lang="en-US" altLang="ko-KR" sz="12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endParaRPr>
          </a:p>
          <a:p>
            <a:pPr algn="ctr">
              <a:spcBef>
                <a:spcPts val="0"/>
              </a:spcBef>
              <a:defRPr/>
            </a:pPr>
            <a:r>
              <a:rPr lang="en-US" altLang="ko-KR" sz="12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(Knowledge, Skills)</a:t>
            </a:r>
            <a:endParaRPr lang="ko-KR" altLang="en-US" sz="1200" b="1" dirty="0">
              <a:solidFill>
                <a:schemeClr val="tx1">
                  <a:lumMod val="75000"/>
                  <a:lumOff val="25000"/>
                </a:schemeClr>
              </a:solidFill>
              <a:latin typeface="Arial Narrow" panose="020B0606020202030204" pitchFamily="34" charset="0"/>
              <a:cs typeface="Tahoma" panose="020B0604030504040204" pitchFamily="34" charset="0"/>
            </a:endParaRPr>
          </a:p>
        </p:txBody>
      </p:sp>
      <p:sp>
        <p:nvSpPr>
          <p:cNvPr id="17" name="모서리가 둥근 직사각형 45"/>
          <p:cNvSpPr/>
          <p:nvPr/>
        </p:nvSpPr>
        <p:spPr>
          <a:xfrm>
            <a:off x="6437770" y="2809198"/>
            <a:ext cx="1905392" cy="914304"/>
          </a:xfrm>
          <a:prstGeom prst="roundRect">
            <a:avLst>
              <a:gd name="adj" fmla="val 23997"/>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5149" tIns="42574" rIns="85149" bIns="42574" anchor="ctr"/>
          <a:lstStyle/>
          <a:p>
            <a:pPr algn="ctr">
              <a:spcBef>
                <a:spcPts val="0"/>
              </a:spcBef>
              <a:defRPr/>
            </a:pPr>
            <a:r>
              <a:rPr lang="en-US" altLang="ko-KR" sz="12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Commitment</a:t>
            </a:r>
          </a:p>
          <a:p>
            <a:pPr algn="ctr">
              <a:spcBef>
                <a:spcPts val="0"/>
              </a:spcBef>
              <a:defRPr/>
            </a:pPr>
            <a:endParaRPr lang="en-US" altLang="ko-KR" sz="12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endParaRPr>
          </a:p>
          <a:p>
            <a:pPr algn="ctr">
              <a:spcBef>
                <a:spcPts val="0"/>
              </a:spcBef>
              <a:defRPr/>
            </a:pPr>
            <a:r>
              <a:rPr lang="en-US" altLang="ko-KR" sz="1200" b="1" dirty="0">
                <a:solidFill>
                  <a:schemeClr val="tx1">
                    <a:lumMod val="75000"/>
                    <a:lumOff val="25000"/>
                  </a:schemeClr>
                </a:solidFill>
                <a:latin typeface="Arial Narrow" panose="020B0606020202030204" pitchFamily="34" charset="0"/>
                <a:ea typeface="Tahoma" panose="020B0604030504040204" pitchFamily="34" charset="0"/>
                <a:cs typeface="Tahoma" panose="020B0604030504040204" pitchFamily="34" charset="0"/>
              </a:rPr>
              <a:t>(Confidence, Motivation)</a:t>
            </a:r>
            <a:endParaRPr lang="ko-KR" altLang="en-US" sz="1200" b="1" dirty="0">
              <a:solidFill>
                <a:schemeClr val="tx1">
                  <a:lumMod val="75000"/>
                  <a:lumOff val="25000"/>
                </a:schemeClr>
              </a:solidFill>
              <a:latin typeface="Arial Narrow" panose="020B0606020202030204" pitchFamily="34" charset="0"/>
              <a:cs typeface="Tahoma" panose="020B0604030504040204" pitchFamily="34" charset="0"/>
            </a:endParaRPr>
          </a:p>
        </p:txBody>
      </p:sp>
      <p:sp>
        <p:nvSpPr>
          <p:cNvPr id="18" name="TextBox 20"/>
          <p:cNvSpPr txBox="1">
            <a:spLocks noChangeArrowheads="1"/>
          </p:cNvSpPr>
          <p:nvPr/>
        </p:nvSpPr>
        <p:spPr bwMode="auto">
          <a:xfrm>
            <a:off x="3476037" y="3162247"/>
            <a:ext cx="515802" cy="270645"/>
          </a:xfrm>
          <a:prstGeom prst="rect">
            <a:avLst/>
          </a:prstGeom>
          <a:noFill/>
          <a:ln w="9525">
            <a:noFill/>
            <a:miter lim="800000"/>
            <a:headEnd/>
            <a:tailEnd/>
          </a:ln>
        </p:spPr>
        <p:txBody>
          <a:bodyPr lIns="85149" tIns="42574" rIns="85149" bIns="42574">
            <a:spAutoFit/>
          </a:bodyPr>
          <a:lstStyle/>
          <a:p>
            <a:r>
              <a:rPr lang="en-US" altLang="ko-KR" sz="1200" b="1" dirty="0">
                <a:latin typeface="Arial Narrow" panose="020B0606020202030204" pitchFamily="34" charset="0"/>
                <a:ea typeface="Tahoma" panose="020B0604030504040204" pitchFamily="34" charset="0"/>
                <a:cs typeface="Tahoma" panose="020B0604030504040204" pitchFamily="34" charset="0"/>
              </a:rPr>
              <a:t>=</a:t>
            </a:r>
            <a:endParaRPr lang="ko-KR" altLang="en-US" sz="1200" b="1" dirty="0">
              <a:latin typeface="Arial Narrow" panose="020B0606020202030204" pitchFamily="34" charset="0"/>
              <a:cs typeface="Tahoma" panose="020B0604030504040204" pitchFamily="34" charset="0"/>
            </a:endParaRPr>
          </a:p>
        </p:txBody>
      </p:sp>
      <p:sp>
        <p:nvSpPr>
          <p:cNvPr id="19" name="TextBox 21"/>
          <p:cNvSpPr txBox="1">
            <a:spLocks noChangeArrowheads="1"/>
          </p:cNvSpPr>
          <p:nvPr/>
        </p:nvSpPr>
        <p:spPr bwMode="auto">
          <a:xfrm>
            <a:off x="5973410" y="3152719"/>
            <a:ext cx="464360" cy="270645"/>
          </a:xfrm>
          <a:prstGeom prst="rect">
            <a:avLst/>
          </a:prstGeom>
          <a:noFill/>
          <a:ln w="9525">
            <a:noFill/>
            <a:miter lim="800000"/>
            <a:headEnd/>
            <a:tailEnd/>
          </a:ln>
        </p:spPr>
        <p:txBody>
          <a:bodyPr lIns="85149" tIns="42574" rIns="85149" bIns="42574">
            <a:spAutoFit/>
          </a:bodyPr>
          <a:lstStyle/>
          <a:p>
            <a:pPr>
              <a:spcBef>
                <a:spcPts val="0"/>
              </a:spcBef>
            </a:pPr>
            <a:r>
              <a:rPr lang="en-US" altLang="ko-KR" sz="1200" b="1" dirty="0">
                <a:latin typeface="Arial Narrow" panose="020B0606020202030204" pitchFamily="34" charset="0"/>
                <a:ea typeface="Tahoma" panose="020B0604030504040204" pitchFamily="34" charset="0"/>
                <a:cs typeface="Tahoma" panose="020B0604030504040204" pitchFamily="34" charset="0"/>
              </a:rPr>
              <a:t>x</a:t>
            </a:r>
            <a:endParaRPr lang="ko-KR" altLang="en-US" sz="1200" b="1" dirty="0">
              <a:latin typeface="Arial Narrow" panose="020B0606020202030204" pitchFamily="34" charset="0"/>
              <a:cs typeface="Tahoma" panose="020B0604030504040204" pitchFamily="34" charset="0"/>
            </a:endParaRPr>
          </a:p>
        </p:txBody>
      </p:sp>
      <p:sp>
        <p:nvSpPr>
          <p:cNvPr id="20" name="TextBox 30"/>
          <p:cNvSpPr txBox="1">
            <a:spLocks noChangeArrowheads="1"/>
          </p:cNvSpPr>
          <p:nvPr/>
        </p:nvSpPr>
        <p:spPr bwMode="auto">
          <a:xfrm>
            <a:off x="1448886" y="5810032"/>
            <a:ext cx="1198438" cy="255257"/>
          </a:xfrm>
          <a:prstGeom prst="rect">
            <a:avLst/>
          </a:prstGeom>
          <a:noFill/>
          <a:ln w="9525">
            <a:noFill/>
            <a:miter lim="800000"/>
            <a:headEnd/>
            <a:tailEnd/>
          </a:ln>
        </p:spPr>
        <p:txBody>
          <a:bodyPr lIns="85149" tIns="42574" rIns="85149" bIns="42574">
            <a:spAutoFit/>
          </a:bodyPr>
          <a:lstStyle/>
          <a:p>
            <a:pPr algn="ctr">
              <a:spcBef>
                <a:spcPct val="40000"/>
              </a:spcBef>
            </a:pPr>
            <a:r>
              <a:rPr lang="en-US" altLang="ko-KR" sz="1100" b="1" dirty="0">
                <a:solidFill>
                  <a:srgbClr val="C5003D"/>
                </a:solidFill>
                <a:latin typeface="Arial Narrow" panose="020B0606020202030204" pitchFamily="34" charset="0"/>
                <a:ea typeface="Tahoma" panose="020B0604030504040204" pitchFamily="34" charset="0"/>
                <a:cs typeface="Tahoma" panose="020B0604030504040204" pitchFamily="34" charset="0"/>
              </a:rPr>
              <a:t>Level  D4</a:t>
            </a:r>
            <a:endParaRPr lang="ko-KR" altLang="en-US" sz="1100" b="1" dirty="0">
              <a:solidFill>
                <a:srgbClr val="C5003D"/>
              </a:solidFill>
              <a:latin typeface="Arial Narrow" panose="020B0606020202030204" pitchFamily="34" charset="0"/>
              <a:cs typeface="Tahoma" panose="020B0604030504040204" pitchFamily="34" charset="0"/>
            </a:endParaRPr>
          </a:p>
        </p:txBody>
      </p:sp>
      <p:sp>
        <p:nvSpPr>
          <p:cNvPr id="21" name="직사각형 47"/>
          <p:cNvSpPr>
            <a:spLocks noChangeArrowheads="1"/>
          </p:cNvSpPr>
          <p:nvPr/>
        </p:nvSpPr>
        <p:spPr bwMode="auto">
          <a:xfrm>
            <a:off x="2647326" y="5681888"/>
            <a:ext cx="5797219" cy="492245"/>
          </a:xfrm>
          <a:prstGeom prst="rect">
            <a:avLst/>
          </a:prstGeom>
          <a:noFill/>
          <a:ln w="9525">
            <a:noFill/>
            <a:miter lim="800000"/>
            <a:headEnd/>
            <a:tailEnd/>
          </a:ln>
        </p:spPr>
        <p:txBody>
          <a:bodyPr wrap="square" lIns="85149" tIns="42574" rIns="85149" bIns="42574">
            <a:spAutoFit/>
          </a:bodyPr>
          <a:lstStyle/>
          <a:p>
            <a:pPr marL="103480" indent="-103480">
              <a:spcBef>
                <a:spcPct val="40000"/>
              </a:spcBef>
              <a:buFont typeface="Arial" charset="0"/>
              <a:buChar char="•"/>
            </a:pPr>
            <a:r>
              <a:rPr lang="en-US" altLang="ko-KR" sz="11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Has enough competence to do jobs alone.</a:t>
            </a:r>
          </a:p>
          <a:p>
            <a:pPr marL="103480" indent="-103480">
              <a:spcBef>
                <a:spcPct val="40000"/>
              </a:spcBef>
              <a:buFont typeface="Arial" charset="0"/>
              <a:buChar char="•"/>
            </a:pPr>
            <a:r>
              <a:rPr lang="en-US" altLang="ko-KR" sz="11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Has high level of confidence and motivation.</a:t>
            </a:r>
            <a:endParaRPr lang="ko-KR" altLang="en-US" sz="1100" b="1" i="1" dirty="0">
              <a:solidFill>
                <a:srgbClr val="000000"/>
              </a:solidFill>
              <a:latin typeface="Arial Narrow" panose="020B0606020202030204" pitchFamily="34" charset="0"/>
              <a:cs typeface="Tahoma" panose="020B0604030504040204" pitchFamily="34" charset="0"/>
            </a:endParaRPr>
          </a:p>
        </p:txBody>
      </p:sp>
      <p:sp>
        <p:nvSpPr>
          <p:cNvPr id="22" name="TextBox 30"/>
          <p:cNvSpPr txBox="1">
            <a:spLocks noChangeArrowheads="1"/>
          </p:cNvSpPr>
          <p:nvPr/>
        </p:nvSpPr>
        <p:spPr bwMode="auto">
          <a:xfrm>
            <a:off x="1448886" y="5199297"/>
            <a:ext cx="1198438" cy="255257"/>
          </a:xfrm>
          <a:prstGeom prst="rect">
            <a:avLst/>
          </a:prstGeom>
          <a:noFill/>
          <a:ln w="9525">
            <a:noFill/>
            <a:miter lim="800000"/>
            <a:headEnd/>
            <a:tailEnd/>
          </a:ln>
        </p:spPr>
        <p:txBody>
          <a:bodyPr lIns="85149" tIns="42574" rIns="85149" bIns="42574">
            <a:spAutoFit/>
          </a:bodyPr>
          <a:lstStyle/>
          <a:p>
            <a:pPr algn="ctr">
              <a:spcBef>
                <a:spcPct val="40000"/>
              </a:spcBef>
            </a:pPr>
            <a:r>
              <a:rPr lang="en-US" altLang="ko-KR" sz="1100" b="1" dirty="0">
                <a:solidFill>
                  <a:srgbClr val="C5003D"/>
                </a:solidFill>
                <a:latin typeface="Arial Narrow" panose="020B0606020202030204" pitchFamily="34" charset="0"/>
                <a:ea typeface="Tahoma" panose="020B0604030504040204" pitchFamily="34" charset="0"/>
                <a:cs typeface="Tahoma" panose="020B0604030504040204" pitchFamily="34" charset="0"/>
              </a:rPr>
              <a:t>Level  D3</a:t>
            </a:r>
            <a:endParaRPr lang="ko-KR" altLang="en-US" sz="1100" b="1" dirty="0">
              <a:solidFill>
                <a:srgbClr val="C5003D"/>
              </a:solidFill>
              <a:latin typeface="Arial Narrow" panose="020B0606020202030204" pitchFamily="34" charset="0"/>
              <a:cs typeface="Tahoma" panose="020B0604030504040204" pitchFamily="34" charset="0"/>
            </a:endParaRPr>
          </a:p>
        </p:txBody>
      </p:sp>
      <p:sp>
        <p:nvSpPr>
          <p:cNvPr id="23" name="직사각형 47"/>
          <p:cNvSpPr>
            <a:spLocks noChangeArrowheads="1"/>
          </p:cNvSpPr>
          <p:nvPr/>
        </p:nvSpPr>
        <p:spPr bwMode="auto">
          <a:xfrm>
            <a:off x="2647326" y="5112686"/>
            <a:ext cx="3924912" cy="492245"/>
          </a:xfrm>
          <a:prstGeom prst="rect">
            <a:avLst/>
          </a:prstGeom>
          <a:noFill/>
          <a:ln w="9525">
            <a:noFill/>
            <a:miter lim="800000"/>
            <a:headEnd/>
            <a:tailEnd/>
          </a:ln>
        </p:spPr>
        <p:txBody>
          <a:bodyPr wrap="none" lIns="85149" tIns="42574" rIns="85149" bIns="42574">
            <a:spAutoFit/>
          </a:bodyPr>
          <a:lstStyle/>
          <a:p>
            <a:pPr marL="103480" indent="-103480">
              <a:spcBef>
                <a:spcPct val="40000"/>
              </a:spcBef>
              <a:buFont typeface="Arial" charset="0"/>
              <a:buChar char="•"/>
            </a:pPr>
            <a:r>
              <a:rPr lang="en-US" altLang="ko-KR" sz="11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Able to produce outputs as required, but commitment levels vary.</a:t>
            </a:r>
          </a:p>
          <a:p>
            <a:pPr marL="103480" indent="-103480">
              <a:spcBef>
                <a:spcPct val="40000"/>
              </a:spcBef>
              <a:buFont typeface="Arial" charset="0"/>
              <a:buChar char="•"/>
            </a:pPr>
            <a:r>
              <a:rPr lang="en-US" altLang="ko-KR" sz="11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Has little confidence if he/she could do well in new circumstances.</a:t>
            </a:r>
            <a:endParaRPr lang="ko-KR" altLang="en-US" sz="1100" b="1" i="1" dirty="0">
              <a:solidFill>
                <a:srgbClr val="000000"/>
              </a:solidFill>
              <a:latin typeface="Arial Narrow" panose="020B0606020202030204" pitchFamily="34" charset="0"/>
              <a:cs typeface="Tahoma" panose="020B0604030504040204" pitchFamily="34" charset="0"/>
            </a:endParaRPr>
          </a:p>
        </p:txBody>
      </p:sp>
      <p:sp>
        <p:nvSpPr>
          <p:cNvPr id="24" name="TextBox 30"/>
          <p:cNvSpPr txBox="1">
            <a:spLocks noChangeArrowheads="1"/>
          </p:cNvSpPr>
          <p:nvPr/>
        </p:nvSpPr>
        <p:spPr bwMode="auto">
          <a:xfrm>
            <a:off x="1448886" y="4544907"/>
            <a:ext cx="1198438" cy="255257"/>
          </a:xfrm>
          <a:prstGeom prst="rect">
            <a:avLst/>
          </a:prstGeom>
          <a:noFill/>
          <a:ln w="9525">
            <a:noFill/>
            <a:miter lim="800000"/>
            <a:headEnd/>
            <a:tailEnd/>
          </a:ln>
        </p:spPr>
        <p:txBody>
          <a:bodyPr lIns="85149" tIns="42574" rIns="85149" bIns="42574">
            <a:spAutoFit/>
          </a:bodyPr>
          <a:lstStyle/>
          <a:p>
            <a:pPr algn="ctr">
              <a:spcBef>
                <a:spcPct val="40000"/>
              </a:spcBef>
            </a:pPr>
            <a:r>
              <a:rPr lang="en-US" altLang="ko-KR" sz="1100" b="1" dirty="0">
                <a:solidFill>
                  <a:srgbClr val="C5003D"/>
                </a:solidFill>
                <a:latin typeface="Arial Narrow" panose="020B0606020202030204" pitchFamily="34" charset="0"/>
                <a:ea typeface="Tahoma" panose="020B0604030504040204" pitchFamily="34" charset="0"/>
                <a:cs typeface="Tahoma" panose="020B0604030504040204" pitchFamily="34" charset="0"/>
              </a:rPr>
              <a:t>Level  D2</a:t>
            </a:r>
            <a:endParaRPr lang="ko-KR" altLang="en-US" sz="1100" b="1" dirty="0">
              <a:solidFill>
                <a:srgbClr val="C5003D"/>
              </a:solidFill>
              <a:latin typeface="Arial Narrow" panose="020B0606020202030204" pitchFamily="34" charset="0"/>
              <a:cs typeface="Tahoma" panose="020B0604030504040204" pitchFamily="34" charset="0"/>
            </a:endParaRPr>
          </a:p>
        </p:txBody>
      </p:sp>
      <p:sp>
        <p:nvSpPr>
          <p:cNvPr id="25" name="직사각형 47"/>
          <p:cNvSpPr>
            <a:spLocks noChangeArrowheads="1"/>
          </p:cNvSpPr>
          <p:nvPr/>
        </p:nvSpPr>
        <p:spPr bwMode="auto">
          <a:xfrm>
            <a:off x="2647324" y="4494515"/>
            <a:ext cx="5695838" cy="492245"/>
          </a:xfrm>
          <a:prstGeom prst="rect">
            <a:avLst/>
          </a:prstGeom>
          <a:noFill/>
          <a:ln w="9525">
            <a:noFill/>
            <a:miter lim="800000"/>
            <a:headEnd/>
            <a:tailEnd/>
          </a:ln>
        </p:spPr>
        <p:txBody>
          <a:bodyPr wrap="square" lIns="85149" tIns="42574" rIns="85149" bIns="42574">
            <a:spAutoFit/>
          </a:bodyPr>
          <a:lstStyle/>
          <a:p>
            <a:pPr marL="103480" indent="-103480">
              <a:spcBef>
                <a:spcPct val="40000"/>
              </a:spcBef>
              <a:buFont typeface="Arial" charset="0"/>
              <a:buChar char="•"/>
            </a:pPr>
            <a:r>
              <a:rPr lang="en-US" altLang="ko-KR" sz="11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Finds work more difficult than expected and progress is slow.</a:t>
            </a:r>
          </a:p>
          <a:p>
            <a:pPr marL="103480" indent="-103480">
              <a:spcBef>
                <a:spcPct val="40000"/>
              </a:spcBef>
              <a:buFont typeface="Arial" charset="0"/>
              <a:buChar char="•"/>
            </a:pPr>
            <a:r>
              <a:rPr lang="en-US" altLang="ko-KR" sz="11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Skill level is not high enough to achieve goals.</a:t>
            </a:r>
            <a:endParaRPr lang="ko-KR" altLang="en-US" sz="1100" b="1" i="1" dirty="0">
              <a:solidFill>
                <a:srgbClr val="000000"/>
              </a:solidFill>
              <a:latin typeface="Arial Narrow" panose="020B0606020202030204" pitchFamily="34" charset="0"/>
              <a:cs typeface="Tahoma" panose="020B0604030504040204" pitchFamily="34" charset="0"/>
            </a:endParaRPr>
          </a:p>
        </p:txBody>
      </p:sp>
      <p:sp>
        <p:nvSpPr>
          <p:cNvPr id="26" name="TextBox 30"/>
          <p:cNvSpPr txBox="1">
            <a:spLocks noChangeArrowheads="1"/>
          </p:cNvSpPr>
          <p:nvPr/>
        </p:nvSpPr>
        <p:spPr bwMode="auto">
          <a:xfrm>
            <a:off x="1448886" y="4104226"/>
            <a:ext cx="1198438" cy="174345"/>
          </a:xfrm>
          <a:prstGeom prst="rect">
            <a:avLst/>
          </a:prstGeom>
          <a:noFill/>
          <a:ln w="9525">
            <a:noFill/>
            <a:miter lim="800000"/>
            <a:headEnd/>
            <a:tailEnd/>
          </a:ln>
        </p:spPr>
        <p:txBody>
          <a:bodyPr lIns="85149" tIns="42574" rIns="85149" bIns="42574">
            <a:spAutoFit/>
          </a:bodyPr>
          <a:lstStyle/>
          <a:p>
            <a:pPr algn="ctr">
              <a:spcBef>
                <a:spcPct val="40000"/>
              </a:spcBef>
            </a:pPr>
            <a:r>
              <a:rPr lang="en-US" altLang="ko-KR" sz="1100" b="1" dirty="0">
                <a:solidFill>
                  <a:srgbClr val="C5003D"/>
                </a:solidFill>
                <a:latin typeface="Arial Narrow" panose="020B0606020202030204" pitchFamily="34" charset="0"/>
                <a:ea typeface="Tahoma" panose="020B0604030504040204" pitchFamily="34" charset="0"/>
                <a:cs typeface="Tahoma" panose="020B0604030504040204" pitchFamily="34" charset="0"/>
              </a:rPr>
              <a:t>Level  D1</a:t>
            </a:r>
            <a:endParaRPr lang="ko-KR" altLang="en-US" sz="1100" b="1" dirty="0">
              <a:solidFill>
                <a:srgbClr val="C5003D"/>
              </a:solidFill>
              <a:latin typeface="Arial Narrow" panose="020B0606020202030204" pitchFamily="34" charset="0"/>
              <a:cs typeface="Tahoma" panose="020B0604030504040204" pitchFamily="34" charset="0"/>
            </a:endParaRPr>
          </a:p>
        </p:txBody>
      </p:sp>
      <p:sp>
        <p:nvSpPr>
          <p:cNvPr id="27" name="직사각형 47"/>
          <p:cNvSpPr>
            <a:spLocks noChangeArrowheads="1"/>
          </p:cNvSpPr>
          <p:nvPr/>
        </p:nvSpPr>
        <p:spPr bwMode="auto">
          <a:xfrm>
            <a:off x="2647324" y="4066791"/>
            <a:ext cx="5797220" cy="174345"/>
          </a:xfrm>
          <a:prstGeom prst="rect">
            <a:avLst/>
          </a:prstGeom>
          <a:noFill/>
          <a:ln w="9525">
            <a:noFill/>
            <a:miter lim="800000"/>
            <a:headEnd/>
            <a:tailEnd/>
          </a:ln>
        </p:spPr>
        <p:txBody>
          <a:bodyPr wrap="square" lIns="85149" tIns="42574" rIns="85149" bIns="42574">
            <a:spAutoFit/>
          </a:bodyPr>
          <a:lstStyle/>
          <a:p>
            <a:pPr marL="103480" indent="-103480">
              <a:spcBef>
                <a:spcPct val="40000"/>
              </a:spcBef>
              <a:buFont typeface="Arial" charset="0"/>
              <a:buChar char="•"/>
            </a:pPr>
            <a:r>
              <a:rPr lang="en-US" altLang="ko-KR" sz="1100" b="1" i="1" dirty="0">
                <a:solidFill>
                  <a:srgbClr val="000000"/>
                </a:solidFill>
                <a:latin typeface="Arial Narrow" panose="020B0606020202030204" pitchFamily="34" charset="0"/>
                <a:ea typeface="Tahoma" panose="020B0604030504040204" pitchFamily="34" charset="0"/>
                <a:cs typeface="Tahoma" panose="020B0604030504040204" pitchFamily="34" charset="0"/>
              </a:rPr>
              <a:t>Interested in new challenges and ready to learn new things, but has very little competence.</a:t>
            </a:r>
            <a:endParaRPr lang="ko-KR" altLang="en-US" sz="1100" b="1" i="1" dirty="0">
              <a:solidFill>
                <a:srgbClr val="000000"/>
              </a:solidFill>
              <a:latin typeface="Arial Narrow" panose="020B0606020202030204" pitchFamily="34" charset="0"/>
              <a:cs typeface="Tahoma" panose="020B0604030504040204" pitchFamily="34" charset="0"/>
            </a:endParaRPr>
          </a:p>
        </p:txBody>
      </p:sp>
      <p:cxnSp>
        <p:nvCxnSpPr>
          <p:cNvPr id="28" name="직선 연결선 56"/>
          <p:cNvCxnSpPr/>
          <p:nvPr/>
        </p:nvCxnSpPr>
        <p:spPr bwMode="auto">
          <a:xfrm>
            <a:off x="1592902" y="3936359"/>
            <a:ext cx="6750260"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29" name="직선 연결선 56"/>
          <p:cNvCxnSpPr/>
          <p:nvPr/>
        </p:nvCxnSpPr>
        <p:spPr bwMode="auto">
          <a:xfrm>
            <a:off x="1592902" y="4460606"/>
            <a:ext cx="6750260"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30" name="직선 연결선 56"/>
          <p:cNvCxnSpPr/>
          <p:nvPr/>
        </p:nvCxnSpPr>
        <p:spPr bwMode="auto">
          <a:xfrm>
            <a:off x="1592902" y="5066386"/>
            <a:ext cx="6750260"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31" name="직선 연결선 56"/>
          <p:cNvCxnSpPr/>
          <p:nvPr/>
        </p:nvCxnSpPr>
        <p:spPr bwMode="auto">
          <a:xfrm>
            <a:off x="1592902" y="5666833"/>
            <a:ext cx="6750260"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56"/>
          <p:cNvCxnSpPr/>
          <p:nvPr/>
        </p:nvCxnSpPr>
        <p:spPr bwMode="auto">
          <a:xfrm>
            <a:off x="1592902" y="6211138"/>
            <a:ext cx="6750260"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3/16</a:t>
            </a:r>
            <a:endParaRPr lang="en-US" sz="1000" dirty="0">
              <a:latin typeface="Arial Narrow" panose="020B0606020202030204" pitchFamily="34" charset="0"/>
            </a:endParaRPr>
          </a:p>
        </p:txBody>
      </p:sp>
      <p:sp>
        <p:nvSpPr>
          <p:cNvPr id="34" name="Action Button: Forward or Next 33">
            <a:hlinkClick r:id="rId5" action="ppaction://hlinksldjump" highlightClick="1"/>
          </p:cNvPr>
          <p:cNvSpPr/>
          <p:nvPr/>
        </p:nvSpPr>
        <p:spPr bwMode="auto">
          <a:xfrm>
            <a:off x="8153400" y="3400259"/>
            <a:ext cx="144016" cy="157681"/>
          </a:xfrm>
          <a:prstGeom prst="actionButtonForwardNext">
            <a:avLst/>
          </a:prstGeom>
          <a:solidFill>
            <a:schemeClr val="bg1">
              <a:lumMod val="85000"/>
            </a:schemeClr>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900" b="0" i="0" u="none" strike="noStrike" cap="none" normalizeH="0" baseline="0" dirty="0" smtClean="0">
              <a:ln>
                <a:noFill/>
              </a:ln>
              <a:solidFill>
                <a:schemeClr val="tx1"/>
              </a:solidFill>
              <a:effectLst/>
              <a:latin typeface="Arial" pitchFamily="34" charset="0"/>
              <a:ea typeface="돋움" pitchFamily="50" charset="-127"/>
              <a:cs typeface=""/>
            </a:endParaRPr>
          </a:p>
        </p:txBody>
      </p:sp>
    </p:spTree>
    <p:extLst>
      <p:ext uri="{BB962C8B-B14F-4D97-AF65-F5344CB8AC3E}">
        <p14:creationId xmlns:p14="http://schemas.microsoft.com/office/powerpoint/2010/main" val="17849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ppt_x"/>
                                          </p:val>
                                        </p:tav>
                                        <p:tav tm="100000">
                                          <p:val>
                                            <p:strVal val="#ppt_x"/>
                                          </p:val>
                                        </p:tav>
                                      </p:tavLst>
                                    </p:anim>
                                    <p:anim calcmode="lin" valueType="num">
                                      <p:cBhvr additive="base">
                                        <p:cTn id="66" dur="500" fill="hold"/>
                                        <p:tgtEl>
                                          <p:spTgt spid="1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500" fill="hold"/>
                                        <p:tgtEl>
                                          <p:spTgt spid="22"/>
                                        </p:tgtEl>
                                        <p:attrNameLst>
                                          <p:attrName>ppt_x</p:attrName>
                                        </p:attrNameLst>
                                      </p:cBhvr>
                                      <p:tavLst>
                                        <p:tav tm="0">
                                          <p:val>
                                            <p:strVal val="#ppt_x"/>
                                          </p:val>
                                        </p:tav>
                                        <p:tav tm="100000">
                                          <p:val>
                                            <p:strVal val="#ppt_x"/>
                                          </p:val>
                                        </p:tav>
                                      </p:tavLst>
                                    </p:anim>
                                    <p:anim calcmode="lin" valueType="num">
                                      <p:cBhvr additive="base">
                                        <p:cTn id="84" dur="500" fill="hold"/>
                                        <p:tgtEl>
                                          <p:spTgt spid="2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fill="hold"/>
                                        <p:tgtEl>
                                          <p:spTgt spid="24"/>
                                        </p:tgtEl>
                                        <p:attrNameLst>
                                          <p:attrName>ppt_x</p:attrName>
                                        </p:attrNameLst>
                                      </p:cBhvr>
                                      <p:tavLst>
                                        <p:tav tm="0">
                                          <p:val>
                                            <p:strVal val="#ppt_x"/>
                                          </p:val>
                                        </p:tav>
                                        <p:tav tm="100000">
                                          <p:val>
                                            <p:strVal val="#ppt_x"/>
                                          </p:val>
                                        </p:tav>
                                      </p:tavLst>
                                    </p:anim>
                                    <p:anim calcmode="lin" valueType="num">
                                      <p:cBhvr additive="base">
                                        <p:cTn id="92" dur="500" fill="hold"/>
                                        <p:tgtEl>
                                          <p:spTgt spid="2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ppt_x"/>
                                          </p:val>
                                        </p:tav>
                                        <p:tav tm="100000">
                                          <p:val>
                                            <p:strVal val="#ppt_x"/>
                                          </p:val>
                                        </p:tav>
                                      </p:tavLst>
                                    </p:anim>
                                    <p:anim calcmode="lin" valueType="num">
                                      <p:cBhvr additive="base">
                                        <p:cTn id="96" dur="500" fill="hold"/>
                                        <p:tgtEl>
                                          <p:spTgt spid="2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fill="hold"/>
                                        <p:tgtEl>
                                          <p:spTgt spid="26"/>
                                        </p:tgtEl>
                                        <p:attrNameLst>
                                          <p:attrName>ppt_x</p:attrName>
                                        </p:attrNameLst>
                                      </p:cBhvr>
                                      <p:tavLst>
                                        <p:tav tm="0">
                                          <p:val>
                                            <p:strVal val="#ppt_x"/>
                                          </p:val>
                                        </p:tav>
                                        <p:tav tm="100000">
                                          <p:val>
                                            <p:strVal val="#ppt_x"/>
                                          </p:val>
                                        </p:tav>
                                      </p:tavLst>
                                    </p:anim>
                                    <p:anim calcmode="lin" valueType="num">
                                      <p:cBhvr additive="base">
                                        <p:cTn id="100" dur="500" fill="hold"/>
                                        <p:tgtEl>
                                          <p:spTgt spid="2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7"/>
                                        </p:tgtEl>
                                        <p:attrNameLst>
                                          <p:attrName>style.visibility</p:attrName>
                                        </p:attrNameLst>
                                      </p:cBhvr>
                                      <p:to>
                                        <p:strVal val="visible"/>
                                      </p:to>
                                    </p:set>
                                    <p:anim calcmode="lin" valueType="num">
                                      <p:cBhvr additive="base">
                                        <p:cTn id="103" dur="500" fill="hold"/>
                                        <p:tgtEl>
                                          <p:spTgt spid="27"/>
                                        </p:tgtEl>
                                        <p:attrNameLst>
                                          <p:attrName>ppt_x</p:attrName>
                                        </p:attrNameLst>
                                      </p:cBhvr>
                                      <p:tavLst>
                                        <p:tav tm="0">
                                          <p:val>
                                            <p:strVal val="#ppt_x"/>
                                          </p:val>
                                        </p:tav>
                                        <p:tav tm="100000">
                                          <p:val>
                                            <p:strVal val="#ppt_x"/>
                                          </p:val>
                                        </p:tav>
                                      </p:tavLst>
                                    </p:anim>
                                    <p:anim calcmode="lin" valueType="num">
                                      <p:cBhvr additive="base">
                                        <p:cTn id="104" dur="500" fill="hold"/>
                                        <p:tgtEl>
                                          <p:spTgt spid="27"/>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8"/>
                                        </p:tgtEl>
                                        <p:attrNameLst>
                                          <p:attrName>style.visibility</p:attrName>
                                        </p:attrNameLst>
                                      </p:cBhvr>
                                      <p:to>
                                        <p:strVal val="visible"/>
                                      </p:to>
                                    </p:set>
                                    <p:anim calcmode="lin" valueType="num">
                                      <p:cBhvr additive="base">
                                        <p:cTn id="107" dur="500" fill="hold"/>
                                        <p:tgtEl>
                                          <p:spTgt spid="28"/>
                                        </p:tgtEl>
                                        <p:attrNameLst>
                                          <p:attrName>ppt_x</p:attrName>
                                        </p:attrNameLst>
                                      </p:cBhvr>
                                      <p:tavLst>
                                        <p:tav tm="0">
                                          <p:val>
                                            <p:strVal val="#ppt_x"/>
                                          </p:val>
                                        </p:tav>
                                        <p:tav tm="100000">
                                          <p:val>
                                            <p:strVal val="#ppt_x"/>
                                          </p:val>
                                        </p:tav>
                                      </p:tavLst>
                                    </p:anim>
                                    <p:anim calcmode="lin" valueType="num">
                                      <p:cBhvr additive="base">
                                        <p:cTn id="108" dur="500" fill="hold"/>
                                        <p:tgtEl>
                                          <p:spTgt spid="28"/>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29"/>
                                        </p:tgtEl>
                                        <p:attrNameLst>
                                          <p:attrName>style.visibility</p:attrName>
                                        </p:attrNameLst>
                                      </p:cBhvr>
                                      <p:to>
                                        <p:strVal val="visible"/>
                                      </p:to>
                                    </p:set>
                                    <p:anim calcmode="lin" valueType="num">
                                      <p:cBhvr additive="base">
                                        <p:cTn id="111" dur="500" fill="hold"/>
                                        <p:tgtEl>
                                          <p:spTgt spid="29"/>
                                        </p:tgtEl>
                                        <p:attrNameLst>
                                          <p:attrName>ppt_x</p:attrName>
                                        </p:attrNameLst>
                                      </p:cBhvr>
                                      <p:tavLst>
                                        <p:tav tm="0">
                                          <p:val>
                                            <p:strVal val="#ppt_x"/>
                                          </p:val>
                                        </p:tav>
                                        <p:tav tm="100000">
                                          <p:val>
                                            <p:strVal val="#ppt_x"/>
                                          </p:val>
                                        </p:tav>
                                      </p:tavLst>
                                    </p:anim>
                                    <p:anim calcmode="lin" valueType="num">
                                      <p:cBhvr additive="base">
                                        <p:cTn id="112" dur="500" fill="hold"/>
                                        <p:tgtEl>
                                          <p:spTgt spid="29"/>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 calcmode="lin" valueType="num">
                                      <p:cBhvr additive="base">
                                        <p:cTn id="115" dur="500" fill="hold"/>
                                        <p:tgtEl>
                                          <p:spTgt spid="30"/>
                                        </p:tgtEl>
                                        <p:attrNameLst>
                                          <p:attrName>ppt_x</p:attrName>
                                        </p:attrNameLst>
                                      </p:cBhvr>
                                      <p:tavLst>
                                        <p:tav tm="0">
                                          <p:val>
                                            <p:strVal val="#ppt_x"/>
                                          </p:val>
                                        </p:tav>
                                        <p:tav tm="100000">
                                          <p:val>
                                            <p:strVal val="#ppt_x"/>
                                          </p:val>
                                        </p:tav>
                                      </p:tavLst>
                                    </p:anim>
                                    <p:anim calcmode="lin" valueType="num">
                                      <p:cBhvr additive="base">
                                        <p:cTn id="116" dur="500" fill="hold"/>
                                        <p:tgtEl>
                                          <p:spTgt spid="30"/>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1"/>
                                        </p:tgtEl>
                                        <p:attrNameLst>
                                          <p:attrName>style.visibility</p:attrName>
                                        </p:attrNameLst>
                                      </p:cBhvr>
                                      <p:to>
                                        <p:strVal val="visible"/>
                                      </p:to>
                                    </p:set>
                                    <p:anim calcmode="lin" valueType="num">
                                      <p:cBhvr additive="base">
                                        <p:cTn id="119" dur="500" fill="hold"/>
                                        <p:tgtEl>
                                          <p:spTgt spid="31"/>
                                        </p:tgtEl>
                                        <p:attrNameLst>
                                          <p:attrName>ppt_x</p:attrName>
                                        </p:attrNameLst>
                                      </p:cBhvr>
                                      <p:tavLst>
                                        <p:tav tm="0">
                                          <p:val>
                                            <p:strVal val="#ppt_x"/>
                                          </p:val>
                                        </p:tav>
                                        <p:tav tm="100000">
                                          <p:val>
                                            <p:strVal val="#ppt_x"/>
                                          </p:val>
                                        </p:tav>
                                      </p:tavLst>
                                    </p:anim>
                                    <p:anim calcmode="lin" valueType="num">
                                      <p:cBhvr additive="base">
                                        <p:cTn id="120" dur="500" fill="hold"/>
                                        <p:tgtEl>
                                          <p:spTgt spid="31"/>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32"/>
                                        </p:tgtEl>
                                        <p:attrNameLst>
                                          <p:attrName>style.visibility</p:attrName>
                                        </p:attrNameLst>
                                      </p:cBhvr>
                                      <p:to>
                                        <p:strVal val="visible"/>
                                      </p:to>
                                    </p:set>
                                    <p:anim calcmode="lin" valueType="num">
                                      <p:cBhvr additive="base">
                                        <p:cTn id="123" dur="500" fill="hold"/>
                                        <p:tgtEl>
                                          <p:spTgt spid="32"/>
                                        </p:tgtEl>
                                        <p:attrNameLst>
                                          <p:attrName>ppt_x</p:attrName>
                                        </p:attrNameLst>
                                      </p:cBhvr>
                                      <p:tavLst>
                                        <p:tav tm="0">
                                          <p:val>
                                            <p:strVal val="#ppt_x"/>
                                          </p:val>
                                        </p:tav>
                                        <p:tav tm="100000">
                                          <p:val>
                                            <p:strVal val="#ppt_x"/>
                                          </p:val>
                                        </p:tav>
                                      </p:tavLst>
                                    </p:anim>
                                    <p:anim calcmode="lin" valueType="num">
                                      <p:cBhvr additive="base">
                                        <p:cTn id="12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P spid="14" grpId="0"/>
      <p:bldP spid="15" grpId="0" animBg="1"/>
      <p:bldP spid="16" grpId="0" animBg="1"/>
      <p:bldP spid="17" grpId="0" animBg="1"/>
      <p:bldP spid="18" grpId="0"/>
      <p:bldP spid="19" grpId="0"/>
      <p:bldP spid="20" grpId="0"/>
      <p:bldP spid="21" grpId="0"/>
      <p:bldP spid="22" grpId="0"/>
      <p:bldP spid="23" grpId="0"/>
      <p:bldP spid="24" grpId="0"/>
      <p:bldP spid="25" grpId="0"/>
      <p:bldP spid="26" grpId="0"/>
      <p:bldP spid="27" grpId="0"/>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79270" y="162335"/>
            <a:ext cx="42723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 </a:t>
            </a:r>
            <a:r>
              <a:rPr lang="en-US" altLang="ko-KR" sz="1800" b="1" dirty="0">
                <a:latin typeface="Arial Narrow" panose="020B0606020202030204" pitchFamily="34" charset="0"/>
                <a:ea typeface="LG스마트체 Regular" panose="020B0600000101010101" pitchFamily="50" charset="-127"/>
              </a:rPr>
              <a:t>Internal communication: </a:t>
            </a:r>
            <a:r>
              <a:rPr lang="en-US" altLang="ko-KR" sz="1800" b="1" dirty="0" smtClean="0">
                <a:latin typeface="Arial Narrow" panose="020B0606020202030204" pitchFamily="34" charset="0"/>
                <a:ea typeface="LG스마트체 Regular" panose="020B0600000101010101" pitchFamily="50" charset="-127"/>
              </a:rPr>
              <a:t>Leadership Styles</a:t>
            </a:r>
            <a:endParaRPr lang="en-US" altLang="ko-KR" sz="1800" b="1" dirty="0">
              <a:latin typeface="Arial Narrow" panose="020B0606020202030204" pitchFamily="34" charset="0"/>
              <a:ea typeface="LG스마트체 Regular" panose="020B0600000101010101" pitchFamily="50" charset="-127"/>
            </a:endParaRPr>
          </a:p>
        </p:txBody>
      </p:sp>
      <p:sp>
        <p:nvSpPr>
          <p:cNvPr id="33" name="TextBox 32"/>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4/16</a:t>
            </a:r>
            <a:endParaRPr lang="en-US" sz="1000" dirty="0">
              <a:latin typeface="Arial Narrow" panose="020B0606020202030204" pitchFamily="34" charset="0"/>
            </a:endParaRPr>
          </a:p>
        </p:txBody>
      </p:sp>
      <p:sp>
        <p:nvSpPr>
          <p:cNvPr id="137" name="직사각형 8"/>
          <p:cNvSpPr>
            <a:spLocks noChangeArrowheads="1"/>
          </p:cNvSpPr>
          <p:nvPr/>
        </p:nvSpPr>
        <p:spPr bwMode="auto">
          <a:xfrm>
            <a:off x="3368168" y="826787"/>
            <a:ext cx="1459593" cy="2113068"/>
          </a:xfrm>
          <a:prstGeom prst="rect">
            <a:avLst/>
          </a:prstGeom>
          <a:solidFill>
            <a:srgbClr val="99FF66"/>
          </a:solidFill>
          <a:ln w="25400" algn="ctr">
            <a:solidFill>
              <a:srgbClr val="FFFFFF"/>
            </a:solidFill>
            <a:miter lim="800000"/>
            <a:headEnd/>
            <a:tailEnd/>
          </a:ln>
        </p:spPr>
        <p:txBody>
          <a:bodyPr lIns="91356" tIns="45678" rIns="91356" bIns="45678" anchor="ctr"/>
          <a:lstStyle/>
          <a:p>
            <a:pPr algn="ctr" defTabSz="915056" fontAlgn="auto">
              <a:spcAft>
                <a:spcPts val="0"/>
              </a:spcAft>
              <a:buSzPct val="100000"/>
              <a:defRPr/>
            </a:pPr>
            <a:r>
              <a:rPr kumimoji="0" lang="en-US" altLang="ko-KR" b="1" kern="0" dirty="0">
                <a:solidFill>
                  <a:srgbClr val="000000"/>
                </a:solidFill>
                <a:latin typeface="Arial Narrow" panose="020B0606020202030204" pitchFamily="34" charset="0"/>
                <a:ea typeface="Tahoma" panose="020B0604030504040204" pitchFamily="34" charset="0"/>
                <a:cs typeface="Tahoma" panose="020B0604030504040204" pitchFamily="34" charset="0"/>
                <a:sym typeface="Trebuchet MS" pitchFamily="34" charset="0"/>
              </a:rPr>
              <a:t>S3</a:t>
            </a:r>
          </a:p>
          <a:p>
            <a:pPr algn="ctr" defTabSz="915056" fontAlgn="auto">
              <a:spcAft>
                <a:spcPts val="0"/>
              </a:spcAft>
              <a:buSzPct val="100000"/>
              <a:defRPr/>
            </a:pPr>
            <a:endParaRPr kumimoji="0" lang="en-US" altLang="ko-KR" b="1" kern="0" dirty="0">
              <a:solidFill>
                <a:srgbClr val="000000"/>
              </a:solidFill>
              <a:latin typeface="Arial Narrow" panose="020B0606020202030204" pitchFamily="34" charset="0"/>
              <a:ea typeface="Tahoma" panose="020B0604030504040204" pitchFamily="34" charset="0"/>
              <a:cs typeface="Tahoma" panose="020B0604030504040204" pitchFamily="34" charset="0"/>
              <a:sym typeface="Trebuchet MS" pitchFamily="34" charset="0"/>
            </a:endParaRPr>
          </a:p>
          <a:p>
            <a:pPr algn="ctr" defTabSz="915056" fontAlgn="auto">
              <a:spcAft>
                <a:spcPts val="0"/>
              </a:spcAft>
              <a:buSzPct val="100000"/>
              <a:defRPr/>
            </a:pPr>
            <a:r>
              <a:rPr kumimoji="0" lang="en-US" altLang="ko-KR" b="1" kern="0" dirty="0">
                <a:solidFill>
                  <a:srgbClr val="000000"/>
                </a:solidFill>
                <a:latin typeface="Arial Narrow" panose="020B0606020202030204" pitchFamily="34" charset="0"/>
                <a:ea typeface="Tahoma" panose="020B0604030504040204" pitchFamily="34" charset="0"/>
                <a:cs typeface="Tahoma" panose="020B0604030504040204" pitchFamily="34" charset="0"/>
                <a:sym typeface="Trebuchet MS" pitchFamily="34" charset="0"/>
              </a:rPr>
              <a:t>Supporting</a:t>
            </a:r>
            <a:endParaRPr kumimoji="0" lang="ko-KR" altLang="en-US" b="1" kern="0" dirty="0">
              <a:solidFill>
                <a:srgbClr val="000000"/>
              </a:solidFill>
              <a:latin typeface="Arial Narrow" panose="020B0606020202030204" pitchFamily="34" charset="0"/>
              <a:ea typeface="맑은 고딕" pitchFamily="50" charset="-127"/>
              <a:cs typeface="Tahoma" panose="020B0604030504040204" pitchFamily="34" charset="0"/>
              <a:sym typeface="Trebuchet MS" pitchFamily="34" charset="0"/>
            </a:endParaRPr>
          </a:p>
        </p:txBody>
      </p:sp>
      <p:sp>
        <p:nvSpPr>
          <p:cNvPr id="138" name="직사각형 11"/>
          <p:cNvSpPr>
            <a:spLocks noChangeArrowheads="1"/>
          </p:cNvSpPr>
          <p:nvPr/>
        </p:nvSpPr>
        <p:spPr bwMode="auto">
          <a:xfrm>
            <a:off x="4881987" y="826787"/>
            <a:ext cx="1513211" cy="2113068"/>
          </a:xfrm>
          <a:prstGeom prst="rect">
            <a:avLst/>
          </a:prstGeom>
          <a:solidFill>
            <a:srgbClr val="FFCCFF"/>
          </a:solidFill>
          <a:ln w="25400" algn="ctr">
            <a:solidFill>
              <a:srgbClr val="FFFFFF"/>
            </a:solidFill>
            <a:miter lim="800000"/>
            <a:headEnd/>
            <a:tailEnd/>
          </a:ln>
        </p:spPr>
        <p:txBody>
          <a:bodyPr lIns="91356" tIns="45678" rIns="91356" bIns="45678" anchor="ctr"/>
          <a:lstStyle/>
          <a:p>
            <a:pPr algn="ctr" defTabSz="915056" fontAlgn="auto">
              <a:spcAft>
                <a:spcPts val="0"/>
              </a:spcAft>
              <a:buSzPct val="100000"/>
              <a:defRPr/>
            </a:pPr>
            <a:r>
              <a:rPr kumimoji="0" lang="en-US" altLang="ko-KR" b="1" kern="0" dirty="0">
                <a:solidFill>
                  <a:srgbClr val="000000"/>
                </a:solidFill>
                <a:latin typeface="Arial Narrow" panose="020B0606020202030204" pitchFamily="34" charset="0"/>
                <a:ea typeface="Tahoma" panose="020B0604030504040204" pitchFamily="34" charset="0"/>
                <a:cs typeface="Tahoma" panose="020B0604030504040204" pitchFamily="34" charset="0"/>
                <a:sym typeface="Trebuchet MS" pitchFamily="34" charset="0"/>
              </a:rPr>
              <a:t>S2</a:t>
            </a:r>
          </a:p>
          <a:p>
            <a:pPr algn="ctr" defTabSz="915056" fontAlgn="auto">
              <a:spcAft>
                <a:spcPts val="0"/>
              </a:spcAft>
              <a:buSzPct val="100000"/>
              <a:defRPr/>
            </a:pPr>
            <a:endParaRPr kumimoji="0" lang="en-US" altLang="ko-KR" b="1" kern="0" dirty="0">
              <a:solidFill>
                <a:srgbClr val="000000"/>
              </a:solidFill>
              <a:latin typeface="Arial Narrow" panose="020B0606020202030204" pitchFamily="34" charset="0"/>
              <a:ea typeface="Tahoma" panose="020B0604030504040204" pitchFamily="34" charset="0"/>
              <a:cs typeface="Tahoma" panose="020B0604030504040204" pitchFamily="34" charset="0"/>
              <a:sym typeface="Trebuchet MS" pitchFamily="34" charset="0"/>
            </a:endParaRPr>
          </a:p>
          <a:p>
            <a:pPr algn="ctr" defTabSz="915056" fontAlgn="auto">
              <a:spcAft>
                <a:spcPts val="0"/>
              </a:spcAft>
              <a:buSzPct val="100000"/>
              <a:defRPr/>
            </a:pPr>
            <a:r>
              <a:rPr kumimoji="0" lang="en-US" altLang="ko-KR" b="1" kern="0" dirty="0">
                <a:solidFill>
                  <a:srgbClr val="000000"/>
                </a:solidFill>
                <a:latin typeface="Arial Narrow" panose="020B0606020202030204" pitchFamily="34" charset="0"/>
                <a:ea typeface="Tahoma" panose="020B0604030504040204" pitchFamily="34" charset="0"/>
                <a:cs typeface="Tahoma" panose="020B0604030504040204" pitchFamily="34" charset="0"/>
                <a:sym typeface="Trebuchet MS" pitchFamily="34" charset="0"/>
              </a:rPr>
              <a:t>Selling</a:t>
            </a:r>
            <a:endParaRPr kumimoji="0" lang="ko-KR" altLang="en-US" b="1" kern="0" dirty="0">
              <a:solidFill>
                <a:srgbClr val="000000"/>
              </a:solidFill>
              <a:latin typeface="Arial Narrow" panose="020B0606020202030204" pitchFamily="34" charset="0"/>
              <a:ea typeface="맑은 고딕" pitchFamily="50" charset="-127"/>
              <a:cs typeface="Tahoma" panose="020B0604030504040204" pitchFamily="34" charset="0"/>
              <a:sym typeface="Trebuchet MS" pitchFamily="34" charset="0"/>
            </a:endParaRPr>
          </a:p>
        </p:txBody>
      </p:sp>
      <p:sp>
        <p:nvSpPr>
          <p:cNvPr id="139" name="직사각형 14"/>
          <p:cNvSpPr>
            <a:spLocks noChangeArrowheads="1"/>
          </p:cNvSpPr>
          <p:nvPr/>
        </p:nvSpPr>
        <p:spPr bwMode="auto">
          <a:xfrm>
            <a:off x="3368168" y="3158826"/>
            <a:ext cx="1459593" cy="2305017"/>
          </a:xfrm>
          <a:prstGeom prst="rect">
            <a:avLst/>
          </a:prstGeom>
          <a:solidFill>
            <a:srgbClr val="9999FF"/>
          </a:solidFill>
          <a:ln w="25400" algn="ctr">
            <a:solidFill>
              <a:srgbClr val="FFFFFF"/>
            </a:solidFill>
            <a:miter lim="800000"/>
            <a:headEnd/>
            <a:tailEnd/>
          </a:ln>
        </p:spPr>
        <p:txBody>
          <a:bodyPr lIns="91356" tIns="45678" rIns="91356" bIns="45678" anchor="ctr"/>
          <a:lstStyle/>
          <a:p>
            <a:pPr algn="ctr" defTabSz="915056" fontAlgn="auto">
              <a:spcAft>
                <a:spcPts val="0"/>
              </a:spcAft>
              <a:buSzPct val="100000"/>
              <a:defRPr/>
            </a:pPr>
            <a:r>
              <a:rPr kumimoji="0" lang="en-US" altLang="ko-KR" b="1" kern="0" dirty="0">
                <a:solidFill>
                  <a:srgbClr val="000000"/>
                </a:solidFill>
                <a:latin typeface="Arial Narrow" panose="020B0606020202030204" pitchFamily="34" charset="0"/>
                <a:ea typeface="Tahoma" panose="020B0604030504040204" pitchFamily="34" charset="0"/>
                <a:cs typeface="Tahoma" panose="020B0604030504040204" pitchFamily="34" charset="0"/>
                <a:sym typeface="Trebuchet MS" pitchFamily="34" charset="0"/>
              </a:rPr>
              <a:t>S4</a:t>
            </a:r>
          </a:p>
          <a:p>
            <a:pPr algn="ctr" defTabSz="915056" fontAlgn="auto">
              <a:spcAft>
                <a:spcPts val="0"/>
              </a:spcAft>
              <a:buSzPct val="100000"/>
              <a:defRPr/>
            </a:pPr>
            <a:endParaRPr kumimoji="0" lang="en-US" altLang="ko-KR" b="1" kern="0" dirty="0">
              <a:solidFill>
                <a:srgbClr val="000000"/>
              </a:solidFill>
              <a:latin typeface="Arial Narrow" panose="020B0606020202030204" pitchFamily="34" charset="0"/>
              <a:ea typeface="Tahoma" panose="020B0604030504040204" pitchFamily="34" charset="0"/>
              <a:cs typeface="Tahoma" panose="020B0604030504040204" pitchFamily="34" charset="0"/>
              <a:sym typeface="Trebuchet MS" pitchFamily="34" charset="0"/>
            </a:endParaRPr>
          </a:p>
          <a:p>
            <a:pPr algn="ctr" defTabSz="915056" fontAlgn="auto">
              <a:spcAft>
                <a:spcPts val="0"/>
              </a:spcAft>
              <a:buSzPct val="100000"/>
              <a:defRPr/>
            </a:pPr>
            <a:r>
              <a:rPr kumimoji="0" lang="en-US" altLang="ko-KR" b="1" kern="0" dirty="0">
                <a:solidFill>
                  <a:srgbClr val="000000"/>
                </a:solidFill>
                <a:latin typeface="Arial Narrow" panose="020B0606020202030204" pitchFamily="34" charset="0"/>
                <a:ea typeface="Tahoma" panose="020B0604030504040204" pitchFamily="34" charset="0"/>
                <a:cs typeface="Tahoma" panose="020B0604030504040204" pitchFamily="34" charset="0"/>
                <a:sym typeface="Trebuchet MS" pitchFamily="34" charset="0"/>
              </a:rPr>
              <a:t>Delegating</a:t>
            </a:r>
            <a:endParaRPr kumimoji="0" lang="ko-KR" altLang="en-US" b="1" kern="0" dirty="0">
              <a:solidFill>
                <a:srgbClr val="000000"/>
              </a:solidFill>
              <a:latin typeface="Arial Narrow" panose="020B0606020202030204" pitchFamily="34" charset="0"/>
              <a:ea typeface="맑은 고딕" pitchFamily="50" charset="-127"/>
              <a:cs typeface="Tahoma" panose="020B0604030504040204" pitchFamily="34" charset="0"/>
              <a:sym typeface="Trebuchet MS" pitchFamily="34" charset="0"/>
            </a:endParaRPr>
          </a:p>
        </p:txBody>
      </p:sp>
      <p:sp>
        <p:nvSpPr>
          <p:cNvPr id="140" name="직사각형 15"/>
          <p:cNvSpPr>
            <a:spLocks noChangeArrowheads="1"/>
          </p:cNvSpPr>
          <p:nvPr/>
        </p:nvSpPr>
        <p:spPr bwMode="auto">
          <a:xfrm>
            <a:off x="4881987" y="3158826"/>
            <a:ext cx="1513211" cy="2305017"/>
          </a:xfrm>
          <a:prstGeom prst="rect">
            <a:avLst/>
          </a:prstGeom>
          <a:solidFill>
            <a:srgbClr val="FF9966"/>
          </a:solidFill>
          <a:ln w="25400" algn="ctr">
            <a:solidFill>
              <a:srgbClr val="FFFFFF"/>
            </a:solidFill>
            <a:miter lim="800000"/>
            <a:headEnd/>
            <a:tailEnd/>
          </a:ln>
        </p:spPr>
        <p:txBody>
          <a:bodyPr lIns="91356" tIns="45678" rIns="91356" bIns="45678" anchor="ctr"/>
          <a:lstStyle/>
          <a:p>
            <a:pPr algn="ctr" defTabSz="915056" fontAlgn="auto">
              <a:spcAft>
                <a:spcPts val="0"/>
              </a:spcAft>
              <a:buSzPct val="100000"/>
              <a:defRPr/>
            </a:pPr>
            <a:r>
              <a:rPr kumimoji="0" lang="en-US" altLang="ko-KR" b="1" kern="0" dirty="0">
                <a:solidFill>
                  <a:srgbClr val="000000"/>
                </a:solidFill>
                <a:latin typeface="Arial Narrow" panose="020B0606020202030204" pitchFamily="34" charset="0"/>
                <a:ea typeface="Tahoma" panose="020B0604030504040204" pitchFamily="34" charset="0"/>
                <a:cs typeface="Tahoma" panose="020B0604030504040204" pitchFamily="34" charset="0"/>
                <a:sym typeface="Trebuchet MS" pitchFamily="34" charset="0"/>
              </a:rPr>
              <a:t>S1</a:t>
            </a:r>
          </a:p>
          <a:p>
            <a:pPr algn="ctr" defTabSz="915056" fontAlgn="auto">
              <a:spcAft>
                <a:spcPts val="0"/>
              </a:spcAft>
              <a:buSzPct val="100000"/>
              <a:defRPr/>
            </a:pPr>
            <a:endParaRPr kumimoji="0" lang="en-US" altLang="ko-KR" b="1" kern="0" dirty="0">
              <a:solidFill>
                <a:srgbClr val="000000"/>
              </a:solidFill>
              <a:latin typeface="Arial Narrow" panose="020B0606020202030204" pitchFamily="34" charset="0"/>
              <a:ea typeface="Tahoma" panose="020B0604030504040204" pitchFamily="34" charset="0"/>
              <a:cs typeface="Tahoma" panose="020B0604030504040204" pitchFamily="34" charset="0"/>
              <a:sym typeface="Trebuchet MS" pitchFamily="34" charset="0"/>
            </a:endParaRPr>
          </a:p>
          <a:p>
            <a:pPr algn="ctr" defTabSz="915056" fontAlgn="auto">
              <a:spcAft>
                <a:spcPts val="0"/>
              </a:spcAft>
              <a:buSzPct val="100000"/>
              <a:defRPr/>
            </a:pPr>
            <a:r>
              <a:rPr kumimoji="0" lang="en-US" altLang="ko-KR" b="1" kern="0" dirty="0">
                <a:solidFill>
                  <a:srgbClr val="000000"/>
                </a:solidFill>
                <a:latin typeface="Arial Narrow" panose="020B0606020202030204" pitchFamily="34" charset="0"/>
                <a:ea typeface="Tahoma" panose="020B0604030504040204" pitchFamily="34" charset="0"/>
                <a:cs typeface="Tahoma" panose="020B0604030504040204" pitchFamily="34" charset="0"/>
                <a:sym typeface="Trebuchet MS" pitchFamily="34" charset="0"/>
              </a:rPr>
              <a:t>Telling</a:t>
            </a:r>
            <a:endParaRPr kumimoji="0" lang="ko-KR" altLang="en-US" b="1" kern="0" dirty="0">
              <a:solidFill>
                <a:srgbClr val="000000"/>
              </a:solidFill>
              <a:latin typeface="Arial Narrow" panose="020B0606020202030204" pitchFamily="34" charset="0"/>
              <a:ea typeface="맑은 고딕" pitchFamily="50" charset="-127"/>
              <a:cs typeface="Tahoma" panose="020B0604030504040204" pitchFamily="34" charset="0"/>
              <a:sym typeface="Trebuchet MS" pitchFamily="34" charset="0"/>
            </a:endParaRPr>
          </a:p>
        </p:txBody>
      </p:sp>
      <p:sp>
        <p:nvSpPr>
          <p:cNvPr id="141" name="TextBox 17"/>
          <p:cNvSpPr txBox="1">
            <a:spLocks noChangeArrowheads="1"/>
          </p:cNvSpPr>
          <p:nvPr/>
        </p:nvSpPr>
        <p:spPr bwMode="auto">
          <a:xfrm>
            <a:off x="6395198" y="826788"/>
            <a:ext cx="2872367" cy="1563307"/>
          </a:xfrm>
          <a:prstGeom prst="rect">
            <a:avLst/>
          </a:prstGeom>
          <a:noFill/>
          <a:ln w="9525">
            <a:noFill/>
            <a:miter lim="800000"/>
            <a:headEnd/>
            <a:tailEnd/>
          </a:ln>
        </p:spPr>
        <p:txBody>
          <a:bodyPr wrap="square" lIns="85149" tIns="42574" rIns="85149" bIns="42574">
            <a:spAutoFit/>
          </a:bodyPr>
          <a:lstStyle/>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Use directive and supportive behaviors in a balanced way.</a:t>
            </a:r>
          </a:p>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Listen to members’ opinions and request information for decision-making, but final decision is made by leader.</a:t>
            </a:r>
          </a:p>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Set goals and implementation plans by asking for members’ opinions and ideas.</a:t>
            </a:r>
          </a:p>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Maintain influence on </a:t>
            </a:r>
            <a:r>
              <a:rPr lang="en-US" altLang="ko-KR" sz="1200" dirty="0" smtClean="0">
                <a:latin typeface="Arial Narrow" panose="020B0606020202030204" pitchFamily="34" charset="0"/>
                <a:ea typeface="Tahoma" panose="020B0604030504040204" pitchFamily="34" charset="0"/>
                <a:cs typeface="Tahoma" panose="020B0604030504040204" pitchFamily="34" charset="0"/>
              </a:rPr>
              <a:t>“</a:t>
            </a:r>
            <a:r>
              <a:rPr lang="en-US" altLang="ko-KR" sz="1200" b="1" dirty="0" smtClean="0">
                <a:latin typeface="Arial Narrow" panose="020B0606020202030204" pitchFamily="34" charset="0"/>
                <a:ea typeface="Tahoma" panose="020B0604030504040204" pitchFamily="34" charset="0"/>
                <a:cs typeface="Tahoma" panose="020B0604030504040204" pitchFamily="34" charset="0"/>
              </a:rPr>
              <a:t>WHAT</a:t>
            </a:r>
            <a:r>
              <a:rPr lang="en-US" altLang="ko-KR" sz="1200" dirty="0" smtClean="0">
                <a:latin typeface="Arial Narrow" panose="020B0606020202030204" pitchFamily="34" charset="0"/>
                <a:ea typeface="Tahoma" panose="020B0604030504040204" pitchFamily="34" charset="0"/>
                <a:cs typeface="Tahoma" panose="020B0604030504040204" pitchFamily="34" charset="0"/>
              </a:rPr>
              <a:t>” </a:t>
            </a:r>
            <a:r>
              <a:rPr lang="en-US" altLang="ko-KR" sz="1200" dirty="0">
                <a:latin typeface="Arial Narrow" panose="020B0606020202030204" pitchFamily="34" charset="0"/>
                <a:ea typeface="Tahoma" panose="020B0604030504040204" pitchFamily="34" charset="0"/>
                <a:cs typeface="Tahoma" panose="020B0604030504040204" pitchFamily="34" charset="0"/>
              </a:rPr>
              <a:t>and </a:t>
            </a:r>
            <a:r>
              <a:rPr lang="en-US" altLang="ko-KR" sz="1200" dirty="0" smtClean="0">
                <a:latin typeface="Arial Narrow" panose="020B0606020202030204" pitchFamily="34" charset="0"/>
                <a:ea typeface="Tahoma" panose="020B0604030504040204" pitchFamily="34" charset="0"/>
                <a:cs typeface="Tahoma" panose="020B0604030504040204" pitchFamily="34" charset="0"/>
              </a:rPr>
              <a:t>“</a:t>
            </a:r>
            <a:r>
              <a:rPr lang="en-US" altLang="ko-KR" sz="1200" b="1" dirty="0" smtClean="0">
                <a:latin typeface="Arial Narrow" panose="020B0606020202030204" pitchFamily="34" charset="0"/>
                <a:ea typeface="Tahoma" panose="020B0604030504040204" pitchFamily="34" charset="0"/>
                <a:cs typeface="Tahoma" panose="020B0604030504040204" pitchFamily="34" charset="0"/>
              </a:rPr>
              <a:t>HOW</a:t>
            </a:r>
            <a:r>
              <a:rPr lang="en-US" altLang="ko-KR" sz="1200" dirty="0" smtClean="0">
                <a:latin typeface="Arial Narrow" panose="020B0606020202030204" pitchFamily="34" charset="0"/>
                <a:ea typeface="Tahoma" panose="020B0604030504040204" pitchFamily="34" charset="0"/>
                <a:cs typeface="Tahoma" panose="020B0604030504040204" pitchFamily="34" charset="0"/>
              </a:rPr>
              <a:t>”</a:t>
            </a:r>
            <a:endParaRPr lang="ko-KR" altLang="en-US" sz="1200" dirty="0">
              <a:latin typeface="Arial Narrow" panose="020B0606020202030204" pitchFamily="34" charset="0"/>
              <a:cs typeface="Tahoma" panose="020B0604030504040204" pitchFamily="34" charset="0"/>
            </a:endParaRPr>
          </a:p>
        </p:txBody>
      </p:sp>
      <p:sp>
        <p:nvSpPr>
          <p:cNvPr id="142" name="TextBox 19"/>
          <p:cNvSpPr txBox="1">
            <a:spLocks noChangeArrowheads="1"/>
          </p:cNvSpPr>
          <p:nvPr/>
        </p:nvSpPr>
        <p:spPr bwMode="auto">
          <a:xfrm>
            <a:off x="6458259" y="3112660"/>
            <a:ext cx="2837840" cy="2117305"/>
          </a:xfrm>
          <a:prstGeom prst="rect">
            <a:avLst/>
          </a:prstGeom>
          <a:noFill/>
          <a:ln w="9525">
            <a:noFill/>
            <a:miter lim="800000"/>
            <a:headEnd/>
            <a:tailEnd/>
          </a:ln>
        </p:spPr>
        <p:txBody>
          <a:bodyPr wrap="square" lIns="85149" tIns="42574" rIns="85149" bIns="42574">
            <a:spAutoFit/>
          </a:bodyPr>
          <a:lstStyle/>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Decide what, when, with whom members to do.</a:t>
            </a:r>
          </a:p>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Provide solutions.</a:t>
            </a:r>
          </a:p>
          <a:p>
            <a:pPr marL="103480" indent="-103480">
              <a:buFont typeface="Arial" charset="0"/>
              <a:buChar char="•"/>
            </a:pPr>
            <a:r>
              <a:rPr lang="en-US" altLang="ko-KR" sz="1200" b="1" dirty="0">
                <a:latin typeface="Arial Narrow" panose="020B0606020202030204" pitchFamily="34" charset="0"/>
                <a:ea typeface="Tahoma" panose="020B0604030504040204" pitchFamily="34" charset="0"/>
                <a:cs typeface="Tahoma" panose="020B0604030504040204" pitchFamily="34" charset="0"/>
              </a:rPr>
              <a:t>One-way </a:t>
            </a:r>
            <a:r>
              <a:rPr lang="en-US" altLang="ko-KR" sz="1200" dirty="0">
                <a:latin typeface="Arial Narrow" panose="020B0606020202030204" pitchFamily="34" charset="0"/>
                <a:ea typeface="Tahoma" panose="020B0604030504040204" pitchFamily="34" charset="0"/>
                <a:cs typeface="Tahoma" panose="020B0604030504040204" pitchFamily="34" charset="0"/>
              </a:rPr>
              <a:t>communication with thorough monitoring.</a:t>
            </a:r>
          </a:p>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Don’t request information for decision-making from members.</a:t>
            </a:r>
          </a:p>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It is important to use “what” and “how” adequately. It embarrasses members  only by checking deadline and action plans. Without using “how”, it will look S4 Delegating style.</a:t>
            </a:r>
            <a:endParaRPr lang="ko-KR" altLang="en-US" sz="1200" dirty="0">
              <a:latin typeface="Arial Narrow" panose="020B0606020202030204" pitchFamily="34" charset="0"/>
              <a:cs typeface="Tahoma" panose="020B0604030504040204" pitchFamily="34" charset="0"/>
            </a:endParaRPr>
          </a:p>
        </p:txBody>
      </p:sp>
      <p:sp>
        <p:nvSpPr>
          <p:cNvPr id="143" name="TextBox 142"/>
          <p:cNvSpPr txBox="1">
            <a:spLocks noChangeArrowheads="1"/>
          </p:cNvSpPr>
          <p:nvPr/>
        </p:nvSpPr>
        <p:spPr bwMode="auto">
          <a:xfrm>
            <a:off x="656455" y="826788"/>
            <a:ext cx="2650007" cy="1932639"/>
          </a:xfrm>
          <a:prstGeom prst="rect">
            <a:avLst/>
          </a:prstGeom>
          <a:noFill/>
          <a:ln w="9525">
            <a:noFill/>
            <a:miter lim="800000"/>
            <a:headEnd/>
            <a:tailEnd/>
          </a:ln>
        </p:spPr>
        <p:txBody>
          <a:bodyPr wrap="square" lIns="85149" tIns="42574" rIns="85149" bIns="42574">
            <a:spAutoFit/>
          </a:bodyPr>
          <a:lstStyle/>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Listen by building up trust and facilitate to solve problems.</a:t>
            </a:r>
          </a:p>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Improve members’ </a:t>
            </a:r>
            <a:r>
              <a:rPr lang="en-US" altLang="ko-KR" sz="1200" b="1" dirty="0">
                <a:latin typeface="Arial Narrow" panose="020B0606020202030204" pitchFamily="34" charset="0"/>
                <a:ea typeface="Tahoma" panose="020B0604030504040204" pitchFamily="34" charset="0"/>
                <a:cs typeface="Tahoma" panose="020B0604030504040204" pitchFamily="34" charset="0"/>
              </a:rPr>
              <a:t>passion</a:t>
            </a:r>
            <a:r>
              <a:rPr lang="en-US" altLang="ko-KR" sz="1200" dirty="0">
                <a:latin typeface="Arial Narrow" panose="020B0606020202030204" pitchFamily="34" charset="0"/>
                <a:ea typeface="Tahoma" panose="020B0604030504040204" pitchFamily="34" charset="0"/>
                <a:cs typeface="Tahoma" panose="020B0604030504040204" pitchFamily="34" charset="0"/>
              </a:rPr>
              <a:t> and </a:t>
            </a:r>
            <a:r>
              <a:rPr lang="en-US" altLang="ko-KR" sz="1200" b="1" dirty="0">
                <a:latin typeface="Arial Narrow" panose="020B0606020202030204" pitchFamily="34" charset="0"/>
                <a:ea typeface="Tahoma" panose="020B0604030504040204" pitchFamily="34" charset="0"/>
                <a:cs typeface="Tahoma" panose="020B0604030504040204" pitchFamily="34" charset="0"/>
              </a:rPr>
              <a:t>motivation</a:t>
            </a:r>
            <a:r>
              <a:rPr lang="en-US" altLang="ko-KR" sz="1200" dirty="0">
                <a:latin typeface="Arial Narrow" panose="020B0606020202030204" pitchFamily="34" charset="0"/>
                <a:ea typeface="Tahoma" panose="020B0604030504040204" pitchFamily="34" charset="0"/>
                <a:cs typeface="Tahoma" panose="020B0604030504040204" pitchFamily="34" charset="0"/>
              </a:rPr>
              <a:t> by asking how jobs to be done.</a:t>
            </a:r>
          </a:p>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Have members reach solutions themselves.</a:t>
            </a:r>
          </a:p>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Focus on asking and listening in order for members to decide with their own ideas and methods.</a:t>
            </a:r>
            <a:endParaRPr lang="ko-KR" altLang="en-US" sz="1200" dirty="0">
              <a:latin typeface="Arial Narrow" panose="020B0606020202030204" pitchFamily="34" charset="0"/>
              <a:cs typeface="Tahoma" panose="020B0604030504040204" pitchFamily="34" charset="0"/>
            </a:endParaRPr>
          </a:p>
        </p:txBody>
      </p:sp>
      <p:sp>
        <p:nvSpPr>
          <p:cNvPr id="144" name="TextBox 36"/>
          <p:cNvSpPr txBox="1">
            <a:spLocks noChangeArrowheads="1"/>
          </p:cNvSpPr>
          <p:nvPr/>
        </p:nvSpPr>
        <p:spPr bwMode="auto">
          <a:xfrm>
            <a:off x="596853" y="3112659"/>
            <a:ext cx="2708250" cy="2301971"/>
          </a:xfrm>
          <a:prstGeom prst="rect">
            <a:avLst/>
          </a:prstGeom>
          <a:noFill/>
          <a:ln w="9525">
            <a:noFill/>
            <a:miter lim="800000"/>
            <a:headEnd/>
            <a:tailEnd/>
          </a:ln>
        </p:spPr>
        <p:txBody>
          <a:bodyPr wrap="square" lIns="85149" tIns="42574" rIns="85149" bIns="42574">
            <a:spAutoFit/>
          </a:bodyPr>
          <a:lstStyle/>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Low direction and low support don’t mean no direction and no support. Members should be informed of work progress and outputs.</a:t>
            </a:r>
          </a:p>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Provide </a:t>
            </a:r>
            <a:r>
              <a:rPr lang="en-US" altLang="ko-KR" sz="1200" dirty="0" smtClean="0">
                <a:latin typeface="Arial Narrow" panose="020B0606020202030204" pitchFamily="34" charset="0"/>
                <a:ea typeface="Tahoma" panose="020B0604030504040204" pitchFamily="34" charset="0"/>
                <a:cs typeface="Tahoma" panose="020B0604030504040204" pitchFamily="34" charset="0"/>
              </a:rPr>
              <a:t>“</a:t>
            </a:r>
            <a:r>
              <a:rPr lang="en-US" altLang="ko-KR" sz="1200" b="1" dirty="0" smtClean="0">
                <a:latin typeface="Arial Narrow" panose="020B0606020202030204" pitchFamily="34" charset="0"/>
                <a:ea typeface="Tahoma" panose="020B0604030504040204" pitchFamily="34" charset="0"/>
                <a:cs typeface="Tahoma" panose="020B0604030504040204" pitchFamily="34" charset="0"/>
              </a:rPr>
              <a:t>WHAT</a:t>
            </a:r>
            <a:r>
              <a:rPr lang="en-US" altLang="ko-KR" sz="1200" dirty="0" smtClean="0">
                <a:latin typeface="Arial Narrow" panose="020B0606020202030204" pitchFamily="34" charset="0"/>
                <a:ea typeface="Tahoma" panose="020B0604030504040204" pitchFamily="34" charset="0"/>
                <a:cs typeface="Tahoma" panose="020B0604030504040204" pitchFamily="34" charset="0"/>
              </a:rPr>
              <a:t>” </a:t>
            </a:r>
            <a:r>
              <a:rPr lang="en-US" altLang="ko-KR" sz="1200" dirty="0">
                <a:latin typeface="Arial Narrow" panose="020B0606020202030204" pitchFamily="34" charset="0"/>
                <a:ea typeface="Tahoma" panose="020B0604030504040204" pitchFamily="34" charset="0"/>
                <a:cs typeface="Tahoma" panose="020B0604030504040204" pitchFamily="34" charset="0"/>
              </a:rPr>
              <a:t>continuously but </a:t>
            </a:r>
            <a:r>
              <a:rPr lang="en-US" altLang="ko-KR" sz="1200" b="1" dirty="0">
                <a:latin typeface="Arial Narrow" panose="020B0606020202030204" pitchFamily="34" charset="0"/>
                <a:ea typeface="Tahoma" panose="020B0604030504040204" pitchFamily="34" charset="0"/>
                <a:cs typeface="Tahoma" panose="020B0604030504040204" pitchFamily="34" charset="0"/>
              </a:rPr>
              <a:t>no</a:t>
            </a:r>
            <a:r>
              <a:rPr lang="en-US" altLang="ko-KR" sz="1200" dirty="0">
                <a:latin typeface="Arial Narrow" panose="020B0606020202030204" pitchFamily="34" charset="0"/>
                <a:ea typeface="Tahoma" panose="020B0604030504040204" pitchFamily="34" charset="0"/>
                <a:cs typeface="Tahoma" panose="020B0604030504040204" pitchFamily="34" charset="0"/>
              </a:rPr>
              <a:t> </a:t>
            </a:r>
            <a:r>
              <a:rPr lang="en-US" altLang="ko-KR" sz="1200" dirty="0" smtClean="0">
                <a:latin typeface="Arial Narrow" panose="020B0606020202030204" pitchFamily="34" charset="0"/>
                <a:ea typeface="Tahoma" panose="020B0604030504040204" pitchFamily="34" charset="0"/>
                <a:cs typeface="Tahoma" panose="020B0604030504040204" pitchFamily="34" charset="0"/>
              </a:rPr>
              <a:t>“</a:t>
            </a:r>
            <a:r>
              <a:rPr lang="en-US" altLang="ko-KR" sz="1200" b="1" dirty="0" smtClean="0">
                <a:latin typeface="Arial Narrow" panose="020B0606020202030204" pitchFamily="34" charset="0"/>
                <a:ea typeface="Tahoma" panose="020B0604030504040204" pitchFamily="34" charset="0"/>
                <a:cs typeface="Tahoma" panose="020B0604030504040204" pitchFamily="34" charset="0"/>
              </a:rPr>
              <a:t>HOW</a:t>
            </a:r>
            <a:r>
              <a:rPr lang="en-US" altLang="ko-KR" sz="1200" dirty="0" smtClean="0">
                <a:latin typeface="Arial Narrow" panose="020B0606020202030204" pitchFamily="34" charset="0"/>
                <a:ea typeface="Tahoma" panose="020B0604030504040204" pitchFamily="34" charset="0"/>
                <a:cs typeface="Tahoma" panose="020B0604030504040204" pitchFamily="34" charset="0"/>
              </a:rPr>
              <a:t>”.</a:t>
            </a:r>
            <a:endParaRPr lang="en-US" altLang="ko-KR" sz="1200" dirty="0">
              <a:latin typeface="Arial Narrow" panose="020B0606020202030204" pitchFamily="34" charset="0"/>
              <a:ea typeface="Tahoma" panose="020B0604030504040204" pitchFamily="34" charset="0"/>
              <a:cs typeface="Tahoma" panose="020B0604030504040204" pitchFamily="34" charset="0"/>
            </a:endParaRPr>
          </a:p>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Leader delegates responsibility and authority, but set goals and evaluate members’ performance results.</a:t>
            </a:r>
          </a:p>
          <a:p>
            <a:pPr marL="103480" indent="-103480">
              <a:buFont typeface="Arial" charset="0"/>
              <a:buChar char="•"/>
            </a:pPr>
            <a:r>
              <a:rPr lang="en-US" altLang="ko-KR" sz="1200" dirty="0">
                <a:latin typeface="Arial Narrow" panose="020B0606020202030204" pitchFamily="34" charset="0"/>
                <a:ea typeface="Tahoma" panose="020B0604030504040204" pitchFamily="34" charset="0"/>
                <a:cs typeface="Tahoma" panose="020B0604030504040204" pitchFamily="34" charset="0"/>
              </a:rPr>
              <a:t>Leader continually delegates new tasks and align members’ behaviors to the organizations’ goals. </a:t>
            </a:r>
          </a:p>
        </p:txBody>
      </p:sp>
      <p:sp>
        <p:nvSpPr>
          <p:cNvPr id="145" name="TextBox 144"/>
          <p:cNvSpPr txBox="1"/>
          <p:nvPr/>
        </p:nvSpPr>
        <p:spPr>
          <a:xfrm>
            <a:off x="381001" y="6063954"/>
            <a:ext cx="9143999" cy="393756"/>
          </a:xfrm>
          <a:prstGeom prst="rect">
            <a:avLst/>
          </a:prstGeom>
          <a:noFill/>
        </p:spPr>
        <p:txBody>
          <a:bodyPr wrap="square" lIns="85149" tIns="42574" rIns="85149" bIns="42574" rtlCol="0">
            <a:spAutoFit/>
          </a:bodyPr>
          <a:lstStyle/>
          <a:p>
            <a:pPr algn="ctr"/>
            <a:r>
              <a:rPr lang="en-US" altLang="ko-KR" sz="1000" dirty="0">
                <a:latin typeface="Arial Narrow" panose="020B0606020202030204" pitchFamily="34" charset="0"/>
                <a:ea typeface="Tahoma" panose="020B0604030504040204" pitchFamily="34" charset="0"/>
                <a:cs typeface="Tahoma" panose="020B0604030504040204" pitchFamily="34" charset="0"/>
              </a:rPr>
              <a:t>Lowy, Alex. and Hood, Phil. </a:t>
            </a:r>
            <a:r>
              <a:rPr lang="en-US" altLang="ko-KR" sz="1000" i="1" dirty="0">
                <a:latin typeface="Arial Narrow" panose="020B0606020202030204" pitchFamily="34" charset="0"/>
                <a:ea typeface="Tahoma" panose="020B0604030504040204" pitchFamily="34" charset="0"/>
                <a:cs typeface="Tahoma" panose="020B0604030504040204" pitchFamily="34" charset="0"/>
              </a:rPr>
              <a:t>The Power of the 2X2 Matrix</a:t>
            </a:r>
            <a:r>
              <a:rPr lang="en-US" altLang="ko-KR" sz="1000" dirty="0">
                <a:latin typeface="Arial Narrow" panose="020B0606020202030204" pitchFamily="34" charset="0"/>
                <a:ea typeface="Tahoma" panose="020B0604030504040204" pitchFamily="34" charset="0"/>
                <a:cs typeface="Tahoma" panose="020B0604030504040204" pitchFamily="34" charset="0"/>
              </a:rPr>
              <a:t>, New Jersey : </a:t>
            </a:r>
            <a:r>
              <a:rPr lang="en-US" altLang="ko-KR" sz="1000" dirty="0" err="1">
                <a:latin typeface="Arial Narrow" panose="020B0606020202030204" pitchFamily="34" charset="0"/>
                <a:ea typeface="Tahoma" panose="020B0604030504040204" pitchFamily="34" charset="0"/>
                <a:cs typeface="Tahoma" panose="020B0604030504040204" pitchFamily="34" charset="0"/>
              </a:rPr>
              <a:t>Jossey</a:t>
            </a:r>
            <a:r>
              <a:rPr lang="en-US" altLang="ko-KR" sz="1000" dirty="0">
                <a:latin typeface="Arial Narrow" panose="020B0606020202030204" pitchFamily="34" charset="0"/>
                <a:ea typeface="Tahoma" panose="020B0604030504040204" pitchFamily="34" charset="0"/>
                <a:cs typeface="Tahoma" panose="020B0604030504040204" pitchFamily="34" charset="0"/>
              </a:rPr>
              <a:t>-Bass Business &amp; Management</a:t>
            </a:r>
            <a:r>
              <a:rPr lang="en-US" altLang="ko-KR" sz="1000" b="1" dirty="0">
                <a:latin typeface="Arial Narrow" panose="020B0606020202030204" pitchFamily="34" charset="0"/>
                <a:ea typeface="Tahoma" panose="020B0604030504040204" pitchFamily="34" charset="0"/>
                <a:cs typeface="Tahoma" panose="020B0604030504040204" pitchFamily="34" charset="0"/>
              </a:rPr>
              <a:t>, </a:t>
            </a:r>
            <a:r>
              <a:rPr lang="en-US" altLang="ko-KR" sz="1000" dirty="0">
                <a:latin typeface="Arial Narrow" panose="020B0606020202030204" pitchFamily="34" charset="0"/>
                <a:ea typeface="Tahoma" panose="020B0604030504040204" pitchFamily="34" charset="0"/>
                <a:cs typeface="Tahoma" panose="020B0604030504040204" pitchFamily="34" charset="0"/>
              </a:rPr>
              <a:t>2004.</a:t>
            </a:r>
          </a:p>
          <a:p>
            <a:pPr algn="ctr"/>
            <a:r>
              <a:rPr lang="en-US" altLang="ko-KR" sz="1000" dirty="0">
                <a:latin typeface="Arial Narrow" panose="020B0606020202030204" pitchFamily="34" charset="0"/>
                <a:ea typeface="Tahoma" panose="020B0604030504040204" pitchFamily="34" charset="0"/>
                <a:cs typeface="Tahoma" panose="020B0604030504040204" pitchFamily="34" charset="0"/>
              </a:rPr>
              <a:t>            (Originally from Hersey, P. </a:t>
            </a:r>
            <a:r>
              <a:rPr lang="en-US" altLang="ko-KR" sz="1000" i="1" dirty="0">
                <a:latin typeface="Arial Narrow" panose="020B0606020202030204" pitchFamily="34" charset="0"/>
                <a:ea typeface="Tahoma" panose="020B0604030504040204" pitchFamily="34" charset="0"/>
                <a:cs typeface="Tahoma" panose="020B0604030504040204" pitchFamily="34" charset="0"/>
              </a:rPr>
              <a:t>The Situational Leader</a:t>
            </a:r>
            <a:r>
              <a:rPr lang="en-US" altLang="ko-KR" sz="1000" dirty="0">
                <a:latin typeface="Arial Narrow" panose="020B0606020202030204" pitchFamily="34" charset="0"/>
                <a:ea typeface="Tahoma" panose="020B0604030504040204" pitchFamily="34" charset="0"/>
                <a:cs typeface="Tahoma" panose="020B0604030504040204" pitchFamily="34" charset="0"/>
              </a:rPr>
              <a:t>, New York : Warner Books. 1992.)</a:t>
            </a:r>
            <a:endParaRPr lang="ko-KR" altLang="en-US" sz="1000" dirty="0">
              <a:latin typeface="Arial Narrow" panose="020B0606020202030204" pitchFamily="34" charset="0"/>
              <a:cs typeface="Tahoma" panose="020B0604030504040204" pitchFamily="34" charset="0"/>
            </a:endParaRPr>
          </a:p>
        </p:txBody>
      </p:sp>
    </p:spTree>
    <p:extLst>
      <p:ext uri="{BB962C8B-B14F-4D97-AF65-F5344CB8AC3E}">
        <p14:creationId xmlns:p14="http://schemas.microsoft.com/office/powerpoint/2010/main" val="4130737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79270" y="162335"/>
            <a:ext cx="64636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 </a:t>
            </a:r>
            <a:r>
              <a:rPr lang="en-US" altLang="ko-KR" sz="1800" b="1" dirty="0">
                <a:latin typeface="Arial Narrow" panose="020B0606020202030204" pitchFamily="34" charset="0"/>
                <a:ea typeface="LG스마트체 Regular" panose="020B0600000101010101" pitchFamily="50" charset="-127"/>
              </a:rPr>
              <a:t>Internal communication: Development Levels &amp; Leadership </a:t>
            </a:r>
            <a:r>
              <a:rPr lang="en-US" altLang="ko-KR" sz="1800" b="1" dirty="0" smtClean="0">
                <a:latin typeface="Arial Narrow" panose="020B0606020202030204" pitchFamily="34" charset="0"/>
                <a:ea typeface="LG스마트체 Regular" panose="020B0600000101010101" pitchFamily="50" charset="-127"/>
              </a:rPr>
              <a:t>Styles</a:t>
            </a:r>
            <a:endParaRPr lang="en-US" altLang="ko-KR" sz="1800" b="1" dirty="0">
              <a:latin typeface="Arial Narrow" panose="020B0606020202030204" pitchFamily="34" charset="0"/>
              <a:ea typeface="LG스마트체 Regular" panose="020B0600000101010101" pitchFamily="50" charset="-127"/>
            </a:endParaRPr>
          </a:p>
        </p:txBody>
      </p:sp>
      <p:sp>
        <p:nvSpPr>
          <p:cNvPr id="33" name="TextBox 32"/>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5/16</a:t>
            </a:r>
            <a:endParaRPr lang="en-US" sz="1000" dirty="0">
              <a:latin typeface="Arial Narrow" panose="020B0606020202030204" pitchFamily="34" charset="0"/>
            </a:endParaRPr>
          </a:p>
        </p:txBody>
      </p:sp>
      <p:sp>
        <p:nvSpPr>
          <p:cNvPr id="81" name="Rectangle 2"/>
          <p:cNvSpPr>
            <a:spLocks noChangeArrowheads="1"/>
          </p:cNvSpPr>
          <p:nvPr/>
        </p:nvSpPr>
        <p:spPr bwMode="auto">
          <a:xfrm>
            <a:off x="3697969" y="5493823"/>
            <a:ext cx="1316038" cy="323850"/>
          </a:xfrm>
          <a:prstGeom prst="rect">
            <a:avLst/>
          </a:prstGeom>
          <a:solidFill>
            <a:srgbClr val="99FF66"/>
          </a:solidFill>
          <a:ln w="12700" algn="ctr">
            <a:noFill/>
            <a:miter lim="800000"/>
            <a:headEnd/>
            <a:tailEnd/>
          </a:ln>
          <a:effectLst/>
        </p:spPr>
        <p:txBody>
          <a:bodyPr lIns="94284" tIns="49028" rIns="94284" bIns="49028" anchor="ctr"/>
          <a:lstStyle/>
          <a:p>
            <a:pPr algn="ctr" latinLnBrk="0">
              <a:lnSpc>
                <a:spcPct val="100000"/>
              </a:lnSpc>
            </a:pPr>
            <a:r>
              <a:rPr lang="en-US" altLang="ko-KR" sz="1700" dirty="0">
                <a:solidFill>
                  <a:schemeClr val="tx2"/>
                </a:solidFill>
                <a:latin typeface="Arial Narrow" panose="020B0606020202030204" pitchFamily="34" charset="0"/>
                <a:ea typeface="Tahoma" panose="020B0604030504040204" pitchFamily="34" charset="0"/>
                <a:cs typeface="Tahoma" panose="020B0604030504040204" pitchFamily="34" charset="0"/>
              </a:rPr>
              <a:t>D3</a:t>
            </a:r>
          </a:p>
        </p:txBody>
      </p:sp>
      <p:sp>
        <p:nvSpPr>
          <p:cNvPr id="82" name="Rectangle 3"/>
          <p:cNvSpPr>
            <a:spLocks noChangeArrowheads="1"/>
          </p:cNvSpPr>
          <p:nvPr/>
        </p:nvSpPr>
        <p:spPr bwMode="auto">
          <a:xfrm>
            <a:off x="2385107" y="5493823"/>
            <a:ext cx="1312862" cy="323850"/>
          </a:xfrm>
          <a:prstGeom prst="rect">
            <a:avLst/>
          </a:prstGeom>
          <a:solidFill>
            <a:srgbClr val="9999FF"/>
          </a:solidFill>
          <a:ln w="12700" algn="ctr">
            <a:noFill/>
            <a:miter lim="800000"/>
            <a:headEnd/>
            <a:tailEnd/>
          </a:ln>
          <a:effectLst/>
        </p:spPr>
        <p:txBody>
          <a:bodyPr lIns="94284" tIns="49028" rIns="94284" bIns="49028" anchor="ctr"/>
          <a:lstStyle/>
          <a:p>
            <a:pPr algn="ctr" latinLnBrk="0">
              <a:lnSpc>
                <a:spcPct val="100000"/>
              </a:lnSpc>
            </a:pPr>
            <a:r>
              <a:rPr lang="en-US" altLang="ko-KR" sz="1700" dirty="0">
                <a:solidFill>
                  <a:schemeClr val="tx2"/>
                </a:solidFill>
                <a:latin typeface="Arial Narrow" panose="020B0606020202030204" pitchFamily="34" charset="0"/>
                <a:ea typeface="Tahoma" panose="020B0604030504040204" pitchFamily="34" charset="0"/>
                <a:cs typeface="Tahoma" panose="020B0604030504040204" pitchFamily="34" charset="0"/>
              </a:rPr>
              <a:t>D4</a:t>
            </a:r>
          </a:p>
        </p:txBody>
      </p:sp>
      <p:sp>
        <p:nvSpPr>
          <p:cNvPr id="83" name="Rectangle 4"/>
          <p:cNvSpPr>
            <a:spLocks noChangeArrowheads="1"/>
          </p:cNvSpPr>
          <p:nvPr/>
        </p:nvSpPr>
        <p:spPr bwMode="auto">
          <a:xfrm>
            <a:off x="6328458" y="5493823"/>
            <a:ext cx="1312862" cy="323850"/>
          </a:xfrm>
          <a:prstGeom prst="rect">
            <a:avLst/>
          </a:prstGeom>
          <a:solidFill>
            <a:srgbClr val="FF9966"/>
          </a:solidFill>
          <a:ln w="12700" algn="ctr">
            <a:noFill/>
            <a:miter lim="800000"/>
            <a:headEnd/>
            <a:tailEnd/>
          </a:ln>
          <a:effectLst/>
        </p:spPr>
        <p:txBody>
          <a:bodyPr lIns="94284" tIns="49028" rIns="94284" bIns="49028" anchor="ctr"/>
          <a:lstStyle/>
          <a:p>
            <a:pPr algn="ctr" latinLnBrk="0">
              <a:lnSpc>
                <a:spcPct val="100000"/>
              </a:lnSpc>
            </a:pPr>
            <a:r>
              <a:rPr lang="en-US" altLang="ko-KR" sz="1700" dirty="0">
                <a:solidFill>
                  <a:schemeClr val="tx2"/>
                </a:solidFill>
                <a:latin typeface="Arial Narrow" panose="020B0606020202030204" pitchFamily="34" charset="0"/>
                <a:ea typeface="Tahoma" panose="020B0604030504040204" pitchFamily="34" charset="0"/>
                <a:cs typeface="Tahoma" panose="020B0604030504040204" pitchFamily="34" charset="0"/>
              </a:rPr>
              <a:t>D1</a:t>
            </a:r>
          </a:p>
        </p:txBody>
      </p:sp>
      <p:sp>
        <p:nvSpPr>
          <p:cNvPr id="84" name="Rectangle 5"/>
          <p:cNvSpPr>
            <a:spLocks noChangeArrowheads="1"/>
          </p:cNvSpPr>
          <p:nvPr/>
        </p:nvSpPr>
        <p:spPr bwMode="auto">
          <a:xfrm>
            <a:off x="5014008" y="5493823"/>
            <a:ext cx="1314450" cy="323850"/>
          </a:xfrm>
          <a:prstGeom prst="rect">
            <a:avLst/>
          </a:prstGeom>
          <a:solidFill>
            <a:srgbClr val="FFCCFF"/>
          </a:solidFill>
          <a:ln w="12700" algn="ctr">
            <a:noFill/>
            <a:miter lim="800000"/>
            <a:headEnd/>
            <a:tailEnd/>
          </a:ln>
          <a:effectLst/>
        </p:spPr>
        <p:txBody>
          <a:bodyPr lIns="94284" tIns="49028" rIns="94284" bIns="49028" anchor="ctr"/>
          <a:lstStyle/>
          <a:p>
            <a:pPr algn="ctr" latinLnBrk="0">
              <a:lnSpc>
                <a:spcPct val="100000"/>
              </a:lnSpc>
            </a:pPr>
            <a:r>
              <a:rPr lang="en-US" altLang="ko-KR" sz="1700" dirty="0">
                <a:solidFill>
                  <a:schemeClr val="tx2"/>
                </a:solidFill>
                <a:latin typeface="Arial Narrow" panose="020B0606020202030204" pitchFamily="34" charset="0"/>
                <a:ea typeface="Tahoma" panose="020B0604030504040204" pitchFamily="34" charset="0"/>
                <a:cs typeface="Tahoma" panose="020B0604030504040204" pitchFamily="34" charset="0"/>
              </a:rPr>
              <a:t>D2</a:t>
            </a:r>
          </a:p>
        </p:txBody>
      </p:sp>
      <p:sp>
        <p:nvSpPr>
          <p:cNvPr id="85" name="Line 6"/>
          <p:cNvSpPr>
            <a:spLocks noChangeShapeType="1"/>
          </p:cNvSpPr>
          <p:nvPr/>
        </p:nvSpPr>
        <p:spPr bwMode="auto">
          <a:xfrm>
            <a:off x="6328458" y="5493823"/>
            <a:ext cx="0" cy="323850"/>
          </a:xfrm>
          <a:prstGeom prst="line">
            <a:avLst/>
          </a:prstGeom>
          <a:noFill/>
          <a:ln w="57150">
            <a:solidFill>
              <a:schemeClr val="tx2"/>
            </a:solidFill>
            <a:round/>
            <a:headEnd/>
            <a:tailEnd/>
          </a:ln>
          <a:effectLst/>
        </p:spPr>
        <p:txBody>
          <a:bodyPr wrap="none" lIns="94284" tIns="49028" rIns="94284" bIns="49028" anchor="ctr"/>
          <a:lstStyle/>
          <a:p>
            <a:endParaRPr lang="en-US">
              <a:latin typeface="Arial Narrow" panose="020B0606020202030204" pitchFamily="34" charset="0"/>
              <a:ea typeface="Tahoma" panose="020B0604030504040204" pitchFamily="34" charset="0"/>
              <a:cs typeface="Tahoma" panose="020B0604030504040204" pitchFamily="34" charset="0"/>
            </a:endParaRPr>
          </a:p>
        </p:txBody>
      </p:sp>
      <p:sp>
        <p:nvSpPr>
          <p:cNvPr id="86" name="Line 7"/>
          <p:cNvSpPr>
            <a:spLocks noChangeShapeType="1"/>
          </p:cNvSpPr>
          <p:nvPr/>
        </p:nvSpPr>
        <p:spPr bwMode="auto">
          <a:xfrm>
            <a:off x="2385107" y="5494613"/>
            <a:ext cx="5256212" cy="0"/>
          </a:xfrm>
          <a:prstGeom prst="line">
            <a:avLst/>
          </a:prstGeom>
          <a:noFill/>
          <a:ln w="57150" cap="sq">
            <a:solidFill>
              <a:schemeClr val="tx2"/>
            </a:solidFill>
            <a:round/>
            <a:headEnd/>
            <a:tailEnd/>
          </a:ln>
          <a:effectLst/>
        </p:spPr>
        <p:txBody>
          <a:bodyPr wrap="none" lIns="94284" tIns="49028" rIns="94284" bIns="49028" anchor="ctr"/>
          <a:lstStyle/>
          <a:p>
            <a:endParaRPr lang="en-US">
              <a:latin typeface="Arial Narrow" panose="020B0606020202030204" pitchFamily="34" charset="0"/>
              <a:ea typeface="Tahoma" panose="020B0604030504040204" pitchFamily="34" charset="0"/>
              <a:cs typeface="Tahoma" panose="020B0604030504040204" pitchFamily="34" charset="0"/>
            </a:endParaRPr>
          </a:p>
        </p:txBody>
      </p:sp>
      <p:sp>
        <p:nvSpPr>
          <p:cNvPr id="87" name="Line 8"/>
          <p:cNvSpPr>
            <a:spLocks noChangeShapeType="1"/>
          </p:cNvSpPr>
          <p:nvPr/>
        </p:nvSpPr>
        <p:spPr bwMode="auto">
          <a:xfrm>
            <a:off x="2385108" y="5493823"/>
            <a:ext cx="0" cy="323850"/>
          </a:xfrm>
          <a:prstGeom prst="line">
            <a:avLst/>
          </a:prstGeom>
          <a:noFill/>
          <a:ln w="57150" cap="sq">
            <a:solidFill>
              <a:schemeClr val="tx2"/>
            </a:solidFill>
            <a:round/>
            <a:headEnd/>
            <a:tailEnd/>
          </a:ln>
          <a:effectLst/>
        </p:spPr>
        <p:txBody>
          <a:bodyPr wrap="none" lIns="94284" tIns="49028" rIns="94284" bIns="49028" anchor="ctr"/>
          <a:lstStyle/>
          <a:p>
            <a:endParaRPr lang="en-US">
              <a:latin typeface="Arial Narrow" panose="020B0606020202030204" pitchFamily="34" charset="0"/>
              <a:ea typeface="Tahoma" panose="020B0604030504040204" pitchFamily="34" charset="0"/>
              <a:cs typeface="Tahoma" panose="020B0604030504040204" pitchFamily="34" charset="0"/>
            </a:endParaRPr>
          </a:p>
        </p:txBody>
      </p:sp>
      <p:sp>
        <p:nvSpPr>
          <p:cNvPr id="88" name="Line 9"/>
          <p:cNvSpPr>
            <a:spLocks noChangeShapeType="1"/>
          </p:cNvSpPr>
          <p:nvPr/>
        </p:nvSpPr>
        <p:spPr bwMode="auto">
          <a:xfrm>
            <a:off x="7641318" y="5493823"/>
            <a:ext cx="0" cy="323850"/>
          </a:xfrm>
          <a:prstGeom prst="line">
            <a:avLst/>
          </a:prstGeom>
          <a:noFill/>
          <a:ln w="57150" cap="sq">
            <a:solidFill>
              <a:schemeClr val="tx2"/>
            </a:solidFill>
            <a:round/>
            <a:headEnd/>
            <a:tailEnd/>
          </a:ln>
          <a:effectLst/>
        </p:spPr>
        <p:txBody>
          <a:bodyPr wrap="none" lIns="94284" tIns="49028" rIns="94284" bIns="49028" anchor="ctr"/>
          <a:lstStyle/>
          <a:p>
            <a:endParaRPr lang="en-US">
              <a:latin typeface="Arial Narrow" panose="020B0606020202030204" pitchFamily="34" charset="0"/>
              <a:ea typeface="Tahoma" panose="020B0604030504040204" pitchFamily="34" charset="0"/>
              <a:cs typeface="Tahoma" panose="020B0604030504040204" pitchFamily="34" charset="0"/>
            </a:endParaRPr>
          </a:p>
        </p:txBody>
      </p:sp>
      <p:sp>
        <p:nvSpPr>
          <p:cNvPr id="89" name="Line 10"/>
          <p:cNvSpPr>
            <a:spLocks noChangeShapeType="1"/>
          </p:cNvSpPr>
          <p:nvPr/>
        </p:nvSpPr>
        <p:spPr bwMode="auto">
          <a:xfrm>
            <a:off x="2385107" y="5817673"/>
            <a:ext cx="5256212" cy="0"/>
          </a:xfrm>
          <a:prstGeom prst="line">
            <a:avLst/>
          </a:prstGeom>
          <a:noFill/>
          <a:ln w="57150" cap="sq">
            <a:solidFill>
              <a:schemeClr val="tx2"/>
            </a:solidFill>
            <a:round/>
            <a:headEnd/>
            <a:tailEnd/>
          </a:ln>
          <a:effectLst/>
        </p:spPr>
        <p:txBody>
          <a:bodyPr wrap="none" lIns="94284" tIns="49028" rIns="94284" bIns="49028" anchor="ctr"/>
          <a:lstStyle/>
          <a:p>
            <a:endParaRPr lang="en-US" sz="1200">
              <a:latin typeface="Arial Narrow" panose="020B0606020202030204" pitchFamily="34" charset="0"/>
              <a:ea typeface="Tahoma" panose="020B0604030504040204" pitchFamily="34" charset="0"/>
              <a:cs typeface="Tahoma" panose="020B0604030504040204" pitchFamily="34" charset="0"/>
            </a:endParaRPr>
          </a:p>
        </p:txBody>
      </p:sp>
      <p:sp>
        <p:nvSpPr>
          <p:cNvPr id="90" name="Line 11"/>
          <p:cNvSpPr>
            <a:spLocks noChangeShapeType="1"/>
          </p:cNvSpPr>
          <p:nvPr/>
        </p:nvSpPr>
        <p:spPr bwMode="auto">
          <a:xfrm>
            <a:off x="3697969" y="5493823"/>
            <a:ext cx="0" cy="323850"/>
          </a:xfrm>
          <a:prstGeom prst="line">
            <a:avLst/>
          </a:prstGeom>
          <a:noFill/>
          <a:ln w="57150">
            <a:solidFill>
              <a:schemeClr val="tx2"/>
            </a:solidFill>
            <a:round/>
            <a:headEnd/>
            <a:tailEnd/>
          </a:ln>
          <a:effectLst/>
        </p:spPr>
        <p:txBody>
          <a:bodyPr wrap="none" lIns="94284" tIns="49028" rIns="94284" bIns="49028" anchor="ctr"/>
          <a:lstStyle/>
          <a:p>
            <a:endParaRPr lang="en-US">
              <a:latin typeface="Arial Narrow" panose="020B0606020202030204" pitchFamily="34" charset="0"/>
              <a:ea typeface="Tahoma" panose="020B0604030504040204" pitchFamily="34" charset="0"/>
              <a:cs typeface="Tahoma" panose="020B0604030504040204" pitchFamily="34" charset="0"/>
            </a:endParaRPr>
          </a:p>
        </p:txBody>
      </p:sp>
      <p:sp>
        <p:nvSpPr>
          <p:cNvPr id="91" name="Line 12"/>
          <p:cNvSpPr>
            <a:spLocks noChangeShapeType="1"/>
          </p:cNvSpPr>
          <p:nvPr/>
        </p:nvSpPr>
        <p:spPr bwMode="auto">
          <a:xfrm>
            <a:off x="5014008" y="5493823"/>
            <a:ext cx="0" cy="323850"/>
          </a:xfrm>
          <a:prstGeom prst="line">
            <a:avLst/>
          </a:prstGeom>
          <a:noFill/>
          <a:ln w="57150">
            <a:solidFill>
              <a:schemeClr val="tx2"/>
            </a:solidFill>
            <a:round/>
            <a:headEnd/>
            <a:tailEnd/>
          </a:ln>
          <a:effectLst/>
        </p:spPr>
        <p:txBody>
          <a:bodyPr wrap="none" lIns="94284" tIns="49028" rIns="94284" bIns="49028" anchor="ctr"/>
          <a:lstStyle/>
          <a:p>
            <a:endParaRPr lang="en-US">
              <a:latin typeface="Arial Narrow" panose="020B0606020202030204" pitchFamily="34" charset="0"/>
              <a:ea typeface="Tahoma" panose="020B0604030504040204" pitchFamily="34" charset="0"/>
              <a:cs typeface="Tahoma" panose="020B0604030504040204" pitchFamily="34" charset="0"/>
            </a:endParaRPr>
          </a:p>
        </p:txBody>
      </p:sp>
      <p:grpSp>
        <p:nvGrpSpPr>
          <p:cNvPr id="92" name="Group 18"/>
          <p:cNvGrpSpPr>
            <a:grpSpLocks/>
          </p:cNvGrpSpPr>
          <p:nvPr/>
        </p:nvGrpSpPr>
        <p:grpSpPr bwMode="auto">
          <a:xfrm>
            <a:off x="3032808" y="1812353"/>
            <a:ext cx="3783012" cy="3724275"/>
            <a:chOff x="1861" y="1637"/>
            <a:chExt cx="2383" cy="2268"/>
          </a:xfrm>
        </p:grpSpPr>
        <p:sp>
          <p:nvSpPr>
            <p:cNvPr id="93" name="Line 19"/>
            <p:cNvSpPr>
              <a:spLocks noChangeShapeType="1"/>
            </p:cNvSpPr>
            <p:nvPr/>
          </p:nvSpPr>
          <p:spPr bwMode="auto">
            <a:xfrm flipV="1">
              <a:off x="2672" y="1637"/>
              <a:ext cx="1" cy="2268"/>
            </a:xfrm>
            <a:prstGeom prst="line">
              <a:avLst/>
            </a:prstGeom>
            <a:noFill/>
            <a:ln w="25400" cap="rnd">
              <a:solidFill>
                <a:srgbClr val="4D4D4D"/>
              </a:solidFill>
              <a:prstDash val="sysDot"/>
              <a:round/>
              <a:headEnd type="none" w="sm" len="sm"/>
              <a:tailEnd type="triangle" w="med" len="med"/>
            </a:ln>
            <a:effectLst/>
          </p:spPr>
          <p:txBody>
            <a:bodyPr/>
            <a:lstStyle/>
            <a:p>
              <a:endParaRPr lang="en-US">
                <a:latin typeface="Arial Narrow" panose="020B0606020202030204" pitchFamily="34" charset="0"/>
                <a:ea typeface="Tahoma" panose="020B0604030504040204" pitchFamily="34" charset="0"/>
                <a:cs typeface="Tahoma" panose="020B0604030504040204" pitchFamily="34" charset="0"/>
              </a:endParaRPr>
            </a:p>
          </p:txBody>
        </p:sp>
        <p:sp>
          <p:nvSpPr>
            <p:cNvPr id="94" name="Line 20"/>
            <p:cNvSpPr>
              <a:spLocks noChangeShapeType="1"/>
            </p:cNvSpPr>
            <p:nvPr/>
          </p:nvSpPr>
          <p:spPr bwMode="auto">
            <a:xfrm flipV="1">
              <a:off x="3475" y="1637"/>
              <a:ext cx="1" cy="2268"/>
            </a:xfrm>
            <a:prstGeom prst="line">
              <a:avLst/>
            </a:prstGeom>
            <a:noFill/>
            <a:ln w="25400" cap="rnd">
              <a:solidFill>
                <a:srgbClr val="4D4D4D"/>
              </a:solidFill>
              <a:prstDash val="sysDot"/>
              <a:round/>
              <a:headEnd type="none" w="sm" len="sm"/>
              <a:tailEnd type="triangle" w="med" len="med"/>
            </a:ln>
            <a:effectLst/>
          </p:spPr>
          <p:txBody>
            <a:bodyPr/>
            <a:lstStyle/>
            <a:p>
              <a:endParaRPr lang="en-US">
                <a:latin typeface="Arial Narrow" panose="020B0606020202030204" pitchFamily="34" charset="0"/>
                <a:ea typeface="Tahoma" panose="020B0604030504040204" pitchFamily="34" charset="0"/>
                <a:cs typeface="Tahoma" panose="020B0604030504040204" pitchFamily="34" charset="0"/>
              </a:endParaRPr>
            </a:p>
          </p:txBody>
        </p:sp>
        <p:sp>
          <p:nvSpPr>
            <p:cNvPr id="95" name="Line 21"/>
            <p:cNvSpPr>
              <a:spLocks noChangeShapeType="1"/>
            </p:cNvSpPr>
            <p:nvPr/>
          </p:nvSpPr>
          <p:spPr bwMode="auto">
            <a:xfrm flipH="1" flipV="1">
              <a:off x="4241" y="3067"/>
              <a:ext cx="3" cy="830"/>
            </a:xfrm>
            <a:prstGeom prst="line">
              <a:avLst/>
            </a:prstGeom>
            <a:noFill/>
            <a:ln w="25400" cap="rnd">
              <a:solidFill>
                <a:srgbClr val="4D4D4D"/>
              </a:solidFill>
              <a:prstDash val="sysDot"/>
              <a:round/>
              <a:headEnd type="none" w="sm" len="sm"/>
              <a:tailEnd type="triangle" w="med" len="med"/>
            </a:ln>
            <a:effectLst/>
          </p:spPr>
          <p:txBody>
            <a:bodyPr/>
            <a:lstStyle/>
            <a:p>
              <a:endParaRPr lang="en-US">
                <a:latin typeface="Arial Narrow" panose="020B0606020202030204" pitchFamily="34" charset="0"/>
                <a:ea typeface="Tahoma" panose="020B0604030504040204" pitchFamily="34" charset="0"/>
                <a:cs typeface="Tahoma" panose="020B0604030504040204" pitchFamily="34" charset="0"/>
              </a:endParaRPr>
            </a:p>
          </p:txBody>
        </p:sp>
        <p:sp>
          <p:nvSpPr>
            <p:cNvPr id="96" name="Line 22"/>
            <p:cNvSpPr>
              <a:spLocks noChangeShapeType="1"/>
            </p:cNvSpPr>
            <p:nvPr/>
          </p:nvSpPr>
          <p:spPr bwMode="auto">
            <a:xfrm flipH="1" flipV="1">
              <a:off x="1861" y="3067"/>
              <a:ext cx="3" cy="830"/>
            </a:xfrm>
            <a:prstGeom prst="line">
              <a:avLst/>
            </a:prstGeom>
            <a:noFill/>
            <a:ln w="25400" cap="rnd">
              <a:solidFill>
                <a:srgbClr val="4D4D4D"/>
              </a:solidFill>
              <a:prstDash val="sysDot"/>
              <a:round/>
              <a:headEnd type="none" w="sm" len="sm"/>
              <a:tailEnd type="triangle" w="med" len="med"/>
            </a:ln>
            <a:effectLst/>
          </p:spPr>
          <p:txBody>
            <a:bodyPr/>
            <a:lstStyle/>
            <a:p>
              <a:endParaRPr lang="en-US">
                <a:latin typeface="Arial Narrow" panose="020B0606020202030204" pitchFamily="34" charset="0"/>
                <a:ea typeface="Tahoma" panose="020B0604030504040204" pitchFamily="34" charset="0"/>
                <a:cs typeface="Tahoma" panose="020B0604030504040204" pitchFamily="34" charset="0"/>
              </a:endParaRPr>
            </a:p>
          </p:txBody>
        </p:sp>
      </p:grpSp>
      <p:sp>
        <p:nvSpPr>
          <p:cNvPr id="97" name="Text Box 39"/>
          <p:cNvSpPr txBox="1">
            <a:spLocks noChangeArrowheads="1"/>
          </p:cNvSpPr>
          <p:nvPr/>
        </p:nvSpPr>
        <p:spPr bwMode="auto">
          <a:xfrm>
            <a:off x="3899753" y="5951000"/>
            <a:ext cx="2199932" cy="312155"/>
          </a:xfrm>
          <a:prstGeom prst="rect">
            <a:avLst/>
          </a:prstGeom>
          <a:noFill/>
          <a:ln w="12700">
            <a:noFill/>
            <a:miter lim="800000"/>
            <a:headEnd type="none" w="sm" len="sm"/>
            <a:tailEnd type="none" w="sm" len="sm"/>
          </a:ln>
          <a:effectLst/>
        </p:spPr>
        <p:txBody>
          <a:bodyPr wrap="none" lIns="95775" tIns="47888" rIns="95775" bIns="47888">
            <a:spAutoFit/>
          </a:bodyPr>
          <a:lstStyle/>
          <a:p>
            <a:pPr algn="ctr" defTabSz="798271"/>
            <a:r>
              <a:rPr lang="en-US" altLang="ko-KR" sz="1400" dirty="0">
                <a:latin typeface="Arial Narrow" panose="020B0606020202030204" pitchFamily="34" charset="0"/>
                <a:ea typeface="Tahoma" panose="020B0604030504040204" pitchFamily="34" charset="0"/>
                <a:cs typeface="Tahoma" panose="020B0604030504040204" pitchFamily="34" charset="0"/>
              </a:rPr>
              <a:t> Follower’s Development Level</a:t>
            </a:r>
          </a:p>
        </p:txBody>
      </p:sp>
      <p:sp>
        <p:nvSpPr>
          <p:cNvPr id="98" name="Line 40"/>
          <p:cNvSpPr>
            <a:spLocks noChangeShapeType="1"/>
          </p:cNvSpPr>
          <p:nvPr/>
        </p:nvSpPr>
        <p:spPr bwMode="auto">
          <a:xfrm flipH="1">
            <a:off x="3461432" y="5951000"/>
            <a:ext cx="3006726" cy="3175"/>
          </a:xfrm>
          <a:prstGeom prst="line">
            <a:avLst/>
          </a:prstGeom>
          <a:noFill/>
          <a:ln w="12700">
            <a:solidFill>
              <a:srgbClr val="4D4D4D"/>
            </a:solidFill>
            <a:round/>
            <a:headEnd type="none" w="sm" len="sm"/>
            <a:tailEnd type="triangle" w="lg" len="med"/>
          </a:ln>
          <a:effectLst/>
        </p:spPr>
        <p:txBody>
          <a:bodyPr lIns="95793" tIns="47896" rIns="95793" bIns="47896"/>
          <a:lstStyle/>
          <a:p>
            <a:endParaRPr lang="en-US" sz="1200">
              <a:latin typeface="Arial Narrow" panose="020B0606020202030204" pitchFamily="34" charset="0"/>
              <a:ea typeface="Tahoma" panose="020B0604030504040204" pitchFamily="34" charset="0"/>
              <a:cs typeface="Tahoma" panose="020B0604030504040204" pitchFamily="34" charset="0"/>
            </a:endParaRPr>
          </a:p>
        </p:txBody>
      </p:sp>
      <p:sp>
        <p:nvSpPr>
          <p:cNvPr id="99" name="Text Box 41"/>
          <p:cNvSpPr txBox="1">
            <a:spLocks noChangeArrowheads="1"/>
          </p:cNvSpPr>
          <p:nvPr/>
        </p:nvSpPr>
        <p:spPr bwMode="auto">
          <a:xfrm>
            <a:off x="6472920" y="5830374"/>
            <a:ext cx="825040" cy="281393"/>
          </a:xfrm>
          <a:prstGeom prst="rect">
            <a:avLst/>
          </a:prstGeom>
          <a:noFill/>
          <a:ln w="12700">
            <a:noFill/>
            <a:miter lim="800000"/>
            <a:headEnd type="none" w="sm" len="sm"/>
            <a:tailEnd type="none" w="sm" len="sm"/>
          </a:ln>
          <a:effectLst/>
        </p:spPr>
        <p:txBody>
          <a:bodyPr wrap="none" lIns="95793" tIns="47896" rIns="95793" bIns="47896">
            <a:spAutoFit/>
          </a:bodyPr>
          <a:lstStyle/>
          <a:p>
            <a:pPr latinLnBrk="0">
              <a:lnSpc>
                <a:spcPct val="100000"/>
              </a:lnSpc>
            </a:pPr>
            <a:r>
              <a:rPr lang="en-US" altLang="ko-KR" sz="1200" dirty="0">
                <a:latin typeface="Arial Narrow" panose="020B0606020202030204" pitchFamily="34" charset="0"/>
                <a:ea typeface="Tahoma" panose="020B0604030504040204" pitchFamily="34" charset="0"/>
                <a:cs typeface="Tahoma" panose="020B0604030504040204" pitchFamily="34" charset="0"/>
              </a:rPr>
              <a:t>Developing</a:t>
            </a:r>
          </a:p>
        </p:txBody>
      </p:sp>
      <p:sp>
        <p:nvSpPr>
          <p:cNvPr id="100" name="Text Box 42"/>
          <p:cNvSpPr txBox="1">
            <a:spLocks noChangeArrowheads="1"/>
          </p:cNvSpPr>
          <p:nvPr/>
        </p:nvSpPr>
        <p:spPr bwMode="auto">
          <a:xfrm>
            <a:off x="2456545" y="5814499"/>
            <a:ext cx="797790" cy="281393"/>
          </a:xfrm>
          <a:prstGeom prst="rect">
            <a:avLst/>
          </a:prstGeom>
          <a:noFill/>
          <a:ln w="12700">
            <a:noFill/>
            <a:miter lim="800000"/>
            <a:headEnd type="none" w="sm" len="sm"/>
            <a:tailEnd type="none" w="sm" len="sm"/>
          </a:ln>
          <a:effectLst/>
        </p:spPr>
        <p:txBody>
          <a:bodyPr wrap="none" lIns="95793" tIns="47896" rIns="95793" bIns="47896">
            <a:spAutoFit/>
          </a:bodyPr>
          <a:lstStyle/>
          <a:p>
            <a:pPr latinLnBrk="0">
              <a:lnSpc>
                <a:spcPct val="100000"/>
              </a:lnSpc>
            </a:pPr>
            <a:r>
              <a:rPr lang="en-US" altLang="ko-KR" sz="1200" dirty="0">
                <a:latin typeface="Arial Narrow" panose="020B0606020202030204" pitchFamily="34" charset="0"/>
                <a:ea typeface="Tahoma" panose="020B0604030504040204" pitchFamily="34" charset="0"/>
                <a:cs typeface="Tahoma" panose="020B0604030504040204" pitchFamily="34" charset="0"/>
              </a:rPr>
              <a:t>Developed</a:t>
            </a:r>
          </a:p>
        </p:txBody>
      </p:sp>
      <p:sp>
        <p:nvSpPr>
          <p:cNvPr id="101" name="Text Box 5"/>
          <p:cNvSpPr txBox="1">
            <a:spLocks noChangeArrowheads="1"/>
          </p:cNvSpPr>
          <p:nvPr/>
        </p:nvSpPr>
        <p:spPr bwMode="auto">
          <a:xfrm>
            <a:off x="1887114" y="4586779"/>
            <a:ext cx="435475" cy="389099"/>
          </a:xfrm>
          <a:prstGeom prst="rect">
            <a:avLst/>
          </a:prstGeom>
          <a:noFill/>
          <a:ln w="12700">
            <a:noFill/>
            <a:miter lim="800000"/>
            <a:headEnd type="none" w="sm" len="sm"/>
            <a:tailEnd type="none" w="sm" len="sm"/>
          </a:ln>
          <a:effectLst/>
        </p:spPr>
        <p:txBody>
          <a:bodyPr wrap="none" lIns="95775" tIns="47888" rIns="95775" bIns="47888">
            <a:spAutoFit/>
          </a:bodyPr>
          <a:lstStyle/>
          <a:p>
            <a:pPr algn="ctr" defTabSz="798271"/>
            <a:r>
              <a:rPr lang="en-US" altLang="ko-KR" sz="1900" dirty="0">
                <a:latin typeface="Arial Narrow" panose="020B0606020202030204" pitchFamily="34" charset="0"/>
                <a:ea typeface="Tahoma" panose="020B0604030504040204" pitchFamily="34" charset="0"/>
                <a:cs typeface="Tahoma" panose="020B0604030504040204" pitchFamily="34" charset="0"/>
              </a:rPr>
              <a:t>(L)</a:t>
            </a:r>
          </a:p>
        </p:txBody>
      </p:sp>
      <p:sp>
        <p:nvSpPr>
          <p:cNvPr id="102" name="Text Box 28"/>
          <p:cNvSpPr txBox="1">
            <a:spLocks noChangeArrowheads="1"/>
          </p:cNvSpPr>
          <p:nvPr/>
        </p:nvSpPr>
        <p:spPr bwMode="auto">
          <a:xfrm>
            <a:off x="3801159" y="4883901"/>
            <a:ext cx="2433637" cy="305999"/>
          </a:xfrm>
          <a:prstGeom prst="rect">
            <a:avLst/>
          </a:prstGeom>
          <a:noFill/>
          <a:ln w="12700">
            <a:noFill/>
            <a:miter lim="800000"/>
            <a:headEnd type="none" w="sm" len="sm"/>
            <a:tailEnd type="none" w="sm" len="sm"/>
          </a:ln>
          <a:effectLst/>
        </p:spPr>
        <p:txBody>
          <a:bodyPr lIns="95775" tIns="47888" rIns="95775" bIns="47888">
            <a:spAutoFit/>
          </a:bodyPr>
          <a:lstStyle/>
          <a:p>
            <a:pPr algn="ctr" defTabSz="798271">
              <a:lnSpc>
                <a:spcPct val="80000"/>
              </a:lnSpc>
            </a:pPr>
            <a:r>
              <a:rPr lang="en-US" altLang="ko-KR" sz="1700" dirty="0">
                <a:solidFill>
                  <a:srgbClr val="666699"/>
                </a:solidFill>
                <a:latin typeface="Arial Narrow" panose="020B0606020202030204" pitchFamily="34" charset="0"/>
                <a:ea typeface="Tahoma" panose="020B0604030504040204" pitchFamily="34" charset="0"/>
                <a:cs typeface="Tahoma" panose="020B0604030504040204" pitchFamily="34" charset="0"/>
              </a:rPr>
              <a:t>Directive Behavior</a:t>
            </a:r>
          </a:p>
        </p:txBody>
      </p:sp>
      <p:sp>
        <p:nvSpPr>
          <p:cNvPr id="103" name="TextBox 102"/>
          <p:cNvSpPr txBox="1"/>
          <p:nvPr/>
        </p:nvSpPr>
        <p:spPr>
          <a:xfrm>
            <a:off x="442008" y="6183540"/>
            <a:ext cx="9143999" cy="393756"/>
          </a:xfrm>
          <a:prstGeom prst="rect">
            <a:avLst/>
          </a:prstGeom>
          <a:noFill/>
        </p:spPr>
        <p:txBody>
          <a:bodyPr wrap="square" lIns="85149" tIns="42574" rIns="85149" bIns="42574" rtlCol="0">
            <a:spAutoFit/>
          </a:bodyPr>
          <a:lstStyle/>
          <a:p>
            <a:pPr algn="ctr"/>
            <a:r>
              <a:rPr lang="en-US" altLang="ko-KR" sz="1000" dirty="0">
                <a:latin typeface="Arial Narrow" panose="020B0606020202030204" pitchFamily="34" charset="0"/>
                <a:ea typeface="Tahoma" panose="020B0604030504040204" pitchFamily="34" charset="0"/>
                <a:cs typeface="Tahoma" panose="020B0604030504040204" pitchFamily="34" charset="0"/>
              </a:rPr>
              <a:t>Lowy, Alex. and Hood, Phil. </a:t>
            </a:r>
            <a:r>
              <a:rPr lang="en-US" altLang="ko-KR" sz="1000" i="1" dirty="0">
                <a:latin typeface="Arial Narrow" panose="020B0606020202030204" pitchFamily="34" charset="0"/>
                <a:ea typeface="Tahoma" panose="020B0604030504040204" pitchFamily="34" charset="0"/>
                <a:cs typeface="Tahoma" panose="020B0604030504040204" pitchFamily="34" charset="0"/>
              </a:rPr>
              <a:t>The Power of the 2X2 Matrix</a:t>
            </a:r>
            <a:r>
              <a:rPr lang="en-US" altLang="ko-KR" sz="1000" dirty="0">
                <a:latin typeface="Arial Narrow" panose="020B0606020202030204" pitchFamily="34" charset="0"/>
                <a:ea typeface="Tahoma" panose="020B0604030504040204" pitchFamily="34" charset="0"/>
                <a:cs typeface="Tahoma" panose="020B0604030504040204" pitchFamily="34" charset="0"/>
              </a:rPr>
              <a:t>, New Jersey : </a:t>
            </a:r>
            <a:r>
              <a:rPr lang="en-US" altLang="ko-KR" sz="1000" dirty="0" err="1">
                <a:latin typeface="Arial Narrow" panose="020B0606020202030204" pitchFamily="34" charset="0"/>
                <a:ea typeface="Tahoma" panose="020B0604030504040204" pitchFamily="34" charset="0"/>
                <a:cs typeface="Tahoma" panose="020B0604030504040204" pitchFamily="34" charset="0"/>
              </a:rPr>
              <a:t>Jossey</a:t>
            </a:r>
            <a:r>
              <a:rPr lang="en-US" altLang="ko-KR" sz="1000" dirty="0">
                <a:latin typeface="Arial Narrow" panose="020B0606020202030204" pitchFamily="34" charset="0"/>
                <a:ea typeface="Tahoma" panose="020B0604030504040204" pitchFamily="34" charset="0"/>
                <a:cs typeface="Tahoma" panose="020B0604030504040204" pitchFamily="34" charset="0"/>
              </a:rPr>
              <a:t>-Bass Business &amp; Management</a:t>
            </a:r>
            <a:r>
              <a:rPr lang="en-US" altLang="ko-KR" sz="1000" b="1" dirty="0">
                <a:latin typeface="Arial Narrow" panose="020B0606020202030204" pitchFamily="34" charset="0"/>
                <a:ea typeface="Tahoma" panose="020B0604030504040204" pitchFamily="34" charset="0"/>
                <a:cs typeface="Tahoma" panose="020B0604030504040204" pitchFamily="34" charset="0"/>
              </a:rPr>
              <a:t>, </a:t>
            </a:r>
            <a:r>
              <a:rPr lang="en-US" altLang="ko-KR" sz="1000" dirty="0">
                <a:latin typeface="Arial Narrow" panose="020B0606020202030204" pitchFamily="34" charset="0"/>
                <a:ea typeface="Tahoma" panose="020B0604030504040204" pitchFamily="34" charset="0"/>
                <a:cs typeface="Tahoma" panose="020B0604030504040204" pitchFamily="34" charset="0"/>
              </a:rPr>
              <a:t>2004.</a:t>
            </a:r>
          </a:p>
          <a:p>
            <a:pPr algn="ctr"/>
            <a:r>
              <a:rPr lang="en-US" altLang="ko-KR" sz="1000" dirty="0">
                <a:latin typeface="Arial Narrow" panose="020B0606020202030204" pitchFamily="34" charset="0"/>
                <a:ea typeface="Tahoma" panose="020B0604030504040204" pitchFamily="34" charset="0"/>
                <a:cs typeface="Tahoma" panose="020B0604030504040204" pitchFamily="34" charset="0"/>
              </a:rPr>
              <a:t>            (Originally from Hersey, P. </a:t>
            </a:r>
            <a:r>
              <a:rPr lang="en-US" altLang="ko-KR" sz="1000" i="1" dirty="0">
                <a:latin typeface="Arial Narrow" panose="020B0606020202030204" pitchFamily="34" charset="0"/>
                <a:ea typeface="Tahoma" panose="020B0604030504040204" pitchFamily="34" charset="0"/>
                <a:cs typeface="Tahoma" panose="020B0604030504040204" pitchFamily="34" charset="0"/>
              </a:rPr>
              <a:t>The Situational Leader</a:t>
            </a:r>
            <a:r>
              <a:rPr lang="en-US" altLang="ko-KR" sz="1000" dirty="0">
                <a:latin typeface="Arial Narrow" panose="020B0606020202030204" pitchFamily="34" charset="0"/>
                <a:ea typeface="Tahoma" panose="020B0604030504040204" pitchFamily="34" charset="0"/>
                <a:cs typeface="Tahoma" panose="020B0604030504040204" pitchFamily="34" charset="0"/>
              </a:rPr>
              <a:t>, New York : Warner Books. 1992.)</a:t>
            </a:r>
            <a:endParaRPr lang="ko-KR" altLang="en-US" sz="1000" dirty="0">
              <a:latin typeface="Arial Narrow" panose="020B0606020202030204" pitchFamily="34" charset="0"/>
              <a:cs typeface="Tahoma" panose="020B0604030504040204" pitchFamily="34" charset="0"/>
            </a:endParaRPr>
          </a:p>
        </p:txBody>
      </p:sp>
      <p:sp>
        <p:nvSpPr>
          <p:cNvPr id="104" name="Line 2"/>
          <p:cNvSpPr>
            <a:spLocks noChangeShapeType="1"/>
          </p:cNvSpPr>
          <p:nvPr/>
        </p:nvSpPr>
        <p:spPr bwMode="auto">
          <a:xfrm flipV="1">
            <a:off x="2315313" y="4791523"/>
            <a:ext cx="4874325" cy="9721"/>
          </a:xfrm>
          <a:prstGeom prst="line">
            <a:avLst/>
          </a:prstGeom>
          <a:noFill/>
          <a:ln w="19050">
            <a:solidFill>
              <a:srgbClr val="4D4D4D"/>
            </a:solidFill>
            <a:round/>
            <a:headEnd type="triangle" w="lg" len="med"/>
            <a:tailEnd type="triangle" w="lg" len="med"/>
          </a:ln>
          <a:effectLst/>
        </p:spPr>
        <p:txBody>
          <a:bodyPr lIns="95793" tIns="47896" rIns="95793" bIns="47896"/>
          <a:lstStyle/>
          <a:p>
            <a:endParaRPr lang="en-US">
              <a:latin typeface="Arial Narrow" panose="020B0606020202030204" pitchFamily="34" charset="0"/>
              <a:ea typeface="Tahoma" panose="020B0604030504040204" pitchFamily="34" charset="0"/>
              <a:cs typeface="Tahoma" panose="020B0604030504040204" pitchFamily="34" charset="0"/>
            </a:endParaRPr>
          </a:p>
        </p:txBody>
      </p:sp>
      <p:sp>
        <p:nvSpPr>
          <p:cNvPr id="105" name="Text Box 4"/>
          <p:cNvSpPr txBox="1">
            <a:spLocks noChangeArrowheads="1"/>
          </p:cNvSpPr>
          <p:nvPr/>
        </p:nvSpPr>
        <p:spPr bwMode="auto">
          <a:xfrm>
            <a:off x="7190019" y="4537523"/>
            <a:ext cx="469137" cy="389099"/>
          </a:xfrm>
          <a:prstGeom prst="rect">
            <a:avLst/>
          </a:prstGeom>
          <a:noFill/>
          <a:ln w="12700">
            <a:noFill/>
            <a:miter lim="800000"/>
            <a:headEnd type="none" w="sm" len="sm"/>
            <a:tailEnd type="none" w="sm" len="sm"/>
          </a:ln>
          <a:effectLst/>
        </p:spPr>
        <p:txBody>
          <a:bodyPr wrap="none" lIns="95775" tIns="47888" rIns="95775" bIns="47888">
            <a:spAutoFit/>
          </a:bodyPr>
          <a:lstStyle/>
          <a:p>
            <a:pPr algn="ctr" defTabSz="798271"/>
            <a:r>
              <a:rPr lang="en-US" altLang="ko-KR" sz="1900" dirty="0">
                <a:latin typeface="Arial Narrow" panose="020B0606020202030204" pitchFamily="34" charset="0"/>
                <a:ea typeface="Tahoma" panose="020B0604030504040204" pitchFamily="34" charset="0"/>
                <a:cs typeface="Tahoma" panose="020B0604030504040204" pitchFamily="34" charset="0"/>
              </a:rPr>
              <a:t>(</a:t>
            </a:r>
            <a:r>
              <a:rPr lang="en-US" altLang="zh-CN" sz="1900" dirty="0">
                <a:latin typeface="Arial Narrow" panose="020B0606020202030204" pitchFamily="34" charset="0"/>
                <a:ea typeface="Tahoma" panose="020B0604030504040204" pitchFamily="34" charset="0"/>
                <a:cs typeface="Tahoma" panose="020B0604030504040204" pitchFamily="34" charset="0"/>
              </a:rPr>
              <a:t>H</a:t>
            </a:r>
            <a:r>
              <a:rPr lang="en-US" altLang="ko-KR" sz="1900" dirty="0">
                <a:latin typeface="Arial Narrow" panose="020B0606020202030204" pitchFamily="34" charset="0"/>
                <a:ea typeface="Tahoma" panose="020B0604030504040204" pitchFamily="34" charset="0"/>
                <a:cs typeface="Tahoma" panose="020B0604030504040204" pitchFamily="34" charset="0"/>
              </a:rPr>
              <a:t>)</a:t>
            </a:r>
          </a:p>
        </p:txBody>
      </p:sp>
      <p:sp>
        <p:nvSpPr>
          <p:cNvPr id="106" name="Rectangle 6"/>
          <p:cNvSpPr>
            <a:spLocks noChangeArrowheads="1"/>
          </p:cNvSpPr>
          <p:nvPr/>
        </p:nvSpPr>
        <p:spPr bwMode="auto">
          <a:xfrm>
            <a:off x="4975075" y="2755883"/>
            <a:ext cx="2616200" cy="1789113"/>
          </a:xfrm>
          <a:prstGeom prst="rect">
            <a:avLst/>
          </a:prstGeom>
          <a:solidFill>
            <a:srgbClr val="FF9966"/>
          </a:solidFill>
          <a:ln w="6350">
            <a:noFill/>
            <a:miter lim="800000"/>
            <a:headEnd/>
            <a:tailEnd/>
          </a:ln>
          <a:effectLst>
            <a:prstShdw prst="shdw17" dist="17961" dir="2700000">
              <a:srgbClr val="FF9966">
                <a:gamma/>
                <a:shade val="60000"/>
                <a:invGamma/>
              </a:srgbClr>
            </a:prstShdw>
          </a:effectLst>
        </p:spPr>
        <p:txBody>
          <a:bodyPr wrap="none" lIns="95793" tIns="47896" rIns="95793" bIns="47896" anchor="ctr"/>
          <a:lstStyle/>
          <a:p>
            <a:pPr>
              <a:lnSpc>
                <a:spcPct val="115000"/>
              </a:lnSpc>
            </a:pPr>
            <a:endParaRPr lang="en-US" sz="1700" dirty="0">
              <a:latin typeface="Arial Narrow" panose="020B0606020202030204" pitchFamily="34" charset="0"/>
              <a:ea typeface="Tahoma" panose="020B0604030504040204" pitchFamily="34" charset="0"/>
              <a:cs typeface="Tahoma" panose="020B0604030504040204" pitchFamily="34" charset="0"/>
            </a:endParaRPr>
          </a:p>
        </p:txBody>
      </p:sp>
      <p:sp>
        <p:nvSpPr>
          <p:cNvPr id="107" name="Rectangle 7"/>
          <p:cNvSpPr>
            <a:spLocks noChangeArrowheads="1"/>
          </p:cNvSpPr>
          <p:nvPr/>
        </p:nvSpPr>
        <p:spPr bwMode="auto">
          <a:xfrm>
            <a:off x="2314426" y="2755883"/>
            <a:ext cx="2616200" cy="1789113"/>
          </a:xfrm>
          <a:prstGeom prst="rect">
            <a:avLst/>
          </a:prstGeom>
          <a:solidFill>
            <a:srgbClr val="9999FF"/>
          </a:solidFill>
          <a:ln w="6350">
            <a:noFill/>
            <a:miter lim="800000"/>
            <a:headEnd/>
            <a:tailEnd/>
          </a:ln>
          <a:effectLst>
            <a:prstShdw prst="shdw17" dist="17961" dir="2700000">
              <a:srgbClr val="9999FF">
                <a:gamma/>
                <a:shade val="60000"/>
                <a:invGamma/>
              </a:srgbClr>
            </a:prstShdw>
          </a:effectLst>
        </p:spPr>
        <p:txBody>
          <a:bodyPr wrap="none" lIns="95793" tIns="47896" rIns="95793" bIns="47896" anchor="ctr"/>
          <a:lstStyle/>
          <a:p>
            <a:pPr>
              <a:lnSpc>
                <a:spcPct val="115000"/>
              </a:lnSpc>
            </a:pPr>
            <a:endParaRPr lang="en-US" sz="1700" dirty="0">
              <a:latin typeface="Arial Narrow" panose="020B0606020202030204" pitchFamily="34" charset="0"/>
              <a:ea typeface="Tahoma" panose="020B0604030504040204" pitchFamily="34" charset="0"/>
              <a:cs typeface="Tahoma" panose="020B0604030504040204" pitchFamily="34" charset="0"/>
            </a:endParaRPr>
          </a:p>
        </p:txBody>
      </p:sp>
      <p:sp>
        <p:nvSpPr>
          <p:cNvPr id="108" name="Rectangle 8"/>
          <p:cNvSpPr>
            <a:spLocks noChangeArrowheads="1"/>
          </p:cNvSpPr>
          <p:nvPr/>
        </p:nvSpPr>
        <p:spPr bwMode="auto">
          <a:xfrm>
            <a:off x="4975075" y="935022"/>
            <a:ext cx="2616200" cy="1787525"/>
          </a:xfrm>
          <a:prstGeom prst="rect">
            <a:avLst/>
          </a:prstGeom>
          <a:solidFill>
            <a:srgbClr val="FFCCFF"/>
          </a:solidFill>
          <a:ln w="6350">
            <a:noFill/>
            <a:miter lim="800000"/>
            <a:headEnd/>
            <a:tailEnd/>
          </a:ln>
          <a:effectLst>
            <a:prstShdw prst="shdw17" dist="17961" dir="2700000">
              <a:srgbClr val="FFCCFF">
                <a:gamma/>
                <a:shade val="60000"/>
                <a:invGamma/>
              </a:srgbClr>
            </a:prstShdw>
          </a:effectLst>
        </p:spPr>
        <p:txBody>
          <a:bodyPr wrap="none" lIns="95793" tIns="47896" rIns="95793" bIns="47896" anchor="ctr"/>
          <a:lstStyle/>
          <a:p>
            <a:pPr algn="ctr">
              <a:lnSpc>
                <a:spcPct val="120000"/>
              </a:lnSpc>
            </a:pPr>
            <a:endParaRPr lang="en-US" sz="2100" dirty="0">
              <a:latin typeface="Arial Narrow" panose="020B0606020202030204" pitchFamily="34" charset="0"/>
              <a:ea typeface="Tahoma" panose="020B0604030504040204" pitchFamily="34" charset="0"/>
              <a:cs typeface="Tahoma" panose="020B0604030504040204" pitchFamily="34" charset="0"/>
            </a:endParaRPr>
          </a:p>
        </p:txBody>
      </p:sp>
      <p:sp>
        <p:nvSpPr>
          <p:cNvPr id="109" name="Rectangle 9"/>
          <p:cNvSpPr>
            <a:spLocks noChangeArrowheads="1"/>
          </p:cNvSpPr>
          <p:nvPr/>
        </p:nvSpPr>
        <p:spPr bwMode="auto">
          <a:xfrm>
            <a:off x="2314426" y="935022"/>
            <a:ext cx="2616200" cy="1787525"/>
          </a:xfrm>
          <a:prstGeom prst="rect">
            <a:avLst/>
          </a:prstGeom>
          <a:solidFill>
            <a:srgbClr val="99FF66"/>
          </a:solidFill>
          <a:ln w="6350">
            <a:noFill/>
            <a:miter lim="800000"/>
            <a:headEnd/>
            <a:tailEnd/>
          </a:ln>
          <a:effectLst>
            <a:prstShdw prst="shdw17" dist="17961" dir="2700000">
              <a:srgbClr val="99FF66">
                <a:gamma/>
                <a:shade val="60000"/>
                <a:invGamma/>
              </a:srgbClr>
            </a:prstShdw>
          </a:effectLst>
        </p:spPr>
        <p:txBody>
          <a:bodyPr wrap="none" lIns="95793" tIns="47896" rIns="95793" bIns="47896" anchor="ctr"/>
          <a:lstStyle/>
          <a:p>
            <a:pPr>
              <a:lnSpc>
                <a:spcPct val="115000"/>
              </a:lnSpc>
            </a:pPr>
            <a:endParaRPr lang="en-US" sz="1700" dirty="0">
              <a:latin typeface="Arial Narrow" panose="020B0606020202030204" pitchFamily="34" charset="0"/>
              <a:ea typeface="Tahoma" panose="020B0604030504040204" pitchFamily="34" charset="0"/>
              <a:cs typeface="Tahoma" panose="020B0604030504040204" pitchFamily="34" charset="0"/>
            </a:endParaRPr>
          </a:p>
        </p:txBody>
      </p:sp>
      <p:sp>
        <p:nvSpPr>
          <p:cNvPr id="110" name="Text Box 14"/>
          <p:cNvSpPr txBox="1">
            <a:spLocks noChangeArrowheads="1"/>
          </p:cNvSpPr>
          <p:nvPr/>
        </p:nvSpPr>
        <p:spPr bwMode="auto">
          <a:xfrm>
            <a:off x="2363638" y="2873356"/>
            <a:ext cx="514021" cy="481432"/>
          </a:xfrm>
          <a:prstGeom prst="rect">
            <a:avLst/>
          </a:prstGeom>
          <a:noFill/>
          <a:ln w="12700">
            <a:noFill/>
            <a:miter lim="800000"/>
            <a:headEnd type="none" w="sm" len="sm"/>
            <a:tailEnd type="none" w="sm" len="sm"/>
          </a:ln>
          <a:effectLst/>
        </p:spPr>
        <p:txBody>
          <a:bodyPr wrap="none" lIns="95775" tIns="47888" rIns="95775" bIns="47888">
            <a:spAutoFit/>
          </a:bodyPr>
          <a:lstStyle/>
          <a:p>
            <a:pPr defTabSz="798271"/>
            <a:r>
              <a:rPr lang="en-US" altLang="ko-KR" sz="2500" b="1" dirty="0">
                <a:latin typeface="Arial Narrow" panose="020B0606020202030204" pitchFamily="34" charset="0"/>
                <a:ea typeface="Tahoma" panose="020B0604030504040204" pitchFamily="34" charset="0"/>
                <a:cs typeface="Tahoma" panose="020B0604030504040204" pitchFamily="34" charset="0"/>
              </a:rPr>
              <a:t>S4</a:t>
            </a:r>
          </a:p>
        </p:txBody>
      </p:sp>
      <p:sp>
        <p:nvSpPr>
          <p:cNvPr id="111" name="Text Box 15"/>
          <p:cNvSpPr txBox="1">
            <a:spLocks noChangeArrowheads="1"/>
          </p:cNvSpPr>
          <p:nvPr/>
        </p:nvSpPr>
        <p:spPr bwMode="auto">
          <a:xfrm>
            <a:off x="4240064" y="2060556"/>
            <a:ext cx="514021" cy="481432"/>
          </a:xfrm>
          <a:prstGeom prst="rect">
            <a:avLst/>
          </a:prstGeom>
          <a:noFill/>
          <a:ln w="12700">
            <a:noFill/>
            <a:miter lim="800000"/>
            <a:headEnd type="none" w="sm" len="sm"/>
            <a:tailEnd type="none" w="sm" len="sm"/>
          </a:ln>
          <a:effectLst/>
        </p:spPr>
        <p:txBody>
          <a:bodyPr wrap="none" lIns="95775" tIns="47888" rIns="95775" bIns="47888">
            <a:spAutoFit/>
          </a:bodyPr>
          <a:lstStyle/>
          <a:p>
            <a:pPr defTabSz="798271"/>
            <a:r>
              <a:rPr lang="en-US" altLang="ko-KR" sz="2500" b="1" dirty="0">
                <a:latin typeface="Arial Narrow" panose="020B0606020202030204" pitchFamily="34" charset="0"/>
                <a:ea typeface="Tahoma" panose="020B0604030504040204" pitchFamily="34" charset="0"/>
                <a:cs typeface="Tahoma" panose="020B0604030504040204" pitchFamily="34" charset="0"/>
              </a:rPr>
              <a:t>S3</a:t>
            </a:r>
          </a:p>
        </p:txBody>
      </p:sp>
      <p:sp>
        <p:nvSpPr>
          <p:cNvPr id="112" name="Text Box 16"/>
          <p:cNvSpPr txBox="1">
            <a:spLocks noChangeArrowheads="1"/>
          </p:cNvSpPr>
          <p:nvPr/>
        </p:nvSpPr>
        <p:spPr bwMode="auto">
          <a:xfrm>
            <a:off x="5005239" y="2060556"/>
            <a:ext cx="514021" cy="481432"/>
          </a:xfrm>
          <a:prstGeom prst="rect">
            <a:avLst/>
          </a:prstGeom>
          <a:noFill/>
          <a:ln w="12700">
            <a:noFill/>
            <a:miter lim="800000"/>
            <a:headEnd type="none" w="sm" len="sm"/>
            <a:tailEnd type="none" w="sm" len="sm"/>
          </a:ln>
          <a:effectLst/>
        </p:spPr>
        <p:txBody>
          <a:bodyPr wrap="none" lIns="95775" tIns="47888" rIns="95775" bIns="47888">
            <a:spAutoFit/>
          </a:bodyPr>
          <a:lstStyle/>
          <a:p>
            <a:pPr defTabSz="798271"/>
            <a:r>
              <a:rPr lang="en-US" altLang="ko-KR" sz="2500" b="1" dirty="0">
                <a:latin typeface="Arial Narrow" panose="020B0606020202030204" pitchFamily="34" charset="0"/>
                <a:ea typeface="Tahoma" panose="020B0604030504040204" pitchFamily="34" charset="0"/>
                <a:cs typeface="Tahoma" panose="020B0604030504040204" pitchFamily="34" charset="0"/>
              </a:rPr>
              <a:t>S2</a:t>
            </a:r>
          </a:p>
        </p:txBody>
      </p:sp>
      <p:sp>
        <p:nvSpPr>
          <p:cNvPr id="113" name="Text Box 17"/>
          <p:cNvSpPr txBox="1">
            <a:spLocks noChangeArrowheads="1"/>
          </p:cNvSpPr>
          <p:nvPr/>
        </p:nvSpPr>
        <p:spPr bwMode="auto">
          <a:xfrm>
            <a:off x="6910238" y="2873356"/>
            <a:ext cx="514021" cy="481432"/>
          </a:xfrm>
          <a:prstGeom prst="rect">
            <a:avLst/>
          </a:prstGeom>
          <a:noFill/>
          <a:ln w="12700">
            <a:noFill/>
            <a:miter lim="800000"/>
            <a:headEnd type="none" w="sm" len="sm"/>
            <a:tailEnd type="none" w="sm" len="sm"/>
          </a:ln>
          <a:effectLst/>
        </p:spPr>
        <p:txBody>
          <a:bodyPr wrap="none" lIns="95775" tIns="47888" rIns="95775" bIns="47888">
            <a:spAutoFit/>
          </a:bodyPr>
          <a:lstStyle/>
          <a:p>
            <a:pPr defTabSz="798271"/>
            <a:r>
              <a:rPr lang="en-US" altLang="ko-KR" sz="2500" b="1" dirty="0">
                <a:latin typeface="Arial Narrow" panose="020B0606020202030204" pitchFamily="34" charset="0"/>
                <a:ea typeface="Tahoma" panose="020B0604030504040204" pitchFamily="34" charset="0"/>
                <a:cs typeface="Tahoma" panose="020B0604030504040204" pitchFamily="34" charset="0"/>
              </a:rPr>
              <a:t>S1</a:t>
            </a:r>
          </a:p>
        </p:txBody>
      </p:sp>
      <p:sp>
        <p:nvSpPr>
          <p:cNvPr id="114" name="Line 18"/>
          <p:cNvSpPr>
            <a:spLocks noChangeShapeType="1"/>
          </p:cNvSpPr>
          <p:nvPr/>
        </p:nvSpPr>
        <p:spPr bwMode="auto">
          <a:xfrm rot="16200000">
            <a:off x="356245" y="2848753"/>
            <a:ext cx="3546475" cy="4761"/>
          </a:xfrm>
          <a:prstGeom prst="line">
            <a:avLst/>
          </a:prstGeom>
          <a:noFill/>
          <a:ln w="19050">
            <a:solidFill>
              <a:srgbClr val="4D4D4D"/>
            </a:solidFill>
            <a:round/>
            <a:headEnd type="triangle" w="lg" len="med"/>
            <a:tailEnd type="triangle" w="lg" len="med"/>
          </a:ln>
          <a:effectLst/>
        </p:spPr>
        <p:txBody>
          <a:bodyPr lIns="95793" tIns="47896" rIns="95793" bIns="47896"/>
          <a:lstStyle/>
          <a:p>
            <a:endParaRPr lang="en-US">
              <a:latin typeface="Arial Narrow" panose="020B0606020202030204" pitchFamily="34" charset="0"/>
              <a:ea typeface="Tahoma" panose="020B0604030504040204" pitchFamily="34" charset="0"/>
              <a:cs typeface="Tahoma" panose="020B0604030504040204" pitchFamily="34" charset="0"/>
            </a:endParaRPr>
          </a:p>
        </p:txBody>
      </p:sp>
      <p:sp>
        <p:nvSpPr>
          <p:cNvPr id="115" name="Text Box 19"/>
          <p:cNvSpPr txBox="1">
            <a:spLocks noChangeArrowheads="1"/>
          </p:cNvSpPr>
          <p:nvPr/>
        </p:nvSpPr>
        <p:spPr bwMode="auto">
          <a:xfrm>
            <a:off x="1895709" y="684196"/>
            <a:ext cx="469137" cy="389099"/>
          </a:xfrm>
          <a:prstGeom prst="rect">
            <a:avLst/>
          </a:prstGeom>
          <a:noFill/>
          <a:ln w="12700">
            <a:noFill/>
            <a:miter lim="800000"/>
            <a:headEnd type="none" w="sm" len="sm"/>
            <a:tailEnd type="none" w="sm" len="sm"/>
          </a:ln>
          <a:effectLst/>
        </p:spPr>
        <p:txBody>
          <a:bodyPr wrap="none" lIns="95775" tIns="47888" rIns="95775" bIns="47888">
            <a:spAutoFit/>
          </a:bodyPr>
          <a:lstStyle/>
          <a:p>
            <a:pPr algn="ctr" defTabSz="798271"/>
            <a:r>
              <a:rPr lang="en-US" altLang="ko-KR" sz="1900" dirty="0">
                <a:latin typeface="Arial Narrow" panose="020B0606020202030204" pitchFamily="34" charset="0"/>
                <a:ea typeface="Tahoma" panose="020B0604030504040204" pitchFamily="34" charset="0"/>
                <a:cs typeface="Tahoma" panose="020B0604030504040204" pitchFamily="34" charset="0"/>
              </a:rPr>
              <a:t>(H)</a:t>
            </a:r>
          </a:p>
        </p:txBody>
      </p:sp>
      <p:sp>
        <p:nvSpPr>
          <p:cNvPr id="116" name="Text Box 21"/>
          <p:cNvSpPr txBox="1">
            <a:spLocks noChangeArrowheads="1"/>
          </p:cNvSpPr>
          <p:nvPr/>
        </p:nvSpPr>
        <p:spPr bwMode="auto">
          <a:xfrm>
            <a:off x="2306489" y="898507"/>
            <a:ext cx="1275484" cy="881558"/>
          </a:xfrm>
          <a:prstGeom prst="rect">
            <a:avLst/>
          </a:prstGeom>
          <a:noFill/>
          <a:ln w="12700">
            <a:noFill/>
            <a:miter lim="800000"/>
            <a:headEnd type="none" w="sm" len="sm"/>
            <a:tailEnd type="none" w="sm" len="sm"/>
          </a:ln>
          <a:effectLst/>
        </p:spPr>
        <p:txBody>
          <a:bodyPr wrap="none" lIns="95793" tIns="47896" rIns="95793" bIns="47896">
            <a:spAutoFit/>
          </a:bodyPr>
          <a:lstStyle/>
          <a:p>
            <a:pPr defTabSz="798271"/>
            <a:r>
              <a:rPr lang="en-US" altLang="ko-KR" sz="1700" dirty="0">
                <a:latin typeface="Arial Narrow" panose="020B0606020202030204" pitchFamily="34" charset="0"/>
                <a:ea typeface="Tahoma" panose="020B0604030504040204" pitchFamily="34" charset="0"/>
                <a:cs typeface="Tahoma" panose="020B0604030504040204" pitchFamily="34" charset="0"/>
              </a:rPr>
              <a:t>Low Direction</a:t>
            </a:r>
          </a:p>
          <a:p>
            <a:pPr defTabSz="798271"/>
            <a:r>
              <a:rPr lang="en-US" altLang="ko-KR" sz="1700" i="1" dirty="0">
                <a:latin typeface="Arial Narrow" panose="020B0606020202030204" pitchFamily="34" charset="0"/>
                <a:ea typeface="Tahoma" panose="020B0604030504040204" pitchFamily="34" charset="0"/>
                <a:cs typeface="Tahoma" panose="020B0604030504040204" pitchFamily="34" charset="0"/>
              </a:rPr>
              <a:t>and</a:t>
            </a:r>
          </a:p>
          <a:p>
            <a:pPr defTabSz="798271"/>
            <a:r>
              <a:rPr lang="en-US" altLang="ko-KR" sz="1700" dirty="0">
                <a:latin typeface="Arial Narrow" panose="020B0606020202030204" pitchFamily="34" charset="0"/>
                <a:ea typeface="Tahoma" panose="020B0604030504040204" pitchFamily="34" charset="0"/>
                <a:cs typeface="Tahoma" panose="020B0604030504040204" pitchFamily="34" charset="0"/>
              </a:rPr>
              <a:t>High Support</a:t>
            </a:r>
          </a:p>
        </p:txBody>
      </p:sp>
      <p:sp>
        <p:nvSpPr>
          <p:cNvPr id="117" name="Text Box 22"/>
          <p:cNvSpPr txBox="1">
            <a:spLocks noChangeArrowheads="1"/>
          </p:cNvSpPr>
          <p:nvPr/>
        </p:nvSpPr>
        <p:spPr bwMode="auto">
          <a:xfrm>
            <a:off x="6251904" y="901681"/>
            <a:ext cx="1315559" cy="881558"/>
          </a:xfrm>
          <a:prstGeom prst="rect">
            <a:avLst/>
          </a:prstGeom>
          <a:noFill/>
          <a:ln w="12700">
            <a:noFill/>
            <a:miter lim="800000"/>
            <a:headEnd type="none" w="sm" len="sm"/>
            <a:tailEnd type="none" w="sm" len="sm"/>
          </a:ln>
          <a:effectLst/>
        </p:spPr>
        <p:txBody>
          <a:bodyPr wrap="none" lIns="95793" tIns="47896" rIns="95793" bIns="47896">
            <a:spAutoFit/>
          </a:bodyPr>
          <a:lstStyle/>
          <a:p>
            <a:pPr algn="r" defTabSz="798271"/>
            <a:r>
              <a:rPr lang="en-US" altLang="ko-KR" sz="1700" dirty="0">
                <a:latin typeface="Arial Narrow" panose="020B0606020202030204" pitchFamily="34" charset="0"/>
                <a:ea typeface="Tahoma" panose="020B0604030504040204" pitchFamily="34" charset="0"/>
                <a:cs typeface="Tahoma" panose="020B0604030504040204" pitchFamily="34" charset="0"/>
              </a:rPr>
              <a:t>High Direction</a:t>
            </a:r>
          </a:p>
          <a:p>
            <a:pPr algn="r" defTabSz="798271"/>
            <a:r>
              <a:rPr lang="en-US" altLang="ko-KR" sz="1700" dirty="0">
                <a:latin typeface="Arial Narrow" panose="020B0606020202030204" pitchFamily="34" charset="0"/>
                <a:ea typeface="Tahoma" panose="020B0604030504040204" pitchFamily="34" charset="0"/>
                <a:cs typeface="Tahoma" panose="020B0604030504040204" pitchFamily="34" charset="0"/>
              </a:rPr>
              <a:t> </a:t>
            </a:r>
            <a:r>
              <a:rPr lang="en-US" altLang="ko-KR" sz="1700" i="1" dirty="0">
                <a:latin typeface="Arial Narrow" panose="020B0606020202030204" pitchFamily="34" charset="0"/>
                <a:ea typeface="Tahoma" panose="020B0604030504040204" pitchFamily="34" charset="0"/>
                <a:cs typeface="Tahoma" panose="020B0604030504040204" pitchFamily="34" charset="0"/>
              </a:rPr>
              <a:t>and</a:t>
            </a:r>
          </a:p>
          <a:p>
            <a:pPr algn="r" defTabSz="798271"/>
            <a:r>
              <a:rPr lang="en-US" altLang="ko-KR" sz="1700" dirty="0">
                <a:latin typeface="Arial Narrow" panose="020B0606020202030204" pitchFamily="34" charset="0"/>
                <a:ea typeface="Tahoma" panose="020B0604030504040204" pitchFamily="34" charset="0"/>
                <a:cs typeface="Tahoma" panose="020B0604030504040204" pitchFamily="34" charset="0"/>
              </a:rPr>
              <a:t>High Support</a:t>
            </a:r>
          </a:p>
        </p:txBody>
      </p:sp>
      <p:sp>
        <p:nvSpPr>
          <p:cNvPr id="118" name="Text Box 23"/>
          <p:cNvSpPr txBox="1">
            <a:spLocks noChangeArrowheads="1"/>
          </p:cNvSpPr>
          <p:nvPr/>
        </p:nvSpPr>
        <p:spPr bwMode="auto">
          <a:xfrm>
            <a:off x="5013176" y="3663932"/>
            <a:ext cx="1315559" cy="881558"/>
          </a:xfrm>
          <a:prstGeom prst="rect">
            <a:avLst/>
          </a:prstGeom>
          <a:noFill/>
          <a:ln w="12700">
            <a:noFill/>
            <a:miter lim="800000"/>
            <a:headEnd type="none" w="sm" len="sm"/>
            <a:tailEnd type="none" w="sm" len="sm"/>
          </a:ln>
          <a:effectLst/>
        </p:spPr>
        <p:txBody>
          <a:bodyPr wrap="none" lIns="95793" tIns="47896" rIns="95793" bIns="47896">
            <a:spAutoFit/>
          </a:bodyPr>
          <a:lstStyle/>
          <a:p>
            <a:pPr defTabSz="798271"/>
            <a:r>
              <a:rPr lang="en-US" altLang="ko-KR" sz="1700" dirty="0">
                <a:latin typeface="Arial Narrow" panose="020B0606020202030204" pitchFamily="34" charset="0"/>
                <a:ea typeface="Tahoma" panose="020B0604030504040204" pitchFamily="34" charset="0"/>
                <a:cs typeface="Tahoma" panose="020B0604030504040204" pitchFamily="34" charset="0"/>
              </a:rPr>
              <a:t>High Direction</a:t>
            </a:r>
          </a:p>
          <a:p>
            <a:pPr defTabSz="798271"/>
            <a:r>
              <a:rPr lang="en-US" altLang="ko-KR" sz="1700" i="1" dirty="0">
                <a:latin typeface="Arial Narrow" panose="020B0606020202030204" pitchFamily="34" charset="0"/>
                <a:ea typeface="Tahoma" panose="020B0604030504040204" pitchFamily="34" charset="0"/>
                <a:cs typeface="Tahoma" panose="020B0604030504040204" pitchFamily="34" charset="0"/>
              </a:rPr>
              <a:t>and</a:t>
            </a:r>
          </a:p>
          <a:p>
            <a:pPr defTabSz="798271"/>
            <a:r>
              <a:rPr lang="en-US" altLang="ko-KR" sz="1700" dirty="0">
                <a:latin typeface="Arial Narrow" panose="020B0606020202030204" pitchFamily="34" charset="0"/>
                <a:ea typeface="Tahoma" panose="020B0604030504040204" pitchFamily="34" charset="0"/>
                <a:cs typeface="Tahoma" panose="020B0604030504040204" pitchFamily="34" charset="0"/>
              </a:rPr>
              <a:t>Low Support</a:t>
            </a:r>
          </a:p>
        </p:txBody>
      </p:sp>
      <p:sp>
        <p:nvSpPr>
          <p:cNvPr id="119" name="Text Box 24"/>
          <p:cNvSpPr txBox="1">
            <a:spLocks noChangeArrowheads="1"/>
          </p:cNvSpPr>
          <p:nvPr/>
        </p:nvSpPr>
        <p:spPr bwMode="auto">
          <a:xfrm>
            <a:off x="3506639" y="3654406"/>
            <a:ext cx="1275484" cy="881558"/>
          </a:xfrm>
          <a:prstGeom prst="rect">
            <a:avLst/>
          </a:prstGeom>
          <a:noFill/>
          <a:ln w="12700">
            <a:noFill/>
            <a:miter lim="800000"/>
            <a:headEnd type="none" w="sm" len="sm"/>
            <a:tailEnd type="none" w="sm" len="sm"/>
          </a:ln>
          <a:effectLst/>
        </p:spPr>
        <p:txBody>
          <a:bodyPr wrap="none" lIns="95793" tIns="47896" rIns="95793" bIns="47896">
            <a:spAutoFit/>
          </a:bodyPr>
          <a:lstStyle/>
          <a:p>
            <a:pPr defTabSz="798271"/>
            <a:r>
              <a:rPr lang="en-US" altLang="ko-KR" sz="1700" dirty="0">
                <a:latin typeface="Arial Narrow" panose="020B0606020202030204" pitchFamily="34" charset="0"/>
                <a:ea typeface="Tahoma" panose="020B0604030504040204" pitchFamily="34" charset="0"/>
                <a:cs typeface="Tahoma" panose="020B0604030504040204" pitchFamily="34" charset="0"/>
              </a:rPr>
              <a:t>Low Direction</a:t>
            </a:r>
          </a:p>
          <a:p>
            <a:pPr defTabSz="798271"/>
            <a:r>
              <a:rPr lang="en-US" altLang="ko-KR" sz="1700" i="1" dirty="0">
                <a:latin typeface="Arial Narrow" panose="020B0606020202030204" pitchFamily="34" charset="0"/>
                <a:ea typeface="Tahoma" panose="020B0604030504040204" pitchFamily="34" charset="0"/>
                <a:cs typeface="Tahoma" panose="020B0604030504040204" pitchFamily="34" charset="0"/>
              </a:rPr>
              <a:t>and </a:t>
            </a:r>
          </a:p>
          <a:p>
            <a:pPr defTabSz="798271"/>
            <a:r>
              <a:rPr lang="en-US" altLang="ko-KR" sz="1700" dirty="0">
                <a:latin typeface="Arial Narrow" panose="020B0606020202030204" pitchFamily="34" charset="0"/>
                <a:ea typeface="Tahoma" panose="020B0604030504040204" pitchFamily="34" charset="0"/>
                <a:cs typeface="Tahoma" panose="020B0604030504040204" pitchFamily="34" charset="0"/>
              </a:rPr>
              <a:t>Low Support</a:t>
            </a:r>
            <a:endParaRPr lang="en-US" altLang="ko-KR" sz="1500" dirty="0">
              <a:latin typeface="Arial Narrow" panose="020B0606020202030204" pitchFamily="34" charset="0"/>
              <a:ea typeface="Tahoma" panose="020B0604030504040204" pitchFamily="34" charset="0"/>
              <a:cs typeface="Tahoma" panose="020B0604030504040204" pitchFamily="34" charset="0"/>
            </a:endParaRPr>
          </a:p>
        </p:txBody>
      </p:sp>
      <p:sp>
        <p:nvSpPr>
          <p:cNvPr id="120" name="Rectangle 25"/>
          <p:cNvSpPr>
            <a:spLocks noChangeArrowheads="1"/>
          </p:cNvSpPr>
          <p:nvPr/>
        </p:nvSpPr>
        <p:spPr bwMode="auto">
          <a:xfrm>
            <a:off x="777349" y="2557446"/>
            <a:ext cx="1257300" cy="479425"/>
          </a:xfrm>
          <a:prstGeom prst="rect">
            <a:avLst/>
          </a:prstGeom>
          <a:gradFill rotWithShape="0">
            <a:gsLst>
              <a:gs pos="0">
                <a:srgbClr val="CCFF33"/>
              </a:gs>
              <a:gs pos="50000">
                <a:srgbClr val="CCFF33">
                  <a:gamma/>
                  <a:tint val="0"/>
                  <a:invGamma/>
                </a:srgbClr>
              </a:gs>
              <a:gs pos="100000">
                <a:srgbClr val="CCFF33"/>
              </a:gs>
            </a:gsLst>
            <a:lin ang="5400000" scaled="1"/>
          </a:gradFill>
          <a:ln w="28575">
            <a:solidFill>
              <a:srgbClr val="EAEAEA"/>
            </a:solidFill>
            <a:miter lim="800000"/>
            <a:headEnd/>
            <a:tailEnd/>
          </a:ln>
          <a:effectLst/>
        </p:spPr>
        <p:txBody>
          <a:bodyPr wrap="none" lIns="95793" tIns="47896" rIns="95793" bIns="47896" anchor="ctr"/>
          <a:lstStyle/>
          <a:p>
            <a:endParaRPr lang="en-US">
              <a:latin typeface="Arial Narrow" panose="020B0606020202030204" pitchFamily="34" charset="0"/>
              <a:ea typeface="Tahoma" panose="020B0604030504040204" pitchFamily="34" charset="0"/>
              <a:cs typeface="Tahoma" panose="020B0604030504040204" pitchFamily="34" charset="0"/>
            </a:endParaRPr>
          </a:p>
        </p:txBody>
      </p:sp>
      <p:sp>
        <p:nvSpPr>
          <p:cNvPr id="121" name="Text Box 26"/>
          <p:cNvSpPr txBox="1">
            <a:spLocks noChangeArrowheads="1"/>
          </p:cNvSpPr>
          <p:nvPr/>
        </p:nvSpPr>
        <p:spPr bwMode="auto">
          <a:xfrm>
            <a:off x="771000" y="2532046"/>
            <a:ext cx="1250950" cy="527599"/>
          </a:xfrm>
          <a:prstGeom prst="rect">
            <a:avLst/>
          </a:prstGeom>
          <a:noFill/>
          <a:ln w="12700">
            <a:noFill/>
            <a:miter lim="800000"/>
            <a:headEnd type="none" w="sm" len="sm"/>
            <a:tailEnd type="none" w="sm" len="sm"/>
          </a:ln>
          <a:effectLst/>
        </p:spPr>
        <p:txBody>
          <a:bodyPr lIns="95775" tIns="47888" rIns="95775" bIns="47888">
            <a:spAutoFit/>
          </a:bodyPr>
          <a:lstStyle/>
          <a:p>
            <a:pPr algn="ctr" defTabSz="798271"/>
            <a:r>
              <a:rPr lang="en-US" altLang="ko-KR" sz="1400" b="1" dirty="0">
                <a:solidFill>
                  <a:srgbClr val="666699"/>
                </a:solidFill>
                <a:latin typeface="Arial Narrow" panose="020B0606020202030204" pitchFamily="34" charset="0"/>
                <a:ea typeface="Tahoma" panose="020B0604030504040204" pitchFamily="34" charset="0"/>
                <a:cs typeface="Tahoma" panose="020B0604030504040204" pitchFamily="34" charset="0"/>
              </a:rPr>
              <a:t>Supportive</a:t>
            </a:r>
            <a:br>
              <a:rPr lang="en-US" altLang="ko-KR" sz="1400" b="1" dirty="0">
                <a:solidFill>
                  <a:srgbClr val="666699"/>
                </a:solidFill>
                <a:latin typeface="Arial Narrow" panose="020B0606020202030204" pitchFamily="34" charset="0"/>
                <a:ea typeface="Tahoma" panose="020B0604030504040204" pitchFamily="34" charset="0"/>
                <a:cs typeface="Tahoma" panose="020B0604030504040204" pitchFamily="34" charset="0"/>
              </a:rPr>
            </a:br>
            <a:r>
              <a:rPr lang="en-US" altLang="ko-KR" sz="1400" b="1" dirty="0">
                <a:solidFill>
                  <a:srgbClr val="666699"/>
                </a:solidFill>
                <a:latin typeface="Arial Narrow" panose="020B0606020202030204" pitchFamily="34" charset="0"/>
                <a:ea typeface="Tahoma" panose="020B0604030504040204" pitchFamily="34" charset="0"/>
                <a:cs typeface="Tahoma" panose="020B0604030504040204" pitchFamily="34" charset="0"/>
              </a:rPr>
              <a:t>Behavior</a:t>
            </a:r>
          </a:p>
        </p:txBody>
      </p:sp>
      <p:sp>
        <p:nvSpPr>
          <p:cNvPr id="122" name="Rectangle 27"/>
          <p:cNvSpPr>
            <a:spLocks noChangeArrowheads="1"/>
          </p:cNvSpPr>
          <p:nvPr/>
        </p:nvSpPr>
        <p:spPr bwMode="auto">
          <a:xfrm>
            <a:off x="3997176" y="4864076"/>
            <a:ext cx="1876425" cy="365125"/>
          </a:xfrm>
          <a:prstGeom prst="rect">
            <a:avLst/>
          </a:prstGeom>
          <a:gradFill rotWithShape="0">
            <a:gsLst>
              <a:gs pos="0">
                <a:srgbClr val="CCFF33"/>
              </a:gs>
              <a:gs pos="50000">
                <a:srgbClr val="CCFF33">
                  <a:gamma/>
                  <a:tint val="0"/>
                  <a:invGamma/>
                </a:srgbClr>
              </a:gs>
              <a:gs pos="100000">
                <a:srgbClr val="CCFF33"/>
              </a:gs>
            </a:gsLst>
            <a:lin ang="5400000" scaled="1"/>
          </a:gradFill>
          <a:ln w="28575">
            <a:solidFill>
              <a:srgbClr val="EAEAEA"/>
            </a:solidFill>
            <a:miter lim="800000"/>
            <a:headEnd/>
            <a:tailEnd/>
          </a:ln>
          <a:effectLst/>
        </p:spPr>
        <p:txBody>
          <a:bodyPr wrap="none" lIns="95793" tIns="47896" rIns="95793" bIns="47896" anchor="ctr"/>
          <a:lstStyle/>
          <a:p>
            <a:endParaRPr lang="en-US" sz="1600" b="1">
              <a:latin typeface="Arial Narrow" panose="020B0606020202030204" pitchFamily="34" charset="0"/>
              <a:ea typeface="Tahoma" panose="020B0604030504040204" pitchFamily="34" charset="0"/>
              <a:cs typeface="Tahoma" panose="020B0604030504040204" pitchFamily="34" charset="0"/>
            </a:endParaRPr>
          </a:p>
        </p:txBody>
      </p:sp>
      <p:sp>
        <p:nvSpPr>
          <p:cNvPr id="123" name="Text Box 28"/>
          <p:cNvSpPr txBox="1">
            <a:spLocks noChangeArrowheads="1"/>
          </p:cNvSpPr>
          <p:nvPr/>
        </p:nvSpPr>
        <p:spPr bwMode="auto">
          <a:xfrm>
            <a:off x="3746351" y="4921224"/>
            <a:ext cx="2433637" cy="269066"/>
          </a:xfrm>
          <a:prstGeom prst="rect">
            <a:avLst/>
          </a:prstGeom>
          <a:noFill/>
          <a:ln w="12700">
            <a:noFill/>
            <a:miter lim="800000"/>
            <a:headEnd type="none" w="sm" len="sm"/>
            <a:tailEnd type="none" w="sm" len="sm"/>
          </a:ln>
          <a:effectLst/>
        </p:spPr>
        <p:txBody>
          <a:bodyPr lIns="95775" tIns="47888" rIns="95775" bIns="47888">
            <a:spAutoFit/>
          </a:bodyPr>
          <a:lstStyle/>
          <a:p>
            <a:pPr algn="ctr" defTabSz="798271">
              <a:lnSpc>
                <a:spcPct val="80000"/>
              </a:lnSpc>
            </a:pPr>
            <a:r>
              <a:rPr lang="en-US" altLang="ko-KR" sz="1400" b="1" dirty="0">
                <a:solidFill>
                  <a:srgbClr val="666699"/>
                </a:solidFill>
                <a:latin typeface="Arial Narrow" panose="020B0606020202030204" pitchFamily="34" charset="0"/>
                <a:ea typeface="Tahoma" panose="020B0604030504040204" pitchFamily="34" charset="0"/>
                <a:cs typeface="Tahoma" panose="020B0604030504040204" pitchFamily="34" charset="0"/>
              </a:rPr>
              <a:t>Directive Behavior</a:t>
            </a:r>
          </a:p>
        </p:txBody>
      </p:sp>
      <p:grpSp>
        <p:nvGrpSpPr>
          <p:cNvPr id="124" name="Group 38"/>
          <p:cNvGrpSpPr/>
          <p:nvPr/>
        </p:nvGrpSpPr>
        <p:grpSpPr>
          <a:xfrm>
            <a:off x="3387385" y="1435266"/>
            <a:ext cx="3216219" cy="1600110"/>
            <a:chOff x="3420294" y="2088443"/>
            <a:chExt cx="3672408" cy="1764195"/>
          </a:xfrm>
        </p:grpSpPr>
        <p:sp>
          <p:nvSpPr>
            <p:cNvPr id="125" name="Up Arrow 124"/>
            <p:cNvSpPr/>
            <p:nvPr/>
          </p:nvSpPr>
          <p:spPr bwMode="auto">
            <a:xfrm>
              <a:off x="6444630" y="3204567"/>
              <a:ext cx="648072" cy="576064"/>
            </a:xfrm>
            <a:prstGeom prst="upArrow">
              <a:avLst/>
            </a:prstGeom>
            <a:solidFill>
              <a:schemeClr val="bg1"/>
            </a:solidFill>
            <a:ln w="28575" cap="flat" cmpd="sng" algn="ctr">
              <a:solidFill>
                <a:schemeClr val="tx1"/>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noAutofit/>
            </a:bodyPr>
            <a:lstStyle/>
            <a:p>
              <a:pPr defTabSz="938708">
                <a:lnSpc>
                  <a:spcPct val="90000"/>
                </a:lnSpc>
                <a:spcBef>
                  <a:spcPct val="30000"/>
                </a:spcBef>
              </a:pPr>
              <a:endParaRPr lang="en-US" dirty="0" smtClean="0">
                <a:latin typeface="Arial Narrow" panose="020B0606020202030204" pitchFamily="34" charset="0"/>
                <a:ea typeface="Tahoma" panose="020B0604030504040204" pitchFamily="34" charset="0"/>
                <a:cs typeface="Tahoma" panose="020B0604030504040204" pitchFamily="34" charset="0"/>
              </a:endParaRPr>
            </a:p>
          </p:txBody>
        </p:sp>
        <p:sp>
          <p:nvSpPr>
            <p:cNvPr id="126" name="Up Arrow 125"/>
            <p:cNvSpPr/>
            <p:nvPr/>
          </p:nvSpPr>
          <p:spPr bwMode="auto">
            <a:xfrm rot="16200000">
              <a:off x="4860454" y="2124447"/>
              <a:ext cx="648072" cy="576064"/>
            </a:xfrm>
            <a:prstGeom prst="upArrow">
              <a:avLst/>
            </a:prstGeom>
            <a:solidFill>
              <a:schemeClr val="bg1"/>
            </a:solidFill>
            <a:ln w="28575" cap="flat" cmpd="sng" algn="ctr">
              <a:solidFill>
                <a:schemeClr val="tx1"/>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noAutofit/>
            </a:bodyPr>
            <a:lstStyle/>
            <a:p>
              <a:pPr defTabSz="938708">
                <a:lnSpc>
                  <a:spcPct val="90000"/>
                </a:lnSpc>
                <a:spcBef>
                  <a:spcPct val="30000"/>
                </a:spcBef>
              </a:pPr>
              <a:endParaRPr lang="en-US" sz="1100" dirty="0">
                <a:latin typeface="Arial Narrow" panose="020B0606020202030204" pitchFamily="34" charset="0"/>
                <a:ea typeface="Tahoma" panose="020B0604030504040204" pitchFamily="34" charset="0"/>
                <a:cs typeface="Tahoma" panose="020B0604030504040204" pitchFamily="34" charset="0"/>
              </a:endParaRPr>
            </a:p>
          </p:txBody>
        </p:sp>
        <p:sp>
          <p:nvSpPr>
            <p:cNvPr id="127" name="Up Arrow 126"/>
            <p:cNvSpPr/>
            <p:nvPr/>
          </p:nvSpPr>
          <p:spPr bwMode="auto">
            <a:xfrm rot="10800000">
              <a:off x="3420294" y="3276574"/>
              <a:ext cx="648072" cy="576064"/>
            </a:xfrm>
            <a:prstGeom prst="upArrow">
              <a:avLst/>
            </a:prstGeom>
            <a:solidFill>
              <a:schemeClr val="bg1"/>
            </a:solidFill>
            <a:ln w="28575" cap="flat" cmpd="sng" algn="ctr">
              <a:solidFill>
                <a:schemeClr val="tx1"/>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noAutofit/>
            </a:bodyPr>
            <a:lstStyle/>
            <a:p>
              <a:pPr defTabSz="938708">
                <a:lnSpc>
                  <a:spcPct val="90000"/>
                </a:lnSpc>
                <a:spcBef>
                  <a:spcPct val="30000"/>
                </a:spcBef>
              </a:pPr>
              <a:endParaRPr lang="en-US" dirty="0" smtClean="0">
                <a:latin typeface="Arial Narrow" panose="020B060602020203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2439981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79270" y="162335"/>
            <a:ext cx="6348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 </a:t>
            </a:r>
            <a:r>
              <a:rPr lang="en-US" altLang="ko-KR" sz="1800" b="1" dirty="0">
                <a:latin typeface="Arial Narrow" panose="020B0606020202030204" pitchFamily="34" charset="0"/>
                <a:ea typeface="LG스마트체 Regular" panose="020B0600000101010101" pitchFamily="50" charset="-127"/>
              </a:rPr>
              <a:t>Internal communication: Development Levels &amp; Leadership </a:t>
            </a:r>
            <a:r>
              <a:rPr lang="en-US" altLang="ko-KR" sz="1800" b="1" dirty="0" smtClean="0">
                <a:latin typeface="Arial Narrow" panose="020B0606020202030204" pitchFamily="34" charset="0"/>
                <a:ea typeface="LG스마트체 Regular" panose="020B0600000101010101" pitchFamily="50" charset="-127"/>
              </a:rPr>
              <a:t>Styles</a:t>
            </a:r>
            <a:endParaRPr lang="en-US" altLang="ko-KR" sz="1800" b="1" dirty="0">
              <a:latin typeface="Arial Narrow" panose="020B0606020202030204" pitchFamily="34" charset="0"/>
              <a:ea typeface="LG스마트체 Regular" panose="020B0600000101010101" pitchFamily="50" charset="-127"/>
            </a:endParaRPr>
          </a:p>
        </p:txBody>
      </p:sp>
      <p:sp>
        <p:nvSpPr>
          <p:cNvPr id="33" name="TextBox 32"/>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6/16</a:t>
            </a:r>
            <a:endParaRPr lang="en-US" sz="1000" dirty="0">
              <a:latin typeface="Arial Narrow" panose="020B0606020202030204" pitchFamily="34" charset="0"/>
            </a:endParaRPr>
          </a:p>
        </p:txBody>
      </p:sp>
      <p:grpSp>
        <p:nvGrpSpPr>
          <p:cNvPr id="51" name="Group 50"/>
          <p:cNvGrpSpPr/>
          <p:nvPr/>
        </p:nvGrpSpPr>
        <p:grpSpPr>
          <a:xfrm>
            <a:off x="648248" y="863461"/>
            <a:ext cx="7978775" cy="5203844"/>
            <a:chOff x="631165" y="1230024"/>
            <a:chExt cx="8643673" cy="5203844"/>
          </a:xfrm>
        </p:grpSpPr>
        <p:sp>
          <p:nvSpPr>
            <p:cNvPr id="52" name="Line 4"/>
            <p:cNvSpPr>
              <a:spLocks noChangeShapeType="1"/>
            </p:cNvSpPr>
            <p:nvPr/>
          </p:nvSpPr>
          <p:spPr bwMode="auto">
            <a:xfrm flipV="1">
              <a:off x="631165" y="2050046"/>
              <a:ext cx="7200768" cy="2128862"/>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53" name="Line 5"/>
            <p:cNvSpPr>
              <a:spLocks noChangeShapeType="1"/>
            </p:cNvSpPr>
            <p:nvPr/>
          </p:nvSpPr>
          <p:spPr bwMode="auto">
            <a:xfrm>
              <a:off x="631165" y="4178908"/>
              <a:ext cx="7200768" cy="2189189"/>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54" name="Line 6"/>
            <p:cNvSpPr>
              <a:spLocks noChangeShapeType="1"/>
            </p:cNvSpPr>
            <p:nvPr/>
          </p:nvSpPr>
          <p:spPr bwMode="auto">
            <a:xfrm>
              <a:off x="7831933" y="2050046"/>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55" name="Line 7"/>
            <p:cNvSpPr>
              <a:spLocks noChangeShapeType="1"/>
            </p:cNvSpPr>
            <p:nvPr/>
          </p:nvSpPr>
          <p:spPr bwMode="auto">
            <a:xfrm>
              <a:off x="7831933" y="2294034"/>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56" name="Line 8"/>
            <p:cNvSpPr>
              <a:spLocks noChangeShapeType="1"/>
            </p:cNvSpPr>
            <p:nvPr/>
          </p:nvSpPr>
          <p:spPr bwMode="auto">
            <a:xfrm>
              <a:off x="7831933" y="2598349"/>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57" name="Line 9"/>
            <p:cNvSpPr>
              <a:spLocks noChangeShapeType="1"/>
            </p:cNvSpPr>
            <p:nvPr/>
          </p:nvSpPr>
          <p:spPr bwMode="auto">
            <a:xfrm>
              <a:off x="7831933" y="2901323"/>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58" name="Line 10"/>
            <p:cNvSpPr>
              <a:spLocks noChangeShapeType="1"/>
            </p:cNvSpPr>
            <p:nvPr/>
          </p:nvSpPr>
          <p:spPr bwMode="auto">
            <a:xfrm>
              <a:off x="7831933" y="3205637"/>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59" name="Line 11"/>
            <p:cNvSpPr>
              <a:spLocks noChangeShapeType="1"/>
            </p:cNvSpPr>
            <p:nvPr/>
          </p:nvSpPr>
          <p:spPr bwMode="auto">
            <a:xfrm>
              <a:off x="7831933" y="3449625"/>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60" name="Line 12"/>
            <p:cNvSpPr>
              <a:spLocks noChangeShapeType="1"/>
            </p:cNvSpPr>
            <p:nvPr/>
          </p:nvSpPr>
          <p:spPr bwMode="auto">
            <a:xfrm>
              <a:off x="7831933" y="3753940"/>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61" name="Line 13"/>
            <p:cNvSpPr>
              <a:spLocks noChangeShapeType="1"/>
            </p:cNvSpPr>
            <p:nvPr/>
          </p:nvSpPr>
          <p:spPr bwMode="auto">
            <a:xfrm>
              <a:off x="7831933" y="4056914"/>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62" name="Line 14"/>
            <p:cNvSpPr>
              <a:spLocks noChangeShapeType="1"/>
            </p:cNvSpPr>
            <p:nvPr/>
          </p:nvSpPr>
          <p:spPr bwMode="auto">
            <a:xfrm>
              <a:off x="7831933" y="4361229"/>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63" name="Line 15"/>
            <p:cNvSpPr>
              <a:spLocks noChangeShapeType="1"/>
            </p:cNvSpPr>
            <p:nvPr/>
          </p:nvSpPr>
          <p:spPr bwMode="auto">
            <a:xfrm>
              <a:off x="7831933" y="4605217"/>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64" name="Line 16"/>
            <p:cNvSpPr>
              <a:spLocks noChangeShapeType="1"/>
            </p:cNvSpPr>
            <p:nvPr/>
          </p:nvSpPr>
          <p:spPr bwMode="auto">
            <a:xfrm>
              <a:off x="7831933" y="4909531"/>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65" name="Line 17"/>
            <p:cNvSpPr>
              <a:spLocks noChangeShapeType="1"/>
            </p:cNvSpPr>
            <p:nvPr/>
          </p:nvSpPr>
          <p:spPr bwMode="auto">
            <a:xfrm>
              <a:off x="7831933" y="5212505"/>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66" name="Line 18"/>
            <p:cNvSpPr>
              <a:spLocks noChangeShapeType="1"/>
            </p:cNvSpPr>
            <p:nvPr/>
          </p:nvSpPr>
          <p:spPr bwMode="auto">
            <a:xfrm>
              <a:off x="7831933" y="5516820"/>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67" name="Line 19"/>
            <p:cNvSpPr>
              <a:spLocks noChangeShapeType="1"/>
            </p:cNvSpPr>
            <p:nvPr/>
          </p:nvSpPr>
          <p:spPr bwMode="auto">
            <a:xfrm>
              <a:off x="7831933" y="5760808"/>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68" name="Line 20"/>
            <p:cNvSpPr>
              <a:spLocks noChangeShapeType="1"/>
            </p:cNvSpPr>
            <p:nvPr/>
          </p:nvSpPr>
          <p:spPr bwMode="auto">
            <a:xfrm>
              <a:off x="7831933" y="6065122"/>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69" name="Line 21"/>
            <p:cNvSpPr>
              <a:spLocks noChangeShapeType="1"/>
            </p:cNvSpPr>
            <p:nvPr/>
          </p:nvSpPr>
          <p:spPr bwMode="auto">
            <a:xfrm>
              <a:off x="7831933" y="6368097"/>
              <a:ext cx="1442905"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70" name="Line 22"/>
            <p:cNvSpPr>
              <a:spLocks noChangeShapeType="1"/>
            </p:cNvSpPr>
            <p:nvPr/>
          </p:nvSpPr>
          <p:spPr bwMode="auto">
            <a:xfrm>
              <a:off x="8554246" y="1807399"/>
              <a:ext cx="0" cy="4560698"/>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71" name="Line 23"/>
            <p:cNvSpPr>
              <a:spLocks noChangeShapeType="1"/>
            </p:cNvSpPr>
            <p:nvPr/>
          </p:nvSpPr>
          <p:spPr bwMode="auto">
            <a:xfrm>
              <a:off x="9274838" y="1807399"/>
              <a:ext cx="0" cy="4560698"/>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72" name="Line 24"/>
            <p:cNvSpPr>
              <a:spLocks noChangeShapeType="1"/>
            </p:cNvSpPr>
            <p:nvPr/>
          </p:nvSpPr>
          <p:spPr bwMode="auto">
            <a:xfrm>
              <a:off x="7831933" y="1807399"/>
              <a:ext cx="0" cy="4560698"/>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73" name="Line 25"/>
            <p:cNvSpPr>
              <a:spLocks noChangeShapeType="1"/>
            </p:cNvSpPr>
            <p:nvPr/>
          </p:nvSpPr>
          <p:spPr bwMode="auto">
            <a:xfrm>
              <a:off x="6177493" y="1807399"/>
              <a:ext cx="0" cy="4560698"/>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74" name="Line 26"/>
            <p:cNvSpPr>
              <a:spLocks noChangeShapeType="1"/>
            </p:cNvSpPr>
            <p:nvPr/>
          </p:nvSpPr>
          <p:spPr bwMode="auto">
            <a:xfrm>
              <a:off x="4232409" y="1807399"/>
              <a:ext cx="0" cy="4560698"/>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75" name="Line 27"/>
            <p:cNvSpPr>
              <a:spLocks noChangeShapeType="1"/>
            </p:cNvSpPr>
            <p:nvPr/>
          </p:nvSpPr>
          <p:spPr bwMode="auto">
            <a:xfrm>
              <a:off x="2144582" y="1807399"/>
              <a:ext cx="0" cy="4560698"/>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76" name="Line 28"/>
            <p:cNvSpPr>
              <a:spLocks noChangeShapeType="1"/>
            </p:cNvSpPr>
            <p:nvPr/>
          </p:nvSpPr>
          <p:spPr bwMode="auto">
            <a:xfrm>
              <a:off x="631165" y="1807399"/>
              <a:ext cx="0" cy="4560698"/>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77" name="Line 29"/>
            <p:cNvSpPr>
              <a:spLocks noChangeShapeType="1"/>
            </p:cNvSpPr>
            <p:nvPr/>
          </p:nvSpPr>
          <p:spPr bwMode="auto">
            <a:xfrm>
              <a:off x="631165" y="6368097"/>
              <a:ext cx="7274719"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78" name="Line 30"/>
            <p:cNvSpPr>
              <a:spLocks noChangeShapeType="1"/>
            </p:cNvSpPr>
            <p:nvPr/>
          </p:nvSpPr>
          <p:spPr bwMode="auto">
            <a:xfrm>
              <a:off x="631165" y="1807399"/>
              <a:ext cx="8643673"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79" name="Line 31"/>
            <p:cNvSpPr>
              <a:spLocks noChangeShapeType="1"/>
            </p:cNvSpPr>
            <p:nvPr/>
          </p:nvSpPr>
          <p:spPr bwMode="auto">
            <a:xfrm flipH="1" flipV="1">
              <a:off x="4232409" y="5272832"/>
              <a:ext cx="3599524" cy="243988"/>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80" name="Text Box 32"/>
            <p:cNvSpPr txBox="1">
              <a:spLocks noChangeArrowheads="1"/>
            </p:cNvSpPr>
            <p:nvPr/>
          </p:nvSpPr>
          <p:spPr bwMode="auto">
            <a:xfrm>
              <a:off x="7905884" y="1806058"/>
              <a:ext cx="418864"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D4</a:t>
              </a:r>
            </a:p>
          </p:txBody>
        </p:sp>
        <p:sp>
          <p:nvSpPr>
            <p:cNvPr id="128" name="Text Box 33"/>
            <p:cNvSpPr txBox="1">
              <a:spLocks noChangeArrowheads="1"/>
            </p:cNvSpPr>
            <p:nvPr/>
          </p:nvSpPr>
          <p:spPr bwMode="auto">
            <a:xfrm>
              <a:off x="8748582" y="1806058"/>
              <a:ext cx="4101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S4</a:t>
              </a:r>
            </a:p>
          </p:txBody>
        </p:sp>
        <p:sp>
          <p:nvSpPr>
            <p:cNvPr id="129" name="Text Box 34"/>
            <p:cNvSpPr txBox="1">
              <a:spLocks noChangeArrowheads="1"/>
            </p:cNvSpPr>
            <p:nvPr/>
          </p:nvSpPr>
          <p:spPr bwMode="auto">
            <a:xfrm>
              <a:off x="7923082" y="2048705"/>
              <a:ext cx="561265"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D3/4</a:t>
              </a:r>
            </a:p>
          </p:txBody>
        </p:sp>
        <p:sp>
          <p:nvSpPr>
            <p:cNvPr id="130" name="Text Box 35"/>
            <p:cNvSpPr txBox="1">
              <a:spLocks noChangeArrowheads="1"/>
            </p:cNvSpPr>
            <p:nvPr/>
          </p:nvSpPr>
          <p:spPr bwMode="auto">
            <a:xfrm>
              <a:off x="7923082" y="2354361"/>
              <a:ext cx="561265"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D3/4</a:t>
              </a:r>
            </a:p>
          </p:txBody>
        </p:sp>
        <p:sp>
          <p:nvSpPr>
            <p:cNvPr id="131" name="Text Box 36"/>
            <p:cNvSpPr txBox="1">
              <a:spLocks noChangeArrowheads="1"/>
            </p:cNvSpPr>
            <p:nvPr/>
          </p:nvSpPr>
          <p:spPr bwMode="auto">
            <a:xfrm>
              <a:off x="7923082" y="2643929"/>
              <a:ext cx="418864"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D3</a:t>
              </a:r>
            </a:p>
          </p:txBody>
        </p:sp>
        <p:sp>
          <p:nvSpPr>
            <p:cNvPr id="132" name="Text Box 37"/>
            <p:cNvSpPr txBox="1">
              <a:spLocks noChangeArrowheads="1"/>
            </p:cNvSpPr>
            <p:nvPr/>
          </p:nvSpPr>
          <p:spPr bwMode="auto">
            <a:xfrm>
              <a:off x="7923082" y="2948243"/>
              <a:ext cx="561265"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D3/2</a:t>
              </a:r>
            </a:p>
          </p:txBody>
        </p:sp>
        <p:sp>
          <p:nvSpPr>
            <p:cNvPr id="133" name="Text Box 38"/>
            <p:cNvSpPr txBox="1">
              <a:spLocks noChangeArrowheads="1"/>
            </p:cNvSpPr>
            <p:nvPr/>
          </p:nvSpPr>
          <p:spPr bwMode="auto">
            <a:xfrm>
              <a:off x="7923082" y="3205637"/>
              <a:ext cx="561265"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D3/2</a:t>
              </a:r>
            </a:p>
          </p:txBody>
        </p:sp>
        <p:sp>
          <p:nvSpPr>
            <p:cNvPr id="134" name="Text Box 39"/>
            <p:cNvSpPr txBox="1">
              <a:spLocks noChangeArrowheads="1"/>
            </p:cNvSpPr>
            <p:nvPr/>
          </p:nvSpPr>
          <p:spPr bwMode="auto">
            <a:xfrm>
              <a:off x="7905884" y="3495205"/>
              <a:ext cx="561265"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D2/3</a:t>
              </a:r>
            </a:p>
          </p:txBody>
        </p:sp>
        <p:sp>
          <p:nvSpPr>
            <p:cNvPr id="135" name="Text Box 40"/>
            <p:cNvSpPr txBox="1">
              <a:spLocks noChangeArrowheads="1"/>
            </p:cNvSpPr>
            <p:nvPr/>
          </p:nvSpPr>
          <p:spPr bwMode="auto">
            <a:xfrm>
              <a:off x="7905884" y="3739193"/>
              <a:ext cx="418864"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D2</a:t>
              </a:r>
            </a:p>
          </p:txBody>
        </p:sp>
        <p:sp>
          <p:nvSpPr>
            <p:cNvPr id="136" name="Text Box 41"/>
            <p:cNvSpPr txBox="1">
              <a:spLocks noChangeArrowheads="1"/>
            </p:cNvSpPr>
            <p:nvPr/>
          </p:nvSpPr>
          <p:spPr bwMode="auto">
            <a:xfrm>
              <a:off x="7905884" y="4103835"/>
              <a:ext cx="561265"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D1/2</a:t>
              </a:r>
            </a:p>
          </p:txBody>
        </p:sp>
        <p:sp>
          <p:nvSpPr>
            <p:cNvPr id="137" name="Text Box 42"/>
            <p:cNvSpPr txBox="1">
              <a:spLocks noChangeArrowheads="1"/>
            </p:cNvSpPr>
            <p:nvPr/>
          </p:nvSpPr>
          <p:spPr bwMode="auto">
            <a:xfrm>
              <a:off x="7905884" y="4346482"/>
              <a:ext cx="561265"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D1/2</a:t>
              </a:r>
            </a:p>
          </p:txBody>
        </p:sp>
        <p:sp>
          <p:nvSpPr>
            <p:cNvPr id="138" name="Text Box 43"/>
            <p:cNvSpPr txBox="1">
              <a:spLocks noChangeArrowheads="1"/>
            </p:cNvSpPr>
            <p:nvPr/>
          </p:nvSpPr>
          <p:spPr bwMode="auto">
            <a:xfrm>
              <a:off x="7905884" y="4650797"/>
              <a:ext cx="561265"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D2/1</a:t>
              </a:r>
            </a:p>
          </p:txBody>
        </p:sp>
        <p:sp>
          <p:nvSpPr>
            <p:cNvPr id="139" name="Text Box 44"/>
            <p:cNvSpPr txBox="1">
              <a:spLocks noChangeArrowheads="1"/>
            </p:cNvSpPr>
            <p:nvPr/>
          </p:nvSpPr>
          <p:spPr bwMode="auto">
            <a:xfrm>
              <a:off x="7905884" y="4894785"/>
              <a:ext cx="418864"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D2</a:t>
              </a:r>
            </a:p>
          </p:txBody>
        </p:sp>
        <p:sp>
          <p:nvSpPr>
            <p:cNvPr id="140" name="Text Box 45"/>
            <p:cNvSpPr txBox="1">
              <a:spLocks noChangeArrowheads="1"/>
            </p:cNvSpPr>
            <p:nvPr/>
          </p:nvSpPr>
          <p:spPr bwMode="auto">
            <a:xfrm>
              <a:off x="7905884" y="5259426"/>
              <a:ext cx="418864"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D1</a:t>
              </a:r>
            </a:p>
          </p:txBody>
        </p:sp>
        <p:sp>
          <p:nvSpPr>
            <p:cNvPr id="141" name="Text Box 46"/>
            <p:cNvSpPr txBox="1">
              <a:spLocks noChangeArrowheads="1"/>
            </p:cNvSpPr>
            <p:nvPr/>
          </p:nvSpPr>
          <p:spPr bwMode="auto">
            <a:xfrm>
              <a:off x="7905884" y="5502073"/>
              <a:ext cx="561265"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D1/2</a:t>
              </a:r>
            </a:p>
          </p:txBody>
        </p:sp>
        <p:sp>
          <p:nvSpPr>
            <p:cNvPr id="142" name="Text Box 47"/>
            <p:cNvSpPr txBox="1">
              <a:spLocks noChangeArrowheads="1"/>
            </p:cNvSpPr>
            <p:nvPr/>
          </p:nvSpPr>
          <p:spPr bwMode="auto">
            <a:xfrm>
              <a:off x="7905884" y="5806388"/>
              <a:ext cx="561265"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D2/1</a:t>
              </a:r>
            </a:p>
          </p:txBody>
        </p:sp>
        <p:sp>
          <p:nvSpPr>
            <p:cNvPr id="143" name="Text Box 48"/>
            <p:cNvSpPr txBox="1">
              <a:spLocks noChangeArrowheads="1"/>
            </p:cNvSpPr>
            <p:nvPr/>
          </p:nvSpPr>
          <p:spPr bwMode="auto">
            <a:xfrm>
              <a:off x="7905884" y="6110703"/>
              <a:ext cx="418864"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D2</a:t>
              </a:r>
            </a:p>
          </p:txBody>
        </p:sp>
        <p:sp>
          <p:nvSpPr>
            <p:cNvPr id="144" name="Line 49"/>
            <p:cNvSpPr>
              <a:spLocks noChangeShapeType="1"/>
            </p:cNvSpPr>
            <p:nvPr/>
          </p:nvSpPr>
          <p:spPr bwMode="auto">
            <a:xfrm flipH="1">
              <a:off x="6177493" y="2294034"/>
              <a:ext cx="1654440" cy="242647"/>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45" name="Line 50"/>
            <p:cNvSpPr>
              <a:spLocks noChangeShapeType="1"/>
            </p:cNvSpPr>
            <p:nvPr/>
          </p:nvSpPr>
          <p:spPr bwMode="auto">
            <a:xfrm flipH="1">
              <a:off x="4232409" y="2901323"/>
              <a:ext cx="3599524" cy="182321"/>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46" name="Line 51"/>
            <p:cNvSpPr>
              <a:spLocks noChangeShapeType="1"/>
            </p:cNvSpPr>
            <p:nvPr/>
          </p:nvSpPr>
          <p:spPr bwMode="auto">
            <a:xfrm flipV="1">
              <a:off x="6177493" y="2597008"/>
              <a:ext cx="1654440" cy="365982"/>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47" name="Line 52"/>
            <p:cNvSpPr>
              <a:spLocks noChangeShapeType="1"/>
            </p:cNvSpPr>
            <p:nvPr/>
          </p:nvSpPr>
          <p:spPr bwMode="auto">
            <a:xfrm flipH="1" flipV="1">
              <a:off x="2144582" y="3752599"/>
              <a:ext cx="5687351" cy="304315"/>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48" name="Line 53"/>
            <p:cNvSpPr>
              <a:spLocks noChangeShapeType="1"/>
            </p:cNvSpPr>
            <p:nvPr/>
          </p:nvSpPr>
          <p:spPr bwMode="auto">
            <a:xfrm flipH="1">
              <a:off x="4232409" y="3205637"/>
              <a:ext cx="3599524" cy="668956"/>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49" name="Line 54"/>
            <p:cNvSpPr>
              <a:spLocks noChangeShapeType="1"/>
            </p:cNvSpPr>
            <p:nvPr/>
          </p:nvSpPr>
          <p:spPr bwMode="auto">
            <a:xfrm flipH="1">
              <a:off x="6177493" y="3448285"/>
              <a:ext cx="1654440" cy="61667"/>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50" name="Line 55"/>
            <p:cNvSpPr>
              <a:spLocks noChangeShapeType="1"/>
            </p:cNvSpPr>
            <p:nvPr/>
          </p:nvSpPr>
          <p:spPr bwMode="auto">
            <a:xfrm flipH="1">
              <a:off x="6177493" y="3752599"/>
              <a:ext cx="1654440" cy="182321"/>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51" name="Line 56"/>
            <p:cNvSpPr>
              <a:spLocks noChangeShapeType="1"/>
            </p:cNvSpPr>
            <p:nvPr/>
          </p:nvSpPr>
          <p:spPr bwMode="auto">
            <a:xfrm flipH="1">
              <a:off x="2144582" y="4361229"/>
              <a:ext cx="5687351" cy="304315"/>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52" name="Line 57"/>
            <p:cNvSpPr>
              <a:spLocks noChangeShapeType="1"/>
            </p:cNvSpPr>
            <p:nvPr/>
          </p:nvSpPr>
          <p:spPr bwMode="auto">
            <a:xfrm flipH="1" flipV="1">
              <a:off x="6177493" y="4483223"/>
              <a:ext cx="1654440" cy="120653"/>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53" name="Line 58"/>
            <p:cNvSpPr>
              <a:spLocks noChangeShapeType="1"/>
            </p:cNvSpPr>
            <p:nvPr/>
          </p:nvSpPr>
          <p:spPr bwMode="auto">
            <a:xfrm flipH="1" flipV="1">
              <a:off x="4232409" y="4543549"/>
              <a:ext cx="3599524" cy="668956"/>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54" name="Line 59"/>
            <p:cNvSpPr>
              <a:spLocks noChangeShapeType="1"/>
            </p:cNvSpPr>
            <p:nvPr/>
          </p:nvSpPr>
          <p:spPr bwMode="auto">
            <a:xfrm flipH="1">
              <a:off x="6177493" y="4908191"/>
              <a:ext cx="1654440"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55" name="Line 60"/>
            <p:cNvSpPr>
              <a:spLocks noChangeShapeType="1"/>
            </p:cNvSpPr>
            <p:nvPr/>
          </p:nvSpPr>
          <p:spPr bwMode="auto">
            <a:xfrm flipH="1" flipV="1">
              <a:off x="6177493" y="5394826"/>
              <a:ext cx="1654440" cy="364641"/>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56" name="Line 61"/>
            <p:cNvSpPr>
              <a:spLocks noChangeShapeType="1"/>
            </p:cNvSpPr>
            <p:nvPr/>
          </p:nvSpPr>
          <p:spPr bwMode="auto">
            <a:xfrm flipH="1" flipV="1">
              <a:off x="6177493" y="5821135"/>
              <a:ext cx="1654440" cy="242647"/>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157" name="Text Box 62"/>
            <p:cNvSpPr txBox="1">
              <a:spLocks noChangeArrowheads="1"/>
            </p:cNvSpPr>
            <p:nvPr/>
          </p:nvSpPr>
          <p:spPr bwMode="auto">
            <a:xfrm>
              <a:off x="8652274" y="2036640"/>
              <a:ext cx="5525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S3/4</a:t>
              </a:r>
            </a:p>
          </p:txBody>
        </p:sp>
        <p:sp>
          <p:nvSpPr>
            <p:cNvPr id="158" name="Text Box 63"/>
            <p:cNvSpPr txBox="1">
              <a:spLocks noChangeArrowheads="1"/>
            </p:cNvSpPr>
            <p:nvPr/>
          </p:nvSpPr>
          <p:spPr bwMode="auto">
            <a:xfrm>
              <a:off x="8652274" y="2339614"/>
              <a:ext cx="5525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S3/4</a:t>
              </a:r>
            </a:p>
          </p:txBody>
        </p:sp>
        <p:sp>
          <p:nvSpPr>
            <p:cNvPr id="159" name="Text Box 64"/>
            <p:cNvSpPr txBox="1">
              <a:spLocks noChangeArrowheads="1"/>
            </p:cNvSpPr>
            <p:nvPr/>
          </p:nvSpPr>
          <p:spPr bwMode="auto">
            <a:xfrm>
              <a:off x="8698708" y="2643929"/>
              <a:ext cx="4101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S3</a:t>
              </a:r>
            </a:p>
          </p:txBody>
        </p:sp>
        <p:sp>
          <p:nvSpPr>
            <p:cNvPr id="160" name="Text Box 65"/>
            <p:cNvSpPr txBox="1">
              <a:spLocks noChangeArrowheads="1"/>
            </p:cNvSpPr>
            <p:nvPr/>
          </p:nvSpPr>
          <p:spPr bwMode="auto">
            <a:xfrm>
              <a:off x="8698708" y="2948243"/>
              <a:ext cx="5525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S3/2</a:t>
              </a:r>
            </a:p>
          </p:txBody>
        </p:sp>
        <p:sp>
          <p:nvSpPr>
            <p:cNvPr id="161" name="Text Box 66"/>
            <p:cNvSpPr txBox="1">
              <a:spLocks noChangeArrowheads="1"/>
            </p:cNvSpPr>
            <p:nvPr/>
          </p:nvSpPr>
          <p:spPr bwMode="auto">
            <a:xfrm>
              <a:off x="8698708" y="3190891"/>
              <a:ext cx="5525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S3/2</a:t>
              </a:r>
            </a:p>
          </p:txBody>
        </p:sp>
        <p:sp>
          <p:nvSpPr>
            <p:cNvPr id="162" name="Text Box 67"/>
            <p:cNvSpPr txBox="1">
              <a:spLocks noChangeArrowheads="1"/>
            </p:cNvSpPr>
            <p:nvPr/>
          </p:nvSpPr>
          <p:spPr bwMode="auto">
            <a:xfrm>
              <a:off x="8698708" y="3495205"/>
              <a:ext cx="5525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S2/3</a:t>
              </a:r>
            </a:p>
          </p:txBody>
        </p:sp>
        <p:sp>
          <p:nvSpPr>
            <p:cNvPr id="163" name="Text Box 68"/>
            <p:cNvSpPr txBox="1">
              <a:spLocks noChangeArrowheads="1"/>
            </p:cNvSpPr>
            <p:nvPr/>
          </p:nvSpPr>
          <p:spPr bwMode="auto">
            <a:xfrm>
              <a:off x="8719346" y="3753940"/>
              <a:ext cx="4101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S2</a:t>
              </a:r>
            </a:p>
          </p:txBody>
        </p:sp>
        <p:sp>
          <p:nvSpPr>
            <p:cNvPr id="164" name="Text Box 69"/>
            <p:cNvSpPr txBox="1">
              <a:spLocks noChangeArrowheads="1"/>
            </p:cNvSpPr>
            <p:nvPr/>
          </p:nvSpPr>
          <p:spPr bwMode="auto">
            <a:xfrm>
              <a:off x="8715906" y="4117241"/>
              <a:ext cx="5525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S1/2</a:t>
              </a:r>
            </a:p>
          </p:txBody>
        </p:sp>
        <p:sp>
          <p:nvSpPr>
            <p:cNvPr id="165" name="Text Box 70"/>
            <p:cNvSpPr txBox="1">
              <a:spLocks noChangeArrowheads="1"/>
            </p:cNvSpPr>
            <p:nvPr/>
          </p:nvSpPr>
          <p:spPr bwMode="auto">
            <a:xfrm>
              <a:off x="8698708" y="4346482"/>
              <a:ext cx="5525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S1/2</a:t>
              </a:r>
            </a:p>
          </p:txBody>
        </p:sp>
        <p:sp>
          <p:nvSpPr>
            <p:cNvPr id="166" name="Text Box 71"/>
            <p:cNvSpPr txBox="1">
              <a:spLocks noChangeArrowheads="1"/>
            </p:cNvSpPr>
            <p:nvPr/>
          </p:nvSpPr>
          <p:spPr bwMode="auto">
            <a:xfrm>
              <a:off x="8698708" y="4650797"/>
              <a:ext cx="5525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S2/1</a:t>
              </a:r>
            </a:p>
          </p:txBody>
        </p:sp>
        <p:sp>
          <p:nvSpPr>
            <p:cNvPr id="167" name="Text Box 72"/>
            <p:cNvSpPr txBox="1">
              <a:spLocks noChangeArrowheads="1"/>
            </p:cNvSpPr>
            <p:nvPr/>
          </p:nvSpPr>
          <p:spPr bwMode="auto">
            <a:xfrm>
              <a:off x="8698708" y="4894785"/>
              <a:ext cx="4101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S2</a:t>
              </a:r>
            </a:p>
          </p:txBody>
        </p:sp>
        <p:sp>
          <p:nvSpPr>
            <p:cNvPr id="168" name="Text Box 73"/>
            <p:cNvSpPr txBox="1">
              <a:spLocks noChangeArrowheads="1"/>
            </p:cNvSpPr>
            <p:nvPr/>
          </p:nvSpPr>
          <p:spPr bwMode="auto">
            <a:xfrm>
              <a:off x="8698708" y="5259426"/>
              <a:ext cx="4101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S1</a:t>
              </a:r>
            </a:p>
          </p:txBody>
        </p:sp>
        <p:sp>
          <p:nvSpPr>
            <p:cNvPr id="169" name="Text Box 74"/>
            <p:cNvSpPr txBox="1">
              <a:spLocks noChangeArrowheads="1"/>
            </p:cNvSpPr>
            <p:nvPr/>
          </p:nvSpPr>
          <p:spPr bwMode="auto">
            <a:xfrm>
              <a:off x="8698708" y="5502073"/>
              <a:ext cx="5525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S1/2</a:t>
              </a:r>
            </a:p>
          </p:txBody>
        </p:sp>
        <p:sp>
          <p:nvSpPr>
            <p:cNvPr id="170" name="Text Box 75"/>
            <p:cNvSpPr txBox="1">
              <a:spLocks noChangeArrowheads="1"/>
            </p:cNvSpPr>
            <p:nvPr/>
          </p:nvSpPr>
          <p:spPr bwMode="auto">
            <a:xfrm>
              <a:off x="8698708" y="5806388"/>
              <a:ext cx="552582"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S2/1</a:t>
              </a:r>
            </a:p>
          </p:txBody>
        </p:sp>
        <p:sp>
          <p:nvSpPr>
            <p:cNvPr id="171" name="Text Box 76"/>
            <p:cNvSpPr txBox="1">
              <a:spLocks noChangeArrowheads="1"/>
            </p:cNvSpPr>
            <p:nvPr/>
          </p:nvSpPr>
          <p:spPr bwMode="auto">
            <a:xfrm>
              <a:off x="8698708" y="6110703"/>
              <a:ext cx="410183" cy="323165"/>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500" dirty="0">
                  <a:solidFill>
                    <a:prstClr val="black"/>
                  </a:solidFill>
                  <a:latin typeface="Arial Narrow" panose="020B0606020202030204" pitchFamily="34" charset="0"/>
                  <a:ea typeface="Tahoma" panose="020B0604030504040204" pitchFamily="34" charset="0"/>
                  <a:cs typeface="Tahoma" panose="020B0604030504040204" pitchFamily="34" charset="0"/>
                </a:rPr>
                <a:t>S2</a:t>
              </a:r>
            </a:p>
          </p:txBody>
        </p:sp>
        <p:sp>
          <p:nvSpPr>
            <p:cNvPr id="172" name="Text Box 77"/>
            <p:cNvSpPr txBox="1">
              <a:spLocks noChangeArrowheads="1"/>
            </p:cNvSpPr>
            <p:nvPr/>
          </p:nvSpPr>
          <p:spPr bwMode="auto">
            <a:xfrm>
              <a:off x="828941" y="3764665"/>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dirty="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73" name="Text Box 78"/>
            <p:cNvSpPr txBox="1">
              <a:spLocks noChangeArrowheads="1"/>
            </p:cNvSpPr>
            <p:nvPr/>
          </p:nvSpPr>
          <p:spPr bwMode="auto">
            <a:xfrm>
              <a:off x="828941" y="4361229"/>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74" name="Text Box 79"/>
            <p:cNvSpPr txBox="1">
              <a:spLocks noChangeArrowheads="1"/>
            </p:cNvSpPr>
            <p:nvPr/>
          </p:nvSpPr>
          <p:spPr bwMode="auto">
            <a:xfrm>
              <a:off x="3023395" y="4980583"/>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75" name="Text Box 80"/>
            <p:cNvSpPr txBox="1">
              <a:spLocks noChangeArrowheads="1"/>
            </p:cNvSpPr>
            <p:nvPr/>
          </p:nvSpPr>
          <p:spPr bwMode="auto">
            <a:xfrm>
              <a:off x="5038991" y="5650879"/>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76" name="Text Box 81"/>
            <p:cNvSpPr txBox="1">
              <a:spLocks noChangeArrowheads="1"/>
            </p:cNvSpPr>
            <p:nvPr/>
          </p:nvSpPr>
          <p:spPr bwMode="auto">
            <a:xfrm>
              <a:off x="6622919" y="6063782"/>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77" name="Text Box 82"/>
            <p:cNvSpPr txBox="1">
              <a:spLocks noChangeArrowheads="1"/>
            </p:cNvSpPr>
            <p:nvPr/>
          </p:nvSpPr>
          <p:spPr bwMode="auto">
            <a:xfrm>
              <a:off x="3093907" y="3814267"/>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78" name="Text Box 83"/>
            <p:cNvSpPr txBox="1">
              <a:spLocks noChangeArrowheads="1"/>
            </p:cNvSpPr>
            <p:nvPr/>
          </p:nvSpPr>
          <p:spPr bwMode="auto">
            <a:xfrm>
              <a:off x="5025233" y="3874593"/>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79" name="Text Box 84"/>
            <p:cNvSpPr txBox="1">
              <a:spLocks noChangeArrowheads="1"/>
            </p:cNvSpPr>
            <p:nvPr/>
          </p:nvSpPr>
          <p:spPr bwMode="auto">
            <a:xfrm>
              <a:off x="6622919" y="3933579"/>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80" name="Text Box 85"/>
            <p:cNvSpPr txBox="1">
              <a:spLocks noChangeArrowheads="1"/>
            </p:cNvSpPr>
            <p:nvPr/>
          </p:nvSpPr>
          <p:spPr bwMode="auto">
            <a:xfrm>
              <a:off x="5025233" y="4725870"/>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81" name="Text Box 86"/>
            <p:cNvSpPr txBox="1">
              <a:spLocks noChangeArrowheads="1"/>
            </p:cNvSpPr>
            <p:nvPr/>
          </p:nvSpPr>
          <p:spPr bwMode="auto">
            <a:xfrm>
              <a:off x="6622919" y="5042250"/>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82" name="Text Box 87"/>
            <p:cNvSpPr txBox="1">
              <a:spLocks noChangeArrowheads="1"/>
            </p:cNvSpPr>
            <p:nvPr/>
          </p:nvSpPr>
          <p:spPr bwMode="auto">
            <a:xfrm>
              <a:off x="6609161" y="4483223"/>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83" name="Text Box 88"/>
            <p:cNvSpPr txBox="1">
              <a:spLocks noChangeArrowheads="1"/>
            </p:cNvSpPr>
            <p:nvPr/>
          </p:nvSpPr>
          <p:spPr bwMode="auto">
            <a:xfrm>
              <a:off x="6609161" y="3448285"/>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dirty="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84" name="Text Box 89"/>
            <p:cNvSpPr txBox="1">
              <a:spLocks noChangeArrowheads="1"/>
            </p:cNvSpPr>
            <p:nvPr/>
          </p:nvSpPr>
          <p:spPr bwMode="auto">
            <a:xfrm>
              <a:off x="6609161" y="2913388"/>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85" name="Text Box 90"/>
            <p:cNvSpPr txBox="1">
              <a:spLocks noChangeArrowheads="1"/>
            </p:cNvSpPr>
            <p:nvPr/>
          </p:nvSpPr>
          <p:spPr bwMode="auto">
            <a:xfrm>
              <a:off x="6609161" y="2414687"/>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dirty="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186" name="Text Box 91"/>
            <p:cNvSpPr txBox="1">
              <a:spLocks noChangeArrowheads="1"/>
            </p:cNvSpPr>
            <p:nvPr/>
          </p:nvSpPr>
          <p:spPr bwMode="auto">
            <a:xfrm>
              <a:off x="3133462" y="3156035"/>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dirty="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87" name="Text Box 92"/>
            <p:cNvSpPr txBox="1">
              <a:spLocks noChangeArrowheads="1"/>
            </p:cNvSpPr>
            <p:nvPr/>
          </p:nvSpPr>
          <p:spPr bwMode="auto">
            <a:xfrm>
              <a:off x="3061231" y="4421555"/>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88" name="Text Box 93"/>
            <p:cNvSpPr txBox="1">
              <a:spLocks noChangeArrowheads="1"/>
            </p:cNvSpPr>
            <p:nvPr/>
          </p:nvSpPr>
          <p:spPr bwMode="auto">
            <a:xfrm>
              <a:off x="5025233" y="4311627"/>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89" name="Text Box 94"/>
            <p:cNvSpPr txBox="1">
              <a:spLocks noChangeArrowheads="1"/>
            </p:cNvSpPr>
            <p:nvPr/>
          </p:nvSpPr>
          <p:spPr bwMode="auto">
            <a:xfrm>
              <a:off x="5025233" y="5153519"/>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90" name="Text Box 95"/>
            <p:cNvSpPr txBox="1">
              <a:spLocks noChangeArrowheads="1"/>
            </p:cNvSpPr>
            <p:nvPr/>
          </p:nvSpPr>
          <p:spPr bwMode="auto">
            <a:xfrm>
              <a:off x="6590242" y="5709865"/>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91" name="Text Box 96"/>
            <p:cNvSpPr txBox="1">
              <a:spLocks noChangeArrowheads="1"/>
            </p:cNvSpPr>
            <p:nvPr/>
          </p:nvSpPr>
          <p:spPr bwMode="auto">
            <a:xfrm>
              <a:off x="5025233" y="2536681"/>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dirty="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92" name="Text Box 97"/>
            <p:cNvSpPr txBox="1">
              <a:spLocks noChangeArrowheads="1"/>
            </p:cNvSpPr>
            <p:nvPr/>
          </p:nvSpPr>
          <p:spPr bwMode="auto">
            <a:xfrm>
              <a:off x="6609161" y="2111713"/>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93" name="Text Box 98"/>
            <p:cNvSpPr txBox="1">
              <a:spLocks noChangeArrowheads="1"/>
            </p:cNvSpPr>
            <p:nvPr/>
          </p:nvSpPr>
          <p:spPr bwMode="auto">
            <a:xfrm>
              <a:off x="6609161" y="2597008"/>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94" name="Text Box 99"/>
            <p:cNvSpPr txBox="1">
              <a:spLocks noChangeArrowheads="1"/>
            </p:cNvSpPr>
            <p:nvPr/>
          </p:nvSpPr>
          <p:spPr bwMode="auto">
            <a:xfrm>
              <a:off x="6609161" y="3156035"/>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95" name="Text Box 100"/>
            <p:cNvSpPr txBox="1">
              <a:spLocks noChangeArrowheads="1"/>
            </p:cNvSpPr>
            <p:nvPr/>
          </p:nvSpPr>
          <p:spPr bwMode="auto">
            <a:xfrm>
              <a:off x="6609161" y="3642671"/>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dirty="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96" name="Text Box 101"/>
            <p:cNvSpPr txBox="1">
              <a:spLocks noChangeArrowheads="1"/>
            </p:cNvSpPr>
            <p:nvPr/>
          </p:nvSpPr>
          <p:spPr bwMode="auto">
            <a:xfrm>
              <a:off x="5025233" y="3448285"/>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97" name="Text Box 102"/>
            <p:cNvSpPr txBox="1">
              <a:spLocks noChangeArrowheads="1"/>
            </p:cNvSpPr>
            <p:nvPr/>
          </p:nvSpPr>
          <p:spPr bwMode="auto">
            <a:xfrm>
              <a:off x="6609161" y="4237894"/>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98" name="Text Box 103"/>
            <p:cNvSpPr txBox="1">
              <a:spLocks noChangeArrowheads="1"/>
            </p:cNvSpPr>
            <p:nvPr/>
          </p:nvSpPr>
          <p:spPr bwMode="auto">
            <a:xfrm>
              <a:off x="6609161" y="4725870"/>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199" name="Text Box 104"/>
            <p:cNvSpPr txBox="1">
              <a:spLocks noChangeArrowheads="1"/>
            </p:cNvSpPr>
            <p:nvPr/>
          </p:nvSpPr>
          <p:spPr bwMode="auto">
            <a:xfrm>
              <a:off x="6590242" y="5284897"/>
              <a:ext cx="48138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High</a:t>
              </a:r>
            </a:p>
          </p:txBody>
        </p:sp>
        <p:sp>
          <p:nvSpPr>
            <p:cNvPr id="200" name="Text Box 105"/>
            <p:cNvSpPr txBox="1">
              <a:spLocks noChangeArrowheads="1"/>
            </p:cNvSpPr>
            <p:nvPr/>
          </p:nvSpPr>
          <p:spPr bwMode="auto">
            <a:xfrm>
              <a:off x="5025233" y="2973715"/>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201" name="Text Box 106"/>
            <p:cNvSpPr txBox="1">
              <a:spLocks noChangeArrowheads="1"/>
            </p:cNvSpPr>
            <p:nvPr/>
          </p:nvSpPr>
          <p:spPr bwMode="auto">
            <a:xfrm>
              <a:off x="6609161" y="5526204"/>
              <a:ext cx="451861" cy="276999"/>
            </a:xfrm>
            <a:prstGeom prst="rect">
              <a:avLst/>
            </a:prstGeom>
            <a:noFill/>
            <a:ln w="9525">
              <a:noFill/>
              <a:miter lim="800000"/>
              <a:headEnd/>
              <a:tailEnd/>
            </a:ln>
            <a:effectLst/>
          </p:spPr>
          <p:txBody>
            <a:bodyPr wrap="none">
              <a:spAutoFit/>
            </a:bodyPr>
            <a:lstStyle/>
            <a:p>
              <a:pPr defTabSz="779252" eaLnBrk="1" fontAlgn="auto" latinLnBrk="1" hangingPunct="1">
                <a:spcBef>
                  <a:spcPts val="0"/>
                </a:spcBef>
                <a:spcAft>
                  <a:spcPts val="0"/>
                </a:spcAft>
              </a:pPr>
              <a:r>
                <a:rPr kumimoji="0" lang="en-US" altLang="ko-KR" sz="1200">
                  <a:solidFill>
                    <a:prstClr val="black"/>
                  </a:solidFill>
                  <a:latin typeface="Arial Narrow" panose="020B0606020202030204" pitchFamily="34" charset="0"/>
                  <a:ea typeface="Tahoma" panose="020B0604030504040204" pitchFamily="34" charset="0"/>
                  <a:cs typeface="Tahoma" panose="020B0604030504040204" pitchFamily="34" charset="0"/>
                </a:rPr>
                <a:t>Low</a:t>
              </a:r>
            </a:p>
          </p:txBody>
        </p:sp>
        <p:sp>
          <p:nvSpPr>
            <p:cNvPr id="202" name="Line 107"/>
            <p:cNvSpPr>
              <a:spLocks noChangeShapeType="1"/>
            </p:cNvSpPr>
            <p:nvPr/>
          </p:nvSpPr>
          <p:spPr bwMode="auto">
            <a:xfrm>
              <a:off x="631165" y="1559389"/>
              <a:ext cx="8643673" cy="0"/>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203" name="Line 108"/>
            <p:cNvSpPr>
              <a:spLocks noChangeShapeType="1"/>
            </p:cNvSpPr>
            <p:nvPr/>
          </p:nvSpPr>
          <p:spPr bwMode="auto">
            <a:xfrm>
              <a:off x="631165" y="1559389"/>
              <a:ext cx="0" cy="242647"/>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204" name="Line 109"/>
            <p:cNvSpPr>
              <a:spLocks noChangeShapeType="1"/>
            </p:cNvSpPr>
            <p:nvPr/>
          </p:nvSpPr>
          <p:spPr bwMode="auto">
            <a:xfrm>
              <a:off x="9274838" y="1559389"/>
              <a:ext cx="0" cy="242647"/>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205" name="Line 110"/>
            <p:cNvSpPr>
              <a:spLocks noChangeShapeType="1"/>
            </p:cNvSpPr>
            <p:nvPr/>
          </p:nvSpPr>
          <p:spPr bwMode="auto">
            <a:xfrm flipV="1">
              <a:off x="2144582" y="1559389"/>
              <a:ext cx="0" cy="242647"/>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206" name="Line 111"/>
            <p:cNvSpPr>
              <a:spLocks noChangeShapeType="1"/>
            </p:cNvSpPr>
            <p:nvPr/>
          </p:nvSpPr>
          <p:spPr bwMode="auto">
            <a:xfrm flipV="1">
              <a:off x="4232409" y="1559389"/>
              <a:ext cx="0" cy="242647"/>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207" name="Line 112"/>
            <p:cNvSpPr>
              <a:spLocks noChangeShapeType="1"/>
            </p:cNvSpPr>
            <p:nvPr/>
          </p:nvSpPr>
          <p:spPr bwMode="auto">
            <a:xfrm flipV="1">
              <a:off x="6177493" y="1559389"/>
              <a:ext cx="0" cy="242647"/>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208" name="Line 113"/>
            <p:cNvSpPr>
              <a:spLocks noChangeShapeType="1"/>
            </p:cNvSpPr>
            <p:nvPr/>
          </p:nvSpPr>
          <p:spPr bwMode="auto">
            <a:xfrm flipV="1">
              <a:off x="7831933" y="1559389"/>
              <a:ext cx="0" cy="242647"/>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209" name="Line 114"/>
            <p:cNvSpPr>
              <a:spLocks noChangeShapeType="1"/>
            </p:cNvSpPr>
            <p:nvPr/>
          </p:nvSpPr>
          <p:spPr bwMode="auto">
            <a:xfrm flipV="1">
              <a:off x="8554246" y="1559389"/>
              <a:ext cx="0" cy="242647"/>
            </a:xfrm>
            <a:prstGeom prst="line">
              <a:avLst/>
            </a:prstGeom>
            <a:noFill/>
            <a:ln w="9525">
              <a:solidFill>
                <a:schemeClr val="tx1"/>
              </a:solidFill>
              <a:round/>
              <a:headEnd/>
              <a:tailEnd/>
            </a:ln>
            <a:effectLst/>
          </p:spPr>
          <p:txBody>
            <a:bodyPr/>
            <a:lstStyle/>
            <a:p>
              <a:pPr defTabSz="779252" eaLnBrk="1" fontAlgn="auto" latinLnBrk="1" hangingPunct="1">
                <a:spcBef>
                  <a:spcPts val="0"/>
                </a:spcBef>
                <a:spcAft>
                  <a:spcPts val="0"/>
                </a:spcAft>
              </a:pPr>
              <a:endParaRPr kumimoji="0" lang="en-US" sz="1500">
                <a:solidFill>
                  <a:prstClr val="black"/>
                </a:solidFill>
                <a:latin typeface="Arial Narrow" panose="020B0606020202030204" pitchFamily="34" charset="0"/>
                <a:ea typeface="Tahoma" panose="020B0604030504040204" pitchFamily="34" charset="0"/>
                <a:cs typeface="Tahoma" panose="020B0604030504040204" pitchFamily="34" charset="0"/>
              </a:endParaRPr>
            </a:p>
          </p:txBody>
        </p:sp>
        <p:sp>
          <p:nvSpPr>
            <p:cNvPr id="210" name="Text Box 115"/>
            <p:cNvSpPr txBox="1">
              <a:spLocks noChangeArrowheads="1"/>
            </p:cNvSpPr>
            <p:nvPr/>
          </p:nvSpPr>
          <p:spPr bwMode="auto">
            <a:xfrm>
              <a:off x="723065" y="1489678"/>
              <a:ext cx="1231588" cy="353943"/>
            </a:xfrm>
            <a:prstGeom prst="rect">
              <a:avLst/>
            </a:prstGeom>
            <a:noFill/>
            <a:ln w="9525">
              <a:noFill/>
              <a:miter lim="800000"/>
              <a:headEnd/>
              <a:tailEnd/>
            </a:ln>
            <a:effectLst/>
          </p:spPr>
          <p:txBody>
            <a:bodyPr wrap="none">
              <a:spAutoFit/>
            </a:bodyPr>
            <a:lstStyle/>
            <a:p>
              <a:pPr algn="ctr" defTabSz="779252" eaLnBrk="1" fontAlgn="auto" latinLnBrk="1" hangingPunct="1">
                <a:spcBef>
                  <a:spcPts val="0"/>
                </a:spcBef>
                <a:spcAft>
                  <a:spcPts val="0"/>
                </a:spcAft>
              </a:pPr>
              <a:r>
                <a:rPr kumimoji="0" lang="en-US" altLang="ko-KR" sz="1700" b="1" dirty="0">
                  <a:solidFill>
                    <a:prstClr val="black"/>
                  </a:solidFill>
                  <a:latin typeface="Arial Narrow" panose="020B0606020202030204" pitchFamily="34" charset="0"/>
                  <a:ea typeface="Tahoma" panose="020B0604030504040204" pitchFamily="34" charset="0"/>
                  <a:cs typeface="Tahoma" panose="020B0604030504040204" pitchFamily="34" charset="0"/>
                </a:rPr>
                <a:t>Knowledge</a:t>
              </a:r>
            </a:p>
          </p:txBody>
        </p:sp>
        <p:sp>
          <p:nvSpPr>
            <p:cNvPr id="211" name="Text Box 116"/>
            <p:cNvSpPr txBox="1">
              <a:spLocks noChangeArrowheads="1"/>
            </p:cNvSpPr>
            <p:nvPr/>
          </p:nvSpPr>
          <p:spPr bwMode="auto">
            <a:xfrm>
              <a:off x="2714550" y="1513809"/>
              <a:ext cx="705402" cy="353943"/>
            </a:xfrm>
            <a:prstGeom prst="rect">
              <a:avLst/>
            </a:prstGeom>
            <a:noFill/>
            <a:ln w="9525">
              <a:noFill/>
              <a:miter lim="800000"/>
              <a:headEnd/>
              <a:tailEnd/>
            </a:ln>
            <a:effectLst/>
          </p:spPr>
          <p:txBody>
            <a:bodyPr wrap="none">
              <a:spAutoFit/>
            </a:bodyPr>
            <a:lstStyle/>
            <a:p>
              <a:pPr algn="ctr" defTabSz="779252" eaLnBrk="1" fontAlgn="auto" latinLnBrk="1" hangingPunct="1">
                <a:spcBef>
                  <a:spcPts val="0"/>
                </a:spcBef>
                <a:spcAft>
                  <a:spcPts val="0"/>
                </a:spcAft>
              </a:pPr>
              <a:r>
                <a:rPr kumimoji="0" lang="en-US" altLang="ko-KR" sz="1700" b="1" dirty="0">
                  <a:solidFill>
                    <a:prstClr val="black"/>
                  </a:solidFill>
                  <a:latin typeface="Arial Narrow" panose="020B0606020202030204" pitchFamily="34" charset="0"/>
                  <a:ea typeface="Tahoma" panose="020B0604030504040204" pitchFamily="34" charset="0"/>
                  <a:cs typeface="Tahoma" panose="020B0604030504040204" pitchFamily="34" charset="0"/>
                </a:rPr>
                <a:t>Skills</a:t>
              </a:r>
            </a:p>
          </p:txBody>
        </p:sp>
        <p:sp>
          <p:nvSpPr>
            <p:cNvPr id="212" name="Text Box 117"/>
            <p:cNvSpPr txBox="1">
              <a:spLocks noChangeArrowheads="1"/>
            </p:cNvSpPr>
            <p:nvPr/>
          </p:nvSpPr>
          <p:spPr bwMode="auto">
            <a:xfrm>
              <a:off x="4718454" y="1513809"/>
              <a:ext cx="1167334" cy="353943"/>
            </a:xfrm>
            <a:prstGeom prst="rect">
              <a:avLst/>
            </a:prstGeom>
            <a:noFill/>
            <a:ln w="9525">
              <a:noFill/>
              <a:miter lim="800000"/>
              <a:headEnd/>
              <a:tailEnd/>
            </a:ln>
            <a:effectLst/>
          </p:spPr>
          <p:txBody>
            <a:bodyPr wrap="none">
              <a:spAutoFit/>
            </a:bodyPr>
            <a:lstStyle/>
            <a:p>
              <a:pPr algn="ctr" defTabSz="779252" eaLnBrk="1" fontAlgn="auto" latinLnBrk="1" hangingPunct="1">
                <a:spcBef>
                  <a:spcPts val="0"/>
                </a:spcBef>
                <a:spcAft>
                  <a:spcPts val="0"/>
                </a:spcAft>
              </a:pPr>
              <a:r>
                <a:rPr kumimoji="0" lang="en-US" altLang="ko-KR" sz="1700" b="1" dirty="0">
                  <a:solidFill>
                    <a:prstClr val="black"/>
                  </a:solidFill>
                  <a:latin typeface="Arial Narrow" panose="020B0606020202030204" pitchFamily="34" charset="0"/>
                  <a:ea typeface="Tahoma" panose="020B0604030504040204" pitchFamily="34" charset="0"/>
                  <a:cs typeface="Tahoma" panose="020B0604030504040204" pitchFamily="34" charset="0"/>
                </a:rPr>
                <a:t>Motivation</a:t>
              </a:r>
            </a:p>
          </p:txBody>
        </p:sp>
        <p:sp>
          <p:nvSpPr>
            <p:cNvPr id="213" name="Text Box 118"/>
            <p:cNvSpPr txBox="1">
              <a:spLocks noChangeArrowheads="1"/>
            </p:cNvSpPr>
            <p:nvPr/>
          </p:nvSpPr>
          <p:spPr bwMode="auto">
            <a:xfrm>
              <a:off x="6477387" y="1513809"/>
              <a:ext cx="1252427" cy="353943"/>
            </a:xfrm>
            <a:prstGeom prst="rect">
              <a:avLst/>
            </a:prstGeom>
            <a:noFill/>
            <a:ln w="9525">
              <a:noFill/>
              <a:miter lim="800000"/>
              <a:headEnd/>
              <a:tailEnd/>
            </a:ln>
            <a:effectLst/>
          </p:spPr>
          <p:txBody>
            <a:bodyPr wrap="none">
              <a:spAutoFit/>
            </a:bodyPr>
            <a:lstStyle/>
            <a:p>
              <a:pPr algn="ctr" defTabSz="779252" eaLnBrk="1" fontAlgn="auto" latinLnBrk="1" hangingPunct="1">
                <a:spcBef>
                  <a:spcPts val="0"/>
                </a:spcBef>
                <a:spcAft>
                  <a:spcPts val="0"/>
                </a:spcAft>
              </a:pPr>
              <a:r>
                <a:rPr kumimoji="0" lang="en-US" altLang="ko-KR" sz="1700" b="1" dirty="0">
                  <a:solidFill>
                    <a:prstClr val="black"/>
                  </a:solidFill>
                  <a:latin typeface="Arial Narrow" panose="020B0606020202030204" pitchFamily="34" charset="0"/>
                  <a:ea typeface="Tahoma" panose="020B0604030504040204" pitchFamily="34" charset="0"/>
                  <a:cs typeface="Tahoma" panose="020B0604030504040204" pitchFamily="34" charset="0"/>
                </a:rPr>
                <a:t>Confidence</a:t>
              </a:r>
            </a:p>
          </p:txBody>
        </p:sp>
        <p:sp>
          <p:nvSpPr>
            <p:cNvPr id="214" name="Text Box 119"/>
            <p:cNvSpPr txBox="1">
              <a:spLocks noChangeArrowheads="1"/>
            </p:cNvSpPr>
            <p:nvPr/>
          </p:nvSpPr>
          <p:spPr bwMode="auto">
            <a:xfrm>
              <a:off x="8022167" y="1513809"/>
              <a:ext cx="457069" cy="353943"/>
            </a:xfrm>
            <a:prstGeom prst="rect">
              <a:avLst/>
            </a:prstGeom>
            <a:noFill/>
            <a:ln w="9525">
              <a:noFill/>
              <a:miter lim="800000"/>
              <a:headEnd/>
              <a:tailEnd/>
            </a:ln>
            <a:effectLst/>
          </p:spPr>
          <p:txBody>
            <a:bodyPr wrap="none">
              <a:spAutoFit/>
            </a:bodyPr>
            <a:lstStyle/>
            <a:p>
              <a:pPr algn="ctr" defTabSz="779252" eaLnBrk="1" fontAlgn="auto" latinLnBrk="1" hangingPunct="1">
                <a:spcBef>
                  <a:spcPts val="0"/>
                </a:spcBef>
                <a:spcAft>
                  <a:spcPts val="0"/>
                </a:spcAft>
              </a:pPr>
              <a:r>
                <a:rPr kumimoji="0" lang="en-US" altLang="ko-KR" sz="1700" b="1" dirty="0">
                  <a:solidFill>
                    <a:prstClr val="black"/>
                  </a:solidFill>
                  <a:latin typeface="Arial Narrow" panose="020B0606020202030204" pitchFamily="34" charset="0"/>
                  <a:ea typeface="Tahoma" panose="020B0604030504040204" pitchFamily="34" charset="0"/>
                  <a:cs typeface="Tahoma" panose="020B0604030504040204" pitchFamily="34" charset="0"/>
                </a:rPr>
                <a:t>DL</a:t>
              </a:r>
            </a:p>
          </p:txBody>
        </p:sp>
        <p:sp>
          <p:nvSpPr>
            <p:cNvPr id="215" name="Text Box 120"/>
            <p:cNvSpPr txBox="1">
              <a:spLocks noChangeArrowheads="1"/>
            </p:cNvSpPr>
            <p:nvPr/>
          </p:nvSpPr>
          <p:spPr bwMode="auto">
            <a:xfrm>
              <a:off x="8678302" y="1513809"/>
              <a:ext cx="450123" cy="353943"/>
            </a:xfrm>
            <a:prstGeom prst="rect">
              <a:avLst/>
            </a:prstGeom>
            <a:noFill/>
            <a:ln w="9525">
              <a:noFill/>
              <a:miter lim="800000"/>
              <a:headEnd/>
              <a:tailEnd/>
            </a:ln>
            <a:effectLst/>
          </p:spPr>
          <p:txBody>
            <a:bodyPr wrap="none">
              <a:spAutoFit/>
            </a:bodyPr>
            <a:lstStyle/>
            <a:p>
              <a:pPr algn="ctr" defTabSz="779252" eaLnBrk="1" fontAlgn="auto" latinLnBrk="1" hangingPunct="1">
                <a:spcBef>
                  <a:spcPts val="0"/>
                </a:spcBef>
                <a:spcAft>
                  <a:spcPts val="0"/>
                </a:spcAft>
              </a:pPr>
              <a:r>
                <a:rPr kumimoji="0" lang="en-US" altLang="ko-KR" sz="1700" b="1" dirty="0">
                  <a:solidFill>
                    <a:prstClr val="black"/>
                  </a:solidFill>
                  <a:latin typeface="Arial Narrow" panose="020B0606020202030204" pitchFamily="34" charset="0"/>
                  <a:ea typeface="Tahoma" panose="020B0604030504040204" pitchFamily="34" charset="0"/>
                  <a:cs typeface="Tahoma" panose="020B0604030504040204" pitchFamily="34" charset="0"/>
                </a:rPr>
                <a:t>SL</a:t>
              </a:r>
            </a:p>
          </p:txBody>
        </p:sp>
        <p:sp>
          <p:nvSpPr>
            <p:cNvPr id="216" name="Text Box 121"/>
            <p:cNvSpPr txBox="1">
              <a:spLocks noChangeArrowheads="1"/>
            </p:cNvSpPr>
            <p:nvPr/>
          </p:nvSpPr>
          <p:spPr bwMode="auto">
            <a:xfrm>
              <a:off x="1045708" y="1230024"/>
              <a:ext cx="2232290" cy="327560"/>
            </a:xfrm>
            <a:prstGeom prst="rect">
              <a:avLst/>
            </a:prstGeom>
            <a:noFill/>
            <a:ln w="9525">
              <a:noFill/>
              <a:miter lim="800000"/>
              <a:headEnd/>
              <a:tailEnd/>
            </a:ln>
            <a:effectLst/>
          </p:spPr>
          <p:txBody>
            <a:bodyPr lIns="95793" tIns="47896" rIns="95793" bIns="47896">
              <a:spAutoFit/>
            </a:bodyPr>
            <a:lstStyle/>
            <a:p>
              <a:pPr algn="ctr" defTabSz="779252" eaLnBrk="1" fontAlgn="auto" latinLnBrk="1" hangingPunct="1">
                <a:spcBef>
                  <a:spcPct val="50000"/>
                </a:spcBef>
                <a:spcAft>
                  <a:spcPts val="0"/>
                </a:spcAft>
              </a:pPr>
              <a:r>
                <a:rPr kumimoji="0" lang="en-US" altLang="ko-KR" sz="1500" b="1" dirty="0">
                  <a:solidFill>
                    <a:prstClr val="black"/>
                  </a:solidFill>
                  <a:latin typeface="Arial Narrow" panose="020B0606020202030204" pitchFamily="34" charset="0"/>
                  <a:ea typeface="Tahoma" panose="020B0604030504040204" pitchFamily="34" charset="0"/>
                  <a:cs typeface="Tahoma" panose="020B0604030504040204" pitchFamily="34" charset="0"/>
                </a:rPr>
                <a:t>COMPETENCE</a:t>
              </a:r>
            </a:p>
          </p:txBody>
        </p:sp>
        <p:sp>
          <p:nvSpPr>
            <p:cNvPr id="217" name="Text Box 122"/>
            <p:cNvSpPr txBox="1">
              <a:spLocks noChangeArrowheads="1"/>
            </p:cNvSpPr>
            <p:nvPr/>
          </p:nvSpPr>
          <p:spPr bwMode="auto">
            <a:xfrm>
              <a:off x="5084689" y="1230024"/>
              <a:ext cx="2230571" cy="327560"/>
            </a:xfrm>
            <a:prstGeom prst="rect">
              <a:avLst/>
            </a:prstGeom>
            <a:noFill/>
            <a:ln w="9525">
              <a:noFill/>
              <a:miter lim="800000"/>
              <a:headEnd/>
              <a:tailEnd/>
            </a:ln>
            <a:effectLst/>
          </p:spPr>
          <p:txBody>
            <a:bodyPr lIns="95793" tIns="47896" rIns="95793" bIns="47896">
              <a:spAutoFit/>
            </a:bodyPr>
            <a:lstStyle/>
            <a:p>
              <a:pPr algn="ctr" defTabSz="779252" eaLnBrk="1" fontAlgn="auto" latinLnBrk="1" hangingPunct="1">
                <a:spcBef>
                  <a:spcPct val="50000"/>
                </a:spcBef>
                <a:spcAft>
                  <a:spcPts val="0"/>
                </a:spcAft>
              </a:pPr>
              <a:r>
                <a:rPr kumimoji="0" lang="en-US" altLang="ko-KR" sz="1500" b="1" dirty="0">
                  <a:solidFill>
                    <a:prstClr val="black"/>
                  </a:solidFill>
                  <a:latin typeface="Arial Narrow" panose="020B0606020202030204" pitchFamily="34" charset="0"/>
                  <a:ea typeface="Tahoma" panose="020B0604030504040204" pitchFamily="34" charset="0"/>
                  <a:cs typeface="Tahoma" panose="020B0604030504040204" pitchFamily="34" charset="0"/>
                </a:rPr>
                <a:t>COMMITMENT</a:t>
              </a:r>
            </a:p>
          </p:txBody>
        </p:sp>
      </p:grpSp>
    </p:spTree>
    <p:extLst>
      <p:ext uri="{BB962C8B-B14F-4D97-AF65-F5344CB8AC3E}">
        <p14:creationId xmlns:p14="http://schemas.microsoft.com/office/powerpoint/2010/main" val="2884298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79270" y="162335"/>
            <a:ext cx="52228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eaLnBrk="1" hangingPunct="1"/>
            <a:r>
              <a:rPr lang="en-US" altLang="ko-KR" sz="1800" b="1" dirty="0" smtClean="0">
                <a:latin typeface="Arial Narrow" panose="020B0606020202030204" pitchFamily="34" charset="0"/>
                <a:ea typeface="LG스마트체 Regular" panose="020B0600000101010101" pitchFamily="50" charset="-127"/>
              </a:rPr>
              <a:t>II. </a:t>
            </a:r>
            <a:r>
              <a:rPr lang="en-US" altLang="ko-KR" sz="1800" b="1" dirty="0">
                <a:latin typeface="Arial Narrow" panose="020B0606020202030204" pitchFamily="34" charset="0"/>
                <a:ea typeface="LG스마트체 Regular" panose="020B0600000101010101" pitchFamily="50" charset="-127"/>
              </a:rPr>
              <a:t>Internal communication: </a:t>
            </a:r>
            <a:r>
              <a:rPr lang="en-US" altLang="ko-KR" sz="1800" b="1" dirty="0" smtClean="0">
                <a:latin typeface="Arial Narrow" panose="020B0606020202030204" pitchFamily="34" charset="0"/>
                <a:ea typeface="LG스마트체 Regular" panose="020B0600000101010101" pitchFamily="50" charset="-127"/>
              </a:rPr>
              <a:t>Informal Working Interaction</a:t>
            </a:r>
            <a:endParaRPr lang="en-US" altLang="ko-KR" sz="1800" b="1" dirty="0">
              <a:latin typeface="Arial Narrow" panose="020B0606020202030204" pitchFamily="34" charset="0"/>
              <a:ea typeface="LG스마트체 Regular" panose="020B0600000101010101" pitchFamily="50" charset="-127"/>
            </a:endParaRPr>
          </a:p>
        </p:txBody>
      </p:sp>
      <p:pic>
        <p:nvPicPr>
          <p:cNvPr id="4" name="Picture 3"/>
          <p:cNvPicPr>
            <a:picLocks noChangeAspect="1"/>
          </p:cNvPicPr>
          <p:nvPr/>
        </p:nvPicPr>
        <p:blipFill>
          <a:blip r:embed="rId3"/>
          <a:stretch>
            <a:fillRect/>
          </a:stretch>
        </p:blipFill>
        <p:spPr>
          <a:xfrm>
            <a:off x="3183344" y="1373130"/>
            <a:ext cx="623887" cy="609945"/>
          </a:xfrm>
          <a:prstGeom prst="rect">
            <a:avLst/>
          </a:prstGeom>
        </p:spPr>
      </p:pic>
      <p:pic>
        <p:nvPicPr>
          <p:cNvPr id="6" name="Picture 5"/>
          <p:cNvPicPr>
            <a:picLocks noChangeAspect="1"/>
          </p:cNvPicPr>
          <p:nvPr/>
        </p:nvPicPr>
        <p:blipFill>
          <a:blip r:embed="rId3"/>
          <a:stretch>
            <a:fillRect/>
          </a:stretch>
        </p:blipFill>
        <p:spPr>
          <a:xfrm>
            <a:off x="5624513" y="1371600"/>
            <a:ext cx="623887" cy="609946"/>
          </a:xfrm>
          <a:prstGeom prst="rect">
            <a:avLst/>
          </a:prstGeom>
        </p:spPr>
      </p:pic>
      <p:sp>
        <p:nvSpPr>
          <p:cNvPr id="7" name="Rectangle 90"/>
          <p:cNvSpPr>
            <a:spLocks noChangeArrowheads="1"/>
          </p:cNvSpPr>
          <p:nvPr/>
        </p:nvSpPr>
        <p:spPr bwMode="auto">
          <a:xfrm>
            <a:off x="3143538" y="2071007"/>
            <a:ext cx="762168" cy="228053"/>
          </a:xfrm>
          <a:prstGeom prst="rect">
            <a:avLst/>
          </a:prstGeom>
          <a:solidFill>
            <a:srgbClr val="92D050"/>
          </a:solidFill>
          <a:ln w="6350">
            <a:solidFill>
              <a:schemeClr val="bg2"/>
            </a:solidFill>
            <a:miter lim="800000"/>
            <a:headEnd/>
            <a:tailEnd/>
          </a:ln>
        </p:spPr>
        <p:txBody>
          <a:bodyPr wrap="none" anchor="ctr"/>
          <a:lstStyle/>
          <a:p>
            <a:pPr algn="ctr">
              <a:lnSpc>
                <a:spcPct val="100000"/>
              </a:lnSpc>
              <a:defRPr/>
            </a:pPr>
            <a:r>
              <a:rPr lang="en-US" altLang="ko-KR" sz="1000" b="1" spc="-10" dirty="0" smtClean="0">
                <a:solidFill>
                  <a:srgbClr val="000000"/>
                </a:solidFill>
                <a:latin typeface="Arial" panose="020B0604020202020204" pitchFamily="34" charset="0"/>
                <a:cs typeface="Arial" panose="020B0604020202020204" pitchFamily="34" charset="0"/>
              </a:rPr>
              <a:t>DCV Leader</a:t>
            </a:r>
            <a:endParaRPr lang="en-US" altLang="ko-KR" sz="1000" b="1" spc="-10" dirty="0">
              <a:solidFill>
                <a:srgbClr val="000000"/>
              </a:solidFill>
              <a:latin typeface="Arial" panose="020B0604020202020204" pitchFamily="34" charset="0"/>
              <a:cs typeface="Arial" panose="020B0604020202020204" pitchFamily="34" charset="0"/>
            </a:endParaRPr>
          </a:p>
        </p:txBody>
      </p:sp>
      <p:sp>
        <p:nvSpPr>
          <p:cNvPr id="9" name="Rectangle 90"/>
          <p:cNvSpPr>
            <a:spLocks noChangeArrowheads="1"/>
          </p:cNvSpPr>
          <p:nvPr/>
        </p:nvSpPr>
        <p:spPr bwMode="auto">
          <a:xfrm>
            <a:off x="5555372" y="2071008"/>
            <a:ext cx="762168" cy="228053"/>
          </a:xfrm>
          <a:prstGeom prst="rect">
            <a:avLst/>
          </a:prstGeom>
          <a:solidFill>
            <a:schemeClr val="accent1"/>
          </a:solidFill>
          <a:ln w="6350">
            <a:solidFill>
              <a:schemeClr val="bg2"/>
            </a:solidFill>
            <a:miter lim="800000"/>
            <a:headEnd/>
            <a:tailEnd/>
          </a:ln>
        </p:spPr>
        <p:txBody>
          <a:bodyPr wrap="none" anchor="ctr"/>
          <a:lstStyle/>
          <a:p>
            <a:pPr algn="ctr">
              <a:defRPr/>
            </a:pPr>
            <a:r>
              <a:rPr lang="en-US" altLang="ko-KR" sz="1000" b="1" dirty="0" smtClean="0">
                <a:solidFill>
                  <a:srgbClr val="000000"/>
                </a:solidFill>
                <a:latin typeface="Arial" panose="020B0604020202020204" pitchFamily="34" charset="0"/>
                <a:cs typeface="Arial" panose="020B0604020202020204" pitchFamily="34" charset="0"/>
              </a:rPr>
              <a:t>DCV Member</a:t>
            </a:r>
            <a:endParaRPr lang="en-US" altLang="ko-KR" sz="1000" b="1" dirty="0">
              <a:solidFill>
                <a:srgbClr val="000000"/>
              </a:solidFill>
              <a:latin typeface="Arial" panose="020B0604020202020204" pitchFamily="34" charset="0"/>
              <a:cs typeface="Arial" panose="020B0604020202020204" pitchFamily="34" charset="0"/>
            </a:endParaRPr>
          </a:p>
        </p:txBody>
      </p:sp>
      <p:sp>
        <p:nvSpPr>
          <p:cNvPr id="12" name="Left-Right Arrow 11"/>
          <p:cNvSpPr/>
          <p:nvPr/>
        </p:nvSpPr>
        <p:spPr bwMode="auto">
          <a:xfrm>
            <a:off x="3962400" y="1676573"/>
            <a:ext cx="381000" cy="142025"/>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13" name="Left-Right Arrow 12"/>
          <p:cNvSpPr/>
          <p:nvPr/>
        </p:nvSpPr>
        <p:spPr bwMode="auto">
          <a:xfrm>
            <a:off x="5145037" y="1667048"/>
            <a:ext cx="381000" cy="142025"/>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14" name="TextBox 6"/>
          <p:cNvSpPr txBox="1">
            <a:spLocks noChangeArrowheads="1"/>
          </p:cNvSpPr>
          <p:nvPr/>
        </p:nvSpPr>
        <p:spPr bwMode="auto">
          <a:xfrm>
            <a:off x="888125" y="2864402"/>
            <a:ext cx="3836275" cy="332201"/>
          </a:xfrm>
          <a:prstGeom prst="rect">
            <a:avLst/>
          </a:prstGeom>
          <a:noFill/>
          <a:ln w="9525">
            <a:noFill/>
            <a:miter lim="800000"/>
            <a:headEnd/>
            <a:tailEnd/>
          </a:ln>
        </p:spPr>
        <p:txBody>
          <a:bodyPr wrap="square" lIns="85149" tIns="42574" rIns="85149" bIns="42574">
            <a:spAutoFit/>
          </a:bodyPr>
          <a:lstStyle/>
          <a:p>
            <a:pPr>
              <a:spcBef>
                <a:spcPct val="40000"/>
              </a:spcBef>
            </a:pPr>
            <a:r>
              <a:rPr lang="en-US" altLang="ko-KR" sz="1600" b="1" i="1" dirty="0" smtClean="0">
                <a:latin typeface="Arial Narrow" panose="020B0606020202030204" pitchFamily="34" charset="0"/>
                <a:ea typeface="Tahoma" panose="020B0604030504040204" pitchFamily="34" charset="0"/>
                <a:cs typeface="Tahoma" panose="020B0604030504040204" pitchFamily="34" charset="0"/>
              </a:rPr>
              <a:t>DCV Leaders should </a:t>
            </a:r>
            <a:r>
              <a:rPr lang="en-US" altLang="ko-KR" sz="1600" b="1" i="1" dirty="0" smtClean="0">
                <a:solidFill>
                  <a:srgbClr val="00B050"/>
                </a:solidFill>
                <a:latin typeface="Arial Narrow" panose="020B0606020202030204" pitchFamily="34" charset="0"/>
                <a:ea typeface="Tahoma" panose="020B0604030504040204" pitchFamily="34" charset="0"/>
                <a:cs typeface="Tahoma" panose="020B0604030504040204" pitchFamily="34" charset="0"/>
              </a:rPr>
              <a:t>L</a:t>
            </a:r>
            <a:r>
              <a:rPr lang="en-US" altLang="ko-KR" sz="1600" b="1" i="1" dirty="0" smtClean="0">
                <a:latin typeface="Arial Narrow" panose="020B0606020202030204" pitchFamily="34" charset="0"/>
                <a:ea typeface="Tahoma" panose="020B0604030504040204" pitchFamily="34" charset="0"/>
                <a:cs typeface="Tahoma" panose="020B0604030504040204" pitchFamily="34" charset="0"/>
              </a:rPr>
              <a:t>isten to DCV members</a:t>
            </a:r>
            <a:endParaRPr lang="ko-KR" altLang="en-US" sz="1600" b="1" i="1" dirty="0">
              <a:latin typeface="Arial Narrow" panose="020B0606020202030204" pitchFamily="34" charset="0"/>
              <a:cs typeface="Tahoma" panose="020B0604030504040204" pitchFamily="34" charset="0"/>
            </a:endParaRPr>
          </a:p>
        </p:txBody>
      </p:sp>
      <p:sp>
        <p:nvSpPr>
          <p:cNvPr id="33" name="TextBox 32"/>
          <p:cNvSpPr txBox="1"/>
          <p:nvPr/>
        </p:nvSpPr>
        <p:spPr>
          <a:xfrm>
            <a:off x="4431425" y="6550106"/>
            <a:ext cx="762000" cy="246221"/>
          </a:xfrm>
          <a:prstGeom prst="rect">
            <a:avLst/>
          </a:prstGeom>
          <a:noFill/>
        </p:spPr>
        <p:txBody>
          <a:bodyPr wrap="square" rtlCol="0">
            <a:spAutoFit/>
          </a:bodyPr>
          <a:lstStyle/>
          <a:p>
            <a:pPr algn="ctr"/>
            <a:r>
              <a:rPr lang="en-US" sz="1000" dirty="0" smtClean="0">
                <a:latin typeface="Arial Narrow" panose="020B0606020202030204" pitchFamily="34" charset="0"/>
              </a:rPr>
              <a:t>7/16</a:t>
            </a:r>
            <a:endParaRPr lang="en-US" sz="1000" dirty="0">
              <a:latin typeface="Arial Narrow" panose="020B0606020202030204" pitchFamily="34" charset="0"/>
            </a:endParaRPr>
          </a:p>
        </p:txBody>
      </p:sp>
      <p:pic>
        <p:nvPicPr>
          <p:cNvPr id="3" name="Picture 2"/>
          <p:cNvPicPr>
            <a:picLocks noChangeAspect="1"/>
          </p:cNvPicPr>
          <p:nvPr/>
        </p:nvPicPr>
        <p:blipFill>
          <a:blip r:embed="rId4"/>
          <a:stretch>
            <a:fillRect/>
          </a:stretch>
        </p:blipFill>
        <p:spPr>
          <a:xfrm>
            <a:off x="4441876" y="1458768"/>
            <a:ext cx="599273" cy="596085"/>
          </a:xfrm>
          <a:prstGeom prst="rect">
            <a:avLst/>
          </a:prstGeom>
        </p:spPr>
      </p:pic>
      <p:sp>
        <p:nvSpPr>
          <p:cNvPr id="34" name="TextBox 6"/>
          <p:cNvSpPr txBox="1">
            <a:spLocks noChangeArrowheads="1"/>
          </p:cNvSpPr>
          <p:nvPr/>
        </p:nvSpPr>
        <p:spPr bwMode="auto">
          <a:xfrm>
            <a:off x="3733800" y="3442537"/>
            <a:ext cx="3352800" cy="332201"/>
          </a:xfrm>
          <a:prstGeom prst="rect">
            <a:avLst/>
          </a:prstGeom>
          <a:noFill/>
          <a:ln w="9525">
            <a:noFill/>
            <a:miter lim="800000"/>
            <a:headEnd/>
            <a:tailEnd/>
          </a:ln>
        </p:spPr>
        <p:txBody>
          <a:bodyPr wrap="square" lIns="85149" tIns="42574" rIns="85149" bIns="42574">
            <a:spAutoFit/>
          </a:bodyPr>
          <a:lstStyle/>
          <a:p>
            <a:pPr>
              <a:spcBef>
                <a:spcPct val="40000"/>
              </a:spcBef>
            </a:pPr>
            <a:r>
              <a:rPr lang="en-US" altLang="ko-KR" sz="1600" b="1" i="1" dirty="0" smtClean="0">
                <a:latin typeface="Arial Narrow" panose="020B0606020202030204" pitchFamily="34" charset="0"/>
                <a:ea typeface="Tahoma" panose="020B0604030504040204" pitchFamily="34" charset="0"/>
                <a:cs typeface="Tahoma" panose="020B0604030504040204" pitchFamily="34" charset="0"/>
              </a:rPr>
              <a:t>by </a:t>
            </a:r>
            <a:r>
              <a:rPr lang="en-US" altLang="ko-KR" sz="1600" b="1" i="1" u="sng" dirty="0">
                <a:solidFill>
                  <a:srgbClr val="00B050"/>
                </a:solidFill>
                <a:latin typeface="Arial Narrow" panose="020B0606020202030204" pitchFamily="34" charset="0"/>
                <a:ea typeface="Tahoma" panose="020B0604030504040204" pitchFamily="34" charset="0"/>
                <a:cs typeface="Tahoma" panose="020B0604030504040204" pitchFamily="34" charset="0"/>
              </a:rPr>
              <a:t>U</a:t>
            </a:r>
            <a:r>
              <a:rPr lang="en-US" altLang="ko-KR" sz="1600" b="1" i="1" u="sng" dirty="0" smtClean="0">
                <a:latin typeface="Arial Narrow" panose="020B0606020202030204" pitchFamily="34" charset="0"/>
                <a:ea typeface="Tahoma" panose="020B0604030504040204" pitchFamily="34" charset="0"/>
                <a:cs typeface="Tahoma" panose="020B0604030504040204" pitchFamily="34" charset="0"/>
              </a:rPr>
              <a:t>nderstand</a:t>
            </a:r>
            <a:r>
              <a:rPr lang="en-US" altLang="ko-KR" sz="1600" b="1" i="1" dirty="0" smtClean="0">
                <a:latin typeface="Arial Narrow" panose="020B0606020202030204" pitchFamily="34" charset="0"/>
                <a:ea typeface="Tahoma" panose="020B0604030504040204" pitchFamily="34" charset="0"/>
                <a:cs typeface="Tahoma" panose="020B0604030504040204" pitchFamily="34" charset="0"/>
              </a:rPr>
              <a:t> and </a:t>
            </a:r>
            <a:r>
              <a:rPr lang="en-US" altLang="ko-KR" sz="1600" b="1" i="1" u="sng" dirty="0">
                <a:solidFill>
                  <a:srgbClr val="00B050"/>
                </a:solidFill>
                <a:latin typeface="Arial Narrow" panose="020B0606020202030204" pitchFamily="34" charset="0"/>
                <a:ea typeface="Tahoma" panose="020B0604030504040204" pitchFamily="34" charset="0"/>
                <a:cs typeface="Tahoma" panose="020B0604030504040204" pitchFamily="34" charset="0"/>
              </a:rPr>
              <a:t>E</a:t>
            </a:r>
            <a:r>
              <a:rPr lang="en-US" altLang="ko-KR" sz="1600" b="1" i="1" u="sng" dirty="0" smtClean="0">
                <a:latin typeface="Arial Narrow" panose="020B0606020202030204" pitchFamily="34" charset="0"/>
                <a:ea typeface="Tahoma" panose="020B0604030504040204" pitchFamily="34" charset="0"/>
                <a:cs typeface="Tahoma" panose="020B0604030504040204" pitchFamily="34" charset="0"/>
              </a:rPr>
              <a:t>mpathy</a:t>
            </a:r>
            <a:r>
              <a:rPr lang="en-US" altLang="ko-KR" sz="1600" b="1" i="1" dirty="0" smtClean="0">
                <a:latin typeface="Arial Narrow" panose="020B0606020202030204" pitchFamily="34" charset="0"/>
                <a:ea typeface="Tahoma" panose="020B0604030504040204" pitchFamily="34" charset="0"/>
                <a:cs typeface="Tahoma" panose="020B0604030504040204" pitchFamily="34" charset="0"/>
              </a:rPr>
              <a:t> ability</a:t>
            </a:r>
            <a:endParaRPr lang="ko-KR" altLang="en-US" sz="1600" b="1" i="1" dirty="0">
              <a:latin typeface="Arial Narrow" panose="020B0606020202030204" pitchFamily="34" charset="0"/>
              <a:cs typeface="Tahoma" panose="020B0604030504040204" pitchFamily="34" charset="0"/>
            </a:endParaRPr>
          </a:p>
        </p:txBody>
      </p:sp>
      <p:sp>
        <p:nvSpPr>
          <p:cNvPr id="35" name="TextBox 6"/>
          <p:cNvSpPr txBox="1">
            <a:spLocks noChangeArrowheads="1"/>
          </p:cNvSpPr>
          <p:nvPr/>
        </p:nvSpPr>
        <p:spPr bwMode="auto">
          <a:xfrm>
            <a:off x="5335537" y="4059614"/>
            <a:ext cx="2667000" cy="332201"/>
          </a:xfrm>
          <a:prstGeom prst="rect">
            <a:avLst/>
          </a:prstGeom>
          <a:noFill/>
          <a:ln w="9525">
            <a:noFill/>
            <a:miter lim="800000"/>
            <a:headEnd/>
            <a:tailEnd/>
          </a:ln>
        </p:spPr>
        <p:txBody>
          <a:bodyPr wrap="square" lIns="85149" tIns="42574" rIns="85149" bIns="42574">
            <a:spAutoFit/>
          </a:bodyPr>
          <a:lstStyle/>
          <a:p>
            <a:pPr>
              <a:spcBef>
                <a:spcPct val="40000"/>
              </a:spcBef>
            </a:pPr>
            <a:r>
              <a:rPr lang="en-US" altLang="ko-KR" sz="1600" b="1" i="1" dirty="0" smtClean="0">
                <a:latin typeface="Arial Narrow" panose="020B0606020202030204" pitchFamily="34" charset="0"/>
                <a:ea typeface="Tahoma" panose="020B0604030504040204" pitchFamily="34" charset="0"/>
                <a:cs typeface="Tahoma" panose="020B0604030504040204" pitchFamily="34" charset="0"/>
              </a:rPr>
              <a:t>to go to the same destination</a:t>
            </a:r>
            <a:endParaRPr lang="ko-KR" altLang="en-US" sz="1600" b="1" i="1" dirty="0">
              <a:latin typeface="Arial Narrow" panose="020B0606020202030204" pitchFamily="34" charset="0"/>
              <a:cs typeface="Tahoma" panose="020B0604030504040204" pitchFamily="34" charset="0"/>
            </a:endParaRPr>
          </a:p>
        </p:txBody>
      </p:sp>
      <p:pic>
        <p:nvPicPr>
          <p:cNvPr id="8" name="Picture 7"/>
          <p:cNvPicPr>
            <a:picLocks noChangeAspect="1"/>
          </p:cNvPicPr>
          <p:nvPr/>
        </p:nvPicPr>
        <p:blipFill>
          <a:blip r:embed="rId5"/>
          <a:stretch>
            <a:fillRect/>
          </a:stretch>
        </p:blipFill>
        <p:spPr>
          <a:xfrm>
            <a:off x="7848600" y="4038894"/>
            <a:ext cx="392156" cy="380706"/>
          </a:xfrm>
          <a:prstGeom prst="rect">
            <a:avLst/>
          </a:prstGeom>
        </p:spPr>
      </p:pic>
    </p:spTree>
    <p:extLst>
      <p:ext uri="{BB962C8B-B14F-4D97-AF65-F5344CB8AC3E}">
        <p14:creationId xmlns:p14="http://schemas.microsoft.com/office/powerpoint/2010/main" val="87182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ppt_x"/>
                                          </p:val>
                                        </p:tav>
                                        <p:tav tm="100000">
                                          <p:val>
                                            <p:strVal val="#ppt_x"/>
                                          </p:val>
                                        </p:tav>
                                      </p:tavLst>
                                    </p:anim>
                                    <p:anim calcmode="lin" valueType="num">
                                      <p:cBhvr additive="base">
                                        <p:cTn id="5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1+#ppt_w/2"/>
                                          </p:val>
                                        </p:tav>
                                        <p:tav tm="100000">
                                          <p:val>
                                            <p:strVal val="#ppt_x"/>
                                          </p:val>
                                        </p:tav>
                                      </p:tavLst>
                                    </p:anim>
                                    <p:anim calcmode="lin" valueType="num">
                                      <p:cBhvr additive="base">
                                        <p:cTn id="6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P spid="14" grpId="0"/>
      <p:bldP spid="34" grpId="0"/>
      <p:bldP spid="35" grpId="0"/>
    </p:bldLst>
  </p:timing>
</p:sld>
</file>

<file path=ppt/theme/theme1.xml><?xml version="1.0" encoding="utf-8"?>
<a:theme xmlns:a="http://schemas.openxmlformats.org/drawingml/2006/main" name="10년_HE(2)">
  <a:themeElements>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31530</TotalTime>
  <Words>2720</Words>
  <Application>Microsoft Office PowerPoint</Application>
  <PresentationFormat>A4 Paper (210x297 mm)</PresentationFormat>
  <Paragraphs>537</Paragraphs>
  <Slides>24</Slides>
  <Notes>16</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24</vt:i4>
      </vt:variant>
    </vt:vector>
  </HeadingPairs>
  <TitlesOfParts>
    <vt:vector size="40" baseType="lpstr">
      <vt:lpstr>맑은 고딕</vt:lpstr>
      <vt:lpstr>Arial</vt:lpstr>
      <vt:lpstr>Arial Narrow</vt:lpstr>
      <vt:lpstr>바탕</vt:lpstr>
      <vt:lpstr>Courier New</vt:lpstr>
      <vt:lpstr>돋움</vt:lpstr>
      <vt:lpstr>Gulim</vt:lpstr>
      <vt:lpstr>Gulim</vt:lpstr>
      <vt:lpstr>LG스마트체 Regular</vt:lpstr>
      <vt:lpstr>Tahoma</vt:lpstr>
      <vt:lpstr>Times New Roman</vt:lpstr>
      <vt:lpstr>Trebuchet MS</vt:lpstr>
      <vt:lpstr>Verdana</vt:lpstr>
      <vt:lpstr>Wingdings</vt:lpstr>
      <vt:lpstr>10년_HE(2)</vt:lpstr>
      <vt:lpstr>4_Office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seungmo.hwang</dc:creator>
  <cp:lastModifiedBy>TUOI VU PHAM/Department Leader/LGEVH VS VALIDATION TEST DEPARTMENT(tuoi.pham@lge.com)</cp:lastModifiedBy>
  <cp:revision>3597</cp:revision>
  <cp:lastPrinted>2020-02-26T09:45:25Z</cp:lastPrinted>
  <dcterms:created xsi:type="dcterms:W3CDTF">2013-09-17T00:50:35Z</dcterms:created>
  <dcterms:modified xsi:type="dcterms:W3CDTF">2020-08-12T07:06:39Z</dcterms:modified>
</cp:coreProperties>
</file>