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10"/>
  </p:notesMasterIdLst>
  <p:handoutMasterIdLst>
    <p:handoutMasterId r:id="rId11"/>
  </p:handoutMasterIdLst>
  <p:sldIdLst>
    <p:sldId id="399" r:id="rId2"/>
    <p:sldId id="404" r:id="rId3"/>
    <p:sldId id="410" r:id="rId4"/>
    <p:sldId id="405" r:id="rId5"/>
    <p:sldId id="406" r:id="rId6"/>
    <p:sldId id="409" r:id="rId7"/>
    <p:sldId id="407" r:id="rId8"/>
    <p:sldId id="408" r:id="rId9"/>
  </p:sldIdLst>
  <p:sldSz cx="9906000" cy="6858000" type="A4"/>
  <p:notesSz cx="6807200" cy="9939338"/>
  <p:defaultTextStyle>
    <a:defPPr>
      <a:defRPr lang="ko-KR"/>
    </a:defPPr>
    <a:lvl1pPr algn="l" rtl="0" eaLnBrk="0" fontAlgn="base" hangingPunct="0">
      <a:spcBef>
        <a:spcPct val="0"/>
      </a:spcBef>
      <a:spcAft>
        <a:spcPct val="0"/>
      </a:spcAft>
      <a:defRPr kumimoji="1" kern="1200">
        <a:solidFill>
          <a:schemeClr val="tx1"/>
        </a:solidFill>
        <a:latin typeface="굴림" charset="-127"/>
        <a:ea typeface="굴림" charset="-127"/>
        <a:cs typeface="+mn-cs"/>
      </a:defRPr>
    </a:lvl1pPr>
    <a:lvl2pPr marL="457200" algn="l" rtl="0" eaLnBrk="0" fontAlgn="base" hangingPunct="0">
      <a:spcBef>
        <a:spcPct val="0"/>
      </a:spcBef>
      <a:spcAft>
        <a:spcPct val="0"/>
      </a:spcAft>
      <a:defRPr kumimoji="1" kern="1200">
        <a:solidFill>
          <a:schemeClr val="tx1"/>
        </a:solidFill>
        <a:latin typeface="굴림" charset="-127"/>
        <a:ea typeface="굴림" charset="-127"/>
        <a:cs typeface="+mn-cs"/>
      </a:defRPr>
    </a:lvl2pPr>
    <a:lvl3pPr marL="914400" algn="l" rtl="0" eaLnBrk="0" fontAlgn="base" hangingPunct="0">
      <a:spcBef>
        <a:spcPct val="0"/>
      </a:spcBef>
      <a:spcAft>
        <a:spcPct val="0"/>
      </a:spcAft>
      <a:defRPr kumimoji="1" kern="1200">
        <a:solidFill>
          <a:schemeClr val="tx1"/>
        </a:solidFill>
        <a:latin typeface="굴림" charset="-127"/>
        <a:ea typeface="굴림" charset="-127"/>
        <a:cs typeface="+mn-cs"/>
      </a:defRPr>
    </a:lvl3pPr>
    <a:lvl4pPr marL="1371600" algn="l" rtl="0" eaLnBrk="0" fontAlgn="base" hangingPunct="0">
      <a:spcBef>
        <a:spcPct val="0"/>
      </a:spcBef>
      <a:spcAft>
        <a:spcPct val="0"/>
      </a:spcAft>
      <a:defRPr kumimoji="1" kern="1200">
        <a:solidFill>
          <a:schemeClr val="tx1"/>
        </a:solidFill>
        <a:latin typeface="굴림" charset="-127"/>
        <a:ea typeface="굴림" charset="-127"/>
        <a:cs typeface="+mn-cs"/>
      </a:defRPr>
    </a:lvl4pPr>
    <a:lvl5pPr marL="1828800" algn="l" rtl="0" eaLnBrk="0" fontAlgn="base" hangingPunct="0">
      <a:spcBef>
        <a:spcPct val="0"/>
      </a:spcBef>
      <a:spcAft>
        <a:spcPct val="0"/>
      </a:spcAft>
      <a:defRPr kumimoji="1" kern="1200">
        <a:solidFill>
          <a:schemeClr val="tx1"/>
        </a:solidFill>
        <a:latin typeface="굴림" charset="-127"/>
        <a:ea typeface="굴림" charset="-127"/>
        <a:cs typeface="+mn-cs"/>
      </a:defRPr>
    </a:lvl5pPr>
    <a:lvl6pPr marL="2286000" algn="l" defTabSz="914400" rtl="0" eaLnBrk="1" latinLnBrk="1" hangingPunct="1">
      <a:defRPr kumimoji="1" kern="1200">
        <a:solidFill>
          <a:schemeClr val="tx1"/>
        </a:solidFill>
        <a:latin typeface="굴림" charset="-127"/>
        <a:ea typeface="굴림" charset="-127"/>
        <a:cs typeface="+mn-cs"/>
      </a:defRPr>
    </a:lvl6pPr>
    <a:lvl7pPr marL="2743200" algn="l" defTabSz="914400" rtl="0" eaLnBrk="1" latinLnBrk="1" hangingPunct="1">
      <a:defRPr kumimoji="1" kern="1200">
        <a:solidFill>
          <a:schemeClr val="tx1"/>
        </a:solidFill>
        <a:latin typeface="굴림" charset="-127"/>
        <a:ea typeface="굴림" charset="-127"/>
        <a:cs typeface="+mn-cs"/>
      </a:defRPr>
    </a:lvl7pPr>
    <a:lvl8pPr marL="3200400" algn="l" defTabSz="914400" rtl="0" eaLnBrk="1" latinLnBrk="1" hangingPunct="1">
      <a:defRPr kumimoji="1" kern="1200">
        <a:solidFill>
          <a:schemeClr val="tx1"/>
        </a:solidFill>
        <a:latin typeface="굴림" charset="-127"/>
        <a:ea typeface="굴림" charset="-127"/>
        <a:cs typeface="+mn-cs"/>
      </a:defRPr>
    </a:lvl8pPr>
    <a:lvl9pPr marL="3657600" algn="l" defTabSz="914400" rtl="0" eaLnBrk="1" latinLnBrk="1" hangingPunct="1">
      <a:defRPr kumimoji="1" kern="1200">
        <a:solidFill>
          <a:schemeClr val="tx1"/>
        </a:solidFill>
        <a:latin typeface="굴림" charset="-127"/>
        <a:ea typeface="굴림" charset="-127"/>
        <a:cs typeface="+mn-cs"/>
      </a:defRPr>
    </a:lvl9pPr>
  </p:defaultTextStyle>
  <p:extLst>
    <p:ext uri="{EFAFB233-063F-42B5-8137-9DF3F51BA10A}">
      <p15:sldGuideLst xmlns:p15="http://schemas.microsoft.com/office/powerpoint/2012/main">
        <p15:guide id="1" orient="horz" pos="2546" userDrawn="1">
          <p15:clr>
            <a:srgbClr val="A4A3A4"/>
          </p15:clr>
        </p15:guide>
        <p15:guide id="2" pos="3120" userDrawn="1">
          <p15:clr>
            <a:srgbClr val="A4A3A4"/>
          </p15:clr>
        </p15:guide>
      </p15:sldGuideLst>
    </p:ext>
    <p:ext uri="{2D200454-40CA-4A62-9FC3-DE9A4176ACB9}">
      <p15:notesGuideLst xmlns:p15="http://schemas.microsoft.com/office/powerpoint/2012/main">
        <p15:guide id="1" orient="horz" pos="3131"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339933"/>
    <a:srgbClr val="008000"/>
    <a:srgbClr val="FF0000"/>
    <a:srgbClr val="CCFFCC"/>
    <a:srgbClr val="FFFF00"/>
    <a:srgbClr val="00CC99"/>
    <a:srgbClr val="33CCCC"/>
    <a:srgbClr val="00FFF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6649" autoAdjust="0"/>
  </p:normalViewPr>
  <p:slideViewPr>
    <p:cSldViewPr snapToObjects="1">
      <p:cViewPr varScale="1">
        <p:scale>
          <a:sx n="113" d="100"/>
          <a:sy n="113" d="100"/>
        </p:scale>
        <p:origin x="1068" y="84"/>
      </p:cViewPr>
      <p:guideLst>
        <p:guide orient="horz" pos="2546"/>
        <p:guide pos="3120"/>
      </p:guideLst>
    </p:cSldViewPr>
  </p:slideViewPr>
  <p:outlineViewPr>
    <p:cViewPr>
      <p:scale>
        <a:sx n="33" d="100"/>
        <a:sy n="33" d="100"/>
      </p:scale>
      <p:origin x="0" y="0"/>
    </p:cViewPr>
  </p:outlineViewPr>
  <p:notesTextViewPr>
    <p:cViewPr>
      <p:scale>
        <a:sx n="3" d="2"/>
        <a:sy n="3" d="2"/>
      </p:scale>
      <p:origin x="0" y="0"/>
    </p:cViewPr>
  </p:notesTextViewPr>
  <p:notesViewPr>
    <p:cSldViewPr snapToObjects="1">
      <p:cViewPr varScale="1">
        <p:scale>
          <a:sx n="80" d="100"/>
          <a:sy n="80" d="100"/>
        </p:scale>
        <p:origin x="3678" y="60"/>
      </p:cViewPr>
      <p:guideLst>
        <p:guide orient="horz" pos="3131"/>
        <p:guide pos="2144"/>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787" cy="496967"/>
          </a:xfrm>
          <a:prstGeom prst="rect">
            <a:avLst/>
          </a:prstGeom>
        </p:spPr>
        <p:txBody>
          <a:bodyPr vert="horz" lIns="91440" tIns="45720" rIns="91440" bIns="45720" rtlCol="0"/>
          <a:lstStyle>
            <a:lvl1pPr algn="l" eaLnBrk="1" latinLnBrk="1" hangingPunct="1">
              <a:defRPr sz="1200">
                <a:latin typeface="굴림" charset="-127"/>
                <a:ea typeface="굴림" charset="-127"/>
              </a:defRPr>
            </a:lvl1pPr>
          </a:lstStyle>
          <a:p>
            <a:pPr>
              <a:defRPr/>
            </a:pPr>
            <a:endParaRPr lang="ko-KR" altLang="en-US" dirty="0"/>
          </a:p>
        </p:txBody>
      </p:sp>
      <p:sp>
        <p:nvSpPr>
          <p:cNvPr id="3" name="날짜 개체 틀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eaLnBrk="1" latinLnBrk="1" hangingPunct="1">
              <a:defRPr sz="1200">
                <a:latin typeface="굴림" charset="-127"/>
                <a:ea typeface="굴림" charset="-127"/>
              </a:defRPr>
            </a:lvl1pPr>
          </a:lstStyle>
          <a:p>
            <a:pPr>
              <a:defRPr/>
            </a:pPr>
            <a:fld id="{FC3299E8-18F2-4409-90FC-8252CCC25544}" type="datetimeFigureOut">
              <a:rPr lang="ko-KR" altLang="en-US"/>
              <a:pPr>
                <a:defRPr/>
              </a:pPr>
              <a:t>2021-01-05</a:t>
            </a:fld>
            <a:endParaRPr lang="ko-KR" altLang="en-US" dirty="0"/>
          </a:p>
        </p:txBody>
      </p:sp>
      <p:sp>
        <p:nvSpPr>
          <p:cNvPr id="4" name="바닥글 개체 틀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eaLnBrk="1" latinLnBrk="1" hangingPunct="1">
              <a:defRPr sz="1200">
                <a:latin typeface="굴림" charset="-127"/>
                <a:ea typeface="굴림" charset="-127"/>
              </a:defRPr>
            </a:lvl1pPr>
          </a:lstStyle>
          <a:p>
            <a:pPr>
              <a:defRPr/>
            </a:pPr>
            <a:endParaRPr lang="ko-KR" altLang="en-US" dirty="0"/>
          </a:p>
        </p:txBody>
      </p:sp>
      <p:sp>
        <p:nvSpPr>
          <p:cNvPr id="5" name="슬라이드 번호 개체 틀 4"/>
          <p:cNvSpPr>
            <a:spLocks noGrp="1"/>
          </p:cNvSpPr>
          <p:nvPr>
            <p:ph type="sldNum" sz="quarter" idx="3"/>
          </p:nvPr>
        </p:nvSpPr>
        <p:spPr>
          <a:xfrm>
            <a:off x="3855838" y="9440646"/>
            <a:ext cx="2949787" cy="496967"/>
          </a:xfrm>
          <a:prstGeom prst="rect">
            <a:avLst/>
          </a:prstGeom>
        </p:spPr>
        <p:txBody>
          <a:bodyPr vert="horz" wrap="square" lIns="91440" tIns="45720" rIns="91440" bIns="45720" numCol="1" anchor="b" anchorCtr="0" compatLnSpc="1">
            <a:prstTxWarp prst="textNoShape">
              <a:avLst/>
            </a:prstTxWarp>
          </a:bodyPr>
          <a:lstStyle>
            <a:lvl1pPr algn="r" eaLnBrk="1" latinLnBrk="1" hangingPunct="1">
              <a:defRPr sz="1200">
                <a:latin typeface="굴림" charset="-127"/>
                <a:ea typeface="굴림" charset="-127"/>
              </a:defRPr>
            </a:lvl1pPr>
          </a:lstStyle>
          <a:p>
            <a:pPr>
              <a:defRPr/>
            </a:pPr>
            <a:fld id="{6BE24AAB-1F9F-40F3-A9A5-95BD907F218B}" type="slidenum">
              <a:rPr lang="ko-KR" altLang="en-US"/>
              <a:pPr>
                <a:defRPr/>
              </a:pPr>
              <a:t>‹#›</a:t>
            </a:fld>
            <a:endParaRPr lang="ko-KR" altLang="en-US" dirty="0"/>
          </a:p>
        </p:txBody>
      </p:sp>
    </p:spTree>
    <p:extLst>
      <p:ext uri="{BB962C8B-B14F-4D97-AF65-F5344CB8AC3E}">
        <p14:creationId xmlns:p14="http://schemas.microsoft.com/office/powerpoint/2010/main" val="21336965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787" cy="496967"/>
          </a:xfrm>
          <a:prstGeom prst="rect">
            <a:avLst/>
          </a:prstGeom>
        </p:spPr>
        <p:txBody>
          <a:bodyPr vert="horz" lIns="91440" tIns="45720" rIns="91440" bIns="45720" rtlCol="0"/>
          <a:lstStyle>
            <a:lvl1pPr algn="l" eaLnBrk="1" latinLnBrk="1" hangingPunct="1">
              <a:defRPr sz="1200">
                <a:latin typeface="굴림" charset="-127"/>
                <a:ea typeface="굴림" charset="-127"/>
              </a:defRPr>
            </a:lvl1pPr>
          </a:lstStyle>
          <a:p>
            <a:pPr>
              <a:defRPr/>
            </a:pPr>
            <a:endParaRPr lang="ko-KR" altLang="en-US" dirty="0"/>
          </a:p>
        </p:txBody>
      </p:sp>
      <p:sp>
        <p:nvSpPr>
          <p:cNvPr id="3" name="날짜 개체 틀 2"/>
          <p:cNvSpPr>
            <a:spLocks noGrp="1"/>
          </p:cNvSpPr>
          <p:nvPr>
            <p:ph type="dt" idx="1"/>
          </p:nvPr>
        </p:nvSpPr>
        <p:spPr>
          <a:xfrm>
            <a:off x="3855838" y="0"/>
            <a:ext cx="2949787" cy="496967"/>
          </a:xfrm>
          <a:prstGeom prst="rect">
            <a:avLst/>
          </a:prstGeom>
        </p:spPr>
        <p:txBody>
          <a:bodyPr vert="horz" lIns="91440" tIns="45720" rIns="91440" bIns="45720" rtlCol="0"/>
          <a:lstStyle>
            <a:lvl1pPr algn="r" eaLnBrk="1" latinLnBrk="1" hangingPunct="1">
              <a:defRPr sz="1200">
                <a:latin typeface="굴림" charset="-127"/>
                <a:ea typeface="굴림" charset="-127"/>
              </a:defRPr>
            </a:lvl1pPr>
          </a:lstStyle>
          <a:p>
            <a:pPr>
              <a:defRPr/>
            </a:pPr>
            <a:fld id="{F4C0281D-24F8-48AF-B024-E328CB243BAD}" type="datetimeFigureOut">
              <a:rPr lang="ko-KR" altLang="en-US"/>
              <a:pPr>
                <a:defRPr/>
              </a:pPr>
              <a:t>2021-01-05</a:t>
            </a:fld>
            <a:endParaRPr lang="ko-KR" altLang="en-US" dirty="0"/>
          </a:p>
        </p:txBody>
      </p:sp>
      <p:sp>
        <p:nvSpPr>
          <p:cNvPr id="4" name="슬라이드 이미지 개체 틀 3"/>
          <p:cNvSpPr>
            <a:spLocks noGrp="1" noRot="1" noChangeAspect="1"/>
          </p:cNvSpPr>
          <p:nvPr>
            <p:ph type="sldImg" idx="2"/>
          </p:nvPr>
        </p:nvSpPr>
        <p:spPr>
          <a:xfrm>
            <a:off x="712788" y="746125"/>
            <a:ext cx="5381625" cy="3725863"/>
          </a:xfrm>
          <a:prstGeom prst="rect">
            <a:avLst/>
          </a:prstGeom>
          <a:noFill/>
          <a:ln w="12700">
            <a:solidFill>
              <a:prstClr val="black"/>
            </a:solidFill>
          </a:ln>
        </p:spPr>
        <p:txBody>
          <a:bodyPr vert="horz" lIns="91440" tIns="45720" rIns="91440" bIns="45720" rtlCol="0" anchor="ctr"/>
          <a:lstStyle/>
          <a:p>
            <a:pPr lvl="0"/>
            <a:endParaRPr lang="ko-KR" altLang="en-US" noProof="0" dirty="0" smtClean="0"/>
          </a:p>
        </p:txBody>
      </p:sp>
      <p:sp>
        <p:nvSpPr>
          <p:cNvPr id="5" name="슬라이드 노트 개체 틀 4"/>
          <p:cNvSpPr>
            <a:spLocks noGrp="1"/>
          </p:cNvSpPr>
          <p:nvPr>
            <p:ph type="body" sz="quarter" idx="3"/>
          </p:nvPr>
        </p:nvSpPr>
        <p:spPr>
          <a:xfrm>
            <a:off x="680720" y="4721186"/>
            <a:ext cx="5445760" cy="4472702"/>
          </a:xfrm>
          <a:prstGeom prst="rect">
            <a:avLst/>
          </a:prstGeom>
        </p:spPr>
        <p:txBody>
          <a:bodyPr vert="horz" lIns="91440" tIns="45720" rIns="91440" bIns="45720" rtlCol="0">
            <a:normAutofit/>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p>
        </p:txBody>
      </p:sp>
      <p:sp>
        <p:nvSpPr>
          <p:cNvPr id="6" name="바닥글 개체 틀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eaLnBrk="1" latinLnBrk="1" hangingPunct="1">
              <a:defRPr sz="1200">
                <a:latin typeface="굴림" charset="-127"/>
                <a:ea typeface="굴림" charset="-127"/>
              </a:defRPr>
            </a:lvl1pPr>
          </a:lstStyle>
          <a:p>
            <a:pPr>
              <a:defRPr/>
            </a:pPr>
            <a:endParaRPr lang="ko-KR" altLang="en-US" dirty="0"/>
          </a:p>
        </p:txBody>
      </p:sp>
      <p:sp>
        <p:nvSpPr>
          <p:cNvPr id="7" name="슬라이드 번호 개체 틀 6"/>
          <p:cNvSpPr>
            <a:spLocks noGrp="1"/>
          </p:cNvSpPr>
          <p:nvPr>
            <p:ph type="sldNum" sz="quarter" idx="5"/>
          </p:nvPr>
        </p:nvSpPr>
        <p:spPr>
          <a:xfrm>
            <a:off x="3855838" y="9440646"/>
            <a:ext cx="2949787" cy="496967"/>
          </a:xfrm>
          <a:prstGeom prst="rect">
            <a:avLst/>
          </a:prstGeom>
        </p:spPr>
        <p:txBody>
          <a:bodyPr vert="horz" wrap="square" lIns="91440" tIns="45720" rIns="91440" bIns="45720" numCol="1" anchor="b" anchorCtr="0" compatLnSpc="1">
            <a:prstTxWarp prst="textNoShape">
              <a:avLst/>
            </a:prstTxWarp>
          </a:bodyPr>
          <a:lstStyle>
            <a:lvl1pPr algn="r" eaLnBrk="1" latinLnBrk="1" hangingPunct="1">
              <a:defRPr sz="1200">
                <a:latin typeface="굴림" charset="-127"/>
                <a:ea typeface="굴림" charset="-127"/>
              </a:defRPr>
            </a:lvl1pPr>
          </a:lstStyle>
          <a:p>
            <a:pPr>
              <a:defRPr/>
            </a:pPr>
            <a:fld id="{9677782B-20D3-405A-95E2-BFC34D23DD4C}" type="slidenum">
              <a:rPr lang="ko-KR" altLang="en-US"/>
              <a:pPr>
                <a:defRPr/>
              </a:pPr>
              <a:t>‹#›</a:t>
            </a:fld>
            <a:endParaRPr lang="ko-KR" altLang="en-US" dirty="0"/>
          </a:p>
        </p:txBody>
      </p:sp>
    </p:spTree>
    <p:extLst>
      <p:ext uri="{BB962C8B-B14F-4D97-AF65-F5344CB8AC3E}">
        <p14:creationId xmlns:p14="http://schemas.microsoft.com/office/powerpoint/2010/main" val="3845800344"/>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0"/>
            <a:ext cx="89154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Line 2"/>
          <p:cNvSpPr>
            <a:spLocks noChangeShapeType="1"/>
          </p:cNvSpPr>
          <p:nvPr userDrawn="1"/>
        </p:nvSpPr>
        <p:spPr bwMode="auto">
          <a:xfrm>
            <a:off x="0" y="542925"/>
            <a:ext cx="990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dirty="0">
              <a:latin typeface="맑은 고딕" panose="020B0503020000020004" pitchFamily="50" charset="-127"/>
              <a:ea typeface="맑은 고딕" panose="020B0503020000020004" pitchFamily="50" charset="-127"/>
            </a:endParaRPr>
          </a:p>
        </p:txBody>
      </p:sp>
      <p:sp>
        <p:nvSpPr>
          <p:cNvPr id="3" name="Text Box 168"/>
          <p:cNvSpPr txBox="1">
            <a:spLocks noChangeArrowheads="1"/>
          </p:cNvSpPr>
          <p:nvPr userDrawn="1"/>
        </p:nvSpPr>
        <p:spPr bwMode="auto">
          <a:xfrm>
            <a:off x="7149244" y="168908"/>
            <a:ext cx="2719388" cy="307764"/>
          </a:xfrm>
          <a:prstGeom prst="rect">
            <a:avLst/>
          </a:prstGeom>
          <a:noFill/>
          <a:ln w="9525">
            <a:noFill/>
            <a:miter lim="800000"/>
            <a:headEnd/>
            <a:tailEnd/>
          </a:ln>
        </p:spPr>
        <p:txBody>
          <a:bodyPr lIns="91429" tIns="45714" rIns="91429" bIns="45714">
            <a:spAutoFit/>
          </a:bodyPr>
          <a:lstStyle/>
          <a:p>
            <a:pPr algn="r"/>
            <a:r>
              <a:rPr lang="en-US" altLang="ko-KR" sz="1400" b="1" dirty="0">
                <a:solidFill>
                  <a:srgbClr val="C0C0C0"/>
                </a:solidFill>
                <a:latin typeface="Arial" charset="0"/>
                <a:ea typeface="돋움" pitchFamily="50" charset="-127"/>
              </a:rPr>
              <a:t>LGE Internal Use Only</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43524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383" r:id="rId1"/>
    <p:sldLayoutId id="2147484384" r:id="rId2"/>
    <p:sldLayoutId id="2147484386" r:id="rId3"/>
    <p:sldLayoutId id="2147484389" r:id="rId4"/>
    <p:sldLayoutId id="2147484390" r:id="rId5"/>
  </p:sldLayoutIdLst>
  <p:timing>
    <p:tnLst>
      <p:par>
        <p:cTn id="1" dur="indefinite" restart="never" nodeType="tmRoot"/>
      </p:par>
    </p:tnLst>
  </p:timing>
  <p:txStyles>
    <p:titleStyle>
      <a:lvl1pPr algn="ctr" rtl="0" eaLnBrk="0" fontAlgn="base" latinLnBrk="1" hangingPunct="0">
        <a:spcBef>
          <a:spcPct val="0"/>
        </a:spcBef>
        <a:spcAft>
          <a:spcPct val="0"/>
        </a:spcAft>
        <a:defRPr kumimoji="1" sz="4400">
          <a:solidFill>
            <a:schemeClr val="tx2"/>
          </a:solidFill>
          <a:latin typeface="+mj-lt"/>
          <a:ea typeface="+mj-ea"/>
          <a:cs typeface="+mj-cs"/>
        </a:defRPr>
      </a:lvl1pPr>
      <a:lvl2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2pPr>
      <a:lvl3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3pPr>
      <a:lvl4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4pPr>
      <a:lvl5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5pPr>
      <a:lvl6pPr marL="457200" algn="ctr" rtl="0" fontAlgn="base" latinLnBrk="1">
        <a:spcBef>
          <a:spcPct val="0"/>
        </a:spcBef>
        <a:spcAft>
          <a:spcPct val="0"/>
        </a:spcAft>
        <a:defRPr kumimoji="1" sz="4400">
          <a:solidFill>
            <a:schemeClr val="tx2"/>
          </a:solidFill>
          <a:latin typeface="굴림" pitchFamily="50" charset="-127"/>
          <a:ea typeface="굴림" pitchFamily="50" charset="-127"/>
        </a:defRPr>
      </a:lvl6pPr>
      <a:lvl7pPr marL="914400" algn="ctr" rtl="0" fontAlgn="base" latinLnBrk="1">
        <a:spcBef>
          <a:spcPct val="0"/>
        </a:spcBef>
        <a:spcAft>
          <a:spcPct val="0"/>
        </a:spcAft>
        <a:defRPr kumimoji="1" sz="4400">
          <a:solidFill>
            <a:schemeClr val="tx2"/>
          </a:solidFill>
          <a:latin typeface="굴림" pitchFamily="50" charset="-127"/>
          <a:ea typeface="굴림" pitchFamily="50" charset="-127"/>
        </a:defRPr>
      </a:lvl7pPr>
      <a:lvl8pPr marL="1371600" algn="ctr" rtl="0" fontAlgn="base" latinLnBrk="1">
        <a:spcBef>
          <a:spcPct val="0"/>
        </a:spcBef>
        <a:spcAft>
          <a:spcPct val="0"/>
        </a:spcAft>
        <a:defRPr kumimoji="1" sz="4400">
          <a:solidFill>
            <a:schemeClr val="tx2"/>
          </a:solidFill>
          <a:latin typeface="굴림" pitchFamily="50" charset="-127"/>
          <a:ea typeface="굴림" pitchFamily="50" charset="-127"/>
        </a:defRPr>
      </a:lvl8pPr>
      <a:lvl9pPr marL="1828800" algn="ctr" rtl="0" fontAlgn="base" latinLnBrk="1">
        <a:spcBef>
          <a:spcPct val="0"/>
        </a:spcBef>
        <a:spcAft>
          <a:spcPct val="0"/>
        </a:spcAft>
        <a:defRPr kumimoji="1" sz="4400">
          <a:solidFill>
            <a:schemeClr val="tx2"/>
          </a:solidFill>
          <a:latin typeface="굴림" pitchFamily="50" charset="-127"/>
          <a:ea typeface="굴림" pitchFamily="50" charset="-127"/>
        </a:defRPr>
      </a:lvl9pPr>
    </p:titleStyle>
    <p:bodyStyle>
      <a:lvl1pPr marL="342900" indent="-342900" algn="l" rtl="0" eaLnBrk="0" fontAlgn="base" latinLnBrk="1"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kumimoji="1" sz="2800">
          <a:solidFill>
            <a:schemeClr val="tx1"/>
          </a:solidFill>
          <a:latin typeface="+mn-lt"/>
          <a:ea typeface="+mn-ea"/>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defRPr>
      </a:lvl3pPr>
      <a:lvl4pPr marL="1600200" indent="-228600" algn="l" rtl="0" eaLnBrk="0" fontAlgn="base" latinLnBrk="1" hangingPunct="0">
        <a:spcBef>
          <a:spcPct val="20000"/>
        </a:spcBef>
        <a:spcAft>
          <a:spcPct val="0"/>
        </a:spcAft>
        <a:buChar char="–"/>
        <a:defRPr kumimoji="1" sz="2000">
          <a:solidFill>
            <a:schemeClr val="tx1"/>
          </a:solidFill>
          <a:latin typeface="+mn-lt"/>
          <a:ea typeface="+mn-ea"/>
        </a:defRPr>
      </a:lvl4pPr>
      <a:lvl5pPr marL="2057400" indent="-228600" algn="l" rtl="0" eaLnBrk="0" fontAlgn="base" latinLnBrk="1" hangingPunct="0">
        <a:spcBef>
          <a:spcPct val="20000"/>
        </a:spcBef>
        <a:spcAft>
          <a:spcPct val="0"/>
        </a:spcAft>
        <a:buChar char="»"/>
        <a:defRPr kumimoji="1" sz="2000">
          <a:solidFill>
            <a:schemeClr val="tx1"/>
          </a:solidFill>
          <a:latin typeface="+mn-lt"/>
          <a:ea typeface="+mn-ea"/>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hyperlink" Target="http://collab.lge.com/main/x/4gHmSg" TargetMode="External"/><Relationship Id="rId7" Type="http://schemas.openxmlformats.org/officeDocument/2006/relationships/slide" Target="slide6.xml"/><Relationship Id="rId2" Type="http://schemas.openxmlformats.org/officeDocument/2006/relationships/hyperlink" Target="http://collab.lge.com/main/x/89yHLw" TargetMode="External"/><Relationship Id="rId1" Type="http://schemas.openxmlformats.org/officeDocument/2006/relationships/slideLayout" Target="../slideLayouts/slideLayout4.xml"/><Relationship Id="rId6" Type="http://schemas.openxmlformats.org/officeDocument/2006/relationships/slide" Target="slide5.xml"/><Relationship Id="rId5" Type="http://schemas.openxmlformats.org/officeDocument/2006/relationships/slide" Target="slide4.xml"/><Relationship Id="rId4" Type="http://schemas.openxmlformats.org/officeDocument/2006/relationships/image" Target="../media/image1.png"/><Relationship Id="rId9" Type="http://schemas.openxmlformats.org/officeDocument/2006/relationships/slide" Target="sl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7" name="Text Box 168"/>
          <p:cNvSpPr txBox="1">
            <a:spLocks noChangeArrowheads="1"/>
          </p:cNvSpPr>
          <p:nvPr/>
        </p:nvSpPr>
        <p:spPr bwMode="auto">
          <a:xfrm>
            <a:off x="6997700" y="265113"/>
            <a:ext cx="2719388" cy="369887"/>
          </a:xfrm>
          <a:prstGeom prst="rect">
            <a:avLst/>
          </a:prstGeom>
          <a:noFill/>
          <a:ln w="9525">
            <a:solidFill>
              <a:srgbClr val="C0C0C0"/>
            </a:solidFill>
            <a:miter lim="800000"/>
            <a:headEnd/>
            <a:tailEnd/>
          </a:ln>
        </p:spPr>
        <p:txBody>
          <a:bodyPr lIns="91429" tIns="45714" rIns="91429" bIns="45714">
            <a:spAutoFit/>
          </a:bodyPr>
          <a:lstStyle/>
          <a:p>
            <a:r>
              <a:rPr lang="en-US" altLang="ko-KR" b="1" dirty="0">
                <a:solidFill>
                  <a:srgbClr val="C0C0C0"/>
                </a:solidFill>
                <a:latin typeface="Arial" charset="0"/>
                <a:ea typeface="돋움" pitchFamily="50" charset="-127"/>
              </a:rPr>
              <a:t>LGE Internal Use Only</a:t>
            </a:r>
          </a:p>
        </p:txBody>
      </p:sp>
      <p:sp>
        <p:nvSpPr>
          <p:cNvPr id="8" name="Text Box 11"/>
          <p:cNvSpPr txBox="1">
            <a:spLocks noChangeArrowheads="1"/>
          </p:cNvSpPr>
          <p:nvPr/>
        </p:nvSpPr>
        <p:spPr bwMode="auto">
          <a:xfrm>
            <a:off x="3753610" y="5269603"/>
            <a:ext cx="2447925" cy="336550"/>
          </a:xfrm>
          <a:prstGeom prst="rect">
            <a:avLst/>
          </a:prstGeom>
          <a:noFill/>
          <a:ln w="9525">
            <a:noFill/>
            <a:miter lim="800000"/>
            <a:headEnd/>
            <a:tailEnd/>
          </a:ln>
        </p:spPr>
        <p:txBody>
          <a:bodyPr lIns="91370" tIns="45685" rIns="91370" bIns="45685">
            <a:spAutoFit/>
          </a:bodyPr>
          <a:lstStyle/>
          <a:p>
            <a:pPr algn="ctr">
              <a:lnSpc>
                <a:spcPct val="100000"/>
              </a:lnSpc>
              <a:spcBef>
                <a:spcPct val="50000"/>
              </a:spcBef>
              <a:buFontTx/>
              <a:buNone/>
            </a:pPr>
            <a:r>
              <a:rPr lang="en-US" altLang="ko-KR" sz="1600" b="1" dirty="0" smtClean="0">
                <a:latin typeface="Arial Narrow" panose="020B0606020202030204" pitchFamily="34" charset="0"/>
                <a:ea typeface="LG스마트체 Regular" panose="020B0600000101010101" pitchFamily="50" charset="-127"/>
              </a:rPr>
              <a:t>2020.12.24</a:t>
            </a:r>
            <a:endParaRPr lang="en-US" altLang="ko-KR" sz="1600" b="1" dirty="0">
              <a:latin typeface="Arial Narrow" panose="020B0606020202030204" pitchFamily="34" charset="0"/>
              <a:ea typeface="LG스마트체 Regular" panose="020B0600000101010101" pitchFamily="50" charset="-127"/>
            </a:endParaRPr>
          </a:p>
        </p:txBody>
      </p:sp>
      <p:sp>
        <p:nvSpPr>
          <p:cNvPr id="9" name="Rectangle 3"/>
          <p:cNvSpPr>
            <a:spLocks noChangeArrowheads="1"/>
          </p:cNvSpPr>
          <p:nvPr/>
        </p:nvSpPr>
        <p:spPr bwMode="auto">
          <a:xfrm>
            <a:off x="1069526" y="2331645"/>
            <a:ext cx="7816092" cy="1220788"/>
          </a:xfrm>
          <a:prstGeom prst="rect">
            <a:avLst/>
          </a:prstGeom>
          <a:noFill/>
          <a:ln w="9525">
            <a:noFill/>
            <a:miter lim="800000"/>
            <a:headEnd/>
            <a:tailEnd/>
          </a:ln>
        </p:spPr>
        <p:txBody>
          <a:bodyPr wrap="none" anchor="ctr"/>
          <a:lstStyle/>
          <a:p>
            <a:pPr algn="ctr">
              <a:lnSpc>
                <a:spcPct val="100000"/>
              </a:lnSpc>
              <a:buFontTx/>
              <a:buNone/>
            </a:pPr>
            <a:r>
              <a:rPr lang="en-US" altLang="ko-KR" sz="4000" b="1" dirty="0" smtClean="0">
                <a:latin typeface="Arial Narrow" panose="020B0606020202030204" pitchFamily="34" charset="0"/>
                <a:ea typeface="LG스마트체 Regular" panose="020B0600000101010101" pitchFamily="50" charset="-127"/>
              </a:rPr>
              <a:t>VT </a:t>
            </a:r>
            <a:r>
              <a:rPr lang="en-US" altLang="ko-KR" sz="4000" b="1" dirty="0">
                <a:latin typeface="Arial Narrow" panose="020B0606020202030204" pitchFamily="34" charset="0"/>
                <a:ea typeface="LG스마트체 Regular" panose="020B0600000101010101" pitchFamily="50" charset="-127"/>
              </a:rPr>
              <a:t>Task Categories &amp; Definition </a:t>
            </a:r>
            <a:r>
              <a:rPr lang="en-US" altLang="ko-KR" sz="4000" b="1" dirty="0" smtClean="0">
                <a:latin typeface="Arial Narrow" panose="020B0606020202030204" pitchFamily="34" charset="0"/>
                <a:ea typeface="LG스마트체 Regular" panose="020B0600000101010101" pitchFamily="50" charset="-127"/>
              </a:rPr>
              <a:t>(Y21)</a:t>
            </a:r>
            <a:endParaRPr lang="ko-KR" altLang="en-US" sz="4000" b="1" dirty="0">
              <a:latin typeface="Arial Narrow" panose="020B0606020202030204" pitchFamily="34" charset="0"/>
              <a:ea typeface="LG스마트체 Regular" panose="020B0600000101010101" pitchFamily="50" charset="-127"/>
            </a:endParaRPr>
          </a:p>
        </p:txBody>
      </p:sp>
      <p:sp>
        <p:nvSpPr>
          <p:cNvPr id="10" name="McK Date"/>
          <p:cNvSpPr txBox="1">
            <a:spLocks noChangeArrowheads="1"/>
          </p:cNvSpPr>
          <p:nvPr>
            <p:custDataLst>
              <p:tags r:id="rId1"/>
            </p:custDataLst>
          </p:nvPr>
        </p:nvSpPr>
        <p:spPr bwMode="gray">
          <a:xfrm>
            <a:off x="4659376" y="5667055"/>
            <a:ext cx="636393" cy="246221"/>
          </a:xfrm>
          <a:prstGeom prst="rect">
            <a:avLst/>
          </a:prstGeom>
          <a:solidFill>
            <a:schemeClr val="bg1"/>
          </a:solidFill>
          <a:ln w="9525">
            <a:noFill/>
            <a:miter lim="800000"/>
            <a:headEnd/>
            <a:tailEnd/>
          </a:ln>
        </p:spPr>
        <p:txBody>
          <a:bodyPr wrap="none" lIns="0" tIns="0" rIns="0" bIns="0">
            <a:spAutoFit/>
          </a:bodyPr>
          <a:lstStyle/>
          <a:p>
            <a:pPr algn="ctr" latinLnBrk="0">
              <a:lnSpc>
                <a:spcPct val="100000"/>
              </a:lnSpc>
              <a:buFontTx/>
              <a:buNone/>
            </a:pPr>
            <a:r>
              <a:rPr kumimoji="0" lang="en-US" altLang="ko-KR" sz="1600" b="1" dirty="0" smtClean="0">
                <a:latin typeface="Arial Narrow" panose="020B0606020202030204" pitchFamily="34" charset="0"/>
                <a:ea typeface="LG스마트체 Regular" panose="020B0600000101010101" pitchFamily="50" charset="-127"/>
              </a:rPr>
              <a:t>VS DCV</a:t>
            </a:r>
            <a:endParaRPr kumimoji="0" lang="ko-KR" altLang="en-US" sz="1600" b="1" dirty="0">
              <a:latin typeface="Arial Narrow" panose="020B0606020202030204" pitchFamily="34" charset="0"/>
              <a:ea typeface="LG스마트체 Regular" panose="020B0600000101010101" pitchFamily="50" charset="-127"/>
            </a:endParaRPr>
          </a:p>
        </p:txBody>
      </p:sp>
    </p:spTree>
    <p:extLst>
      <p:ext uri="{BB962C8B-B14F-4D97-AF65-F5344CB8AC3E}">
        <p14:creationId xmlns:p14="http://schemas.microsoft.com/office/powerpoint/2010/main" val="471634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79270" y="179268"/>
            <a:ext cx="27500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eaLnBrk="1" hangingPunct="1"/>
            <a:r>
              <a:rPr lang="en-US" altLang="ko-KR" sz="1800" b="1" dirty="0" smtClean="0">
                <a:latin typeface="Arial Narrow" panose="020B0606020202030204" pitchFamily="34" charset="0"/>
                <a:ea typeface="LG스마트체 Regular" panose="020B0600000101010101" pitchFamily="50" charset="-127"/>
              </a:rPr>
              <a:t>Task Categories &amp; Definition</a:t>
            </a:r>
            <a:endParaRPr lang="en-US" altLang="ko-KR" sz="1800" b="1" dirty="0">
              <a:latin typeface="Arial Narrow" panose="020B0606020202030204" pitchFamily="34" charset="0"/>
              <a:ea typeface="LG스마트체 Regular" panose="020B0600000101010101" pitchFamily="50" charset="-127"/>
            </a:endParaRPr>
          </a:p>
        </p:txBody>
      </p:sp>
      <p:sp>
        <p:nvSpPr>
          <p:cNvPr id="18" name="Text Box 3"/>
          <p:cNvSpPr txBox="1">
            <a:spLocks noChangeArrowheads="1"/>
          </p:cNvSpPr>
          <p:nvPr/>
        </p:nvSpPr>
        <p:spPr bwMode="auto">
          <a:xfrm>
            <a:off x="236476" y="692696"/>
            <a:ext cx="48221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eaLnBrk="1" hangingPunct="1"/>
            <a:r>
              <a:rPr lang="en-US" altLang="ko-KR" sz="1400" b="1" dirty="0">
                <a:latin typeface="Arial Narrow" panose="020B0606020202030204" pitchFamily="34" charset="0"/>
                <a:ea typeface="LG스마트체 Regular" panose="020B0600000101010101" pitchFamily="50" charset="-127"/>
              </a:rPr>
              <a:t>I</a:t>
            </a:r>
            <a:r>
              <a:rPr lang="en-US" altLang="ko-KR" sz="1400" b="1" dirty="0" smtClean="0">
                <a:latin typeface="Arial Narrow" panose="020B0606020202030204" pitchFamily="34" charset="0"/>
                <a:ea typeface="LG스마트체 Regular" panose="020B0600000101010101" pitchFamily="50" charset="-127"/>
              </a:rPr>
              <a:t>. Guide to log tasks in WBS: </a:t>
            </a:r>
            <a:r>
              <a:rPr lang="en-US" altLang="ko-KR" sz="1400" b="1" dirty="0" smtClean="0">
                <a:latin typeface="Arial Narrow" panose="020B0606020202030204" pitchFamily="34" charset="0"/>
                <a:ea typeface="LG스마트체 Regular" panose="020B0600000101010101" pitchFamily="50" charset="-127"/>
                <a:hlinkClick r:id="rId2"/>
              </a:rPr>
              <a:t>http://collab.lge.com/main/x/89yHLw</a:t>
            </a:r>
            <a:endParaRPr lang="en-US" altLang="ko-KR" sz="1400" b="1" dirty="0">
              <a:latin typeface="Arial Narrow" panose="020B0606020202030204" pitchFamily="34" charset="0"/>
              <a:ea typeface="LG스마트체 Regular" panose="020B0600000101010101" pitchFamily="50" charset="-127"/>
            </a:endParaRPr>
          </a:p>
        </p:txBody>
      </p:sp>
      <p:sp>
        <p:nvSpPr>
          <p:cNvPr id="20" name="Text Box 3"/>
          <p:cNvSpPr txBox="1">
            <a:spLocks noChangeArrowheads="1"/>
          </p:cNvSpPr>
          <p:nvPr/>
        </p:nvSpPr>
        <p:spPr bwMode="auto">
          <a:xfrm>
            <a:off x="301973" y="3158096"/>
            <a:ext cx="5026184" cy="321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eaLnBrk="1" hangingPunct="1">
              <a:lnSpc>
                <a:spcPct val="150000"/>
              </a:lnSpc>
            </a:pPr>
            <a:r>
              <a:rPr lang="en-US" altLang="ko-KR" sz="1400" b="1" dirty="0" smtClean="0">
                <a:latin typeface="Arial Narrow" panose="020B0606020202030204" pitchFamily="34" charset="0"/>
                <a:ea typeface="LG스마트체 Regular" panose="020B0600000101010101" pitchFamily="50" charset="-127"/>
              </a:rPr>
              <a:t>II. Task Categories &amp; </a:t>
            </a:r>
            <a:r>
              <a:rPr lang="en-US" altLang="ko-KR" sz="1400" b="1" dirty="0">
                <a:latin typeface="Arial Narrow" panose="020B0606020202030204" pitchFamily="34" charset="0"/>
                <a:ea typeface="LG스마트체 Regular" panose="020B0600000101010101" pitchFamily="50" charset="-127"/>
              </a:rPr>
              <a:t>Definition: </a:t>
            </a:r>
            <a:r>
              <a:rPr lang="en-US" altLang="ko-KR" sz="1400" b="1" dirty="0">
                <a:latin typeface="Arial Narrow" panose="020B0606020202030204" pitchFamily="34" charset="0"/>
                <a:ea typeface="LG스마트체 Regular" panose="020B0600000101010101" pitchFamily="50" charset="-127"/>
                <a:hlinkClick r:id="rId3"/>
              </a:rPr>
              <a:t>http://</a:t>
            </a:r>
            <a:r>
              <a:rPr lang="en-US" altLang="ko-KR" sz="1400" b="1" dirty="0" smtClean="0">
                <a:latin typeface="Arial Narrow" panose="020B0606020202030204" pitchFamily="34" charset="0"/>
                <a:ea typeface="LG스마트체 Regular" panose="020B0600000101010101" pitchFamily="50" charset="-127"/>
                <a:hlinkClick r:id="rId3"/>
              </a:rPr>
              <a:t>collab.lge.com/main/x/4gHmSg</a:t>
            </a:r>
            <a:endParaRPr lang="en-US" altLang="ko-KR" sz="1400" b="1" dirty="0" smtClean="0">
              <a:latin typeface="Arial Narrow" panose="020B0606020202030204" pitchFamily="34" charset="0"/>
              <a:ea typeface="LG스마트체 Regular" panose="020B0600000101010101" pitchFamily="50" charset="-127"/>
            </a:endParaRPr>
          </a:p>
          <a:p>
            <a:pPr marL="342900" indent="-173038" eaLnBrk="1" hangingPunct="1">
              <a:lnSpc>
                <a:spcPct val="150000"/>
              </a:lnSpc>
              <a:buAutoNum type="arabicPeriod"/>
            </a:pPr>
            <a:r>
              <a:rPr lang="en-US" altLang="ko-KR" sz="1400" b="1" dirty="0" smtClean="0">
                <a:latin typeface="Arial Narrow" panose="020B0606020202030204" pitchFamily="34" charset="0"/>
                <a:ea typeface="LG스마트체 Regular" panose="020B0600000101010101" pitchFamily="50" charset="-127"/>
              </a:rPr>
              <a:t>Test Management</a:t>
            </a:r>
          </a:p>
          <a:p>
            <a:pPr marL="342900" indent="-173038" eaLnBrk="1" hangingPunct="1">
              <a:lnSpc>
                <a:spcPct val="150000"/>
              </a:lnSpc>
              <a:buAutoNum type="arabicPeriod"/>
            </a:pPr>
            <a:r>
              <a:rPr lang="en-US" altLang="ko-KR" sz="1400" b="1" dirty="0" smtClean="0">
                <a:latin typeface="Arial Narrow" panose="020B0606020202030204" pitchFamily="34" charset="0"/>
                <a:ea typeface="LG스마트체 Regular" panose="020B0600000101010101" pitchFamily="50" charset="-127"/>
              </a:rPr>
              <a:t>Test Environment</a:t>
            </a:r>
          </a:p>
          <a:p>
            <a:pPr marL="342900" indent="-173038" eaLnBrk="1" hangingPunct="1">
              <a:lnSpc>
                <a:spcPct val="150000"/>
              </a:lnSpc>
              <a:buAutoNum type="arabicPeriod"/>
            </a:pPr>
            <a:r>
              <a:rPr lang="en-US" altLang="ko-KR" sz="1400" b="1" dirty="0" smtClean="0">
                <a:latin typeface="Arial Narrow" panose="020B0606020202030204" pitchFamily="34" charset="0"/>
                <a:ea typeface="LG스마트체 Regular" panose="020B0600000101010101" pitchFamily="50" charset="-127"/>
              </a:rPr>
              <a:t>Create Test Case</a:t>
            </a:r>
          </a:p>
          <a:p>
            <a:pPr marL="342900" indent="-173038" eaLnBrk="1" hangingPunct="1">
              <a:lnSpc>
                <a:spcPct val="150000"/>
              </a:lnSpc>
              <a:buAutoNum type="arabicPeriod"/>
            </a:pPr>
            <a:r>
              <a:rPr lang="en-US" altLang="ko-KR" sz="1400" b="1" dirty="0" smtClean="0">
                <a:latin typeface="Arial Narrow" panose="020B0606020202030204" pitchFamily="34" charset="0"/>
                <a:ea typeface="LG스마트체 Regular" panose="020B0600000101010101" pitchFamily="50" charset="-127"/>
              </a:rPr>
              <a:t>Update Test Case</a:t>
            </a:r>
          </a:p>
          <a:p>
            <a:pPr marL="342900" indent="-173038" eaLnBrk="1" hangingPunct="1">
              <a:lnSpc>
                <a:spcPct val="150000"/>
              </a:lnSpc>
              <a:buAutoNum type="arabicPeriod"/>
            </a:pPr>
            <a:r>
              <a:rPr lang="en-US" altLang="ko-KR" sz="1400" b="1" dirty="0" smtClean="0">
                <a:latin typeface="Arial Narrow" panose="020B0606020202030204" pitchFamily="34" charset="0"/>
                <a:ea typeface="LG스마트체 Regular" panose="020B0600000101010101" pitchFamily="50" charset="-127"/>
              </a:rPr>
              <a:t>Validation Test</a:t>
            </a:r>
          </a:p>
          <a:p>
            <a:pPr marL="342900" indent="-173038" eaLnBrk="1" hangingPunct="1">
              <a:lnSpc>
                <a:spcPct val="150000"/>
              </a:lnSpc>
              <a:buAutoNum type="arabicPeriod"/>
            </a:pPr>
            <a:r>
              <a:rPr lang="en-US" altLang="ko-KR" sz="1400" b="1" dirty="0">
                <a:latin typeface="Arial Narrow" panose="020B0606020202030204" pitchFamily="34" charset="0"/>
                <a:ea typeface="LG스마트체 Regular" panose="020B0600000101010101" pitchFamily="50" charset="-127"/>
              </a:rPr>
              <a:t>Follow-up &amp; </a:t>
            </a:r>
            <a:r>
              <a:rPr lang="en-US" altLang="ko-KR" sz="1400" b="1" dirty="0" err="1" smtClean="0">
                <a:latin typeface="Arial Narrow" panose="020B0606020202030204" pitchFamily="34" charset="0"/>
                <a:ea typeface="LG스마트체 Regular" panose="020B0600000101010101" pitchFamily="50" charset="-127"/>
              </a:rPr>
              <a:t>Etc</a:t>
            </a:r>
            <a:endParaRPr lang="en-US" altLang="ko-KR" sz="1400" b="1" dirty="0" smtClean="0">
              <a:latin typeface="Arial Narrow" panose="020B0606020202030204" pitchFamily="34" charset="0"/>
              <a:ea typeface="LG스마트체 Regular" panose="020B0600000101010101" pitchFamily="50" charset="-127"/>
            </a:endParaRPr>
          </a:p>
          <a:p>
            <a:pPr marL="342900" indent="-173038" eaLnBrk="1" hangingPunct="1">
              <a:lnSpc>
                <a:spcPct val="150000"/>
              </a:lnSpc>
              <a:buAutoNum type="arabicPeriod"/>
            </a:pPr>
            <a:r>
              <a:rPr lang="en-US" altLang="ko-KR" sz="1400" b="1" dirty="0" smtClean="0">
                <a:latin typeface="Arial Narrow" panose="020B0606020202030204" pitchFamily="34" charset="0"/>
                <a:ea typeface="LG스마트체 Regular" panose="020B0600000101010101" pitchFamily="50" charset="-127"/>
              </a:rPr>
              <a:t>Exploratory Test</a:t>
            </a:r>
          </a:p>
          <a:p>
            <a:pPr marL="342900" indent="-173038" eaLnBrk="1" hangingPunct="1">
              <a:lnSpc>
                <a:spcPct val="150000"/>
              </a:lnSpc>
              <a:buAutoNum type="arabicPeriod"/>
            </a:pPr>
            <a:r>
              <a:rPr lang="en-US" altLang="ko-KR" sz="1400" b="1" dirty="0" smtClean="0">
                <a:latin typeface="Arial Narrow" panose="020B0606020202030204" pitchFamily="34" charset="0"/>
                <a:ea typeface="LG스마트체 Regular" panose="020B0600000101010101" pitchFamily="50" charset="-127"/>
              </a:rPr>
              <a:t>Day </a:t>
            </a:r>
            <a:r>
              <a:rPr lang="en-US" altLang="ko-KR" sz="1400" b="1" dirty="0">
                <a:latin typeface="Arial Narrow" panose="020B0606020202030204" pitchFamily="34" charset="0"/>
                <a:ea typeface="LG스마트체 Regular" panose="020B0600000101010101" pitchFamily="50" charset="-127"/>
              </a:rPr>
              <a:t>off (out of office, etc.)</a:t>
            </a:r>
          </a:p>
          <a:p>
            <a:pPr marL="342900" indent="-342900" eaLnBrk="1" hangingPunct="1">
              <a:buAutoNum type="arabicPeriod"/>
            </a:pPr>
            <a:endParaRPr lang="en-US" altLang="ko-KR" sz="1400" b="1" dirty="0" smtClean="0">
              <a:latin typeface="Arial Narrow" panose="020B0606020202030204" pitchFamily="34" charset="0"/>
              <a:ea typeface="LG스마트체 Regular" panose="020B0600000101010101" pitchFamily="50" charset="-127"/>
            </a:endParaRPr>
          </a:p>
        </p:txBody>
      </p:sp>
      <p:pic>
        <p:nvPicPr>
          <p:cNvPr id="6" name="Picture 5"/>
          <p:cNvPicPr>
            <a:picLocks noChangeAspect="1"/>
          </p:cNvPicPr>
          <p:nvPr/>
        </p:nvPicPr>
        <p:blipFill>
          <a:blip r:embed="rId4"/>
          <a:stretch>
            <a:fillRect/>
          </a:stretch>
        </p:blipFill>
        <p:spPr>
          <a:xfrm>
            <a:off x="584392" y="1000473"/>
            <a:ext cx="5451198" cy="1881500"/>
          </a:xfrm>
          <a:prstGeom prst="rect">
            <a:avLst/>
          </a:prstGeom>
        </p:spPr>
      </p:pic>
      <p:sp>
        <p:nvSpPr>
          <p:cNvPr id="3" name="5-Point Star 2"/>
          <p:cNvSpPr/>
          <p:nvPr/>
        </p:nvSpPr>
        <p:spPr bwMode="auto">
          <a:xfrm>
            <a:off x="344822" y="5526177"/>
            <a:ext cx="182490" cy="180020"/>
          </a:xfrm>
          <a:prstGeom prst="star5">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21" name="Action Button: Forward or Next 20">
            <a:hlinkClick r:id="rId5" action="ppaction://hlinksldjump" highlightClick="1"/>
          </p:cNvPr>
          <p:cNvSpPr/>
          <p:nvPr/>
        </p:nvSpPr>
        <p:spPr bwMode="auto">
          <a:xfrm>
            <a:off x="2937219" y="3645024"/>
            <a:ext cx="152040" cy="424481"/>
          </a:xfrm>
          <a:prstGeom prst="actionButtonForwardNext">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spcBef>
                <a:spcPct val="50000"/>
              </a:spcBef>
              <a:buFont typeface="Wingdings" pitchFamily="2" charset="2"/>
              <a:buNone/>
            </a:pPr>
            <a:endParaRPr lang="en-US" sz="1200" b="1" dirty="0" smtClean="0">
              <a:solidFill>
                <a:srgbClr val="000000"/>
              </a:solidFill>
              <a:latin typeface="Arial" charset="0"/>
              <a:ea typeface="돋움" pitchFamily="50" charset="-127"/>
            </a:endParaRPr>
          </a:p>
        </p:txBody>
      </p:sp>
      <p:sp>
        <p:nvSpPr>
          <p:cNvPr id="22" name="Action Button: Forward or Next 21">
            <a:hlinkClick r:id="rId6" action="ppaction://hlinksldjump" highlightClick="1"/>
          </p:cNvPr>
          <p:cNvSpPr/>
          <p:nvPr/>
        </p:nvSpPr>
        <p:spPr bwMode="auto">
          <a:xfrm>
            <a:off x="2950150" y="4237453"/>
            <a:ext cx="138218" cy="163655"/>
          </a:xfrm>
          <a:prstGeom prst="actionButtonForwardNext">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spcBef>
                <a:spcPct val="50000"/>
              </a:spcBef>
              <a:buFont typeface="Wingdings" pitchFamily="2" charset="2"/>
              <a:buNone/>
            </a:pPr>
            <a:endParaRPr lang="en-US" sz="1200" b="1" dirty="0" smtClean="0">
              <a:solidFill>
                <a:srgbClr val="000000"/>
              </a:solidFill>
              <a:latin typeface="Arial" charset="0"/>
              <a:ea typeface="돋움" pitchFamily="50" charset="-127"/>
            </a:endParaRPr>
          </a:p>
        </p:txBody>
      </p:sp>
      <p:sp>
        <p:nvSpPr>
          <p:cNvPr id="23" name="Action Button: Forward or Next 22">
            <a:hlinkClick r:id="rId7" action="ppaction://hlinksldjump" highlightClick="1"/>
          </p:cNvPr>
          <p:cNvSpPr/>
          <p:nvPr/>
        </p:nvSpPr>
        <p:spPr bwMode="auto">
          <a:xfrm>
            <a:off x="2945686" y="4571772"/>
            <a:ext cx="138218" cy="163655"/>
          </a:xfrm>
          <a:prstGeom prst="actionButtonForwardNext">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spcBef>
                <a:spcPct val="50000"/>
              </a:spcBef>
              <a:buFont typeface="Wingdings" pitchFamily="2" charset="2"/>
              <a:buNone/>
            </a:pPr>
            <a:endParaRPr lang="en-US" sz="1200" b="1" dirty="0" smtClean="0">
              <a:solidFill>
                <a:srgbClr val="000000"/>
              </a:solidFill>
              <a:latin typeface="Arial" charset="0"/>
              <a:ea typeface="돋움" pitchFamily="50" charset="-127"/>
            </a:endParaRPr>
          </a:p>
        </p:txBody>
      </p:sp>
      <p:sp>
        <p:nvSpPr>
          <p:cNvPr id="24" name="Action Button: Forward or Next 23">
            <a:hlinkClick r:id="rId8" action="ppaction://hlinksldjump" highlightClick="1"/>
          </p:cNvPr>
          <p:cNvSpPr/>
          <p:nvPr/>
        </p:nvSpPr>
        <p:spPr bwMode="auto">
          <a:xfrm>
            <a:off x="2945686" y="4875941"/>
            <a:ext cx="138218" cy="163655"/>
          </a:xfrm>
          <a:prstGeom prst="actionButtonForwardNext">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spcBef>
                <a:spcPct val="50000"/>
              </a:spcBef>
              <a:buFont typeface="Wingdings" pitchFamily="2" charset="2"/>
              <a:buNone/>
            </a:pPr>
            <a:endParaRPr lang="en-US" sz="1200" b="1" dirty="0" smtClean="0">
              <a:solidFill>
                <a:srgbClr val="000000"/>
              </a:solidFill>
              <a:latin typeface="Arial" charset="0"/>
              <a:ea typeface="돋움" pitchFamily="50" charset="-127"/>
            </a:endParaRPr>
          </a:p>
        </p:txBody>
      </p:sp>
      <p:sp>
        <p:nvSpPr>
          <p:cNvPr id="25" name="Action Button: Forward or Next 24">
            <a:hlinkClick r:id="rId9" action="ppaction://hlinksldjump" highlightClick="1"/>
          </p:cNvPr>
          <p:cNvSpPr/>
          <p:nvPr/>
        </p:nvSpPr>
        <p:spPr bwMode="auto">
          <a:xfrm>
            <a:off x="2936776" y="5202591"/>
            <a:ext cx="138218" cy="827192"/>
          </a:xfrm>
          <a:prstGeom prst="actionButtonForwardNext">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spcBef>
                <a:spcPct val="50000"/>
              </a:spcBef>
              <a:buFont typeface="Wingdings" pitchFamily="2" charset="2"/>
              <a:buNone/>
            </a:pPr>
            <a:endParaRPr lang="en-US" sz="1200" b="1" dirty="0" smtClean="0">
              <a:solidFill>
                <a:srgbClr val="000000"/>
              </a:solidFill>
              <a:latin typeface="Arial" charset="0"/>
              <a:ea typeface="돋움" pitchFamily="50" charset="-127"/>
            </a:endParaRPr>
          </a:p>
        </p:txBody>
      </p:sp>
    </p:spTree>
    <p:extLst>
      <p:ext uri="{BB962C8B-B14F-4D97-AF65-F5344CB8AC3E}">
        <p14:creationId xmlns:p14="http://schemas.microsoft.com/office/powerpoint/2010/main" val="33239421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08784" y="2600908"/>
            <a:ext cx="4140460" cy="1015663"/>
          </a:xfrm>
          <a:prstGeom prst="rect">
            <a:avLst/>
          </a:prstGeom>
          <a:noFill/>
        </p:spPr>
        <p:txBody>
          <a:bodyPr wrap="square" rtlCol="0">
            <a:spAutoFit/>
          </a:bodyPr>
          <a:lstStyle/>
          <a:p>
            <a:pPr algn="l" eaLnBrk="0" latinLnBrk="0" hangingPunct="0"/>
            <a:r>
              <a:rPr lang="en-US" sz="6000" i="1" dirty="0" smtClean="0">
                <a:solidFill>
                  <a:srgbClr val="000000"/>
                </a:solidFill>
                <a:ea typeface="굴림" charset="-127"/>
                <a:cs typeface="Arial" panose="020B0604020202020204" pitchFamily="34" charset="0"/>
              </a:rPr>
              <a:t>Thank you</a:t>
            </a:r>
            <a:endParaRPr lang="en-US" sz="6000" i="1" dirty="0">
              <a:solidFill>
                <a:srgbClr val="000000"/>
              </a:solidFill>
              <a:ea typeface="굴림" charset="-127"/>
              <a:cs typeface="Arial" panose="020B0604020202020204" pitchFamily="34" charset="0"/>
            </a:endParaRPr>
          </a:p>
        </p:txBody>
      </p:sp>
    </p:spTree>
    <p:extLst>
      <p:ext uri="{BB962C8B-B14F-4D97-AF65-F5344CB8AC3E}">
        <p14:creationId xmlns:p14="http://schemas.microsoft.com/office/powerpoint/2010/main" val="1997615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16"/>
          <p:cNvSpPr>
            <a:spLocks noChangeShapeType="1"/>
          </p:cNvSpPr>
          <p:nvPr/>
        </p:nvSpPr>
        <p:spPr bwMode="auto">
          <a:xfrm>
            <a:off x="0" y="592138"/>
            <a:ext cx="9906000" cy="0"/>
          </a:xfrm>
          <a:prstGeom prst="line">
            <a:avLst/>
          </a:prstGeom>
          <a:noFill/>
          <a:ln w="9525">
            <a:solidFill>
              <a:schemeClr val="tx1"/>
            </a:solidFill>
            <a:round/>
            <a:headEnd/>
            <a:tailEnd/>
          </a:ln>
        </p:spPr>
        <p:txBody>
          <a:bodyPr/>
          <a:lstStyle/>
          <a:p>
            <a:endParaRPr lang="ko-KR" altLang="en-US" dirty="0"/>
          </a:p>
        </p:txBody>
      </p:sp>
      <p:sp>
        <p:nvSpPr>
          <p:cNvPr id="31" name="Text Box 41"/>
          <p:cNvSpPr txBox="1">
            <a:spLocks noChangeArrowheads="1"/>
          </p:cNvSpPr>
          <p:nvPr/>
        </p:nvSpPr>
        <p:spPr bwMode="auto">
          <a:xfrm>
            <a:off x="4713438" y="6525344"/>
            <a:ext cx="461665" cy="153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hangingPunct="1">
              <a:spcBef>
                <a:spcPct val="50000"/>
              </a:spcBef>
              <a:buFont typeface="Wingdings" pitchFamily="2" charset="2"/>
              <a:buNone/>
            </a:pPr>
            <a:r>
              <a:rPr lang="en-US" altLang="ko-KR" sz="1000" b="1" dirty="0" smtClean="0">
                <a:solidFill>
                  <a:srgbClr val="000000"/>
                </a:solidFill>
                <a:latin typeface="맑은 고딕" panose="020B0503020000020004" pitchFamily="50" charset="-127"/>
                <a:ea typeface="맑은 고딕" panose="020B0503020000020004" pitchFamily="50" charset="-127"/>
              </a:rPr>
              <a:t>A. 1 / 5</a:t>
            </a:r>
            <a:endParaRPr lang="en-US" altLang="ko-KR" sz="1000" b="1" dirty="0">
              <a:solidFill>
                <a:srgbClr val="000000"/>
              </a:solidFill>
              <a:latin typeface="맑은 고딕" panose="020B0503020000020004" pitchFamily="50" charset="-127"/>
              <a:ea typeface="맑은 고딕" panose="020B0503020000020004" pitchFamily="50" charset="-127"/>
            </a:endParaRPr>
          </a:p>
        </p:txBody>
      </p:sp>
      <p:sp>
        <p:nvSpPr>
          <p:cNvPr id="27" name="Text Box 3"/>
          <p:cNvSpPr txBox="1">
            <a:spLocks noChangeArrowheads="1"/>
          </p:cNvSpPr>
          <p:nvPr/>
        </p:nvSpPr>
        <p:spPr bwMode="auto">
          <a:xfrm>
            <a:off x="79270" y="179268"/>
            <a:ext cx="47297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eaLnBrk="1" hangingPunct="1"/>
            <a:r>
              <a:rPr lang="en-US" altLang="ko-KR" sz="1800" b="1" dirty="0" smtClean="0">
                <a:latin typeface="Arial Narrow" panose="020B0606020202030204" pitchFamily="34" charset="0"/>
                <a:ea typeface="LG스마트체 Regular" panose="020B0600000101010101" pitchFamily="50" charset="-127"/>
              </a:rPr>
              <a:t>Appendix. Test Management &amp; Test Environment</a:t>
            </a:r>
            <a:endParaRPr lang="ko-KR" altLang="en-US" sz="1800" b="1" dirty="0">
              <a:latin typeface="Arial Narrow" panose="020B0606020202030204" pitchFamily="34" charset="0"/>
              <a:ea typeface="LG스마트체 Regular" panose="020B0600000101010101" pitchFamily="50" charset="-127"/>
            </a:endParaRPr>
          </a:p>
        </p:txBody>
      </p:sp>
      <p:sp>
        <p:nvSpPr>
          <p:cNvPr id="63" name="실행 단추: 홈 62">
            <a:hlinkClick r:id="rId2" action="ppaction://hlinksldjump" highlightClick="1"/>
          </p:cNvPr>
          <p:cNvSpPr/>
          <p:nvPr/>
        </p:nvSpPr>
        <p:spPr bwMode="auto">
          <a:xfrm>
            <a:off x="9453492" y="6381320"/>
            <a:ext cx="288040" cy="288040"/>
          </a:xfrm>
          <a:prstGeom prst="actionButtonHom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400" b="1" i="0" u="none" strike="noStrike" cap="none" normalizeH="0" baseline="0" dirty="0" smtClean="0">
              <a:ln>
                <a:noFill/>
              </a:ln>
              <a:solidFill>
                <a:schemeClr val="tx1"/>
              </a:solidFill>
              <a:effectLst/>
              <a:latin typeface="Times New Roman" pitchFamily="18" charset="0"/>
              <a:ea typeface="바탕" pitchFamily="18" charset="-127"/>
            </a:endParaRPr>
          </a:p>
        </p:txBody>
      </p:sp>
      <p:graphicFrame>
        <p:nvGraphicFramePr>
          <p:cNvPr id="6" name="Table 5"/>
          <p:cNvGraphicFramePr>
            <a:graphicFrameLocks noGrp="1"/>
          </p:cNvGraphicFramePr>
          <p:nvPr>
            <p:extLst>
              <p:ext uri="{D42A27DB-BD31-4B8C-83A1-F6EECF244321}">
                <p14:modId xmlns:p14="http://schemas.microsoft.com/office/powerpoint/2010/main" val="2884871541"/>
              </p:ext>
            </p:extLst>
          </p:nvPr>
        </p:nvGraphicFramePr>
        <p:xfrm>
          <a:off x="164468" y="731485"/>
          <a:ext cx="5616625" cy="5572653"/>
        </p:xfrm>
        <a:graphic>
          <a:graphicData uri="http://schemas.openxmlformats.org/drawingml/2006/table">
            <a:tbl>
              <a:tblPr/>
              <a:tblGrid>
                <a:gridCol w="599106"/>
                <a:gridCol w="1010992"/>
                <a:gridCol w="1594737"/>
                <a:gridCol w="681504"/>
                <a:gridCol w="457183"/>
                <a:gridCol w="374442"/>
                <a:gridCol w="411886"/>
                <a:gridCol w="486775"/>
              </a:tblGrid>
              <a:tr h="266353">
                <a:tc rowSpan="2">
                  <a:txBody>
                    <a:bodyPr/>
                    <a:lstStyle/>
                    <a:p>
                      <a:pPr algn="ctr" fontAlgn="ctr"/>
                      <a:r>
                        <a:rPr lang="en-US" sz="900" b="1" i="0" u="none" strike="noStrike" dirty="0">
                          <a:solidFill>
                            <a:srgbClr val="000000"/>
                          </a:solidFill>
                          <a:effectLst/>
                          <a:latin typeface="Arial Narrow" panose="020B0606020202030204" pitchFamily="34" charset="0"/>
                        </a:rPr>
                        <a:t>Category</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rowSpan="2">
                  <a:txBody>
                    <a:bodyPr/>
                    <a:lstStyle/>
                    <a:p>
                      <a:pPr algn="ctr" fontAlgn="ctr"/>
                      <a:r>
                        <a:rPr lang="en-US" sz="900" b="1" i="0" u="none" strike="noStrike">
                          <a:solidFill>
                            <a:srgbClr val="000000"/>
                          </a:solidFill>
                          <a:effectLst/>
                          <a:latin typeface="Arial Narrow" panose="020B0606020202030204" pitchFamily="34" charset="0"/>
                        </a:rPr>
                        <a:t>VT Task</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rowSpan="2">
                  <a:txBody>
                    <a:bodyPr/>
                    <a:lstStyle/>
                    <a:p>
                      <a:pPr algn="ctr" fontAlgn="ctr"/>
                      <a:r>
                        <a:rPr lang="en-US" sz="900" b="1" i="0" u="none" strike="noStrike">
                          <a:solidFill>
                            <a:srgbClr val="000000"/>
                          </a:solidFill>
                          <a:effectLst/>
                          <a:latin typeface="Arial Narrow" panose="020B0606020202030204" pitchFamily="34" charset="0"/>
                        </a:rPr>
                        <a:t>Description (WHEN)</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rowSpan="2">
                  <a:txBody>
                    <a:bodyPr/>
                    <a:lstStyle/>
                    <a:p>
                      <a:pPr algn="ctr" fontAlgn="ctr"/>
                      <a:r>
                        <a:rPr lang="en-US" sz="900" b="1" i="0" u="none" strike="noStrike">
                          <a:solidFill>
                            <a:srgbClr val="000000"/>
                          </a:solidFill>
                          <a:effectLst/>
                          <a:latin typeface="Arial Narrow" panose="020B0606020202030204" pitchFamily="34" charset="0"/>
                        </a:rPr>
                        <a:t>Remark</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gridSpan="2">
                  <a:txBody>
                    <a:bodyPr/>
                    <a:lstStyle/>
                    <a:p>
                      <a:pPr algn="ctr" fontAlgn="ctr"/>
                      <a:r>
                        <a:rPr lang="en-US" sz="900" b="1" i="0" u="none" strike="noStrike">
                          <a:solidFill>
                            <a:srgbClr val="000000"/>
                          </a:solidFill>
                          <a:effectLst/>
                          <a:latin typeface="Arial Narrow" panose="020B0606020202030204" pitchFamily="34" charset="0"/>
                        </a:rPr>
                        <a:t>Personal KPI</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rowSpan="2">
                  <a:txBody>
                    <a:bodyPr/>
                    <a:lstStyle/>
                    <a:p>
                      <a:pPr algn="ctr" fontAlgn="ctr"/>
                      <a:r>
                        <a:rPr lang="en-US" sz="900" b="1" i="0" u="none" strike="noStrike">
                          <a:solidFill>
                            <a:srgbClr val="000000"/>
                          </a:solidFill>
                          <a:effectLst/>
                          <a:latin typeface="Arial Narrow" panose="020B0606020202030204" pitchFamily="34" charset="0"/>
                        </a:rPr>
                        <a:t>Project KPI (Overall)</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rowSpan="2">
                  <a:txBody>
                    <a:bodyPr/>
                    <a:lstStyle/>
                    <a:p>
                      <a:pPr algn="ctr" fontAlgn="ctr"/>
                      <a:r>
                        <a:rPr lang="en-US" sz="900" b="1" i="0" u="none" strike="noStrike">
                          <a:solidFill>
                            <a:srgbClr val="000000"/>
                          </a:solidFill>
                          <a:effectLst/>
                          <a:latin typeface="Arial Narrow" panose="020B0606020202030204" pitchFamily="34" charset="0"/>
                        </a:rPr>
                        <a:t>Related KPIs</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7370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900" b="1" i="0" u="none" strike="noStrike" dirty="0">
                          <a:solidFill>
                            <a:srgbClr val="000000"/>
                          </a:solidFill>
                          <a:effectLst/>
                          <a:latin typeface="Arial Narrow" panose="020B0606020202030204" pitchFamily="34" charset="0"/>
                        </a:rPr>
                        <a:t>Focused </a:t>
                      </a:r>
                      <a:br>
                        <a:rPr lang="en-US" sz="900" b="1" i="0" u="none" strike="noStrike" dirty="0">
                          <a:solidFill>
                            <a:srgbClr val="000000"/>
                          </a:solidFill>
                          <a:effectLst/>
                          <a:latin typeface="Arial Narrow" panose="020B0606020202030204" pitchFamily="34" charset="0"/>
                        </a:rPr>
                      </a:br>
                      <a:r>
                        <a:rPr lang="en-US" sz="900" b="1" i="0" u="none" strike="noStrike" dirty="0" smtClean="0">
                          <a:solidFill>
                            <a:srgbClr val="000000"/>
                          </a:solidFill>
                          <a:effectLst/>
                          <a:latin typeface="Arial Narrow" panose="020B0606020202030204" pitchFamily="34" charset="0"/>
                        </a:rPr>
                        <a:t>Prod.</a:t>
                      </a:r>
                      <a:endParaRPr lang="en-US" sz="900" b="1" i="0" u="none" strike="noStrike" dirty="0">
                        <a:solidFill>
                          <a:srgbClr val="000000"/>
                        </a:solidFill>
                        <a:effectLst/>
                        <a:latin typeface="Arial Narrow" panose="020B0606020202030204" pitchFamily="34" charset="0"/>
                      </a:endParaRPr>
                    </a:p>
                  </a:txBody>
                  <a:tcPr marL="7702" marR="7702" marT="77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900" b="1" i="0" u="none" strike="noStrike" dirty="0">
                          <a:solidFill>
                            <a:srgbClr val="000000"/>
                          </a:solidFill>
                          <a:effectLst/>
                          <a:latin typeface="Arial Narrow" panose="020B0606020202030204" pitchFamily="34" charset="0"/>
                        </a:rPr>
                        <a:t>Overall </a:t>
                      </a:r>
                      <a:br>
                        <a:rPr lang="en-US" sz="900" b="1" i="0" u="none" strike="noStrike" dirty="0">
                          <a:solidFill>
                            <a:srgbClr val="000000"/>
                          </a:solidFill>
                          <a:effectLst/>
                          <a:latin typeface="Arial Narrow" panose="020B0606020202030204" pitchFamily="34" charset="0"/>
                        </a:rPr>
                      </a:br>
                      <a:r>
                        <a:rPr lang="en-US" sz="900" b="1" i="0" u="none" strike="noStrike" dirty="0" smtClean="0">
                          <a:solidFill>
                            <a:srgbClr val="000000"/>
                          </a:solidFill>
                          <a:effectLst/>
                          <a:latin typeface="Arial Narrow" panose="020B0606020202030204" pitchFamily="34" charset="0"/>
                        </a:rPr>
                        <a:t>Prod.</a:t>
                      </a:r>
                      <a:endParaRPr lang="en-US" sz="900" b="1" i="0" u="none" strike="noStrike" dirty="0">
                        <a:solidFill>
                          <a:srgbClr val="000000"/>
                        </a:solidFill>
                        <a:effectLst/>
                        <a:latin typeface="Arial Narrow" panose="020B0606020202030204" pitchFamily="34" charset="0"/>
                      </a:endParaRPr>
                    </a:p>
                  </a:txBody>
                  <a:tcPr marL="7702" marR="7702" marT="77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endParaRPr lang="en-US"/>
                    </a:p>
                  </a:txBody>
                  <a:tcPr/>
                </a:tc>
                <a:tc vMerge="1">
                  <a:txBody>
                    <a:bodyPr/>
                    <a:lstStyle/>
                    <a:p>
                      <a:endParaRPr lang="en-US"/>
                    </a:p>
                  </a:txBody>
                  <a:tcPr/>
                </a:tc>
              </a:tr>
              <a:tr h="488315">
                <a:tc rowSpan="4">
                  <a:txBody>
                    <a:bodyPr/>
                    <a:lstStyle/>
                    <a:p>
                      <a:pPr algn="ctr" fontAlgn="ctr"/>
                      <a:r>
                        <a:rPr lang="en-US" sz="900" b="1" i="0" u="none" strike="noStrike">
                          <a:solidFill>
                            <a:srgbClr val="000000"/>
                          </a:solidFill>
                          <a:effectLst/>
                          <a:latin typeface="Arial Narrow" panose="020B0606020202030204" pitchFamily="34" charset="0"/>
                        </a:rPr>
                        <a:t>1. Test Management</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fontAlgn="ctr"/>
                      <a:r>
                        <a:rPr lang="en-US" sz="900" b="0" i="0" u="none" strike="noStrike" dirty="0">
                          <a:solidFill>
                            <a:srgbClr val="000000"/>
                          </a:solidFill>
                          <a:effectLst/>
                          <a:latin typeface="Arial Narrow" panose="020B0606020202030204" pitchFamily="34" charset="0"/>
                        </a:rPr>
                        <a:t>1-1. Test Plan/Strategy</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fontAlgn="ctr"/>
                      <a:r>
                        <a:rPr lang="en-US" sz="900" b="0" i="0" u="none" strike="noStrike" dirty="0">
                          <a:solidFill>
                            <a:srgbClr val="000000"/>
                          </a:solidFill>
                          <a:effectLst/>
                          <a:latin typeface="Arial Narrow" panose="020B0606020202030204" pitchFamily="34" charset="0"/>
                        </a:rPr>
                        <a:t>Make Test plan</a:t>
                      </a:r>
                      <a:r>
                        <a:rPr lang="en-US" sz="900" b="0" i="0" u="none" strike="noStrike" dirty="0">
                          <a:solidFill>
                            <a:srgbClr val="00B050"/>
                          </a:solidFill>
                          <a:effectLst/>
                          <a:latin typeface="Arial Narrow" panose="020B0606020202030204" pitchFamily="34" charset="0"/>
                        </a:rPr>
                        <a:t> (Test Assignment, Proposal Plan)</a:t>
                      </a:r>
                      <a:endParaRPr lang="en-US" sz="900" b="0" i="0" u="none" strike="noStrike" dirty="0">
                        <a:solidFill>
                          <a:srgbClr val="000000"/>
                        </a:solidFill>
                        <a:effectLst/>
                        <a:latin typeface="Arial Narrow" panose="020B0606020202030204" pitchFamily="34" charset="0"/>
                      </a:endParaRP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endParaRPr lang="en-US" sz="900" b="0" i="0" u="none" strike="noStrike" dirty="0">
                        <a:solidFill>
                          <a:srgbClr val="00B050"/>
                        </a:solidFill>
                        <a:effectLst/>
                        <a:latin typeface="Arial Narrow" panose="020B0606020202030204" pitchFamily="34" charset="0"/>
                      </a:endParaRP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 </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Narrow" panose="020B0606020202030204" pitchFamily="34" charset="0"/>
                        </a:rPr>
                        <a:t> </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3113">
                <a:tc vMerge="1">
                  <a:txBody>
                    <a:bodyPr/>
                    <a:lstStyle/>
                    <a:p>
                      <a:endParaRPr lang="en-US"/>
                    </a:p>
                  </a:txBody>
                  <a:tcPr/>
                </a:tc>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1-2. Verification status report</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fontAlgn="ctr"/>
                      <a:r>
                        <a:rPr lang="en-US" sz="900" b="0" i="0" u="none" strike="noStrike" dirty="0">
                          <a:solidFill>
                            <a:srgbClr val="00B050"/>
                          </a:solidFill>
                          <a:effectLst/>
                          <a:latin typeface="Arial Narrow" panose="020B0606020202030204" pitchFamily="34" charset="0"/>
                        </a:rPr>
                        <a:t>All kinds of reports (ex. Weekly report/ Create IDR, Full Validation Report,…)</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al Narrow" panose="020B0606020202030204" pitchFamily="34" charset="0"/>
                        </a:rPr>
                        <a:t> </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35351">
                <a:tc vMerge="1">
                  <a:txBody>
                    <a:bodyPr/>
                    <a:lstStyle/>
                    <a:p>
                      <a:endParaRPr lang="en-US"/>
                    </a:p>
                  </a:txBody>
                  <a:tcPr/>
                </a:tc>
                <a:tc>
                  <a:txBody>
                    <a:bodyPr/>
                    <a:lstStyle/>
                    <a:p>
                      <a:pPr marL="58738" indent="0" algn="l" defTabSz="914400" rtl="0" eaLnBrk="1" fontAlgn="ctr" latinLnBrk="0" hangingPunct="1"/>
                      <a:r>
                        <a:rPr lang="en-US" sz="900" b="0" i="0" u="none" strike="noStrike" kern="1200">
                          <a:solidFill>
                            <a:srgbClr val="000000"/>
                          </a:solidFill>
                          <a:effectLst/>
                          <a:latin typeface="Arial Narrow" panose="020B0606020202030204" pitchFamily="34" charset="0"/>
                          <a:ea typeface="+mn-ea"/>
                          <a:cs typeface="+mn-cs"/>
                        </a:rPr>
                        <a:t>1-3. Verification status Monitoring</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fontAlgn="ctr"/>
                      <a:r>
                        <a:rPr lang="en-US" sz="900" b="0" i="0" u="none" strike="noStrike" dirty="0">
                          <a:solidFill>
                            <a:srgbClr val="00B050"/>
                          </a:solidFill>
                          <a:effectLst/>
                          <a:latin typeface="Arial Narrow" panose="020B0606020202030204" pitchFamily="34" charset="0"/>
                        </a:rPr>
                        <a:t>- Monitor test status/ test progress, Join C/C (Test Leader), project review meeting (Test Leader), Review VLM tasks, Q&amp;A/Defect/Requirement management…</a:t>
                      </a:r>
                      <a:br>
                        <a:rPr lang="en-US" sz="900" b="0" i="0" u="none" strike="noStrike" dirty="0">
                          <a:solidFill>
                            <a:srgbClr val="00B050"/>
                          </a:solidFill>
                          <a:effectLst/>
                          <a:latin typeface="Arial Narrow" panose="020B0606020202030204" pitchFamily="34" charset="0"/>
                        </a:rPr>
                      </a:br>
                      <a:r>
                        <a:rPr lang="en-US" sz="900" b="0" i="0" u="none" strike="noStrike" dirty="0">
                          <a:solidFill>
                            <a:srgbClr val="00B050"/>
                          </a:solidFill>
                          <a:effectLst/>
                          <a:latin typeface="Arial Narrow" panose="020B0606020202030204" pitchFamily="34" charset="0"/>
                        </a:rPr>
                        <a:t>- All requests from HQ/leaders related to report, collect data </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 </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al Narrow" panose="020B0606020202030204" pitchFamily="34" charset="0"/>
                        </a:rPr>
                        <a:t> </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8315">
                <a:tc vMerge="1">
                  <a:txBody>
                    <a:bodyPr/>
                    <a:lstStyle/>
                    <a:p>
                      <a:endParaRPr lang="en-US"/>
                    </a:p>
                  </a:txBody>
                  <a:tcPr/>
                </a:tc>
                <a:tc>
                  <a:txBody>
                    <a:bodyPr/>
                    <a:lstStyle/>
                    <a:p>
                      <a:pPr marL="58738" indent="0" algn="l" defTabSz="914400" rtl="0" eaLnBrk="1" fontAlgn="ctr" latinLnBrk="0" hangingPunct="1"/>
                      <a:r>
                        <a:rPr lang="en-US" sz="900" b="0" i="0" u="none" strike="noStrike" kern="1200">
                          <a:solidFill>
                            <a:srgbClr val="000000"/>
                          </a:solidFill>
                          <a:effectLst/>
                          <a:latin typeface="Arial Narrow" panose="020B0606020202030204" pitchFamily="34" charset="0"/>
                          <a:ea typeface="+mn-ea"/>
                          <a:cs typeface="+mn-cs"/>
                        </a:rPr>
                        <a:t>1-5. Test organization setup</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fontAlgn="ctr"/>
                      <a:r>
                        <a:rPr lang="en-US" sz="900" b="0" i="0" u="none" strike="noStrike" dirty="0">
                          <a:solidFill>
                            <a:srgbClr val="000000"/>
                          </a:solidFill>
                          <a:effectLst/>
                          <a:latin typeface="Arial Narrow" panose="020B0606020202030204" pitchFamily="34" charset="0"/>
                        </a:rPr>
                        <a:t>Interview for recruiting member (type 4), </a:t>
                      </a:r>
                      <a:r>
                        <a:rPr lang="en-US" sz="900" b="0" i="0" u="none" strike="noStrike" dirty="0">
                          <a:solidFill>
                            <a:srgbClr val="00B050"/>
                          </a:solidFill>
                          <a:effectLst/>
                          <a:latin typeface="Arial Narrow" panose="020B0606020202030204" pitchFamily="34" charset="0"/>
                        </a:rPr>
                        <a:t>resource arrangement activities</a:t>
                      </a:r>
                      <a:endParaRPr lang="en-US" sz="900" b="0" i="0" u="none" strike="noStrike" dirty="0">
                        <a:solidFill>
                          <a:srgbClr val="000000"/>
                        </a:solidFill>
                        <a:effectLst/>
                        <a:latin typeface="Arial Narrow" panose="020B0606020202030204" pitchFamily="34" charset="0"/>
                      </a:endParaRP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al Narrow" panose="020B0606020202030204" pitchFamily="34" charset="0"/>
                        </a:rPr>
                        <a:t> </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25075">
                <a:tc rowSpan="3">
                  <a:txBody>
                    <a:bodyPr/>
                    <a:lstStyle/>
                    <a:p>
                      <a:pPr algn="ctr" fontAlgn="ctr"/>
                      <a:r>
                        <a:rPr lang="en-US" sz="900" b="1" i="0" u="none" strike="noStrike">
                          <a:solidFill>
                            <a:srgbClr val="000000"/>
                          </a:solidFill>
                          <a:effectLst/>
                          <a:latin typeface="Arial Narrow" panose="020B0606020202030204" pitchFamily="34" charset="0"/>
                        </a:rPr>
                        <a:t>2. Test Environment</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2-1. Test Environment setup</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fontAlgn="ctr"/>
                      <a:r>
                        <a:rPr lang="en-US" sz="900" b="0" i="0" u="none" strike="noStrike" dirty="0">
                          <a:solidFill>
                            <a:srgbClr val="00B050"/>
                          </a:solidFill>
                          <a:effectLst/>
                          <a:latin typeface="Arial Narrow" panose="020B0606020202030204" pitchFamily="34" charset="0"/>
                        </a:rPr>
                        <a:t>- Set up environment for Testing (Personal)</a:t>
                      </a:r>
                      <a:r>
                        <a:rPr lang="en-US" sz="900" b="1" i="0" u="none" strike="noStrike" dirty="0">
                          <a:solidFill>
                            <a:srgbClr val="000000"/>
                          </a:solidFill>
                          <a:effectLst/>
                          <a:latin typeface="Arial Narrow" panose="020B0606020202030204" pitchFamily="34" charset="0"/>
                        </a:rPr>
                        <a:t/>
                      </a:r>
                      <a:br>
                        <a:rPr lang="en-US" sz="900" b="1" i="0" u="none" strike="noStrike" dirty="0">
                          <a:solidFill>
                            <a:srgbClr val="000000"/>
                          </a:solidFill>
                          <a:effectLst/>
                          <a:latin typeface="Arial Narrow" panose="020B0606020202030204" pitchFamily="34" charset="0"/>
                        </a:rPr>
                      </a:br>
                      <a:r>
                        <a:rPr lang="en-US" sz="900" b="1" i="0" u="none" strike="noStrike" dirty="0">
                          <a:solidFill>
                            <a:srgbClr val="00B050"/>
                          </a:solidFill>
                          <a:effectLst/>
                          <a:latin typeface="Arial Narrow" panose="020B0606020202030204" pitchFamily="34" charset="0"/>
                        </a:rPr>
                        <a:t>- </a:t>
                      </a:r>
                      <a:r>
                        <a:rPr lang="en-US" sz="900" b="0" i="0" u="none" strike="noStrike" dirty="0">
                          <a:solidFill>
                            <a:srgbClr val="00B050"/>
                          </a:solidFill>
                          <a:effectLst/>
                          <a:latin typeface="Arial Narrow" panose="020B0606020202030204" pitchFamily="34" charset="0"/>
                        </a:rPr>
                        <a:t>Discuss with </a:t>
                      </a:r>
                      <a:r>
                        <a:rPr lang="en-US" sz="900" b="0" i="0" u="none" strike="noStrike" dirty="0" err="1">
                          <a:solidFill>
                            <a:srgbClr val="00B050"/>
                          </a:solidFill>
                          <a:effectLst/>
                          <a:latin typeface="Arial Narrow" panose="020B0606020202030204" pitchFamily="34" charset="0"/>
                        </a:rPr>
                        <a:t>Dev</a:t>
                      </a:r>
                      <a:r>
                        <a:rPr lang="en-US" sz="900" b="0" i="0" u="none" strike="noStrike" dirty="0">
                          <a:solidFill>
                            <a:srgbClr val="00B050"/>
                          </a:solidFill>
                          <a:effectLst/>
                          <a:latin typeface="Arial Narrow" panose="020B0606020202030204" pitchFamily="34" charset="0"/>
                        </a:rPr>
                        <a:t> about Test Method (How to test) while executing test</a:t>
                      </a:r>
                      <a:endParaRPr lang="en-US" sz="900" b="0" i="0" u="none" strike="noStrike" dirty="0">
                        <a:solidFill>
                          <a:srgbClr val="000000"/>
                        </a:solidFill>
                        <a:effectLst/>
                        <a:latin typeface="Arial Narrow" panose="020B0606020202030204" pitchFamily="34" charset="0"/>
                      </a:endParaRP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B050"/>
                          </a:solidFill>
                          <a:effectLst/>
                          <a:latin typeface="Arial Narrow" panose="020B0606020202030204" pitchFamily="34" charset="0"/>
                        </a:rPr>
                        <a:t>"Setup environment for training" log to "6-3. OJT &amp; Training"</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 </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O</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O</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Manual Test</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8315">
                <a:tc vMerge="1">
                  <a:txBody>
                    <a:bodyPr/>
                    <a:lstStyle/>
                    <a:p>
                      <a:endParaRPr lang="en-US"/>
                    </a:p>
                  </a:txBody>
                  <a:tcPr/>
                </a:tc>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2-2. Setup Automation Test </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fontAlgn="ctr"/>
                      <a:r>
                        <a:rPr lang="en-US" sz="900" b="0" i="0" u="none" strike="noStrike" dirty="0">
                          <a:solidFill>
                            <a:srgbClr val="000000"/>
                          </a:solidFill>
                          <a:effectLst/>
                          <a:latin typeface="Arial Narrow" panose="020B0606020202030204" pitchFamily="34" charset="0"/>
                        </a:rPr>
                        <a:t>Setup automation environment for running Test Script (Official)</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al Narrow" panose="020B0606020202030204" pitchFamily="34" charset="0"/>
                        </a:rPr>
                        <a:t> </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 </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O</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O</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Manual Test</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95794">
                <a:tc vMerge="1">
                  <a:txBody>
                    <a:bodyPr/>
                    <a:lstStyle/>
                    <a:p>
                      <a:endParaRPr lang="en-US"/>
                    </a:p>
                  </a:txBody>
                  <a:tcPr/>
                </a:tc>
                <a:tc>
                  <a:txBody>
                    <a:bodyPr/>
                    <a:lstStyle/>
                    <a:p>
                      <a:pPr marL="58738" indent="0" algn="l" fontAlgn="ctr"/>
                      <a:r>
                        <a:rPr lang="en-US" sz="900" b="0" i="0" u="none" strike="noStrike" dirty="0">
                          <a:solidFill>
                            <a:srgbClr val="FF0000"/>
                          </a:solidFill>
                          <a:effectLst/>
                          <a:latin typeface="Arial Narrow" panose="020B0606020202030204" pitchFamily="34" charset="0"/>
                        </a:rPr>
                        <a:t>2-3. </a:t>
                      </a:r>
                      <a:r>
                        <a:rPr lang="en-US" sz="900" b="1" i="0" u="none" strike="noStrike" dirty="0">
                          <a:solidFill>
                            <a:srgbClr val="FF0000"/>
                          </a:solidFill>
                          <a:effectLst/>
                          <a:latin typeface="Arial Narrow" panose="020B0606020202030204" pitchFamily="34" charset="0"/>
                        </a:rPr>
                        <a:t>Project</a:t>
                      </a:r>
                      <a:r>
                        <a:rPr lang="en-US" sz="900" b="0" i="0" u="none" strike="noStrike" dirty="0">
                          <a:solidFill>
                            <a:srgbClr val="FF0000"/>
                          </a:solidFill>
                          <a:effectLst/>
                          <a:latin typeface="Arial Narrow" panose="020B0606020202030204" pitchFamily="34" charset="0"/>
                        </a:rPr>
                        <a:t> - Test Environment setup</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fontAlgn="ctr"/>
                      <a:r>
                        <a:rPr lang="en-US" sz="900" b="0" i="0" u="none" strike="noStrike" dirty="0">
                          <a:solidFill>
                            <a:srgbClr val="FF0000"/>
                          </a:solidFill>
                          <a:effectLst/>
                          <a:latin typeface="Arial Narrow" panose="020B0606020202030204" pitchFamily="34" charset="0"/>
                        </a:rPr>
                        <a:t>All setup environment for project or support member to check, fix or Set up software, hardware</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FF0000"/>
                          </a:solidFill>
                          <a:effectLst/>
                          <a:latin typeface="Arial Narrow" panose="020B0606020202030204" pitchFamily="34" charset="0"/>
                        </a:rPr>
                        <a:t> </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FF0000"/>
                          </a:solidFill>
                          <a:effectLst/>
                          <a:latin typeface="Arial Narrow" panose="020B0606020202030204" pitchFamily="34" charset="0"/>
                        </a:rPr>
                        <a:t> </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FF0000"/>
                          </a:solidFill>
                          <a:effectLst/>
                          <a:latin typeface="Arial Narrow" panose="020B0606020202030204" pitchFamily="34" charset="0"/>
                        </a:rPr>
                        <a:t> </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FF0000"/>
                          </a:solidFill>
                          <a:effectLst/>
                          <a:latin typeface="Arial Narrow" panose="020B0606020202030204" pitchFamily="34" charset="0"/>
                        </a:rPr>
                        <a:t>O</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FF0000"/>
                          </a:solidFill>
                          <a:effectLst/>
                          <a:latin typeface="Arial Narrow" panose="020B0606020202030204" pitchFamily="34" charset="0"/>
                        </a:rPr>
                        <a:t>Manual Test</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450761632"/>
              </p:ext>
            </p:extLst>
          </p:nvPr>
        </p:nvGraphicFramePr>
        <p:xfrm>
          <a:off x="5889104" y="731485"/>
          <a:ext cx="3852428" cy="5625322"/>
        </p:xfrm>
        <a:graphic>
          <a:graphicData uri="http://schemas.openxmlformats.org/drawingml/2006/table">
            <a:tbl>
              <a:tblPr/>
              <a:tblGrid>
                <a:gridCol w="2304256"/>
                <a:gridCol w="1548172"/>
              </a:tblGrid>
              <a:tr h="537704">
                <a:tc>
                  <a:txBody>
                    <a:bodyPr/>
                    <a:lstStyle/>
                    <a:p>
                      <a:pPr algn="ctr" fontAlgn="ctr"/>
                      <a:r>
                        <a:rPr lang="en-US" sz="900" b="1" i="0" u="none" strike="noStrike" dirty="0">
                          <a:solidFill>
                            <a:srgbClr val="000000"/>
                          </a:solidFill>
                          <a:effectLst/>
                          <a:latin typeface="Arial Narrow" panose="020B0606020202030204" pitchFamily="34" charset="0"/>
                        </a:rPr>
                        <a:t>Question</a:t>
                      </a:r>
                    </a:p>
                  </a:txBody>
                  <a:tcPr marL="6485" marR="6485" marT="6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900" b="1" i="0" u="none" strike="noStrike">
                          <a:solidFill>
                            <a:srgbClr val="000000"/>
                          </a:solidFill>
                          <a:effectLst/>
                          <a:latin typeface="Arial Narrow" panose="020B0606020202030204" pitchFamily="34" charset="0"/>
                        </a:rPr>
                        <a:t>Final Answer</a:t>
                      </a:r>
                    </a:p>
                  </a:txBody>
                  <a:tcPr marL="6485" marR="6485" marT="6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386785">
                <a:tc>
                  <a:txBody>
                    <a:bodyPr/>
                    <a:lstStyle/>
                    <a:p>
                      <a:pPr marL="58738" indent="0" algn="l" fontAlgn="ctr">
                        <a:tabLst>
                          <a:tab pos="58738" algn="l"/>
                        </a:tabLst>
                      </a:pPr>
                      <a:r>
                        <a:rPr lang="vi-VN" sz="900" b="0" i="0" u="none" strike="noStrike" dirty="0">
                          <a:solidFill>
                            <a:srgbClr val="000000"/>
                          </a:solidFill>
                          <a:effectLst/>
                          <a:latin typeface="Arial Narrow" panose="020B0606020202030204" pitchFamily="34" charset="0"/>
                        </a:rPr>
                        <a:t>Em là ko phải là test leader nhưng em có make Test Assignment thì em nhập vào task nào?</a:t>
                      </a:r>
                    </a:p>
                  </a:txBody>
                  <a:tcPr marL="6485" marR="6485" marT="6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fontAlgn="ctr"/>
                      <a:r>
                        <a:rPr lang="en-US" sz="900" b="1" i="0" u="none" strike="noStrike" dirty="0">
                          <a:solidFill>
                            <a:srgbClr val="000000"/>
                          </a:solidFill>
                          <a:effectLst/>
                          <a:latin typeface="Arial Narrow" panose="020B0606020202030204" pitchFamily="34" charset="0"/>
                        </a:rPr>
                        <a:t>1-1.</a:t>
                      </a:r>
                      <a:r>
                        <a:rPr lang="en-US" sz="900" b="0" i="0" u="none" strike="noStrike" dirty="0">
                          <a:solidFill>
                            <a:srgbClr val="000000"/>
                          </a:solidFill>
                          <a:effectLst/>
                          <a:latin typeface="Arial Narrow" panose="020B0606020202030204" pitchFamily="34" charset="0"/>
                        </a:rPr>
                        <a:t> Test Plan/Strategy</a:t>
                      </a:r>
                    </a:p>
                  </a:txBody>
                  <a:tcPr marL="6485" marR="6485" marT="6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98258">
                <a:tc>
                  <a:txBody>
                    <a:bodyPr/>
                    <a:lstStyle/>
                    <a:p>
                      <a:pPr marL="58738" indent="0" algn="l" defTabSz="914400" rtl="0" eaLnBrk="1" fontAlgn="ctr" latinLnBrk="0" hangingPunct="1">
                        <a:tabLst>
                          <a:tab pos="58738" algn="l"/>
                        </a:tabLst>
                      </a:pPr>
                      <a:r>
                        <a:rPr lang="en-US" sz="900" b="0" i="0" u="none" strike="noStrike" kern="1200" dirty="0" err="1">
                          <a:solidFill>
                            <a:srgbClr val="000000"/>
                          </a:solidFill>
                          <a:effectLst/>
                          <a:latin typeface="Arial Narrow" panose="020B0606020202030204" pitchFamily="34" charset="0"/>
                          <a:ea typeface="+mn-ea"/>
                          <a:cs typeface="+mn-cs"/>
                        </a:rPr>
                        <a:t>Làm</a:t>
                      </a:r>
                      <a:r>
                        <a:rPr lang="en-US" sz="900" b="0" i="0" u="none" strike="noStrike" kern="1200" dirty="0">
                          <a:solidFill>
                            <a:srgbClr val="000000"/>
                          </a:solidFill>
                          <a:effectLst/>
                          <a:latin typeface="Arial Narrow" panose="020B0606020202030204" pitchFamily="34" charset="0"/>
                          <a:ea typeface="+mn-ea"/>
                          <a:cs typeface="+mn-cs"/>
                        </a:rPr>
                        <a:t> task do HQ request (</a:t>
                      </a:r>
                      <a:r>
                        <a:rPr lang="en-US" sz="900" b="0" i="0" u="none" strike="noStrike" kern="1200" dirty="0" err="1">
                          <a:solidFill>
                            <a:srgbClr val="000000"/>
                          </a:solidFill>
                          <a:effectLst/>
                          <a:latin typeface="Arial Narrow" panose="020B0606020202030204" pitchFamily="34" charset="0"/>
                          <a:ea typeface="+mn-ea"/>
                          <a:cs typeface="+mn-cs"/>
                        </a:rPr>
                        <a:t>ví</a:t>
                      </a:r>
                      <a:r>
                        <a:rPr lang="en-US" sz="900" b="0" i="0" u="none" strike="noStrike" kern="1200" dirty="0">
                          <a:solidFill>
                            <a:srgbClr val="000000"/>
                          </a:solidFill>
                          <a:effectLst/>
                          <a:latin typeface="Arial Narrow" panose="020B0606020202030204" pitchFamily="34" charset="0"/>
                          <a:ea typeface="+mn-ea"/>
                          <a:cs typeface="+mn-cs"/>
                        </a:rPr>
                        <a:t> </a:t>
                      </a:r>
                      <a:r>
                        <a:rPr lang="en-US" sz="900" b="0" i="0" u="none" strike="noStrike" kern="1200" dirty="0" err="1">
                          <a:solidFill>
                            <a:srgbClr val="000000"/>
                          </a:solidFill>
                          <a:effectLst/>
                          <a:latin typeface="Arial Narrow" panose="020B0606020202030204" pitchFamily="34" charset="0"/>
                          <a:ea typeface="+mn-ea"/>
                          <a:cs typeface="+mn-cs"/>
                        </a:rPr>
                        <a:t>dụ</a:t>
                      </a:r>
                      <a:r>
                        <a:rPr lang="en-US" sz="900" b="0" i="0" u="none" strike="noStrike" kern="1200" dirty="0">
                          <a:solidFill>
                            <a:srgbClr val="000000"/>
                          </a:solidFill>
                          <a:effectLst/>
                          <a:latin typeface="Arial Narrow" panose="020B0606020202030204" pitchFamily="34" charset="0"/>
                          <a:ea typeface="+mn-ea"/>
                          <a:cs typeface="+mn-cs"/>
                        </a:rPr>
                        <a:t>: </a:t>
                      </a:r>
                      <a:r>
                        <a:rPr lang="en-US" sz="900" b="0" i="0" u="none" strike="noStrike" kern="1200" dirty="0" err="1">
                          <a:solidFill>
                            <a:srgbClr val="000000"/>
                          </a:solidFill>
                          <a:effectLst/>
                          <a:latin typeface="Arial Narrow" panose="020B0606020202030204" pitchFamily="34" charset="0"/>
                          <a:ea typeface="+mn-ea"/>
                          <a:cs typeface="+mn-cs"/>
                        </a:rPr>
                        <a:t>phân</a:t>
                      </a:r>
                      <a:r>
                        <a:rPr lang="en-US" sz="900" b="0" i="0" u="none" strike="noStrike" kern="1200" dirty="0">
                          <a:solidFill>
                            <a:srgbClr val="000000"/>
                          </a:solidFill>
                          <a:effectLst/>
                          <a:latin typeface="Arial Narrow" panose="020B0606020202030204" pitchFamily="34" charset="0"/>
                          <a:ea typeface="+mn-ea"/>
                          <a:cs typeface="+mn-cs"/>
                        </a:rPr>
                        <a:t> </a:t>
                      </a:r>
                      <a:r>
                        <a:rPr lang="en-US" sz="900" b="0" i="0" u="none" strike="noStrike" kern="1200" dirty="0" err="1">
                          <a:solidFill>
                            <a:srgbClr val="000000"/>
                          </a:solidFill>
                          <a:effectLst/>
                          <a:latin typeface="Arial Narrow" panose="020B0606020202030204" pitchFamily="34" charset="0"/>
                          <a:ea typeface="+mn-ea"/>
                          <a:cs typeface="+mn-cs"/>
                        </a:rPr>
                        <a:t>tích</a:t>
                      </a:r>
                      <a:r>
                        <a:rPr lang="en-US" sz="900" b="0" i="0" u="none" strike="noStrike" kern="1200" dirty="0">
                          <a:solidFill>
                            <a:srgbClr val="000000"/>
                          </a:solidFill>
                          <a:effectLst/>
                          <a:latin typeface="Arial Narrow" panose="020B0606020202030204" pitchFamily="34" charset="0"/>
                          <a:ea typeface="+mn-ea"/>
                          <a:cs typeface="+mn-cs"/>
                        </a:rPr>
                        <a:t> TC test </a:t>
                      </a:r>
                      <a:r>
                        <a:rPr lang="en-US" sz="900" b="0" i="0" u="none" strike="noStrike" kern="1200" dirty="0" err="1">
                          <a:solidFill>
                            <a:srgbClr val="000000"/>
                          </a:solidFill>
                          <a:effectLst/>
                          <a:latin typeface="Arial Narrow" panose="020B0606020202030204" pitchFamily="34" charset="0"/>
                          <a:ea typeface="+mn-ea"/>
                          <a:cs typeface="+mn-cs"/>
                        </a:rPr>
                        <a:t>lâu</a:t>
                      </a:r>
                      <a:r>
                        <a:rPr lang="en-US" sz="900" b="0" i="0" u="none" strike="noStrike" kern="1200" dirty="0">
                          <a:solidFill>
                            <a:srgbClr val="000000"/>
                          </a:solidFill>
                          <a:effectLst/>
                          <a:latin typeface="Arial Narrow" panose="020B0606020202030204" pitchFamily="34" charset="0"/>
                          <a:ea typeface="+mn-ea"/>
                          <a:cs typeface="+mn-cs"/>
                        </a:rPr>
                        <a:t> </a:t>
                      </a:r>
                      <a:r>
                        <a:rPr lang="en-US" sz="900" b="0" i="0" u="none" strike="noStrike" kern="1200" dirty="0" err="1">
                          <a:solidFill>
                            <a:srgbClr val="000000"/>
                          </a:solidFill>
                          <a:effectLst/>
                          <a:latin typeface="Arial Narrow" panose="020B0606020202030204" pitchFamily="34" charset="0"/>
                          <a:ea typeface="+mn-ea"/>
                          <a:cs typeface="+mn-cs"/>
                        </a:rPr>
                        <a:t>trên</a:t>
                      </a:r>
                      <a:r>
                        <a:rPr lang="en-US" sz="900" b="0" i="0" u="none" strike="noStrike" kern="1200" dirty="0">
                          <a:solidFill>
                            <a:srgbClr val="000000"/>
                          </a:solidFill>
                          <a:effectLst/>
                          <a:latin typeface="Arial Narrow" panose="020B0606020202030204" pitchFamily="34" charset="0"/>
                          <a:ea typeface="+mn-ea"/>
                          <a:cs typeface="+mn-cs"/>
                        </a:rPr>
                        <a:t> 5’ </a:t>
                      </a:r>
                      <a:r>
                        <a:rPr lang="en-US" sz="900" b="0" i="0" u="none" strike="noStrike" kern="1200" dirty="0" err="1">
                          <a:solidFill>
                            <a:srgbClr val="000000"/>
                          </a:solidFill>
                          <a:effectLst/>
                          <a:latin typeface="Arial Narrow" panose="020B0606020202030204" pitchFamily="34" charset="0"/>
                          <a:ea typeface="+mn-ea"/>
                          <a:cs typeface="+mn-cs"/>
                        </a:rPr>
                        <a:t>hoặc</a:t>
                      </a:r>
                      <a:r>
                        <a:rPr lang="en-US" sz="900" b="0" i="0" u="none" strike="noStrike" kern="1200" dirty="0">
                          <a:solidFill>
                            <a:srgbClr val="000000"/>
                          </a:solidFill>
                          <a:effectLst/>
                          <a:latin typeface="Arial Narrow" panose="020B0606020202030204" pitchFamily="34" charset="0"/>
                          <a:ea typeface="+mn-ea"/>
                          <a:cs typeface="+mn-cs"/>
                        </a:rPr>
                        <a:t> </a:t>
                      </a:r>
                      <a:r>
                        <a:rPr lang="en-US" sz="900" b="0" i="0" u="none" strike="noStrike" kern="1200" dirty="0" err="1">
                          <a:solidFill>
                            <a:srgbClr val="000000"/>
                          </a:solidFill>
                          <a:effectLst/>
                          <a:latin typeface="Arial Narrow" panose="020B0606020202030204" pitchFamily="34" charset="0"/>
                          <a:ea typeface="+mn-ea"/>
                          <a:cs typeface="+mn-cs"/>
                        </a:rPr>
                        <a:t>liệt</a:t>
                      </a:r>
                      <a:r>
                        <a:rPr lang="en-US" sz="900" b="0" i="0" u="none" strike="noStrike" kern="1200" dirty="0">
                          <a:solidFill>
                            <a:srgbClr val="000000"/>
                          </a:solidFill>
                          <a:effectLst/>
                          <a:latin typeface="Arial Narrow" panose="020B0606020202030204" pitchFamily="34" charset="0"/>
                          <a:ea typeface="+mn-ea"/>
                          <a:cs typeface="+mn-cs"/>
                        </a:rPr>
                        <a:t> </a:t>
                      </a:r>
                      <a:r>
                        <a:rPr lang="en-US" sz="900" b="0" i="0" u="none" strike="noStrike" kern="1200" dirty="0" err="1">
                          <a:solidFill>
                            <a:srgbClr val="000000"/>
                          </a:solidFill>
                          <a:effectLst/>
                          <a:latin typeface="Arial Narrow" panose="020B0606020202030204" pitchFamily="34" charset="0"/>
                          <a:ea typeface="+mn-ea"/>
                          <a:cs typeface="+mn-cs"/>
                        </a:rPr>
                        <a:t>kê</a:t>
                      </a:r>
                      <a:r>
                        <a:rPr lang="en-US" sz="900" b="0" i="0" u="none" strike="noStrike" kern="1200" dirty="0">
                          <a:solidFill>
                            <a:srgbClr val="000000"/>
                          </a:solidFill>
                          <a:effectLst/>
                          <a:latin typeface="Arial Narrow" panose="020B0606020202030204" pitchFamily="34" charset="0"/>
                          <a:ea typeface="+mn-ea"/>
                          <a:cs typeface="+mn-cs"/>
                        </a:rPr>
                        <a:t> chi </a:t>
                      </a:r>
                      <a:r>
                        <a:rPr lang="en-US" sz="900" b="0" i="0" u="none" strike="noStrike" kern="1200" dirty="0" err="1">
                          <a:solidFill>
                            <a:srgbClr val="000000"/>
                          </a:solidFill>
                          <a:effectLst/>
                          <a:latin typeface="Arial Narrow" panose="020B0606020202030204" pitchFamily="34" charset="0"/>
                          <a:ea typeface="+mn-ea"/>
                          <a:cs typeface="+mn-cs"/>
                        </a:rPr>
                        <a:t>tiết</a:t>
                      </a:r>
                      <a:r>
                        <a:rPr lang="en-US" sz="900" b="0" i="0" u="none" strike="noStrike" kern="1200" dirty="0">
                          <a:solidFill>
                            <a:srgbClr val="000000"/>
                          </a:solidFill>
                          <a:effectLst/>
                          <a:latin typeface="Arial Narrow" panose="020B0606020202030204" pitchFamily="34" charset="0"/>
                          <a:ea typeface="+mn-ea"/>
                          <a:cs typeface="+mn-cs"/>
                        </a:rPr>
                        <a:t> </a:t>
                      </a:r>
                      <a:r>
                        <a:rPr lang="en-US" sz="900" b="0" i="0" u="none" strike="noStrike" kern="1200" dirty="0" err="1">
                          <a:solidFill>
                            <a:srgbClr val="000000"/>
                          </a:solidFill>
                          <a:effectLst/>
                          <a:latin typeface="Arial Narrow" panose="020B0606020202030204" pitchFamily="34" charset="0"/>
                          <a:ea typeface="+mn-ea"/>
                          <a:cs typeface="+mn-cs"/>
                        </a:rPr>
                        <a:t>các</a:t>
                      </a:r>
                      <a:r>
                        <a:rPr lang="en-US" sz="900" b="0" i="0" u="none" strike="noStrike" kern="1200" dirty="0">
                          <a:solidFill>
                            <a:srgbClr val="000000"/>
                          </a:solidFill>
                          <a:effectLst/>
                          <a:latin typeface="Arial Narrow" panose="020B0606020202030204" pitchFamily="34" charset="0"/>
                          <a:ea typeface="+mn-ea"/>
                          <a:cs typeface="+mn-cs"/>
                        </a:rPr>
                        <a:t> task </a:t>
                      </a:r>
                      <a:r>
                        <a:rPr lang="en-US" sz="900" b="0" i="0" u="none" strike="noStrike" kern="1200" dirty="0" err="1">
                          <a:solidFill>
                            <a:srgbClr val="000000"/>
                          </a:solidFill>
                          <a:effectLst/>
                          <a:latin typeface="Arial Narrow" panose="020B0606020202030204" pitchFamily="34" charset="0"/>
                          <a:ea typeface="+mn-ea"/>
                          <a:cs typeface="+mn-cs"/>
                        </a:rPr>
                        <a:t>trong</a:t>
                      </a:r>
                      <a:r>
                        <a:rPr lang="en-US" sz="900" b="0" i="0" u="none" strike="noStrike" kern="1200" dirty="0">
                          <a:solidFill>
                            <a:srgbClr val="000000"/>
                          </a:solidFill>
                          <a:effectLst/>
                          <a:latin typeface="Arial Narrow" panose="020B0606020202030204" pitchFamily="34" charset="0"/>
                          <a:ea typeface="+mn-ea"/>
                          <a:cs typeface="+mn-cs"/>
                        </a:rPr>
                        <a:t> </a:t>
                      </a:r>
                      <a:r>
                        <a:rPr lang="en-US" sz="900" b="0" i="0" u="none" strike="noStrike" kern="1200" dirty="0" err="1">
                          <a:solidFill>
                            <a:srgbClr val="000000"/>
                          </a:solidFill>
                          <a:effectLst/>
                          <a:latin typeface="Arial Narrow" panose="020B0606020202030204" pitchFamily="34" charset="0"/>
                          <a:ea typeface="+mn-ea"/>
                          <a:cs typeface="+mn-cs"/>
                        </a:rPr>
                        <a:t>ngày</a:t>
                      </a:r>
                      <a:r>
                        <a:rPr lang="en-US" sz="900" b="0" i="0" u="none" strike="noStrike" kern="1200" dirty="0">
                          <a:solidFill>
                            <a:srgbClr val="000000"/>
                          </a:solidFill>
                          <a:effectLst/>
                          <a:latin typeface="Arial Narrow" panose="020B0606020202030204" pitchFamily="34" charset="0"/>
                          <a:ea typeface="+mn-ea"/>
                          <a:cs typeface="+mn-cs"/>
                        </a:rPr>
                        <a:t> </a:t>
                      </a:r>
                      <a:r>
                        <a:rPr lang="en-US" sz="900" b="0" i="0" u="none" strike="noStrike" kern="1200" dirty="0" err="1">
                          <a:solidFill>
                            <a:srgbClr val="000000"/>
                          </a:solidFill>
                          <a:effectLst/>
                          <a:latin typeface="Arial Narrow" panose="020B0606020202030204" pitchFamily="34" charset="0"/>
                          <a:ea typeface="+mn-ea"/>
                          <a:cs typeface="+mn-cs"/>
                        </a:rPr>
                        <a:t>theo</a:t>
                      </a:r>
                      <a:r>
                        <a:rPr lang="en-US" sz="900" b="0" i="0" u="none" strike="noStrike" kern="1200" dirty="0">
                          <a:solidFill>
                            <a:srgbClr val="000000"/>
                          </a:solidFill>
                          <a:effectLst/>
                          <a:latin typeface="Arial Narrow" panose="020B0606020202030204" pitchFamily="34" charset="0"/>
                          <a:ea typeface="+mn-ea"/>
                          <a:cs typeface="+mn-cs"/>
                        </a:rPr>
                        <a:t> HQ template </a:t>
                      </a:r>
                      <a:r>
                        <a:rPr lang="en-US" sz="900" b="0" i="0" u="none" strike="noStrike" kern="1200" dirty="0" err="1">
                          <a:solidFill>
                            <a:srgbClr val="000000"/>
                          </a:solidFill>
                          <a:effectLst/>
                          <a:latin typeface="Arial Narrow" panose="020B0606020202030204" pitchFamily="34" charset="0"/>
                          <a:ea typeface="+mn-ea"/>
                          <a:cs typeface="+mn-cs"/>
                        </a:rPr>
                        <a:t>ngoài</a:t>
                      </a:r>
                      <a:r>
                        <a:rPr lang="en-US" sz="900" b="0" i="0" u="none" strike="noStrike" kern="1200" dirty="0">
                          <a:solidFill>
                            <a:srgbClr val="000000"/>
                          </a:solidFill>
                          <a:effectLst/>
                          <a:latin typeface="Arial Narrow" panose="020B0606020202030204" pitchFamily="34" charset="0"/>
                          <a:ea typeface="+mn-ea"/>
                          <a:cs typeface="+mn-cs"/>
                        </a:rPr>
                        <a:t> </a:t>
                      </a:r>
                      <a:r>
                        <a:rPr lang="en-US" sz="900" b="0" i="0" u="none" strike="noStrike" kern="1200" dirty="0" err="1">
                          <a:solidFill>
                            <a:srgbClr val="000000"/>
                          </a:solidFill>
                          <a:effectLst/>
                          <a:latin typeface="Arial Narrow" panose="020B0606020202030204" pitchFamily="34" charset="0"/>
                          <a:ea typeface="+mn-ea"/>
                          <a:cs typeface="+mn-cs"/>
                        </a:rPr>
                        <a:t>việc</a:t>
                      </a:r>
                      <a:r>
                        <a:rPr lang="en-US" sz="900" b="0" i="0" u="none" strike="noStrike" kern="1200" dirty="0">
                          <a:solidFill>
                            <a:srgbClr val="000000"/>
                          </a:solidFill>
                          <a:effectLst/>
                          <a:latin typeface="Arial Narrow" panose="020B0606020202030204" pitchFamily="34" charset="0"/>
                          <a:ea typeface="+mn-ea"/>
                          <a:cs typeface="+mn-cs"/>
                        </a:rPr>
                        <a:t> test). </a:t>
                      </a:r>
                    </a:p>
                  </a:txBody>
                  <a:tcPr marL="6485" marR="6485" marT="6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All activities related to reports/HQ requests </a:t>
                      </a:r>
                      <a:endParaRPr lang="en-US" sz="900" b="0" i="0" u="none" strike="noStrike" kern="1200" dirty="0" smtClean="0">
                        <a:solidFill>
                          <a:srgbClr val="000000"/>
                        </a:solidFill>
                        <a:effectLst/>
                        <a:latin typeface="Arial Narrow" panose="020B0606020202030204" pitchFamily="34" charset="0"/>
                        <a:ea typeface="+mn-ea"/>
                        <a:cs typeface="+mn-cs"/>
                      </a:endParaRPr>
                    </a:p>
                    <a:p>
                      <a:pPr marL="58738" indent="0" algn="l" defTabSz="914400" rtl="0" eaLnBrk="1" fontAlgn="ctr" latinLnBrk="0" hangingPunct="1"/>
                      <a:r>
                        <a:rPr lang="en-US" sz="900" b="0" i="0" u="none" strike="noStrike" kern="1200" dirty="0" smtClean="0">
                          <a:solidFill>
                            <a:srgbClr val="000000"/>
                          </a:solidFill>
                          <a:effectLst/>
                          <a:latin typeface="Arial Narrow" panose="020B0606020202030204" pitchFamily="34" charset="0"/>
                          <a:ea typeface="+mn-ea"/>
                          <a:cs typeface="+mn-cs"/>
                          <a:sym typeface="Wingdings" panose="05000000000000000000" pitchFamily="2" charset="2"/>
                        </a:rPr>
                        <a:t></a:t>
                      </a:r>
                      <a:r>
                        <a:rPr lang="en-US" sz="900" b="0" i="0" u="none" strike="noStrike" kern="1200" dirty="0" smtClean="0">
                          <a:solidFill>
                            <a:srgbClr val="000000"/>
                          </a:solidFill>
                          <a:effectLst/>
                          <a:latin typeface="Arial Narrow" panose="020B0606020202030204" pitchFamily="34" charset="0"/>
                          <a:ea typeface="+mn-ea"/>
                          <a:cs typeface="+mn-cs"/>
                        </a:rPr>
                        <a:t> </a:t>
                      </a:r>
                      <a:r>
                        <a:rPr lang="en-US" sz="900" b="1" i="0" u="none" strike="noStrike" kern="1200" dirty="0">
                          <a:solidFill>
                            <a:srgbClr val="000000"/>
                          </a:solidFill>
                          <a:effectLst/>
                          <a:latin typeface="Arial Narrow" panose="020B0606020202030204" pitchFamily="34" charset="0"/>
                          <a:ea typeface="+mn-ea"/>
                          <a:cs typeface="+mn-cs"/>
                        </a:rPr>
                        <a:t>1-3</a:t>
                      </a:r>
                      <a:r>
                        <a:rPr lang="en-US" sz="900" b="0" i="0" u="none" strike="noStrike" kern="1200" dirty="0">
                          <a:solidFill>
                            <a:srgbClr val="000000"/>
                          </a:solidFill>
                          <a:effectLst/>
                          <a:latin typeface="Arial Narrow" panose="020B0606020202030204" pitchFamily="34" charset="0"/>
                          <a:ea typeface="+mn-ea"/>
                          <a:cs typeface="+mn-cs"/>
                        </a:rPr>
                        <a:t>. Verification status Monitoring</a:t>
                      </a:r>
                      <a:br>
                        <a:rPr lang="en-US" sz="900" b="0" i="0" u="none" strike="noStrike" kern="1200" dirty="0">
                          <a:solidFill>
                            <a:srgbClr val="000000"/>
                          </a:solidFill>
                          <a:effectLst/>
                          <a:latin typeface="Arial Narrow" panose="020B0606020202030204" pitchFamily="34" charset="0"/>
                          <a:ea typeface="+mn-ea"/>
                          <a:cs typeface="+mn-cs"/>
                        </a:rPr>
                      </a:br>
                      <a:r>
                        <a:rPr lang="en-US" sz="900" b="0" i="0" u="none" strike="noStrike" kern="1200" dirty="0">
                          <a:solidFill>
                            <a:srgbClr val="000000"/>
                          </a:solidFill>
                          <a:effectLst/>
                          <a:latin typeface="Arial Narrow" panose="020B0606020202030204" pitchFamily="34" charset="0"/>
                          <a:ea typeface="+mn-ea"/>
                          <a:cs typeface="+mn-cs"/>
                        </a:rPr>
                        <a:t>ex. </a:t>
                      </a:r>
                      <a:r>
                        <a:rPr lang="en-US" sz="900" b="0" i="0" u="none" strike="noStrike" kern="1200" dirty="0" err="1">
                          <a:solidFill>
                            <a:srgbClr val="000000"/>
                          </a:solidFill>
                          <a:effectLst/>
                          <a:latin typeface="Arial Narrow" panose="020B0606020202030204" pitchFamily="34" charset="0"/>
                          <a:ea typeface="+mn-ea"/>
                          <a:cs typeface="+mn-cs"/>
                        </a:rPr>
                        <a:t>Phân</a:t>
                      </a:r>
                      <a:r>
                        <a:rPr lang="en-US" sz="900" b="0" i="0" u="none" strike="noStrike" kern="1200" dirty="0">
                          <a:solidFill>
                            <a:srgbClr val="000000"/>
                          </a:solidFill>
                          <a:effectLst/>
                          <a:latin typeface="Arial Narrow" panose="020B0606020202030204" pitchFamily="34" charset="0"/>
                          <a:ea typeface="+mn-ea"/>
                          <a:cs typeface="+mn-cs"/>
                        </a:rPr>
                        <a:t> </a:t>
                      </a:r>
                      <a:r>
                        <a:rPr lang="en-US" sz="900" b="0" i="0" u="none" strike="noStrike" kern="1200" dirty="0" err="1">
                          <a:solidFill>
                            <a:srgbClr val="000000"/>
                          </a:solidFill>
                          <a:effectLst/>
                          <a:latin typeface="Arial Narrow" panose="020B0606020202030204" pitchFamily="34" charset="0"/>
                          <a:ea typeface="+mn-ea"/>
                          <a:cs typeface="+mn-cs"/>
                        </a:rPr>
                        <a:t>loại</a:t>
                      </a:r>
                      <a:r>
                        <a:rPr lang="en-US" sz="900" b="0" i="0" u="none" strike="noStrike" kern="1200" dirty="0">
                          <a:solidFill>
                            <a:srgbClr val="000000"/>
                          </a:solidFill>
                          <a:effectLst/>
                          <a:latin typeface="Arial Narrow" panose="020B0606020202030204" pitchFamily="34" charset="0"/>
                          <a:ea typeface="+mn-ea"/>
                          <a:cs typeface="+mn-cs"/>
                        </a:rPr>
                        <a:t> test case, check Test Result,…</a:t>
                      </a:r>
                    </a:p>
                  </a:txBody>
                  <a:tcPr marL="6485" marR="6485" marT="6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69096">
                <a:tc>
                  <a:txBody>
                    <a:bodyPr/>
                    <a:lstStyle/>
                    <a:p>
                      <a:pPr marL="58738" indent="0" algn="l" defTabSz="914400" rtl="0" eaLnBrk="1" fontAlgn="ctr" latinLnBrk="0" hangingPunct="1">
                        <a:tabLst>
                          <a:tab pos="58738" algn="l"/>
                        </a:tabLst>
                      </a:pPr>
                      <a:r>
                        <a:rPr lang="vi-VN" sz="900" b="0" i="0" u="none" strike="noStrike" kern="1200" dirty="0">
                          <a:solidFill>
                            <a:srgbClr val="000000"/>
                          </a:solidFill>
                          <a:effectLst/>
                          <a:latin typeface="Arial Narrow" panose="020B0606020202030204" pitchFamily="34" charset="0"/>
                          <a:ea typeface="+mn-ea"/>
                          <a:cs typeface="+mn-cs"/>
                        </a:rPr>
                        <a:t>Trường hợp bên HQ yêu cầu mình liệt kê các TCs (TCs đã done) cho những mục đich specific, ví dụ: các TCs liên quan đến OCU4, các TCs liên quan đến online feature… thì các bạn sẽ khai vào mục nào ạ? </a:t>
                      </a:r>
                    </a:p>
                  </a:txBody>
                  <a:tcPr marL="6485" marR="6485" marT="6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All activities related to reports/HQ requests </a:t>
                      </a:r>
                      <a:endParaRPr lang="en-US" sz="900" b="0" i="0" u="none" strike="noStrike" kern="1200" dirty="0" smtClean="0">
                        <a:solidFill>
                          <a:srgbClr val="000000"/>
                        </a:solidFill>
                        <a:effectLst/>
                        <a:latin typeface="Arial Narrow" panose="020B0606020202030204" pitchFamily="34" charset="0"/>
                        <a:ea typeface="+mn-ea"/>
                        <a:cs typeface="+mn-cs"/>
                      </a:endParaRPr>
                    </a:p>
                    <a:p>
                      <a:pPr marL="58738" indent="0" algn="l" defTabSz="914400" rtl="0" eaLnBrk="1" fontAlgn="ctr" latinLnBrk="0" hangingPunct="1"/>
                      <a:r>
                        <a:rPr lang="en-US" sz="900" b="0" i="0" u="none" strike="noStrike" kern="1200" dirty="0" smtClean="0">
                          <a:solidFill>
                            <a:srgbClr val="000000"/>
                          </a:solidFill>
                          <a:effectLst/>
                          <a:latin typeface="Arial Narrow" panose="020B0606020202030204" pitchFamily="34" charset="0"/>
                          <a:ea typeface="+mn-ea"/>
                          <a:cs typeface="+mn-cs"/>
                          <a:sym typeface="Wingdings" panose="05000000000000000000" pitchFamily="2" charset="2"/>
                        </a:rPr>
                        <a:t></a:t>
                      </a:r>
                      <a:r>
                        <a:rPr lang="en-US" sz="900" b="0" i="0" u="none" strike="noStrike" kern="1200" dirty="0" smtClean="0">
                          <a:solidFill>
                            <a:srgbClr val="000000"/>
                          </a:solidFill>
                          <a:effectLst/>
                          <a:latin typeface="Arial Narrow" panose="020B0606020202030204" pitchFamily="34" charset="0"/>
                          <a:ea typeface="+mn-ea"/>
                          <a:cs typeface="+mn-cs"/>
                        </a:rPr>
                        <a:t> </a:t>
                      </a:r>
                      <a:r>
                        <a:rPr lang="en-US" sz="900" b="1" i="0" u="none" strike="noStrike" kern="1200" dirty="0">
                          <a:solidFill>
                            <a:srgbClr val="000000"/>
                          </a:solidFill>
                          <a:effectLst/>
                          <a:latin typeface="Arial Narrow" panose="020B0606020202030204" pitchFamily="34" charset="0"/>
                          <a:ea typeface="+mn-ea"/>
                          <a:cs typeface="+mn-cs"/>
                        </a:rPr>
                        <a:t>1-3</a:t>
                      </a:r>
                      <a:r>
                        <a:rPr lang="en-US" sz="900" b="0" i="0" u="none" strike="noStrike" kern="1200" dirty="0">
                          <a:solidFill>
                            <a:srgbClr val="000000"/>
                          </a:solidFill>
                          <a:effectLst/>
                          <a:latin typeface="Arial Narrow" panose="020B0606020202030204" pitchFamily="34" charset="0"/>
                          <a:ea typeface="+mn-ea"/>
                          <a:cs typeface="+mn-cs"/>
                        </a:rPr>
                        <a:t>. Verification status Monitoring</a:t>
                      </a:r>
                    </a:p>
                  </a:txBody>
                  <a:tcPr marL="6485" marR="6485" marT="6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6513">
                <a:tc>
                  <a:txBody>
                    <a:bodyPr/>
                    <a:lstStyle/>
                    <a:p>
                      <a:pPr marL="58738" indent="0" algn="l" defTabSz="914400" rtl="0" eaLnBrk="1" fontAlgn="ctr" latinLnBrk="0" hangingPunct="1">
                        <a:tabLst>
                          <a:tab pos="58738" algn="l"/>
                        </a:tabLst>
                      </a:pPr>
                      <a:r>
                        <a:rPr lang="vi-VN" sz="900" b="0" i="0" u="none" strike="noStrike" kern="1200" dirty="0">
                          <a:solidFill>
                            <a:srgbClr val="000000"/>
                          </a:solidFill>
                          <a:effectLst/>
                          <a:latin typeface="Arial Narrow" panose="020B0606020202030204" pitchFamily="34" charset="0"/>
                          <a:ea typeface="+mn-ea"/>
                          <a:cs typeface="+mn-cs"/>
                        </a:rPr>
                        <a:t>Trong quá trình test, thời gian tool bị freeze, máy bị treo không làm được gì nữa thì thời gian đó khai vào mục nào?</a:t>
                      </a:r>
                    </a:p>
                  </a:txBody>
                  <a:tcPr marL="6485" marR="6485" marT="6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r>
                        <a:rPr lang="en-US" sz="900" b="1" i="0" u="none" strike="noStrike" kern="1200" dirty="0">
                          <a:solidFill>
                            <a:srgbClr val="000000"/>
                          </a:solidFill>
                          <a:effectLst/>
                          <a:latin typeface="Arial Narrow" panose="020B0606020202030204" pitchFamily="34" charset="0"/>
                          <a:ea typeface="+mn-ea"/>
                          <a:cs typeface="+mn-cs"/>
                        </a:rPr>
                        <a:t>2-1</a:t>
                      </a:r>
                      <a:r>
                        <a:rPr lang="en-US" sz="900" b="0" i="0" u="none" strike="noStrike" kern="1200" dirty="0">
                          <a:solidFill>
                            <a:srgbClr val="000000"/>
                          </a:solidFill>
                          <a:effectLst/>
                          <a:latin typeface="Arial Narrow" panose="020B0606020202030204" pitchFamily="34" charset="0"/>
                          <a:ea typeface="+mn-ea"/>
                          <a:cs typeface="+mn-cs"/>
                        </a:rPr>
                        <a:t>. Test Environment setup</a:t>
                      </a:r>
                    </a:p>
                  </a:txBody>
                  <a:tcPr marL="6485" marR="6485" marT="6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4053">
                <a:tc>
                  <a:txBody>
                    <a:bodyPr/>
                    <a:lstStyle/>
                    <a:p>
                      <a:pPr algn="l" fontAlgn="ctr"/>
                      <a:r>
                        <a:rPr lang="en-US" sz="900" b="0" i="0" u="none" strike="noStrike" dirty="0" err="1" smtClean="0">
                          <a:solidFill>
                            <a:srgbClr val="000000"/>
                          </a:solidFill>
                          <a:effectLst/>
                          <a:latin typeface="Arial Narrow" panose="020B0606020202030204" pitchFamily="34" charset="0"/>
                        </a:rPr>
                        <a:t>Chuẩn</a:t>
                      </a:r>
                      <a:r>
                        <a:rPr lang="en-US" sz="900" b="0" i="0" u="none" strike="noStrike" baseline="0" dirty="0" smtClean="0">
                          <a:solidFill>
                            <a:srgbClr val="000000"/>
                          </a:solidFill>
                          <a:effectLst/>
                          <a:latin typeface="Arial Narrow" panose="020B0606020202030204" pitchFamily="34" charset="0"/>
                        </a:rPr>
                        <a:t> </a:t>
                      </a:r>
                      <a:r>
                        <a:rPr lang="en-US" sz="900" b="0" i="0" u="none" strike="noStrike" baseline="0" dirty="0" err="1" smtClean="0">
                          <a:solidFill>
                            <a:srgbClr val="000000"/>
                          </a:solidFill>
                          <a:effectLst/>
                          <a:latin typeface="Arial Narrow" panose="020B0606020202030204" pitchFamily="34" charset="0"/>
                        </a:rPr>
                        <a:t>bị</a:t>
                      </a:r>
                      <a:r>
                        <a:rPr lang="en-US" sz="900" b="0" i="0" u="none" strike="noStrike" dirty="0" smtClean="0">
                          <a:solidFill>
                            <a:srgbClr val="000000"/>
                          </a:solidFill>
                          <a:effectLst/>
                          <a:latin typeface="Arial Narrow" panose="020B0606020202030204" pitchFamily="34" charset="0"/>
                        </a:rPr>
                        <a:t> </a:t>
                      </a:r>
                      <a:r>
                        <a:rPr lang="en-US" sz="900" b="0" i="0" u="none" strike="noStrike" dirty="0">
                          <a:solidFill>
                            <a:srgbClr val="000000"/>
                          </a:solidFill>
                          <a:effectLst/>
                          <a:latin typeface="Arial Narrow" panose="020B0606020202030204" pitchFamily="34" charset="0"/>
                        </a:rPr>
                        <a:t>function block </a:t>
                      </a:r>
                      <a:r>
                        <a:rPr lang="en-US" sz="900" b="0" i="0" u="none" strike="noStrike" dirty="0" smtClean="0">
                          <a:solidFill>
                            <a:srgbClr val="000000"/>
                          </a:solidFill>
                          <a:effectLst/>
                          <a:latin typeface="Arial Narrow" panose="020B0606020202030204" pitchFamily="34" charset="0"/>
                        </a:rPr>
                        <a:t>test </a:t>
                      </a:r>
                      <a:r>
                        <a:rPr lang="en-US" sz="900" b="1" i="0" u="none" strike="noStrike" dirty="0" smtClean="0">
                          <a:solidFill>
                            <a:srgbClr val="000000"/>
                          </a:solidFill>
                          <a:effectLst/>
                          <a:latin typeface="Arial Narrow" panose="020B0606020202030204" pitchFamily="34" charset="0"/>
                        </a:rPr>
                        <a:t>data</a:t>
                      </a:r>
                      <a:r>
                        <a:rPr lang="en-US" sz="900" b="0" i="0" u="none" strike="noStrike" dirty="0" smtClean="0">
                          <a:solidFill>
                            <a:srgbClr val="000000"/>
                          </a:solidFill>
                          <a:effectLst/>
                          <a:latin typeface="Arial Narrow" panose="020B0606020202030204" pitchFamily="34" charset="0"/>
                        </a:rPr>
                        <a:t> </a:t>
                      </a:r>
                      <a:r>
                        <a:rPr lang="en-US" sz="900" b="0" i="0" u="none" strike="noStrike" dirty="0" err="1">
                          <a:solidFill>
                            <a:srgbClr val="000000"/>
                          </a:solidFill>
                          <a:effectLst/>
                          <a:latin typeface="Arial Narrow" panose="020B0606020202030204" pitchFamily="34" charset="0"/>
                        </a:rPr>
                        <a:t>cho</a:t>
                      </a:r>
                      <a:r>
                        <a:rPr lang="en-US" sz="900" b="0" i="0" u="none" strike="noStrike" dirty="0">
                          <a:solidFill>
                            <a:srgbClr val="000000"/>
                          </a:solidFill>
                          <a:effectLst/>
                          <a:latin typeface="Arial Narrow" panose="020B0606020202030204" pitchFamily="34" charset="0"/>
                        </a:rPr>
                        <a:t> </a:t>
                      </a:r>
                      <a:r>
                        <a:rPr lang="en-US" sz="900" b="0" i="0" u="none" strike="noStrike" dirty="0" err="1">
                          <a:solidFill>
                            <a:srgbClr val="000000"/>
                          </a:solidFill>
                          <a:effectLst/>
                          <a:latin typeface="Arial Narrow" panose="020B0606020202030204" pitchFamily="34" charset="0"/>
                        </a:rPr>
                        <a:t>các</a:t>
                      </a:r>
                      <a:r>
                        <a:rPr lang="en-US" sz="900" b="0" i="0" u="none" strike="noStrike" dirty="0">
                          <a:solidFill>
                            <a:srgbClr val="000000"/>
                          </a:solidFill>
                          <a:effectLst/>
                          <a:latin typeface="Arial Narrow" panose="020B0606020202030204" pitchFamily="34" charset="0"/>
                        </a:rPr>
                        <a:t> module </a:t>
                      </a:r>
                      <a:r>
                        <a:rPr lang="en-US" sz="900" b="0" i="0" u="none" strike="noStrike" dirty="0" err="1">
                          <a:solidFill>
                            <a:srgbClr val="000000"/>
                          </a:solidFill>
                          <a:effectLst/>
                          <a:latin typeface="Arial Narrow" panose="020B0606020202030204" pitchFamily="34" charset="0"/>
                        </a:rPr>
                        <a:t>và</a:t>
                      </a:r>
                      <a:r>
                        <a:rPr lang="en-US" sz="900" b="0" i="0" u="none" strike="noStrike" dirty="0">
                          <a:solidFill>
                            <a:srgbClr val="000000"/>
                          </a:solidFill>
                          <a:effectLst/>
                          <a:latin typeface="Arial Narrow" panose="020B0606020202030204" pitchFamily="34" charset="0"/>
                        </a:rPr>
                        <a:t> review </a:t>
                      </a:r>
                      <a:r>
                        <a:rPr lang="en-US" sz="900" b="0" i="0" u="none" strike="noStrike" dirty="0" err="1">
                          <a:solidFill>
                            <a:srgbClr val="000000"/>
                          </a:solidFill>
                          <a:effectLst/>
                          <a:latin typeface="Arial Narrow" panose="020B0606020202030204" pitchFamily="34" charset="0"/>
                        </a:rPr>
                        <a:t>lại</a:t>
                      </a:r>
                      <a:r>
                        <a:rPr lang="en-US" sz="900" b="0" i="0" u="none" strike="noStrike" dirty="0">
                          <a:solidFill>
                            <a:srgbClr val="000000"/>
                          </a:solidFill>
                          <a:effectLst/>
                          <a:latin typeface="Arial Narrow" panose="020B0606020202030204" pitchFamily="34" charset="0"/>
                        </a:rPr>
                        <a:t> </a:t>
                      </a:r>
                      <a:r>
                        <a:rPr lang="en-US" sz="900" b="0" i="0" u="none" strike="noStrike" dirty="0" err="1">
                          <a:solidFill>
                            <a:srgbClr val="000000"/>
                          </a:solidFill>
                          <a:effectLst/>
                          <a:latin typeface="Arial Narrow" panose="020B0606020202030204" pitchFamily="34" charset="0"/>
                        </a:rPr>
                        <a:t>thì</a:t>
                      </a:r>
                      <a:r>
                        <a:rPr lang="en-US" sz="900" b="0" i="0" u="none" strike="noStrike" dirty="0">
                          <a:solidFill>
                            <a:srgbClr val="000000"/>
                          </a:solidFill>
                          <a:effectLst/>
                          <a:latin typeface="Arial Narrow" panose="020B0606020202030204" pitchFamily="34" charset="0"/>
                        </a:rPr>
                        <a:t> </a:t>
                      </a:r>
                      <a:r>
                        <a:rPr lang="en-US" sz="900" b="0" i="0" u="none" strike="noStrike" dirty="0" err="1">
                          <a:solidFill>
                            <a:srgbClr val="000000"/>
                          </a:solidFill>
                          <a:effectLst/>
                          <a:latin typeface="Arial Narrow" panose="020B0606020202030204" pitchFamily="34" charset="0"/>
                        </a:rPr>
                        <a:t>dùng</a:t>
                      </a:r>
                      <a:r>
                        <a:rPr lang="en-US" sz="900" b="0" i="0" u="none" strike="noStrike" dirty="0">
                          <a:solidFill>
                            <a:srgbClr val="000000"/>
                          </a:solidFill>
                          <a:effectLst/>
                          <a:latin typeface="Arial Narrow" panose="020B0606020202030204" pitchFamily="34" charset="0"/>
                        </a:rPr>
                        <a:t> task </a:t>
                      </a:r>
                      <a:r>
                        <a:rPr lang="en-US" sz="900" b="0" i="0" u="none" strike="noStrike" dirty="0" err="1">
                          <a:solidFill>
                            <a:srgbClr val="000000"/>
                          </a:solidFill>
                          <a:effectLst/>
                          <a:latin typeface="Arial Narrow" panose="020B0606020202030204" pitchFamily="34" charset="0"/>
                        </a:rPr>
                        <a:t>nào</a:t>
                      </a:r>
                      <a:r>
                        <a:rPr lang="en-US" sz="900" b="0" i="0" u="none" strike="noStrike" dirty="0">
                          <a:solidFill>
                            <a:srgbClr val="000000"/>
                          </a:solidFill>
                          <a:effectLst/>
                          <a:latin typeface="Arial Narrow" panose="020B0606020202030204" pitchFamily="34" charset="0"/>
                        </a:rPr>
                        <a:t>  </a:t>
                      </a:r>
                    </a:p>
                  </a:txBody>
                  <a:tcPr marL="4196" marR="4196" marT="4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r>
                        <a:rPr lang="en-US" sz="900" b="0" i="0" u="none" strike="noStrike" kern="1200" dirty="0" smtClean="0">
                          <a:solidFill>
                            <a:srgbClr val="000000"/>
                          </a:solidFill>
                          <a:effectLst/>
                          <a:latin typeface="Arial Narrow" panose="020B0606020202030204" pitchFamily="34" charset="0"/>
                          <a:ea typeface="+mn-ea"/>
                          <a:cs typeface="+mn-cs"/>
                        </a:rPr>
                        <a:t>- </a:t>
                      </a:r>
                      <a:r>
                        <a:rPr lang="en-US" sz="900" b="0" i="0" u="none" strike="noStrike" kern="1200" dirty="0" err="1" smtClean="0">
                          <a:solidFill>
                            <a:srgbClr val="000000"/>
                          </a:solidFill>
                          <a:effectLst/>
                          <a:latin typeface="Arial Narrow" panose="020B0606020202030204" pitchFamily="34" charset="0"/>
                          <a:ea typeface="+mn-ea"/>
                          <a:cs typeface="+mn-cs"/>
                        </a:rPr>
                        <a:t>Việc</a:t>
                      </a:r>
                      <a:r>
                        <a:rPr lang="en-US" sz="900" b="0" i="0" u="none" strike="noStrike" kern="1200" baseline="0" dirty="0" smtClean="0">
                          <a:solidFill>
                            <a:srgbClr val="000000"/>
                          </a:solidFill>
                          <a:effectLst/>
                          <a:latin typeface="Arial Narrow" panose="020B0606020202030204" pitchFamily="34" charset="0"/>
                          <a:ea typeface="+mn-ea"/>
                          <a:cs typeface="+mn-cs"/>
                        </a:rPr>
                        <a:t> </a:t>
                      </a:r>
                      <a:r>
                        <a:rPr lang="en-US" sz="900" b="0" i="0" u="none" strike="noStrike" kern="1200" baseline="0" dirty="0" err="1" smtClean="0">
                          <a:solidFill>
                            <a:srgbClr val="000000"/>
                          </a:solidFill>
                          <a:effectLst/>
                          <a:latin typeface="Arial Narrow" panose="020B0606020202030204" pitchFamily="34" charset="0"/>
                          <a:ea typeface="+mn-ea"/>
                          <a:cs typeface="+mn-cs"/>
                        </a:rPr>
                        <a:t>chuẩn</a:t>
                      </a:r>
                      <a:r>
                        <a:rPr lang="en-US" sz="900" b="0" i="0" u="none" strike="noStrike" kern="1200" baseline="0" dirty="0" smtClean="0">
                          <a:solidFill>
                            <a:srgbClr val="000000"/>
                          </a:solidFill>
                          <a:effectLst/>
                          <a:latin typeface="Arial Narrow" panose="020B0606020202030204" pitchFamily="34" charset="0"/>
                          <a:ea typeface="+mn-ea"/>
                          <a:cs typeface="+mn-cs"/>
                        </a:rPr>
                        <a:t> </a:t>
                      </a:r>
                      <a:r>
                        <a:rPr lang="en-US" sz="900" b="0" i="0" u="none" strike="noStrike" kern="1200" baseline="0" dirty="0" err="1" smtClean="0">
                          <a:solidFill>
                            <a:srgbClr val="000000"/>
                          </a:solidFill>
                          <a:effectLst/>
                          <a:latin typeface="Arial Narrow" panose="020B0606020202030204" pitchFamily="34" charset="0"/>
                          <a:ea typeface="+mn-ea"/>
                          <a:cs typeface="+mn-cs"/>
                        </a:rPr>
                        <a:t>bị</a:t>
                      </a:r>
                      <a:r>
                        <a:rPr lang="en-US" sz="900" b="0" i="0" u="none" strike="noStrike" kern="1200" baseline="0" dirty="0" smtClean="0">
                          <a:solidFill>
                            <a:srgbClr val="000000"/>
                          </a:solidFill>
                          <a:effectLst/>
                          <a:latin typeface="Arial Narrow" panose="020B0606020202030204" pitchFamily="34" charset="0"/>
                          <a:ea typeface="+mn-ea"/>
                          <a:cs typeface="+mn-cs"/>
                        </a:rPr>
                        <a:t> </a:t>
                      </a:r>
                      <a:r>
                        <a:rPr lang="en-US" sz="900" b="0" i="0" u="none" strike="noStrike" kern="1200" baseline="0" dirty="0" err="1" smtClean="0">
                          <a:solidFill>
                            <a:srgbClr val="000000"/>
                          </a:solidFill>
                          <a:effectLst/>
                          <a:latin typeface="Arial Narrow" panose="020B0606020202030204" pitchFamily="34" charset="0"/>
                          <a:ea typeface="+mn-ea"/>
                          <a:cs typeface="+mn-cs"/>
                        </a:rPr>
                        <a:t>cho</a:t>
                      </a:r>
                      <a:r>
                        <a:rPr lang="en-US" sz="900" b="0" i="0" u="none" strike="noStrike" kern="1200" baseline="0" dirty="0" smtClean="0">
                          <a:solidFill>
                            <a:srgbClr val="000000"/>
                          </a:solidFill>
                          <a:effectLst/>
                          <a:latin typeface="Arial Narrow" panose="020B0606020202030204" pitchFamily="34" charset="0"/>
                          <a:ea typeface="+mn-ea"/>
                          <a:cs typeface="+mn-cs"/>
                        </a:rPr>
                        <a:t> </a:t>
                      </a:r>
                      <a:r>
                        <a:rPr lang="en-US" sz="900" b="0" i="0" u="none" strike="noStrike" kern="1200" baseline="0" dirty="0" err="1" smtClean="0">
                          <a:solidFill>
                            <a:srgbClr val="000000"/>
                          </a:solidFill>
                          <a:effectLst/>
                          <a:latin typeface="Arial Narrow" panose="020B0606020202030204" pitchFamily="34" charset="0"/>
                          <a:ea typeface="+mn-ea"/>
                          <a:cs typeface="+mn-cs"/>
                        </a:rPr>
                        <a:t>cá</a:t>
                      </a:r>
                      <a:r>
                        <a:rPr lang="en-US" sz="900" b="0" i="0" u="none" strike="noStrike" kern="1200" baseline="0" dirty="0" smtClean="0">
                          <a:solidFill>
                            <a:srgbClr val="000000"/>
                          </a:solidFill>
                          <a:effectLst/>
                          <a:latin typeface="Arial Narrow" panose="020B0606020202030204" pitchFamily="34" charset="0"/>
                          <a:ea typeface="+mn-ea"/>
                          <a:cs typeface="+mn-cs"/>
                        </a:rPr>
                        <a:t> </a:t>
                      </a:r>
                      <a:r>
                        <a:rPr lang="en-US" sz="900" b="0" i="0" u="none" strike="noStrike" kern="1200" baseline="0" dirty="0" err="1" smtClean="0">
                          <a:solidFill>
                            <a:srgbClr val="000000"/>
                          </a:solidFill>
                          <a:effectLst/>
                          <a:latin typeface="Arial Narrow" panose="020B0606020202030204" pitchFamily="34" charset="0"/>
                          <a:ea typeface="+mn-ea"/>
                          <a:cs typeface="+mn-cs"/>
                        </a:rPr>
                        <a:t>nhân</a:t>
                      </a:r>
                      <a:r>
                        <a:rPr lang="en-US" sz="900" b="0" i="0" u="none" strike="noStrike" kern="1200" baseline="0" dirty="0" smtClean="0">
                          <a:solidFill>
                            <a:srgbClr val="000000"/>
                          </a:solidFill>
                          <a:effectLst/>
                          <a:latin typeface="Arial Narrow" panose="020B0606020202030204" pitchFamily="34" charset="0"/>
                          <a:ea typeface="+mn-ea"/>
                          <a:cs typeface="+mn-cs"/>
                        </a:rPr>
                        <a:t>:</a:t>
                      </a:r>
                      <a:endParaRPr lang="en-US" sz="900" b="0" i="0" u="none" strike="noStrike" kern="1200" dirty="0" smtClean="0">
                        <a:solidFill>
                          <a:srgbClr val="000000"/>
                        </a:solidFill>
                        <a:effectLst/>
                        <a:latin typeface="Arial Narrow" panose="020B0606020202030204" pitchFamily="34" charset="0"/>
                        <a:ea typeface="+mn-ea"/>
                        <a:cs typeface="+mn-cs"/>
                      </a:endParaRPr>
                    </a:p>
                    <a:p>
                      <a:pPr marL="230188" indent="-171450" algn="l" defTabSz="914400" rtl="0" eaLnBrk="1" fontAlgn="ctr" latinLnBrk="0" hangingPunct="1">
                        <a:buFont typeface="Wingdings" panose="05000000000000000000" pitchFamily="2" charset="2"/>
                        <a:buChar char="à"/>
                      </a:pPr>
                      <a:r>
                        <a:rPr lang="en-US" sz="900" b="1" i="0" u="none" strike="noStrike" kern="1200" dirty="0" smtClean="0">
                          <a:solidFill>
                            <a:srgbClr val="000000"/>
                          </a:solidFill>
                          <a:effectLst/>
                          <a:latin typeface="Arial Narrow" panose="020B0606020202030204" pitchFamily="34" charset="0"/>
                          <a:ea typeface="+mn-ea"/>
                          <a:cs typeface="+mn-cs"/>
                        </a:rPr>
                        <a:t>2-1</a:t>
                      </a:r>
                      <a:r>
                        <a:rPr lang="en-US" sz="900" b="0" i="0" u="none" strike="noStrike" kern="1200" dirty="0" smtClean="0">
                          <a:solidFill>
                            <a:srgbClr val="000000"/>
                          </a:solidFill>
                          <a:effectLst/>
                          <a:latin typeface="Arial Narrow" panose="020B0606020202030204" pitchFamily="34" charset="0"/>
                          <a:ea typeface="+mn-ea"/>
                          <a:cs typeface="+mn-cs"/>
                        </a:rPr>
                        <a:t>. Test Environment setup</a:t>
                      </a:r>
                    </a:p>
                    <a:p>
                      <a:pPr marL="58738" indent="0" algn="l" defTabSz="914400" rtl="0" eaLnBrk="1" fontAlgn="ctr" latinLnBrk="0" hangingPunct="1"/>
                      <a:r>
                        <a:rPr lang="en-US" sz="900" b="0" i="0" u="none" strike="noStrike" kern="1200" dirty="0" smtClean="0">
                          <a:solidFill>
                            <a:srgbClr val="000000"/>
                          </a:solidFill>
                          <a:effectLst/>
                          <a:latin typeface="Arial Narrow" panose="020B0606020202030204" pitchFamily="34" charset="0"/>
                          <a:ea typeface="+mn-ea"/>
                          <a:cs typeface="+mn-cs"/>
                        </a:rPr>
                        <a:t>- </a:t>
                      </a:r>
                      <a:r>
                        <a:rPr lang="en-US" sz="900" b="0" i="0" u="none" strike="noStrike" kern="1200" dirty="0" err="1" smtClean="0">
                          <a:solidFill>
                            <a:srgbClr val="000000"/>
                          </a:solidFill>
                          <a:effectLst/>
                          <a:latin typeface="Arial Narrow" panose="020B0606020202030204" pitchFamily="34" charset="0"/>
                          <a:ea typeface="+mn-ea"/>
                          <a:cs typeface="+mn-cs"/>
                        </a:rPr>
                        <a:t>Việc</a:t>
                      </a:r>
                      <a:r>
                        <a:rPr lang="en-US" sz="900" b="0" i="0" u="none" strike="noStrike" kern="1200" baseline="0" dirty="0" smtClean="0">
                          <a:solidFill>
                            <a:srgbClr val="000000"/>
                          </a:solidFill>
                          <a:effectLst/>
                          <a:latin typeface="Arial Narrow" panose="020B0606020202030204" pitchFamily="34" charset="0"/>
                          <a:ea typeface="+mn-ea"/>
                          <a:cs typeface="+mn-cs"/>
                        </a:rPr>
                        <a:t> </a:t>
                      </a:r>
                      <a:r>
                        <a:rPr lang="en-US" sz="900" b="0" i="0" u="none" strike="noStrike" kern="1200" baseline="0" dirty="0" err="1" smtClean="0">
                          <a:solidFill>
                            <a:srgbClr val="000000"/>
                          </a:solidFill>
                          <a:effectLst/>
                          <a:latin typeface="Arial Narrow" panose="020B0606020202030204" pitchFamily="34" charset="0"/>
                          <a:ea typeface="+mn-ea"/>
                          <a:cs typeface="+mn-cs"/>
                        </a:rPr>
                        <a:t>chuẩn</a:t>
                      </a:r>
                      <a:r>
                        <a:rPr lang="en-US" sz="900" b="0" i="0" u="none" strike="noStrike" kern="1200" baseline="0" dirty="0" smtClean="0">
                          <a:solidFill>
                            <a:srgbClr val="000000"/>
                          </a:solidFill>
                          <a:effectLst/>
                          <a:latin typeface="Arial Narrow" panose="020B0606020202030204" pitchFamily="34" charset="0"/>
                          <a:ea typeface="+mn-ea"/>
                          <a:cs typeface="+mn-cs"/>
                        </a:rPr>
                        <a:t> </a:t>
                      </a:r>
                      <a:r>
                        <a:rPr lang="en-US" sz="900" b="0" i="0" u="none" strike="noStrike" kern="1200" baseline="0" dirty="0" err="1" smtClean="0">
                          <a:solidFill>
                            <a:srgbClr val="000000"/>
                          </a:solidFill>
                          <a:effectLst/>
                          <a:latin typeface="Arial Narrow" panose="020B0606020202030204" pitchFamily="34" charset="0"/>
                          <a:ea typeface="+mn-ea"/>
                          <a:cs typeface="+mn-cs"/>
                        </a:rPr>
                        <a:t>bị</a:t>
                      </a:r>
                      <a:r>
                        <a:rPr lang="en-US" sz="900" b="0" i="0" u="none" strike="noStrike" kern="1200" baseline="0" dirty="0" smtClean="0">
                          <a:solidFill>
                            <a:srgbClr val="000000"/>
                          </a:solidFill>
                          <a:effectLst/>
                          <a:latin typeface="Arial Narrow" panose="020B0606020202030204" pitchFamily="34" charset="0"/>
                          <a:ea typeface="+mn-ea"/>
                          <a:cs typeface="+mn-cs"/>
                        </a:rPr>
                        <a:t> </a:t>
                      </a:r>
                      <a:r>
                        <a:rPr lang="en-US" sz="900" b="0" i="0" u="none" strike="noStrike" kern="1200" baseline="0" dirty="0" err="1" smtClean="0">
                          <a:solidFill>
                            <a:srgbClr val="000000"/>
                          </a:solidFill>
                          <a:effectLst/>
                          <a:latin typeface="Arial Narrow" panose="020B0606020202030204" pitchFamily="34" charset="0"/>
                          <a:ea typeface="+mn-ea"/>
                          <a:cs typeface="+mn-cs"/>
                        </a:rPr>
                        <a:t>cho</a:t>
                      </a:r>
                      <a:r>
                        <a:rPr lang="en-US" sz="900" b="0" i="0" u="none" strike="noStrike" kern="1200" baseline="0" dirty="0" smtClean="0">
                          <a:solidFill>
                            <a:srgbClr val="000000"/>
                          </a:solidFill>
                          <a:effectLst/>
                          <a:latin typeface="Arial Narrow" panose="020B0606020202030204" pitchFamily="34" charset="0"/>
                          <a:ea typeface="+mn-ea"/>
                          <a:cs typeface="+mn-cs"/>
                        </a:rPr>
                        <a:t> </a:t>
                      </a:r>
                      <a:r>
                        <a:rPr lang="en-US" sz="900" b="0" i="0" u="none" strike="noStrike" kern="1200" baseline="0" dirty="0" err="1" smtClean="0">
                          <a:solidFill>
                            <a:srgbClr val="000000"/>
                          </a:solidFill>
                          <a:effectLst/>
                          <a:latin typeface="Arial Narrow" panose="020B0606020202030204" pitchFamily="34" charset="0"/>
                          <a:ea typeface="+mn-ea"/>
                          <a:cs typeface="+mn-cs"/>
                        </a:rPr>
                        <a:t>dự</a:t>
                      </a:r>
                      <a:r>
                        <a:rPr lang="en-US" sz="900" b="0" i="0" u="none" strike="noStrike" kern="1200" baseline="0" dirty="0" smtClean="0">
                          <a:solidFill>
                            <a:srgbClr val="000000"/>
                          </a:solidFill>
                          <a:effectLst/>
                          <a:latin typeface="Arial Narrow" panose="020B0606020202030204" pitchFamily="34" charset="0"/>
                          <a:ea typeface="+mn-ea"/>
                          <a:cs typeface="+mn-cs"/>
                        </a:rPr>
                        <a:t> </a:t>
                      </a:r>
                      <a:r>
                        <a:rPr lang="en-US" sz="900" b="0" i="0" u="none" strike="noStrike" kern="1200" baseline="0" dirty="0" err="1" smtClean="0">
                          <a:solidFill>
                            <a:srgbClr val="000000"/>
                          </a:solidFill>
                          <a:effectLst/>
                          <a:latin typeface="Arial Narrow" panose="020B0606020202030204" pitchFamily="34" charset="0"/>
                          <a:ea typeface="+mn-ea"/>
                          <a:cs typeface="+mn-cs"/>
                        </a:rPr>
                        <a:t>án</a:t>
                      </a:r>
                      <a:r>
                        <a:rPr lang="en-US" sz="900" b="0" i="0" u="none" strike="noStrike" kern="1200" baseline="0" dirty="0" smtClean="0">
                          <a:solidFill>
                            <a:srgbClr val="000000"/>
                          </a:solidFill>
                          <a:effectLst/>
                          <a:latin typeface="Arial Narrow" panose="020B0606020202030204" pitchFamily="34" charset="0"/>
                          <a:ea typeface="+mn-ea"/>
                          <a:cs typeface="+mn-cs"/>
                        </a:rPr>
                        <a:t>:</a:t>
                      </a:r>
                      <a:endParaRPr lang="en-US" sz="900" b="0" i="0" u="none" strike="noStrike" kern="1200" dirty="0" smtClean="0">
                        <a:solidFill>
                          <a:srgbClr val="000000"/>
                        </a:solidFill>
                        <a:effectLst/>
                        <a:latin typeface="Arial Narrow" panose="020B0606020202030204" pitchFamily="34" charset="0"/>
                        <a:ea typeface="+mn-ea"/>
                        <a:cs typeface="+mn-cs"/>
                      </a:endParaRPr>
                    </a:p>
                    <a:p>
                      <a:pPr marL="58738" indent="0" algn="l" defTabSz="914400" rtl="0" eaLnBrk="1" fontAlgn="ctr" latinLnBrk="0" hangingPunct="1"/>
                      <a:r>
                        <a:rPr lang="en-US" sz="900" b="1" i="0" u="none" strike="noStrike" kern="1200" dirty="0" smtClean="0">
                          <a:solidFill>
                            <a:srgbClr val="000000"/>
                          </a:solidFill>
                          <a:effectLst/>
                          <a:latin typeface="Arial Narrow" panose="020B0606020202030204" pitchFamily="34" charset="0"/>
                          <a:ea typeface="+mn-ea"/>
                          <a:cs typeface="+mn-cs"/>
                          <a:sym typeface="Wingdings" panose="05000000000000000000" pitchFamily="2" charset="2"/>
                        </a:rPr>
                        <a:t> </a:t>
                      </a:r>
                      <a:r>
                        <a:rPr lang="en-US" sz="900" b="1" i="0" u="none" strike="noStrike" kern="1200" dirty="0" smtClean="0">
                          <a:solidFill>
                            <a:srgbClr val="000000"/>
                          </a:solidFill>
                          <a:effectLst/>
                          <a:latin typeface="Arial Narrow" panose="020B0606020202030204" pitchFamily="34" charset="0"/>
                          <a:ea typeface="+mn-ea"/>
                          <a:cs typeface="+mn-cs"/>
                        </a:rPr>
                        <a:t>2-3</a:t>
                      </a:r>
                      <a:r>
                        <a:rPr lang="en-US" sz="900" b="0" i="0" u="none" strike="noStrike" kern="1200" dirty="0" smtClean="0">
                          <a:solidFill>
                            <a:srgbClr val="000000"/>
                          </a:solidFill>
                          <a:effectLst/>
                          <a:latin typeface="Arial Narrow" panose="020B0606020202030204" pitchFamily="34" charset="0"/>
                          <a:ea typeface="+mn-ea"/>
                          <a:cs typeface="+mn-cs"/>
                        </a:rPr>
                        <a:t>. Project - Test Environment setup</a:t>
                      </a:r>
                      <a:endParaRPr lang="en-US" sz="900" b="0" i="0" u="none" strike="noStrike" kern="1200" dirty="0">
                        <a:solidFill>
                          <a:srgbClr val="000000"/>
                        </a:solidFill>
                        <a:effectLst/>
                        <a:latin typeface="Arial Narrow" panose="020B0606020202030204" pitchFamily="34" charset="0"/>
                        <a:ea typeface="+mn-ea"/>
                        <a:cs typeface="+mn-cs"/>
                      </a:endParaRPr>
                    </a:p>
                  </a:txBody>
                  <a:tcPr marL="4196" marR="4196" marT="4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47990">
                <a:tc>
                  <a:txBody>
                    <a:bodyPr/>
                    <a:lstStyle/>
                    <a:p>
                      <a:pPr marL="58738" indent="0" algn="l" defTabSz="914400" rtl="0" eaLnBrk="1" fontAlgn="ctr" latinLnBrk="0" hangingPunct="1">
                        <a:tabLst>
                          <a:tab pos="58738" algn="l"/>
                        </a:tabLst>
                      </a:pPr>
                      <a:r>
                        <a:rPr lang="en-US" sz="900" b="0" i="0" u="none" strike="noStrike" kern="1200" dirty="0">
                          <a:solidFill>
                            <a:srgbClr val="000000"/>
                          </a:solidFill>
                          <a:effectLst/>
                          <a:latin typeface="Arial Narrow" panose="020B0606020202030204" pitchFamily="34" charset="0"/>
                          <a:ea typeface="+mn-ea"/>
                          <a:cs typeface="+mn-cs"/>
                        </a:rPr>
                        <a:t>- </a:t>
                      </a:r>
                      <a:r>
                        <a:rPr lang="en-US" sz="900" b="0" i="0" u="none" strike="noStrike" kern="1200" dirty="0" err="1">
                          <a:solidFill>
                            <a:srgbClr val="000000"/>
                          </a:solidFill>
                          <a:effectLst/>
                          <a:latin typeface="Arial Narrow" panose="020B0606020202030204" pitchFamily="34" charset="0"/>
                          <a:ea typeface="+mn-ea"/>
                          <a:cs typeface="+mn-cs"/>
                        </a:rPr>
                        <a:t>Khi</a:t>
                      </a:r>
                      <a:r>
                        <a:rPr lang="en-US" sz="900" b="0" i="0" u="none" strike="noStrike" kern="1200" dirty="0">
                          <a:solidFill>
                            <a:srgbClr val="000000"/>
                          </a:solidFill>
                          <a:effectLst/>
                          <a:latin typeface="Arial Narrow" panose="020B0606020202030204" pitchFamily="34" charset="0"/>
                          <a:ea typeface="+mn-ea"/>
                          <a:cs typeface="+mn-cs"/>
                        </a:rPr>
                        <a:t> maintain OCC account dung task </a:t>
                      </a:r>
                      <a:r>
                        <a:rPr lang="en-US" sz="900" b="0" i="0" u="none" strike="noStrike" kern="1200" dirty="0" err="1">
                          <a:solidFill>
                            <a:srgbClr val="000000"/>
                          </a:solidFill>
                          <a:effectLst/>
                          <a:latin typeface="Arial Narrow" panose="020B0606020202030204" pitchFamily="34" charset="0"/>
                          <a:ea typeface="+mn-ea"/>
                          <a:cs typeface="+mn-cs"/>
                        </a:rPr>
                        <a:t>nào</a:t>
                      </a:r>
                      <a:r>
                        <a:rPr lang="en-US" sz="900" b="0" i="0" u="none" strike="noStrike" kern="1200" dirty="0">
                          <a:solidFill>
                            <a:srgbClr val="000000"/>
                          </a:solidFill>
                          <a:effectLst/>
                          <a:latin typeface="Arial Narrow" panose="020B0606020202030204" pitchFamily="34" charset="0"/>
                          <a:ea typeface="+mn-ea"/>
                          <a:cs typeface="+mn-cs"/>
                        </a:rPr>
                        <a:t>, setup , upgrade </a:t>
                      </a:r>
                      <a:r>
                        <a:rPr lang="en-US" sz="900" b="0" i="0" u="none" strike="noStrike" kern="1200" dirty="0" err="1">
                          <a:solidFill>
                            <a:srgbClr val="000000"/>
                          </a:solidFill>
                          <a:effectLst/>
                          <a:latin typeface="Arial Narrow" panose="020B0606020202030204" pitchFamily="34" charset="0"/>
                          <a:ea typeface="+mn-ea"/>
                          <a:cs typeface="+mn-cs"/>
                        </a:rPr>
                        <a:t>các</a:t>
                      </a:r>
                      <a:r>
                        <a:rPr lang="en-US" sz="900" b="0" i="0" u="none" strike="noStrike" kern="1200" dirty="0">
                          <a:solidFill>
                            <a:srgbClr val="000000"/>
                          </a:solidFill>
                          <a:effectLst/>
                          <a:latin typeface="Arial Narrow" panose="020B0606020202030204" pitchFamily="34" charset="0"/>
                          <a:ea typeface="+mn-ea"/>
                          <a:cs typeface="+mn-cs"/>
                        </a:rPr>
                        <a:t> test tool ATT/ Vehicle spy/ QXDM / </a:t>
                      </a:r>
                      <a:r>
                        <a:rPr lang="en-US" sz="900" b="0" i="0" u="none" strike="noStrike" kern="1200" dirty="0" err="1">
                          <a:solidFill>
                            <a:srgbClr val="000000"/>
                          </a:solidFill>
                          <a:effectLst/>
                          <a:latin typeface="Arial Narrow" panose="020B0606020202030204" pitchFamily="34" charset="0"/>
                          <a:ea typeface="+mn-ea"/>
                          <a:cs typeface="+mn-cs"/>
                        </a:rPr>
                        <a:t>DPS,test</a:t>
                      </a:r>
                      <a:r>
                        <a:rPr lang="en-US" sz="900" b="0" i="0" u="none" strike="noStrike" kern="1200" dirty="0">
                          <a:solidFill>
                            <a:srgbClr val="000000"/>
                          </a:solidFill>
                          <a:effectLst/>
                          <a:latin typeface="Arial Narrow" panose="020B0606020202030204" pitchFamily="34" charset="0"/>
                          <a:ea typeface="+mn-ea"/>
                          <a:cs typeface="+mn-cs"/>
                        </a:rPr>
                        <a:t> </a:t>
                      </a:r>
                      <a:r>
                        <a:rPr lang="en-US" sz="900" b="0" i="0" u="none" strike="noStrike" kern="1200" dirty="0" err="1">
                          <a:solidFill>
                            <a:srgbClr val="000000"/>
                          </a:solidFill>
                          <a:effectLst/>
                          <a:latin typeface="Arial Narrow" panose="020B0606020202030204" pitchFamily="34" charset="0"/>
                          <a:ea typeface="+mn-ea"/>
                          <a:cs typeface="+mn-cs"/>
                        </a:rPr>
                        <a:t>ethernet</a:t>
                      </a:r>
                      <a:r>
                        <a:rPr lang="en-US" sz="900" b="0" i="0" u="none" strike="noStrike" kern="1200" dirty="0">
                          <a:solidFill>
                            <a:srgbClr val="000000"/>
                          </a:solidFill>
                          <a:effectLst/>
                          <a:latin typeface="Arial Narrow" panose="020B0606020202030204" pitchFamily="34" charset="0"/>
                          <a:ea typeface="+mn-ea"/>
                          <a:cs typeface="+mn-cs"/>
                        </a:rPr>
                        <a:t> FSA tool ..</a:t>
                      </a:r>
                      <a:br>
                        <a:rPr lang="en-US" sz="900" b="0" i="0" u="none" strike="noStrike" kern="1200" dirty="0">
                          <a:solidFill>
                            <a:srgbClr val="000000"/>
                          </a:solidFill>
                          <a:effectLst/>
                          <a:latin typeface="Arial Narrow" panose="020B0606020202030204" pitchFamily="34" charset="0"/>
                          <a:ea typeface="+mn-ea"/>
                          <a:cs typeface="+mn-cs"/>
                        </a:rPr>
                      </a:br>
                      <a:r>
                        <a:rPr lang="en-US" sz="900" b="0" i="0" u="none" strike="noStrike" kern="1200" dirty="0">
                          <a:solidFill>
                            <a:srgbClr val="000000"/>
                          </a:solidFill>
                          <a:effectLst/>
                          <a:latin typeface="Arial Narrow" panose="020B0606020202030204" pitchFamily="34" charset="0"/>
                          <a:ea typeface="+mn-ea"/>
                          <a:cs typeface="+mn-cs"/>
                        </a:rPr>
                        <a:t>- All setup environment for project or support member to check, fix or Set up software, hardware =&gt; Impact overall productivity ??</a:t>
                      </a:r>
                    </a:p>
                  </a:txBody>
                  <a:tcPr marL="6485" marR="6485" marT="6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r>
                        <a:rPr lang="en-US" sz="900" b="0" i="0" u="none" strike="noStrike" kern="1200" dirty="0" smtClean="0">
                          <a:solidFill>
                            <a:srgbClr val="000000"/>
                          </a:solidFill>
                          <a:effectLst/>
                          <a:latin typeface="Arial Narrow" panose="020B0606020202030204" pitchFamily="34" charset="0"/>
                          <a:ea typeface="+mn-ea"/>
                          <a:cs typeface="+mn-cs"/>
                        </a:rPr>
                        <a:t>- Set </a:t>
                      </a:r>
                      <a:r>
                        <a:rPr lang="en-US" sz="900" b="0" i="0" u="none" strike="noStrike" kern="1200" dirty="0">
                          <a:solidFill>
                            <a:srgbClr val="000000"/>
                          </a:solidFill>
                          <a:effectLst/>
                          <a:latin typeface="Arial Narrow" panose="020B0606020202030204" pitchFamily="34" charset="0"/>
                          <a:ea typeface="+mn-ea"/>
                          <a:cs typeface="+mn-cs"/>
                        </a:rPr>
                        <a:t>up </a:t>
                      </a:r>
                      <a:r>
                        <a:rPr lang="en-US" sz="900" b="0" i="0" u="none" strike="noStrike" kern="1200" dirty="0" err="1">
                          <a:solidFill>
                            <a:srgbClr val="000000"/>
                          </a:solidFill>
                          <a:effectLst/>
                          <a:latin typeface="Arial Narrow" panose="020B0606020202030204" pitchFamily="34" charset="0"/>
                          <a:ea typeface="+mn-ea"/>
                          <a:cs typeface="+mn-cs"/>
                        </a:rPr>
                        <a:t>cho</a:t>
                      </a:r>
                      <a:r>
                        <a:rPr lang="en-US" sz="900" b="0" i="0" u="none" strike="noStrike" kern="1200" dirty="0">
                          <a:solidFill>
                            <a:srgbClr val="000000"/>
                          </a:solidFill>
                          <a:effectLst/>
                          <a:latin typeface="Arial Narrow" panose="020B0606020202030204" pitchFamily="34" charset="0"/>
                          <a:ea typeface="+mn-ea"/>
                          <a:cs typeface="+mn-cs"/>
                        </a:rPr>
                        <a:t> </a:t>
                      </a:r>
                      <a:r>
                        <a:rPr lang="en-US" sz="900" b="0" i="0" u="none" strike="noStrike" kern="1200" dirty="0" err="1">
                          <a:solidFill>
                            <a:srgbClr val="000000"/>
                          </a:solidFill>
                          <a:effectLst/>
                          <a:latin typeface="Arial Narrow" panose="020B0606020202030204" pitchFamily="34" charset="0"/>
                          <a:ea typeface="+mn-ea"/>
                          <a:cs typeface="+mn-cs"/>
                        </a:rPr>
                        <a:t>mình</a:t>
                      </a:r>
                      <a:r>
                        <a:rPr lang="en-US" sz="900" b="0" i="0" u="none" strike="noStrike" kern="1200" dirty="0">
                          <a:solidFill>
                            <a:srgbClr val="000000"/>
                          </a:solidFill>
                          <a:effectLst/>
                          <a:latin typeface="Arial Narrow" panose="020B0606020202030204" pitchFamily="34" charset="0"/>
                          <a:ea typeface="+mn-ea"/>
                          <a:cs typeface="+mn-cs"/>
                        </a:rPr>
                        <a:t> </a:t>
                      </a:r>
                      <a:r>
                        <a:rPr lang="en-US" sz="900" b="0" i="0" u="none" strike="noStrike" kern="1200" dirty="0" err="1">
                          <a:solidFill>
                            <a:srgbClr val="000000"/>
                          </a:solidFill>
                          <a:effectLst/>
                          <a:latin typeface="Arial Narrow" panose="020B0606020202030204" pitchFamily="34" charset="0"/>
                          <a:ea typeface="+mn-ea"/>
                          <a:cs typeface="+mn-cs"/>
                        </a:rPr>
                        <a:t>để</a:t>
                      </a:r>
                      <a:r>
                        <a:rPr lang="en-US" sz="900" b="0" i="0" u="none" strike="noStrike" kern="1200" dirty="0">
                          <a:solidFill>
                            <a:srgbClr val="000000"/>
                          </a:solidFill>
                          <a:effectLst/>
                          <a:latin typeface="Arial Narrow" panose="020B0606020202030204" pitchFamily="34" charset="0"/>
                          <a:ea typeface="+mn-ea"/>
                          <a:cs typeface="+mn-cs"/>
                        </a:rPr>
                        <a:t> </a:t>
                      </a:r>
                      <a:r>
                        <a:rPr lang="en-US" sz="900" b="0" i="0" u="none" strike="noStrike" kern="1200" dirty="0" err="1">
                          <a:solidFill>
                            <a:srgbClr val="000000"/>
                          </a:solidFill>
                          <a:effectLst/>
                          <a:latin typeface="Arial Narrow" panose="020B0606020202030204" pitchFamily="34" charset="0"/>
                          <a:ea typeface="+mn-ea"/>
                          <a:cs typeface="+mn-cs"/>
                        </a:rPr>
                        <a:t>chạy</a:t>
                      </a:r>
                      <a:r>
                        <a:rPr lang="en-US" sz="900" b="0" i="0" u="none" strike="noStrike" kern="1200" dirty="0">
                          <a:solidFill>
                            <a:srgbClr val="000000"/>
                          </a:solidFill>
                          <a:effectLst/>
                          <a:latin typeface="Arial Narrow" panose="020B0606020202030204" pitchFamily="34" charset="0"/>
                          <a:ea typeface="+mn-ea"/>
                          <a:cs typeface="+mn-cs"/>
                        </a:rPr>
                        <a:t> </a:t>
                      </a:r>
                      <a:r>
                        <a:rPr lang="en-US" sz="900" b="0" i="0" u="none" strike="noStrike" kern="1200" dirty="0" smtClean="0">
                          <a:solidFill>
                            <a:srgbClr val="000000"/>
                          </a:solidFill>
                          <a:effectLst/>
                          <a:latin typeface="Arial Narrow" panose="020B0606020202030204" pitchFamily="34" charset="0"/>
                          <a:ea typeface="+mn-ea"/>
                          <a:cs typeface="+mn-cs"/>
                        </a:rPr>
                        <a:t>test</a:t>
                      </a:r>
                      <a:r>
                        <a:rPr lang="en-US" sz="900" b="0" i="0" u="none" strike="noStrike" kern="1200" baseline="0" dirty="0" smtClean="0">
                          <a:solidFill>
                            <a:srgbClr val="000000"/>
                          </a:solidFill>
                          <a:effectLst/>
                          <a:latin typeface="Arial Narrow" panose="020B0606020202030204" pitchFamily="34" charset="0"/>
                          <a:ea typeface="+mn-ea"/>
                          <a:cs typeface="+mn-cs"/>
                        </a:rPr>
                        <a:t> </a:t>
                      </a:r>
                      <a:r>
                        <a:rPr lang="en-US" sz="900" b="0" i="0" u="none" strike="noStrike" kern="1200" baseline="0" dirty="0" smtClean="0">
                          <a:solidFill>
                            <a:srgbClr val="000000"/>
                          </a:solidFill>
                          <a:effectLst/>
                          <a:latin typeface="Arial Narrow" panose="020B0606020202030204" pitchFamily="34" charset="0"/>
                          <a:ea typeface="+mn-ea"/>
                          <a:cs typeface="+mn-cs"/>
                          <a:sym typeface="Wingdings" panose="05000000000000000000" pitchFamily="2" charset="2"/>
                        </a:rPr>
                        <a:t> </a:t>
                      </a:r>
                      <a:r>
                        <a:rPr lang="en-US" sz="900" b="1" i="0" u="none" strike="noStrike" kern="1200" dirty="0" smtClean="0">
                          <a:solidFill>
                            <a:srgbClr val="000000"/>
                          </a:solidFill>
                          <a:effectLst/>
                          <a:latin typeface="Arial Narrow" panose="020B0606020202030204" pitchFamily="34" charset="0"/>
                          <a:ea typeface="+mn-ea"/>
                          <a:cs typeface="+mn-cs"/>
                        </a:rPr>
                        <a:t>2-1</a:t>
                      </a:r>
                      <a:r>
                        <a:rPr lang="en-US" sz="900" b="0" i="0" u="none" strike="noStrike" kern="1200" dirty="0" smtClean="0">
                          <a:solidFill>
                            <a:srgbClr val="000000"/>
                          </a:solidFill>
                          <a:effectLst/>
                          <a:latin typeface="Arial Narrow" panose="020B0606020202030204" pitchFamily="34" charset="0"/>
                          <a:ea typeface="+mn-ea"/>
                          <a:cs typeface="+mn-cs"/>
                        </a:rPr>
                        <a:t>. </a:t>
                      </a:r>
                      <a:r>
                        <a:rPr lang="en-US" sz="900" b="0" i="0" u="none" strike="noStrike" kern="1200" dirty="0">
                          <a:solidFill>
                            <a:srgbClr val="000000"/>
                          </a:solidFill>
                          <a:effectLst/>
                          <a:latin typeface="Arial Narrow" panose="020B0606020202030204" pitchFamily="34" charset="0"/>
                          <a:ea typeface="+mn-ea"/>
                          <a:cs typeface="+mn-cs"/>
                        </a:rPr>
                        <a:t>Test Environment setup</a:t>
                      </a:r>
                      <a:br>
                        <a:rPr lang="en-US" sz="900" b="0" i="0" u="none" strike="noStrike" kern="1200" dirty="0">
                          <a:solidFill>
                            <a:srgbClr val="000000"/>
                          </a:solidFill>
                          <a:effectLst/>
                          <a:latin typeface="Arial Narrow" panose="020B0606020202030204" pitchFamily="34" charset="0"/>
                          <a:ea typeface="+mn-ea"/>
                          <a:cs typeface="+mn-cs"/>
                        </a:rPr>
                      </a:br>
                      <a:r>
                        <a:rPr lang="en-US" sz="900" b="0" i="0" u="none" strike="noStrike" kern="1200" dirty="0" smtClean="0">
                          <a:solidFill>
                            <a:srgbClr val="000000"/>
                          </a:solidFill>
                          <a:effectLst/>
                          <a:latin typeface="Arial Narrow" panose="020B0606020202030204" pitchFamily="34" charset="0"/>
                          <a:ea typeface="+mn-ea"/>
                          <a:cs typeface="+mn-cs"/>
                        </a:rPr>
                        <a:t>- Setup </a:t>
                      </a:r>
                      <a:r>
                        <a:rPr lang="en-US" sz="900" b="0" i="0" u="none" strike="noStrike" kern="1200" dirty="0" err="1">
                          <a:solidFill>
                            <a:srgbClr val="000000"/>
                          </a:solidFill>
                          <a:effectLst/>
                          <a:latin typeface="Arial Narrow" panose="020B0606020202030204" pitchFamily="34" charset="0"/>
                          <a:ea typeface="+mn-ea"/>
                          <a:cs typeface="+mn-cs"/>
                        </a:rPr>
                        <a:t>cho</a:t>
                      </a:r>
                      <a:r>
                        <a:rPr lang="en-US" sz="900" b="0" i="0" u="none" strike="noStrike" kern="1200" dirty="0">
                          <a:solidFill>
                            <a:srgbClr val="000000"/>
                          </a:solidFill>
                          <a:effectLst/>
                          <a:latin typeface="Arial Narrow" panose="020B0606020202030204" pitchFamily="34" charset="0"/>
                          <a:ea typeface="+mn-ea"/>
                          <a:cs typeface="+mn-cs"/>
                        </a:rPr>
                        <a:t> team/investigate </a:t>
                      </a:r>
                      <a:r>
                        <a:rPr lang="en-US" sz="900" b="0" i="0" u="none" strike="noStrike" kern="1200" dirty="0" err="1">
                          <a:solidFill>
                            <a:srgbClr val="000000"/>
                          </a:solidFill>
                          <a:effectLst/>
                          <a:latin typeface="Arial Narrow" panose="020B0606020202030204" pitchFamily="34" charset="0"/>
                          <a:ea typeface="+mn-ea"/>
                          <a:cs typeface="+mn-cs"/>
                        </a:rPr>
                        <a:t>cách</a:t>
                      </a:r>
                      <a:r>
                        <a:rPr lang="en-US" sz="900" b="0" i="0" u="none" strike="noStrike" kern="1200" dirty="0">
                          <a:solidFill>
                            <a:srgbClr val="000000"/>
                          </a:solidFill>
                          <a:effectLst/>
                          <a:latin typeface="Arial Narrow" panose="020B0606020202030204" pitchFamily="34" charset="0"/>
                          <a:ea typeface="+mn-ea"/>
                          <a:cs typeface="+mn-cs"/>
                        </a:rPr>
                        <a:t> </a:t>
                      </a:r>
                      <a:r>
                        <a:rPr lang="en-US" sz="900" b="0" i="0" u="none" strike="noStrike" kern="1200" dirty="0" err="1">
                          <a:solidFill>
                            <a:srgbClr val="000000"/>
                          </a:solidFill>
                          <a:effectLst/>
                          <a:latin typeface="Arial Narrow" panose="020B0606020202030204" pitchFamily="34" charset="0"/>
                          <a:ea typeface="+mn-ea"/>
                          <a:cs typeface="+mn-cs"/>
                        </a:rPr>
                        <a:t>dùng</a:t>
                      </a:r>
                      <a:r>
                        <a:rPr lang="en-US" sz="900" b="0" i="0" u="none" strike="noStrike" kern="1200" dirty="0">
                          <a:solidFill>
                            <a:srgbClr val="000000"/>
                          </a:solidFill>
                          <a:effectLst/>
                          <a:latin typeface="Arial Narrow" panose="020B0606020202030204" pitchFamily="34" charset="0"/>
                          <a:ea typeface="+mn-ea"/>
                          <a:cs typeface="+mn-cs"/>
                        </a:rPr>
                        <a:t> </a:t>
                      </a:r>
                      <a:r>
                        <a:rPr lang="en-US" sz="900" b="0" i="0" u="none" strike="noStrike" kern="1200" dirty="0" err="1">
                          <a:solidFill>
                            <a:srgbClr val="000000"/>
                          </a:solidFill>
                          <a:effectLst/>
                          <a:latin typeface="Arial Narrow" panose="020B0606020202030204" pitchFamily="34" charset="0"/>
                          <a:ea typeface="+mn-ea"/>
                          <a:cs typeface="+mn-cs"/>
                        </a:rPr>
                        <a:t>cho</a:t>
                      </a:r>
                      <a:r>
                        <a:rPr lang="en-US" sz="900" b="0" i="0" u="none" strike="noStrike" kern="1200" dirty="0">
                          <a:solidFill>
                            <a:srgbClr val="000000"/>
                          </a:solidFill>
                          <a:effectLst/>
                          <a:latin typeface="Arial Narrow" panose="020B0606020202030204" pitchFamily="34" charset="0"/>
                          <a:ea typeface="+mn-ea"/>
                          <a:cs typeface="+mn-cs"/>
                        </a:rPr>
                        <a:t> </a:t>
                      </a:r>
                      <a:r>
                        <a:rPr lang="en-US" sz="900" b="0" i="0" u="none" strike="noStrike" kern="1200" dirty="0" err="1">
                          <a:solidFill>
                            <a:srgbClr val="000000"/>
                          </a:solidFill>
                          <a:effectLst/>
                          <a:latin typeface="Arial Narrow" panose="020B0606020202030204" pitchFamily="34" charset="0"/>
                          <a:ea typeface="+mn-ea"/>
                          <a:cs typeface="+mn-cs"/>
                        </a:rPr>
                        <a:t>dự</a:t>
                      </a:r>
                      <a:r>
                        <a:rPr lang="en-US" sz="900" b="0" i="0" u="none" strike="noStrike" kern="1200" dirty="0">
                          <a:solidFill>
                            <a:srgbClr val="000000"/>
                          </a:solidFill>
                          <a:effectLst/>
                          <a:latin typeface="Arial Narrow" panose="020B0606020202030204" pitchFamily="34" charset="0"/>
                          <a:ea typeface="+mn-ea"/>
                          <a:cs typeface="+mn-cs"/>
                        </a:rPr>
                        <a:t> </a:t>
                      </a:r>
                      <a:r>
                        <a:rPr lang="en-US" sz="900" b="0" i="0" u="none" strike="noStrike" kern="1200" dirty="0" err="1">
                          <a:solidFill>
                            <a:srgbClr val="000000"/>
                          </a:solidFill>
                          <a:effectLst/>
                          <a:latin typeface="Arial Narrow" panose="020B0606020202030204" pitchFamily="34" charset="0"/>
                          <a:ea typeface="+mn-ea"/>
                          <a:cs typeface="+mn-cs"/>
                        </a:rPr>
                        <a:t>án</a:t>
                      </a:r>
                      <a:r>
                        <a:rPr lang="en-US" sz="900" b="0" i="0" u="none" strike="noStrike" kern="1200" dirty="0">
                          <a:solidFill>
                            <a:srgbClr val="000000"/>
                          </a:solidFill>
                          <a:effectLst/>
                          <a:latin typeface="Arial Narrow" panose="020B0606020202030204" pitchFamily="34" charset="0"/>
                          <a:ea typeface="+mn-ea"/>
                          <a:cs typeface="+mn-cs"/>
                        </a:rPr>
                        <a:t> </a:t>
                      </a:r>
                      <a:endParaRPr lang="en-US" sz="900" b="0" i="0" u="none" strike="noStrike" kern="1200" dirty="0" smtClean="0">
                        <a:solidFill>
                          <a:srgbClr val="000000"/>
                        </a:solidFill>
                        <a:effectLst/>
                        <a:latin typeface="Arial Narrow" panose="020B0606020202030204" pitchFamily="34" charset="0"/>
                        <a:ea typeface="+mn-ea"/>
                        <a:cs typeface="+mn-cs"/>
                      </a:endParaRPr>
                    </a:p>
                    <a:p>
                      <a:pPr marL="58738" indent="0" algn="l" defTabSz="914400" rtl="0" eaLnBrk="1" fontAlgn="ctr" latinLnBrk="0" hangingPunct="1"/>
                      <a:r>
                        <a:rPr lang="en-US" sz="900" b="0" i="0" u="none" strike="noStrike" kern="1200" dirty="0" smtClean="0">
                          <a:solidFill>
                            <a:srgbClr val="000000"/>
                          </a:solidFill>
                          <a:effectLst/>
                          <a:latin typeface="Arial Narrow" panose="020B0606020202030204" pitchFamily="34" charset="0"/>
                          <a:ea typeface="+mn-ea"/>
                          <a:cs typeface="+mn-cs"/>
                          <a:sym typeface="Wingdings" panose="05000000000000000000" pitchFamily="2" charset="2"/>
                        </a:rPr>
                        <a:t></a:t>
                      </a:r>
                      <a:r>
                        <a:rPr lang="en-US" sz="900" b="0" i="0" u="none" strike="noStrike" kern="1200" dirty="0" smtClean="0">
                          <a:solidFill>
                            <a:srgbClr val="000000"/>
                          </a:solidFill>
                          <a:effectLst/>
                          <a:latin typeface="Arial Narrow" panose="020B0606020202030204" pitchFamily="34" charset="0"/>
                          <a:ea typeface="+mn-ea"/>
                          <a:cs typeface="+mn-cs"/>
                        </a:rPr>
                        <a:t> </a:t>
                      </a:r>
                      <a:r>
                        <a:rPr lang="en-US" sz="900" b="1" i="0" u="none" strike="noStrike" kern="1200" dirty="0" smtClean="0">
                          <a:solidFill>
                            <a:srgbClr val="000000"/>
                          </a:solidFill>
                          <a:effectLst/>
                          <a:latin typeface="Arial Narrow" panose="020B0606020202030204" pitchFamily="34" charset="0"/>
                          <a:ea typeface="+mn-ea"/>
                          <a:cs typeface="+mn-cs"/>
                        </a:rPr>
                        <a:t>2-3</a:t>
                      </a:r>
                      <a:r>
                        <a:rPr lang="en-US" sz="900" b="1" i="0" u="none" strike="noStrike" kern="1200" dirty="0">
                          <a:solidFill>
                            <a:srgbClr val="000000"/>
                          </a:solidFill>
                          <a:effectLst/>
                          <a:latin typeface="Arial Narrow" panose="020B0606020202030204" pitchFamily="34" charset="0"/>
                          <a:ea typeface="+mn-ea"/>
                          <a:cs typeface="+mn-cs"/>
                        </a:rPr>
                        <a:t>. </a:t>
                      </a:r>
                      <a:r>
                        <a:rPr lang="en-US" sz="900" b="0" i="0" u="none" strike="noStrike" kern="1200" dirty="0">
                          <a:solidFill>
                            <a:srgbClr val="000000"/>
                          </a:solidFill>
                          <a:effectLst/>
                          <a:latin typeface="Arial Narrow" panose="020B0606020202030204" pitchFamily="34" charset="0"/>
                          <a:ea typeface="+mn-ea"/>
                          <a:cs typeface="+mn-cs"/>
                        </a:rPr>
                        <a:t>Project - Test Environment setup</a:t>
                      </a:r>
                      <a:br>
                        <a:rPr lang="en-US" sz="900" b="0" i="0" u="none" strike="noStrike" kern="1200" dirty="0">
                          <a:solidFill>
                            <a:srgbClr val="000000"/>
                          </a:solidFill>
                          <a:effectLst/>
                          <a:latin typeface="Arial Narrow" panose="020B0606020202030204" pitchFamily="34" charset="0"/>
                          <a:ea typeface="+mn-ea"/>
                          <a:cs typeface="+mn-cs"/>
                        </a:rPr>
                      </a:br>
                      <a:endParaRPr lang="en-US" sz="900" b="0" i="0" u="none" strike="noStrike" kern="1200" dirty="0">
                        <a:solidFill>
                          <a:srgbClr val="000000"/>
                        </a:solidFill>
                        <a:effectLst/>
                        <a:latin typeface="Arial Narrow" panose="020B0606020202030204" pitchFamily="34" charset="0"/>
                        <a:ea typeface="+mn-ea"/>
                        <a:cs typeface="+mn-cs"/>
                      </a:endParaRPr>
                    </a:p>
                  </a:txBody>
                  <a:tcPr marL="6485" marR="6485" marT="6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4053">
                <a:tc>
                  <a:txBody>
                    <a:bodyPr/>
                    <a:lstStyle/>
                    <a:p>
                      <a:pPr marL="58738" indent="0" algn="l" defTabSz="914400" rtl="0" eaLnBrk="1" fontAlgn="ctr" latinLnBrk="0" hangingPunct="1">
                        <a:tabLst>
                          <a:tab pos="58738" algn="l"/>
                        </a:tabLst>
                      </a:pPr>
                      <a:r>
                        <a:rPr lang="vi-VN" sz="900" b="0" i="0" u="none" strike="noStrike" kern="1200" dirty="0">
                          <a:solidFill>
                            <a:srgbClr val="000000"/>
                          </a:solidFill>
                          <a:effectLst/>
                          <a:latin typeface="Arial Narrow" panose="020B0606020202030204" pitchFamily="34" charset="0"/>
                          <a:ea typeface="+mn-ea"/>
                          <a:cs typeface="+mn-cs"/>
                        </a:rPr>
                        <a:t>Tạo test data để test thi khai vào đâu? Vì người tạo test data đôi khi không phải là người execute test</a:t>
                      </a:r>
                    </a:p>
                  </a:txBody>
                  <a:tcPr marL="6485" marR="6485" marT="6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r>
                        <a:rPr lang="en-US" sz="900" b="1" i="0" u="none" strike="noStrike" kern="1200" dirty="0">
                          <a:solidFill>
                            <a:srgbClr val="000000"/>
                          </a:solidFill>
                          <a:effectLst/>
                          <a:latin typeface="Arial Narrow" panose="020B0606020202030204" pitchFamily="34" charset="0"/>
                          <a:ea typeface="+mn-ea"/>
                          <a:cs typeface="+mn-cs"/>
                        </a:rPr>
                        <a:t>2-3</a:t>
                      </a:r>
                      <a:r>
                        <a:rPr lang="en-US" sz="900" b="0" i="0" u="none" strike="noStrike" kern="1200" dirty="0">
                          <a:solidFill>
                            <a:srgbClr val="000000"/>
                          </a:solidFill>
                          <a:effectLst/>
                          <a:latin typeface="Arial Narrow" panose="020B0606020202030204" pitchFamily="34" charset="0"/>
                          <a:ea typeface="+mn-ea"/>
                          <a:cs typeface="+mn-cs"/>
                        </a:rPr>
                        <a:t>. </a:t>
                      </a:r>
                      <a:r>
                        <a:rPr lang="en-US" sz="900" b="0" i="0" u="none" strike="noStrike" kern="1200" dirty="0" smtClean="0">
                          <a:solidFill>
                            <a:srgbClr val="000000"/>
                          </a:solidFill>
                          <a:effectLst/>
                          <a:latin typeface="Arial Narrow" panose="020B0606020202030204" pitchFamily="34" charset="0"/>
                          <a:ea typeface="+mn-ea"/>
                          <a:cs typeface="+mn-cs"/>
                        </a:rPr>
                        <a:t>Project - Test </a:t>
                      </a:r>
                      <a:r>
                        <a:rPr lang="en-US" sz="900" b="0" i="0" u="none" strike="noStrike" kern="1200" dirty="0">
                          <a:solidFill>
                            <a:srgbClr val="000000"/>
                          </a:solidFill>
                          <a:effectLst/>
                          <a:latin typeface="Arial Narrow" panose="020B0606020202030204" pitchFamily="34" charset="0"/>
                          <a:ea typeface="+mn-ea"/>
                          <a:cs typeface="+mn-cs"/>
                        </a:rPr>
                        <a:t>Environment Setup</a:t>
                      </a:r>
                    </a:p>
                  </a:txBody>
                  <a:tcPr marL="6485" marR="6485" marT="6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5085">
                <a:tc>
                  <a:txBody>
                    <a:bodyPr/>
                    <a:lstStyle/>
                    <a:p>
                      <a:pPr marL="58738" indent="0" algn="l" defTabSz="914400" rtl="0" eaLnBrk="1" fontAlgn="ctr" latinLnBrk="0" hangingPunct="1">
                        <a:tabLst>
                          <a:tab pos="58738" algn="l"/>
                        </a:tabLst>
                      </a:pPr>
                      <a:r>
                        <a:rPr lang="vi-VN" sz="900" b="0" i="0" u="none" strike="noStrike" kern="1200" dirty="0">
                          <a:solidFill>
                            <a:srgbClr val="000000"/>
                          </a:solidFill>
                          <a:effectLst/>
                          <a:latin typeface="Arial Narrow" panose="020B0606020202030204" pitchFamily="34" charset="0"/>
                          <a:ea typeface="+mn-ea"/>
                          <a:cs typeface="+mn-cs"/>
                        </a:rPr>
                        <a:t>Investigate Tool thì khai vào đâu</a:t>
                      </a:r>
                      <a:br>
                        <a:rPr lang="vi-VN" sz="900" b="0" i="0" u="none" strike="noStrike" kern="1200" dirty="0">
                          <a:solidFill>
                            <a:srgbClr val="000000"/>
                          </a:solidFill>
                          <a:effectLst/>
                          <a:latin typeface="Arial Narrow" panose="020B0606020202030204" pitchFamily="34" charset="0"/>
                          <a:ea typeface="+mn-ea"/>
                          <a:cs typeface="+mn-cs"/>
                        </a:rPr>
                      </a:br>
                      <a:r>
                        <a:rPr lang="vi-VN" sz="900" b="0" i="0" u="none" strike="noStrike" kern="1200" dirty="0">
                          <a:solidFill>
                            <a:srgbClr val="000000"/>
                          </a:solidFill>
                          <a:effectLst/>
                          <a:latin typeface="Arial Narrow" panose="020B0606020202030204" pitchFamily="34" charset="0"/>
                          <a:ea typeface="+mn-ea"/>
                          <a:cs typeface="+mn-cs"/>
                        </a:rPr>
                        <a:t>Đôi khi investigate xong thì người investigate lại không test mà transfer cho member test. Có những tool investigate xong thì lại không dùng</a:t>
                      </a:r>
                    </a:p>
                  </a:txBody>
                  <a:tcPr marL="6485" marR="6485" marT="6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r>
                        <a:rPr lang="en-US" sz="900" b="1" i="0" u="none" strike="noStrike" kern="1200" dirty="0">
                          <a:solidFill>
                            <a:srgbClr val="000000"/>
                          </a:solidFill>
                          <a:effectLst/>
                          <a:latin typeface="Arial Narrow" panose="020B0606020202030204" pitchFamily="34" charset="0"/>
                          <a:ea typeface="+mn-ea"/>
                          <a:cs typeface="+mn-cs"/>
                        </a:rPr>
                        <a:t>2-3</a:t>
                      </a:r>
                      <a:r>
                        <a:rPr lang="en-US" sz="900" b="0" i="0" u="none" strike="noStrike" kern="1200" dirty="0">
                          <a:solidFill>
                            <a:srgbClr val="000000"/>
                          </a:solidFill>
                          <a:effectLst/>
                          <a:latin typeface="Arial Narrow" panose="020B0606020202030204" pitchFamily="34" charset="0"/>
                          <a:ea typeface="+mn-ea"/>
                          <a:cs typeface="+mn-cs"/>
                        </a:rPr>
                        <a:t>. Project - Test Environment setup</a:t>
                      </a:r>
                    </a:p>
                  </a:txBody>
                  <a:tcPr marL="6485" marR="6485" marT="6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402464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16"/>
          <p:cNvSpPr>
            <a:spLocks noChangeShapeType="1"/>
          </p:cNvSpPr>
          <p:nvPr/>
        </p:nvSpPr>
        <p:spPr bwMode="auto">
          <a:xfrm>
            <a:off x="0" y="592138"/>
            <a:ext cx="9906000" cy="0"/>
          </a:xfrm>
          <a:prstGeom prst="line">
            <a:avLst/>
          </a:prstGeom>
          <a:noFill/>
          <a:ln w="9525">
            <a:solidFill>
              <a:schemeClr val="tx1"/>
            </a:solidFill>
            <a:round/>
            <a:headEnd/>
            <a:tailEnd/>
          </a:ln>
        </p:spPr>
        <p:txBody>
          <a:bodyPr/>
          <a:lstStyle/>
          <a:p>
            <a:endParaRPr lang="ko-KR" altLang="en-US" dirty="0"/>
          </a:p>
        </p:txBody>
      </p:sp>
      <p:sp>
        <p:nvSpPr>
          <p:cNvPr id="31" name="Text Box 41"/>
          <p:cNvSpPr txBox="1">
            <a:spLocks noChangeArrowheads="1"/>
          </p:cNvSpPr>
          <p:nvPr/>
        </p:nvSpPr>
        <p:spPr bwMode="auto">
          <a:xfrm>
            <a:off x="4688592" y="6608095"/>
            <a:ext cx="511358" cy="1692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hangingPunct="1">
              <a:spcBef>
                <a:spcPct val="50000"/>
              </a:spcBef>
              <a:buFont typeface="Wingdings" pitchFamily="2" charset="2"/>
              <a:buNone/>
            </a:pPr>
            <a:r>
              <a:rPr lang="en-US" altLang="ko-KR" sz="1100" b="1" dirty="0" smtClean="0">
                <a:solidFill>
                  <a:srgbClr val="000000"/>
                </a:solidFill>
                <a:latin typeface="맑은 고딕" panose="020B0503020000020004" pitchFamily="50" charset="-127"/>
                <a:ea typeface="맑은 고딕" panose="020B0503020000020004" pitchFamily="50" charset="-127"/>
              </a:rPr>
              <a:t>A. 2 / 5</a:t>
            </a:r>
            <a:endParaRPr lang="en-US" altLang="ko-KR" sz="1100" b="1" dirty="0">
              <a:solidFill>
                <a:srgbClr val="000000"/>
              </a:solidFill>
              <a:latin typeface="맑은 고딕" panose="020B0503020000020004" pitchFamily="50" charset="-127"/>
              <a:ea typeface="맑은 고딕" panose="020B0503020000020004" pitchFamily="50" charset="-127"/>
            </a:endParaRPr>
          </a:p>
        </p:txBody>
      </p:sp>
      <p:sp>
        <p:nvSpPr>
          <p:cNvPr id="27" name="Text Box 3"/>
          <p:cNvSpPr txBox="1">
            <a:spLocks noChangeArrowheads="1"/>
          </p:cNvSpPr>
          <p:nvPr/>
        </p:nvSpPr>
        <p:spPr bwMode="auto">
          <a:xfrm>
            <a:off x="79270" y="179268"/>
            <a:ext cx="37216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eaLnBrk="1" hangingPunct="1"/>
            <a:r>
              <a:rPr lang="en-US" altLang="ko-KR" sz="1800" b="1" dirty="0" smtClean="0">
                <a:latin typeface="Arial Narrow" panose="020B0606020202030204" pitchFamily="34" charset="0"/>
                <a:ea typeface="LG스마트체 Regular" panose="020B0600000101010101" pitchFamily="50" charset="-127"/>
              </a:rPr>
              <a:t>Appendix. </a:t>
            </a:r>
            <a:r>
              <a:rPr lang="en-US" altLang="ko-KR" sz="1800" b="1" dirty="0">
                <a:latin typeface="Arial Narrow" panose="020B0606020202030204" pitchFamily="34" charset="0"/>
                <a:ea typeface="LG스마트체 Regular" panose="020B0600000101010101" pitchFamily="50" charset="-127"/>
              </a:rPr>
              <a:t>Create Test Case</a:t>
            </a:r>
            <a:endParaRPr lang="ko-KR" altLang="en-US" sz="1800" b="1" dirty="0">
              <a:latin typeface="Arial Narrow" panose="020B0606020202030204" pitchFamily="34" charset="0"/>
              <a:ea typeface="LG스마트체 Regular" panose="020B0600000101010101" pitchFamily="50" charset="-127"/>
            </a:endParaRPr>
          </a:p>
        </p:txBody>
      </p:sp>
      <p:sp>
        <p:nvSpPr>
          <p:cNvPr id="7" name="실행 단추: 홈 62">
            <a:hlinkClick r:id="rId2" action="ppaction://hlinksldjump" highlightClick="1"/>
          </p:cNvPr>
          <p:cNvSpPr/>
          <p:nvPr/>
        </p:nvSpPr>
        <p:spPr bwMode="auto">
          <a:xfrm>
            <a:off x="9453492" y="6381320"/>
            <a:ext cx="288040" cy="288040"/>
          </a:xfrm>
          <a:prstGeom prst="actionButtonHom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400" b="1" i="0" u="none" strike="noStrike" cap="none" normalizeH="0" baseline="0" dirty="0" smtClean="0">
              <a:ln>
                <a:noFill/>
              </a:ln>
              <a:solidFill>
                <a:schemeClr val="tx1"/>
              </a:solidFill>
              <a:effectLst/>
              <a:latin typeface="Times New Roman" pitchFamily="18" charset="0"/>
              <a:ea typeface="바탕" pitchFamily="18" charset="-127"/>
            </a:endParaRPr>
          </a:p>
        </p:txBody>
      </p:sp>
      <p:graphicFrame>
        <p:nvGraphicFramePr>
          <p:cNvPr id="4" name="Table 3"/>
          <p:cNvGraphicFramePr>
            <a:graphicFrameLocks noGrp="1"/>
          </p:cNvGraphicFramePr>
          <p:nvPr>
            <p:extLst>
              <p:ext uri="{D42A27DB-BD31-4B8C-83A1-F6EECF244321}">
                <p14:modId xmlns:p14="http://schemas.microsoft.com/office/powerpoint/2010/main" val="294482942"/>
              </p:ext>
            </p:extLst>
          </p:nvPr>
        </p:nvGraphicFramePr>
        <p:xfrm>
          <a:off x="164469" y="688074"/>
          <a:ext cx="5472607" cy="6023647"/>
        </p:xfrm>
        <a:graphic>
          <a:graphicData uri="http://schemas.openxmlformats.org/drawingml/2006/table">
            <a:tbl>
              <a:tblPr/>
              <a:tblGrid>
                <a:gridCol w="576063"/>
                <a:gridCol w="936104"/>
                <a:gridCol w="1692188"/>
                <a:gridCol w="756084"/>
                <a:gridCol w="396044"/>
                <a:gridCol w="360040"/>
                <a:gridCol w="360040"/>
                <a:gridCol w="396044"/>
              </a:tblGrid>
              <a:tr h="168364">
                <a:tc rowSpan="2">
                  <a:txBody>
                    <a:bodyPr/>
                    <a:lstStyle/>
                    <a:p>
                      <a:pPr algn="ctr" fontAlgn="ctr"/>
                      <a:r>
                        <a:rPr lang="en-US" sz="800" b="1" i="0" u="none" strike="noStrike" dirty="0">
                          <a:solidFill>
                            <a:srgbClr val="000000"/>
                          </a:solidFill>
                          <a:effectLst/>
                          <a:latin typeface="Arial Narrow" panose="020B0606020202030204" pitchFamily="34" charset="0"/>
                        </a:rPr>
                        <a:t>Category</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rowSpan="2">
                  <a:txBody>
                    <a:bodyPr/>
                    <a:lstStyle/>
                    <a:p>
                      <a:pPr algn="ctr" fontAlgn="ctr"/>
                      <a:r>
                        <a:rPr lang="en-US" sz="800" b="1" i="0" u="none" strike="noStrike" dirty="0">
                          <a:solidFill>
                            <a:srgbClr val="000000"/>
                          </a:solidFill>
                          <a:effectLst/>
                          <a:latin typeface="Arial Narrow" panose="020B0606020202030204" pitchFamily="34" charset="0"/>
                        </a:rPr>
                        <a:t>VT Task</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rowSpan="2">
                  <a:txBody>
                    <a:bodyPr/>
                    <a:lstStyle/>
                    <a:p>
                      <a:pPr algn="ctr" fontAlgn="ctr"/>
                      <a:r>
                        <a:rPr lang="en-US" sz="800" b="1" i="0" u="none" strike="noStrike" dirty="0">
                          <a:solidFill>
                            <a:srgbClr val="000000"/>
                          </a:solidFill>
                          <a:effectLst/>
                          <a:latin typeface="Arial Narrow" panose="020B0606020202030204" pitchFamily="34" charset="0"/>
                        </a:rPr>
                        <a:t>Description (WHEN)</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rowSpan="2">
                  <a:txBody>
                    <a:bodyPr/>
                    <a:lstStyle/>
                    <a:p>
                      <a:pPr algn="ctr" fontAlgn="ctr"/>
                      <a:r>
                        <a:rPr lang="en-US" sz="800" b="1" i="0" u="none" strike="noStrike" dirty="0">
                          <a:solidFill>
                            <a:srgbClr val="000000"/>
                          </a:solidFill>
                          <a:effectLst/>
                          <a:latin typeface="Arial Narrow" panose="020B0606020202030204" pitchFamily="34" charset="0"/>
                        </a:rPr>
                        <a:t>Remark</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gridSpan="2">
                  <a:txBody>
                    <a:bodyPr/>
                    <a:lstStyle/>
                    <a:p>
                      <a:pPr algn="ctr" fontAlgn="ctr"/>
                      <a:r>
                        <a:rPr lang="en-US" sz="800" b="1" i="0" u="none" strike="noStrike">
                          <a:solidFill>
                            <a:srgbClr val="000000"/>
                          </a:solidFill>
                          <a:effectLst/>
                          <a:latin typeface="Arial Narrow" panose="020B0606020202030204" pitchFamily="34" charset="0"/>
                        </a:rPr>
                        <a:t>Personal KPI</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rowSpan="2">
                  <a:txBody>
                    <a:bodyPr/>
                    <a:lstStyle/>
                    <a:p>
                      <a:pPr algn="ctr" fontAlgn="ctr"/>
                      <a:r>
                        <a:rPr lang="en-US" sz="800" b="1" i="0" u="none" strike="noStrike">
                          <a:solidFill>
                            <a:srgbClr val="000000"/>
                          </a:solidFill>
                          <a:effectLst/>
                          <a:latin typeface="Arial Narrow" panose="020B0606020202030204" pitchFamily="34" charset="0"/>
                        </a:rPr>
                        <a:t>Project KPI (Overall)</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rowSpan="2">
                  <a:txBody>
                    <a:bodyPr/>
                    <a:lstStyle/>
                    <a:p>
                      <a:pPr algn="ctr" fontAlgn="ctr"/>
                      <a:r>
                        <a:rPr lang="en-US" sz="800" b="1" i="0" u="none" strike="noStrike">
                          <a:solidFill>
                            <a:srgbClr val="000000"/>
                          </a:solidFill>
                          <a:effectLst/>
                          <a:latin typeface="Arial Narrow" panose="020B0606020202030204" pitchFamily="34" charset="0"/>
                        </a:rPr>
                        <a:t>Related KPIs</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2851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800" b="1" i="0" u="none" strike="noStrike" dirty="0">
                          <a:solidFill>
                            <a:srgbClr val="000000"/>
                          </a:solidFill>
                          <a:effectLst/>
                          <a:latin typeface="Arial Narrow" panose="020B0606020202030204" pitchFamily="34" charset="0"/>
                        </a:rPr>
                        <a:t>Focused </a:t>
                      </a:r>
                      <a:br>
                        <a:rPr lang="en-US" sz="800" b="1" i="0" u="none" strike="noStrike" dirty="0">
                          <a:solidFill>
                            <a:srgbClr val="000000"/>
                          </a:solidFill>
                          <a:effectLst/>
                          <a:latin typeface="Arial Narrow" panose="020B0606020202030204" pitchFamily="34" charset="0"/>
                        </a:rPr>
                      </a:br>
                      <a:r>
                        <a:rPr lang="en-US" sz="800" b="1" i="0" u="none" strike="noStrike" dirty="0" smtClean="0">
                          <a:solidFill>
                            <a:srgbClr val="000000"/>
                          </a:solidFill>
                          <a:effectLst/>
                          <a:latin typeface="Arial Narrow" panose="020B0606020202030204" pitchFamily="34" charset="0"/>
                        </a:rPr>
                        <a:t>Prod.</a:t>
                      </a:r>
                      <a:endParaRPr lang="en-US" sz="800" b="1" i="0" u="none" strike="noStrike" dirty="0">
                        <a:solidFill>
                          <a:srgbClr val="000000"/>
                        </a:solidFill>
                        <a:effectLst/>
                        <a:latin typeface="Arial Narrow" panose="020B0606020202030204" pitchFamily="34" charset="0"/>
                      </a:endParaRPr>
                    </a:p>
                  </a:txBody>
                  <a:tcPr marL="7702" marR="7702" marT="77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1" i="0" u="none" strike="noStrike" dirty="0">
                          <a:solidFill>
                            <a:srgbClr val="000000"/>
                          </a:solidFill>
                          <a:effectLst/>
                          <a:latin typeface="Arial Narrow" panose="020B0606020202030204" pitchFamily="34" charset="0"/>
                        </a:rPr>
                        <a:t>Overall </a:t>
                      </a:r>
                      <a:br>
                        <a:rPr lang="en-US" sz="800" b="1" i="0" u="none" strike="noStrike" dirty="0">
                          <a:solidFill>
                            <a:srgbClr val="000000"/>
                          </a:solidFill>
                          <a:effectLst/>
                          <a:latin typeface="Arial Narrow" panose="020B0606020202030204" pitchFamily="34" charset="0"/>
                        </a:rPr>
                      </a:br>
                      <a:r>
                        <a:rPr lang="en-US" sz="800" b="1" i="0" u="none" strike="noStrike" dirty="0" smtClean="0">
                          <a:solidFill>
                            <a:srgbClr val="000000"/>
                          </a:solidFill>
                          <a:effectLst/>
                          <a:latin typeface="Arial Narrow" panose="020B0606020202030204" pitchFamily="34" charset="0"/>
                        </a:rPr>
                        <a:t>Prod.</a:t>
                      </a:r>
                      <a:endParaRPr lang="en-US" sz="800" b="1" i="0" u="none" strike="noStrike" dirty="0">
                        <a:solidFill>
                          <a:srgbClr val="000000"/>
                        </a:solidFill>
                        <a:effectLst/>
                        <a:latin typeface="Arial Narrow" panose="020B0606020202030204" pitchFamily="34" charset="0"/>
                      </a:endParaRPr>
                    </a:p>
                  </a:txBody>
                  <a:tcPr marL="7702" marR="7702" marT="77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endParaRPr lang="en-US"/>
                    </a:p>
                  </a:txBody>
                  <a:tcPr/>
                </a:tc>
                <a:tc vMerge="1">
                  <a:txBody>
                    <a:bodyPr/>
                    <a:lstStyle/>
                    <a:p>
                      <a:endParaRPr lang="en-US"/>
                    </a:p>
                  </a:txBody>
                  <a:tcPr/>
                </a:tc>
              </a:tr>
              <a:tr h="954063">
                <a:tc rowSpan="11">
                  <a:txBody>
                    <a:bodyPr/>
                    <a:lstStyle/>
                    <a:p>
                      <a:pPr algn="ctr" fontAlgn="ctr"/>
                      <a:r>
                        <a:rPr lang="en-US" sz="800" b="1" i="0" u="none" strike="noStrike" dirty="0">
                          <a:solidFill>
                            <a:srgbClr val="000000"/>
                          </a:solidFill>
                          <a:effectLst/>
                          <a:latin typeface="Arial Narrow" panose="020B0606020202030204" pitchFamily="34" charset="0"/>
                        </a:rPr>
                        <a:t>3. Create Test Case</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58738" indent="0" algn="l" fontAlgn="ctr"/>
                      <a:r>
                        <a:rPr lang="en-US" sz="800" b="0" i="0" u="none" strike="noStrike" dirty="0">
                          <a:solidFill>
                            <a:srgbClr val="000000"/>
                          </a:solidFill>
                          <a:effectLst/>
                          <a:latin typeface="Arial Narrow" panose="020B0606020202030204" pitchFamily="34" charset="0"/>
                        </a:rPr>
                        <a:t>3-1. Investigate Requirement</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fontAlgn="ctr"/>
                      <a:r>
                        <a:rPr lang="en-US" sz="800" b="0" i="0" u="none" strike="noStrike" dirty="0">
                          <a:solidFill>
                            <a:srgbClr val="000000"/>
                          </a:solidFill>
                          <a:effectLst/>
                          <a:latin typeface="Arial Narrow" panose="020B0606020202030204" pitchFamily="34" charset="0"/>
                        </a:rPr>
                        <a:t>Investigate document in creating TC phase</a:t>
                      </a:r>
                      <a:br>
                        <a:rPr lang="en-US" sz="800" b="0" i="0" u="none" strike="noStrike" dirty="0">
                          <a:solidFill>
                            <a:srgbClr val="000000"/>
                          </a:solidFill>
                          <a:effectLst/>
                          <a:latin typeface="Arial Narrow" panose="020B0606020202030204" pitchFamily="34" charset="0"/>
                        </a:rPr>
                      </a:br>
                      <a:r>
                        <a:rPr lang="en-US" sz="800" b="0" i="0" u="none" strike="noStrike" dirty="0">
                          <a:solidFill>
                            <a:srgbClr val="000000"/>
                          </a:solidFill>
                          <a:effectLst/>
                          <a:latin typeface="Arial Narrow" panose="020B0606020202030204" pitchFamily="34" charset="0"/>
                        </a:rPr>
                        <a:t>- Investigate REQ</a:t>
                      </a:r>
                      <a:br>
                        <a:rPr lang="en-US" sz="800" b="0" i="0" u="none" strike="noStrike" dirty="0">
                          <a:solidFill>
                            <a:srgbClr val="000000"/>
                          </a:solidFill>
                          <a:effectLst/>
                          <a:latin typeface="Arial Narrow" panose="020B0606020202030204" pitchFamily="34" charset="0"/>
                        </a:rPr>
                      </a:br>
                      <a:r>
                        <a:rPr lang="en-US" sz="800" b="0" i="0" u="none" strike="noStrike" dirty="0">
                          <a:solidFill>
                            <a:srgbClr val="000000"/>
                          </a:solidFill>
                          <a:effectLst/>
                          <a:latin typeface="Arial Narrow" panose="020B0606020202030204" pitchFamily="34" charset="0"/>
                        </a:rPr>
                        <a:t>- Make Q&amp;A, check Q&amp;A during investigate REQ</a:t>
                      </a:r>
                      <a:br>
                        <a:rPr lang="en-US" sz="800" b="0" i="0" u="none" strike="noStrike" dirty="0">
                          <a:solidFill>
                            <a:srgbClr val="000000"/>
                          </a:solidFill>
                          <a:effectLst/>
                          <a:latin typeface="Arial Narrow" panose="020B0606020202030204" pitchFamily="34" charset="0"/>
                        </a:rPr>
                      </a:br>
                      <a:r>
                        <a:rPr lang="en-US" sz="800" b="0" i="0" u="none" strike="noStrike" dirty="0">
                          <a:solidFill>
                            <a:srgbClr val="000000"/>
                          </a:solidFill>
                          <a:effectLst/>
                          <a:latin typeface="Arial Narrow" panose="020B0606020202030204" pitchFamily="34" charset="0"/>
                        </a:rPr>
                        <a:t>- Check REQ when spec changed</a:t>
                      </a:r>
                      <a:br>
                        <a:rPr lang="en-US" sz="800" b="0" i="0" u="none" strike="noStrike" dirty="0">
                          <a:solidFill>
                            <a:srgbClr val="000000"/>
                          </a:solidFill>
                          <a:effectLst/>
                          <a:latin typeface="Arial Narrow" panose="020B0606020202030204" pitchFamily="34" charset="0"/>
                        </a:rPr>
                      </a:br>
                      <a:r>
                        <a:rPr lang="en-US" sz="800" b="0" i="0" u="none" strike="noStrike" dirty="0">
                          <a:solidFill>
                            <a:srgbClr val="00B050"/>
                          </a:solidFill>
                          <a:effectLst/>
                          <a:latin typeface="Arial Narrow" panose="020B0606020202030204" pitchFamily="34" charset="0"/>
                        </a:rPr>
                        <a:t>- Discuss with </a:t>
                      </a:r>
                      <a:r>
                        <a:rPr lang="en-US" sz="800" b="0" i="0" u="none" strike="noStrike" dirty="0" err="1">
                          <a:solidFill>
                            <a:srgbClr val="00B050"/>
                          </a:solidFill>
                          <a:effectLst/>
                          <a:latin typeface="Arial Narrow" panose="020B0606020202030204" pitchFamily="34" charset="0"/>
                        </a:rPr>
                        <a:t>Dev</a:t>
                      </a:r>
                      <a:r>
                        <a:rPr lang="en-US" sz="800" b="0" i="0" u="none" strike="noStrike" dirty="0">
                          <a:solidFill>
                            <a:srgbClr val="00B050"/>
                          </a:solidFill>
                          <a:effectLst/>
                          <a:latin typeface="Arial Narrow" panose="020B0606020202030204" pitchFamily="34" charset="0"/>
                        </a:rPr>
                        <a:t> while review REQ</a:t>
                      </a:r>
                      <a:br>
                        <a:rPr lang="en-US" sz="800" b="0" i="0" u="none" strike="noStrike" dirty="0">
                          <a:solidFill>
                            <a:srgbClr val="00B050"/>
                          </a:solidFill>
                          <a:effectLst/>
                          <a:latin typeface="Arial Narrow" panose="020B0606020202030204" pitchFamily="34" charset="0"/>
                        </a:rPr>
                      </a:br>
                      <a:r>
                        <a:rPr lang="en-US" sz="800" b="0" i="0" u="none" strike="noStrike" dirty="0">
                          <a:solidFill>
                            <a:srgbClr val="00B050"/>
                          </a:solidFill>
                          <a:effectLst/>
                          <a:latin typeface="Arial Narrow" panose="020B0606020202030204" pitchFamily="34" charset="0"/>
                        </a:rPr>
                        <a:t>- Review REQ Testability/Scoring </a:t>
                      </a:r>
                      <a:r>
                        <a:rPr lang="en-US" sz="800" b="0" i="0" u="none" strike="noStrike" dirty="0" smtClean="0">
                          <a:solidFill>
                            <a:srgbClr val="00B050"/>
                          </a:solidFill>
                          <a:effectLst/>
                          <a:latin typeface="Arial Narrow" panose="020B0606020202030204" pitchFamily="34" charset="0"/>
                        </a:rPr>
                        <a:t>REQ</a:t>
                      </a:r>
                      <a:endParaRPr lang="en-US" sz="800" b="0" i="0" u="none" strike="noStrike" dirty="0">
                        <a:solidFill>
                          <a:srgbClr val="000000"/>
                        </a:solidFill>
                        <a:effectLst/>
                        <a:latin typeface="Arial Narrow" panose="020B0606020202030204" pitchFamily="34" charset="0"/>
                      </a:endParaRP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Narrow" panose="020B0606020202030204" pitchFamily="34" charset="0"/>
                        </a:rPr>
                        <a:t> </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Narrow" panose="020B0606020202030204" pitchFamily="34" charset="0"/>
                        </a:rPr>
                        <a:t> </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Narrow" panose="020B0606020202030204" pitchFamily="34" charset="0"/>
                        </a:rPr>
                        <a:t>O</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Narrow" panose="020B0606020202030204" pitchFamily="34" charset="0"/>
                        </a:rPr>
                        <a:t>O</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Narrow" panose="020B0606020202030204" pitchFamily="34" charset="0"/>
                        </a:rPr>
                        <a:t>Create TC</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2850">
                <a:tc vMerge="1">
                  <a:txBody>
                    <a:bodyPr/>
                    <a:lstStyle/>
                    <a:p>
                      <a:endParaRPr lang="en-US"/>
                    </a:p>
                  </a:txBody>
                  <a:tcPr/>
                </a:tc>
                <a:tc>
                  <a:txBody>
                    <a:bodyPr/>
                    <a:lstStyle/>
                    <a:p>
                      <a:pPr marL="58738" indent="0" algn="l" defTabSz="914400" rtl="0" eaLnBrk="1" fontAlgn="ctr" latinLnBrk="0" hangingPunct="1"/>
                      <a:r>
                        <a:rPr lang="en-US" sz="800" b="0" i="0" u="none" strike="noStrike" kern="1200">
                          <a:solidFill>
                            <a:srgbClr val="000000"/>
                          </a:solidFill>
                          <a:effectLst/>
                          <a:latin typeface="Arial Narrow" panose="020B0606020202030204" pitchFamily="34" charset="0"/>
                          <a:ea typeface="+mn-ea"/>
                          <a:cs typeface="+mn-cs"/>
                        </a:rPr>
                        <a:t>3-2. Create Test Design</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fontAlgn="ctr"/>
                      <a:r>
                        <a:rPr lang="en-US" sz="800" b="0" i="0" u="none" strike="noStrike" dirty="0">
                          <a:solidFill>
                            <a:srgbClr val="00B050"/>
                          </a:solidFill>
                          <a:effectLst/>
                          <a:latin typeface="Arial Narrow" panose="020B0606020202030204" pitchFamily="34" charset="0"/>
                        </a:rPr>
                        <a:t>Create Test Design for Function</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800" b="0" i="0" u="none" strike="noStrike" dirty="0">
                        <a:solidFill>
                          <a:srgbClr val="00B050"/>
                        </a:solidFill>
                        <a:effectLst/>
                        <a:latin typeface="Arial Narrow" panose="020B0606020202030204" pitchFamily="34" charset="0"/>
                      </a:endParaRPr>
                    </a:p>
                  </a:txBody>
                  <a:tcPr marL="7702" marR="7702" marT="7702"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Narrow" panose="020B0606020202030204" pitchFamily="34" charset="0"/>
                        </a:rPr>
                        <a:t> </a:t>
                      </a:r>
                    </a:p>
                  </a:txBody>
                  <a:tcPr marL="7702" marR="7702" marT="7702"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Narrow" panose="020B0606020202030204" pitchFamily="34" charset="0"/>
                        </a:rPr>
                        <a:t>O</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Narrow" panose="020B0606020202030204" pitchFamily="34" charset="0"/>
                        </a:rPr>
                        <a:t>O</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Narrow" panose="020B0606020202030204" pitchFamily="34" charset="0"/>
                        </a:rPr>
                        <a:t>Create TC</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8510">
                <a:tc vMerge="1">
                  <a:txBody>
                    <a:bodyPr/>
                    <a:lstStyle/>
                    <a:p>
                      <a:endParaRPr lang="en-US"/>
                    </a:p>
                  </a:txBody>
                  <a:tcPr/>
                </a:tc>
                <a:tc>
                  <a:txBody>
                    <a:bodyPr/>
                    <a:lstStyle/>
                    <a:p>
                      <a:pPr marL="58738" indent="0" algn="l" defTabSz="914400" rtl="0" eaLnBrk="1" fontAlgn="ctr" latinLnBrk="0" hangingPunct="1"/>
                      <a:r>
                        <a:rPr lang="en-US" sz="800" b="0" i="0" u="none" strike="noStrike" kern="1200">
                          <a:solidFill>
                            <a:srgbClr val="000000"/>
                          </a:solidFill>
                          <a:effectLst/>
                          <a:latin typeface="Arial Narrow" panose="020B0606020202030204" pitchFamily="34" charset="0"/>
                          <a:ea typeface="+mn-ea"/>
                          <a:cs typeface="+mn-cs"/>
                        </a:rPr>
                        <a:t>3-3. Create TC</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fontAlgn="ctr"/>
                      <a:r>
                        <a:rPr lang="en-US" sz="800" b="0" i="0" u="none" strike="noStrike" dirty="0">
                          <a:solidFill>
                            <a:srgbClr val="000000"/>
                          </a:solidFill>
                          <a:effectLst/>
                          <a:latin typeface="Arial Narrow" panose="020B0606020202030204" pitchFamily="34" charset="0"/>
                        </a:rPr>
                        <a:t>Create the 1st test case version</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solidFill>
                            <a:srgbClr val="FF0000"/>
                          </a:solidFill>
                          <a:effectLst/>
                          <a:latin typeface="Arial Narrow" panose="020B0606020202030204" pitchFamily="34" charset="0"/>
                        </a:rPr>
                        <a:t> </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Narrow" panose="020B0606020202030204" pitchFamily="34" charset="0"/>
                        </a:rPr>
                        <a:t>O</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Narrow" panose="020B0606020202030204" pitchFamily="34" charset="0"/>
                        </a:rPr>
                        <a:t>O</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Narrow" panose="020B0606020202030204" pitchFamily="34" charset="0"/>
                        </a:rPr>
                        <a:t>O</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Narrow" panose="020B0606020202030204" pitchFamily="34" charset="0"/>
                        </a:rPr>
                        <a:t>Create TC</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011">
                <a:tc vMerge="1">
                  <a:txBody>
                    <a:bodyPr/>
                    <a:lstStyle/>
                    <a:p>
                      <a:endParaRPr lang="en-US"/>
                    </a:p>
                  </a:txBody>
                  <a:tcPr/>
                </a:tc>
                <a:tc>
                  <a:txBody>
                    <a:bodyPr/>
                    <a:lstStyle/>
                    <a:p>
                      <a:pPr marL="58738" indent="0" algn="l" defTabSz="914400" rtl="0" eaLnBrk="1" fontAlgn="ctr" latinLnBrk="0" hangingPunct="1"/>
                      <a:r>
                        <a:rPr lang="en-US" sz="800" b="0" i="0" u="none" strike="noStrike" kern="1200">
                          <a:solidFill>
                            <a:srgbClr val="000000"/>
                          </a:solidFill>
                          <a:effectLst/>
                          <a:latin typeface="Arial Narrow" panose="020B0606020202030204" pitchFamily="34" charset="0"/>
                          <a:ea typeface="+mn-ea"/>
                          <a:cs typeface="+mn-cs"/>
                        </a:rPr>
                        <a:t>3-5. Create Test Script</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r>
                        <a:rPr lang="en-US" sz="800" b="0" i="0" u="none" strike="noStrike" kern="1200" dirty="0">
                          <a:solidFill>
                            <a:srgbClr val="000000"/>
                          </a:solidFill>
                          <a:effectLst/>
                          <a:latin typeface="Arial Narrow" panose="020B0606020202030204" pitchFamily="34" charset="0"/>
                          <a:ea typeface="+mn-ea"/>
                          <a:cs typeface="+mn-cs"/>
                        </a:rPr>
                        <a:t>Create Test script</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Narrow" panose="020B0606020202030204" pitchFamily="34" charset="0"/>
                        </a:rPr>
                        <a:t>Automation project</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Narrow" panose="020B0606020202030204" pitchFamily="34" charset="0"/>
                        </a:rPr>
                        <a:t>O</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Narrow" panose="020B0606020202030204" pitchFamily="34" charset="0"/>
                        </a:rPr>
                        <a:t>O</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Narrow" panose="020B0606020202030204" pitchFamily="34" charset="0"/>
                        </a:rPr>
                        <a:t>O</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Narrow" panose="020B0606020202030204" pitchFamily="34" charset="0"/>
                        </a:rPr>
                        <a:t>Create TS</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7638">
                <a:tc vMerge="1">
                  <a:txBody>
                    <a:bodyPr/>
                    <a:lstStyle/>
                    <a:p>
                      <a:endParaRPr lang="en-US"/>
                    </a:p>
                  </a:txBody>
                  <a:tcPr/>
                </a:tc>
                <a:tc>
                  <a:txBody>
                    <a:bodyPr/>
                    <a:lstStyle/>
                    <a:p>
                      <a:pPr marL="58738" indent="0" algn="l" defTabSz="914400" rtl="0" eaLnBrk="1" fontAlgn="ctr" latinLnBrk="0" hangingPunct="1"/>
                      <a:r>
                        <a:rPr lang="en-US" sz="800" b="0" i="0" u="none" strike="noStrike" kern="1200">
                          <a:solidFill>
                            <a:srgbClr val="000000"/>
                          </a:solidFill>
                          <a:effectLst/>
                          <a:latin typeface="Arial Narrow" panose="020B0606020202030204" pitchFamily="34" charset="0"/>
                          <a:ea typeface="+mn-ea"/>
                          <a:cs typeface="+mn-cs"/>
                        </a:rPr>
                        <a:t>3-6. Meeting_TC_Creation</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fontAlgn="ctr"/>
                      <a:r>
                        <a:rPr lang="en-US" sz="800" b="0" i="0" u="none" strike="noStrike" kern="1200" dirty="0">
                          <a:solidFill>
                            <a:srgbClr val="000000"/>
                          </a:solidFill>
                          <a:effectLst/>
                          <a:latin typeface="Arial Narrow" panose="020B0606020202030204" pitchFamily="34" charset="0"/>
                          <a:ea typeface="+mn-ea"/>
                          <a:cs typeface="+mn-cs"/>
                        </a:rPr>
                        <a:t>- Join meetings related to making TCs phase</a:t>
                      </a:r>
                      <a:r>
                        <a:rPr lang="en-US" sz="800" b="0" i="0" u="none" strike="noStrike" dirty="0">
                          <a:solidFill>
                            <a:srgbClr val="000000"/>
                          </a:solidFill>
                          <a:effectLst/>
                          <a:latin typeface="Arial Narrow" panose="020B0606020202030204" pitchFamily="34" charset="0"/>
                        </a:rPr>
                        <a:t/>
                      </a:r>
                      <a:br>
                        <a:rPr lang="en-US" sz="800" b="0" i="0" u="none" strike="noStrike" dirty="0">
                          <a:solidFill>
                            <a:srgbClr val="000000"/>
                          </a:solidFill>
                          <a:effectLst/>
                          <a:latin typeface="Arial Narrow" panose="020B0606020202030204" pitchFamily="34" charset="0"/>
                        </a:rPr>
                      </a:br>
                      <a:r>
                        <a:rPr lang="en-US" sz="800" b="0" i="0" u="none" strike="noStrike" dirty="0">
                          <a:solidFill>
                            <a:srgbClr val="00B050"/>
                          </a:solidFill>
                          <a:effectLst/>
                          <a:latin typeface="Arial Narrow" panose="020B0606020202030204" pitchFamily="34" charset="0"/>
                        </a:rPr>
                        <a:t>- </a:t>
                      </a:r>
                      <a:r>
                        <a:rPr lang="en-US" sz="800" b="1" i="0" u="none" strike="noStrike" dirty="0">
                          <a:solidFill>
                            <a:srgbClr val="00B050"/>
                          </a:solidFill>
                          <a:effectLst/>
                          <a:latin typeface="Arial Narrow" panose="020B0606020202030204" pitchFamily="34" charset="0"/>
                        </a:rPr>
                        <a:t>Suppor</a:t>
                      </a:r>
                      <a:r>
                        <a:rPr lang="en-US" sz="800" b="0" i="0" u="none" strike="noStrike" dirty="0">
                          <a:solidFill>
                            <a:srgbClr val="00B050"/>
                          </a:solidFill>
                          <a:effectLst/>
                          <a:latin typeface="Arial Narrow" panose="020B0606020202030204" pitchFamily="34" charset="0"/>
                        </a:rPr>
                        <a:t>t other members in making TCs phase (ex. Answer Q&amp;A, Analyze REQ)</a:t>
                      </a:r>
                      <a:endParaRPr lang="en-US" sz="800" b="0" i="0" u="none" strike="noStrike" dirty="0">
                        <a:solidFill>
                          <a:srgbClr val="000000"/>
                        </a:solidFill>
                        <a:effectLst/>
                        <a:latin typeface="Arial Narrow" panose="020B0606020202030204" pitchFamily="34" charset="0"/>
                      </a:endParaRP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dirty="0">
                          <a:solidFill>
                            <a:srgbClr val="00B050"/>
                          </a:solidFill>
                          <a:effectLst/>
                          <a:latin typeface="Arial Narrow" panose="020B0606020202030204" pitchFamily="34" charset="0"/>
                        </a:rPr>
                        <a:t>For member: Join Conference Call/Weekly Review Meeting/IDR/Presentation…in Making T/C phase</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Narrow" panose="020B0606020202030204" pitchFamily="34" charset="0"/>
                        </a:rPr>
                        <a:t> </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Narrow" panose="020B0606020202030204" pitchFamily="34" charset="0"/>
                        </a:rPr>
                        <a:t> </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Narrow" panose="020B0606020202030204" pitchFamily="34" charset="0"/>
                        </a:rPr>
                        <a:t>O</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Narrow" panose="020B0606020202030204" pitchFamily="34" charset="0"/>
                        </a:rPr>
                        <a:t>Create TC</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05924">
                <a:tc vMerge="1">
                  <a:txBody>
                    <a:bodyPr/>
                    <a:lstStyle/>
                    <a:p>
                      <a:endParaRPr lang="en-US"/>
                    </a:p>
                  </a:txBody>
                  <a:tcPr/>
                </a:tc>
                <a:tc>
                  <a:txBody>
                    <a:bodyPr/>
                    <a:lstStyle/>
                    <a:p>
                      <a:pPr marL="58738" indent="0" algn="l" defTabSz="914400" rtl="0" eaLnBrk="1" fontAlgn="ctr" latinLnBrk="0" hangingPunct="1"/>
                      <a:r>
                        <a:rPr lang="en-US" sz="800" b="0" i="0" u="none" strike="noStrike" kern="1200">
                          <a:solidFill>
                            <a:srgbClr val="000000"/>
                          </a:solidFill>
                          <a:effectLst/>
                          <a:latin typeface="Arial Narrow" panose="020B0606020202030204" pitchFamily="34" charset="0"/>
                          <a:ea typeface="+mn-ea"/>
                          <a:cs typeface="+mn-cs"/>
                        </a:rPr>
                        <a:t>3-7. Research documents</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fontAlgn="ctr"/>
                      <a:r>
                        <a:rPr lang="en-US" sz="800" b="0" i="0" u="none" strike="sngStrike" dirty="0">
                          <a:solidFill>
                            <a:srgbClr val="000000"/>
                          </a:solidFill>
                          <a:effectLst/>
                          <a:latin typeface="Arial Narrow" panose="020B0606020202030204" pitchFamily="34" charset="0"/>
                        </a:rPr>
                        <a:t>- Investigate documents/defects (OEM/HQ) for Exploratory Test </a:t>
                      </a:r>
                      <a:br>
                        <a:rPr lang="en-US" sz="800" b="0" i="0" u="none" strike="sngStrike" dirty="0">
                          <a:solidFill>
                            <a:srgbClr val="000000"/>
                          </a:solidFill>
                          <a:effectLst/>
                          <a:latin typeface="Arial Narrow" panose="020B0606020202030204" pitchFamily="34" charset="0"/>
                        </a:rPr>
                      </a:br>
                      <a:r>
                        <a:rPr lang="en-US" sz="800" b="0" i="0" u="none" strike="sngStrike" dirty="0">
                          <a:solidFill>
                            <a:srgbClr val="000000"/>
                          </a:solidFill>
                          <a:effectLst/>
                          <a:latin typeface="Arial Narrow" panose="020B0606020202030204" pitchFamily="34" charset="0"/>
                        </a:rPr>
                        <a:t>- Make Plan for ET</a:t>
                      </a:r>
                      <a:br>
                        <a:rPr lang="en-US" sz="800" b="0" i="0" u="none" strike="sngStrike" dirty="0">
                          <a:solidFill>
                            <a:srgbClr val="000000"/>
                          </a:solidFill>
                          <a:effectLst/>
                          <a:latin typeface="Arial Narrow" panose="020B0606020202030204" pitchFamily="34" charset="0"/>
                        </a:rPr>
                      </a:br>
                      <a:r>
                        <a:rPr lang="en-US" sz="800" b="0" i="0" u="none" strike="sngStrike" dirty="0">
                          <a:solidFill>
                            <a:srgbClr val="000000"/>
                          </a:solidFill>
                          <a:effectLst/>
                          <a:latin typeface="Arial Narrow" panose="020B0606020202030204" pitchFamily="34" charset="0"/>
                        </a:rPr>
                        <a:t>- Brainstorm/Discuss about combination Test</a:t>
                      </a:r>
                      <a:br>
                        <a:rPr lang="en-US" sz="800" b="0" i="0" u="none" strike="sngStrike" dirty="0">
                          <a:solidFill>
                            <a:srgbClr val="000000"/>
                          </a:solidFill>
                          <a:effectLst/>
                          <a:latin typeface="Arial Narrow" panose="020B0606020202030204" pitchFamily="34" charset="0"/>
                        </a:rPr>
                      </a:br>
                      <a:r>
                        <a:rPr lang="en-US" sz="800" b="0" i="0" u="none" strike="sngStrike" dirty="0">
                          <a:solidFill>
                            <a:srgbClr val="000000"/>
                          </a:solidFill>
                          <a:effectLst/>
                          <a:latin typeface="Arial Narrow" panose="020B0606020202030204" pitchFamily="34" charset="0"/>
                        </a:rPr>
                        <a:t>- Check testable for CRS/</a:t>
                      </a:r>
                      <a:r>
                        <a:rPr lang="en-US" sz="800" b="0" i="0" u="none" strike="sngStrike" dirty="0" err="1">
                          <a:solidFill>
                            <a:srgbClr val="000000"/>
                          </a:solidFill>
                          <a:effectLst/>
                          <a:latin typeface="Arial Narrow" panose="020B0606020202030204" pitchFamily="34" charset="0"/>
                        </a:rPr>
                        <a:t>SyRS</a:t>
                      </a:r>
                      <a:r>
                        <a:rPr lang="en-US" sz="800" b="0" i="0" u="none" strike="sngStrike" dirty="0">
                          <a:solidFill>
                            <a:srgbClr val="000000"/>
                          </a:solidFill>
                          <a:effectLst/>
                          <a:latin typeface="Arial Narrow" panose="020B0606020202030204" pitchFamily="34" charset="0"/>
                        </a:rPr>
                        <a:t> (FCT team)</a:t>
                      </a:r>
                      <a:br>
                        <a:rPr lang="en-US" sz="800" b="0" i="0" u="none" strike="sngStrike" dirty="0">
                          <a:solidFill>
                            <a:srgbClr val="000000"/>
                          </a:solidFill>
                          <a:effectLst/>
                          <a:latin typeface="Arial Narrow" panose="020B0606020202030204" pitchFamily="34" charset="0"/>
                        </a:rPr>
                      </a:br>
                      <a:r>
                        <a:rPr lang="en-US" sz="800" b="0" i="0" u="none" strike="sngStrike" dirty="0">
                          <a:solidFill>
                            <a:srgbClr val="000000"/>
                          </a:solidFill>
                          <a:effectLst/>
                          <a:latin typeface="Arial Narrow" panose="020B0606020202030204" pitchFamily="34" charset="0"/>
                        </a:rPr>
                        <a:t>- Check coverage for CRS/</a:t>
                      </a:r>
                      <a:r>
                        <a:rPr lang="en-US" sz="800" b="0" i="0" u="none" strike="sngStrike" dirty="0" err="1">
                          <a:solidFill>
                            <a:srgbClr val="000000"/>
                          </a:solidFill>
                          <a:effectLst/>
                          <a:latin typeface="Arial Narrow" panose="020B0606020202030204" pitchFamily="34" charset="0"/>
                        </a:rPr>
                        <a:t>SyRS</a:t>
                      </a:r>
                      <a:r>
                        <a:rPr lang="en-US" sz="800" b="0" i="0" u="none" strike="sngStrike" dirty="0">
                          <a:solidFill>
                            <a:srgbClr val="000000"/>
                          </a:solidFill>
                          <a:effectLst/>
                          <a:latin typeface="Arial Narrow" panose="020B0606020202030204" pitchFamily="34" charset="0"/>
                        </a:rPr>
                        <a:t>/TCs (FCT Team)</a:t>
                      </a:r>
                      <a:r>
                        <a:rPr lang="en-US" sz="800" b="0" i="0" u="none" strike="noStrike" dirty="0">
                          <a:solidFill>
                            <a:srgbClr val="000000"/>
                          </a:solidFill>
                          <a:effectLst/>
                          <a:latin typeface="Arial Narrow" panose="020B0606020202030204" pitchFamily="34" charset="0"/>
                        </a:rPr>
                        <a:t/>
                      </a:r>
                      <a:br>
                        <a:rPr lang="en-US" sz="800" b="0" i="0" u="none" strike="noStrike" dirty="0">
                          <a:solidFill>
                            <a:srgbClr val="000000"/>
                          </a:solidFill>
                          <a:effectLst/>
                          <a:latin typeface="Arial Narrow" panose="020B0606020202030204" pitchFamily="34" charset="0"/>
                        </a:rPr>
                      </a:br>
                      <a:r>
                        <a:rPr lang="en-US" sz="800" b="0" i="0" u="none" strike="noStrike" dirty="0">
                          <a:solidFill>
                            <a:srgbClr val="00B050"/>
                          </a:solidFill>
                          <a:effectLst/>
                          <a:latin typeface="Arial Narrow" panose="020B0606020202030204" pitchFamily="34" charset="0"/>
                        </a:rPr>
                        <a:t>- Investigate document to enhance </a:t>
                      </a:r>
                      <a:r>
                        <a:rPr lang="en-US" sz="800" b="0" i="0" u="none" strike="noStrike" dirty="0" smtClean="0">
                          <a:solidFill>
                            <a:srgbClr val="00B050"/>
                          </a:solidFill>
                          <a:effectLst/>
                          <a:latin typeface="Arial Narrow" panose="020B0606020202030204" pitchFamily="34" charset="0"/>
                        </a:rPr>
                        <a:t>knowledge </a:t>
                      </a:r>
                      <a:r>
                        <a:rPr lang="en-US" sz="800" b="0" i="0" u="none" strike="noStrike" dirty="0">
                          <a:solidFill>
                            <a:srgbClr val="00B050"/>
                          </a:solidFill>
                          <a:effectLst/>
                          <a:latin typeface="Arial Narrow" panose="020B0606020202030204" pitchFamily="34" charset="0"/>
                        </a:rPr>
                        <a:t>(ex. cross-study module, create presentation file, study document not related to project)</a:t>
                      </a:r>
                      <a:endParaRPr lang="en-US" sz="800" b="0" i="0" u="none" strike="noStrike" dirty="0">
                        <a:solidFill>
                          <a:srgbClr val="000000"/>
                        </a:solidFill>
                        <a:effectLst/>
                        <a:latin typeface="Arial Narrow" panose="020B0606020202030204" pitchFamily="34" charset="0"/>
                      </a:endParaRP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sngStrike" dirty="0">
                          <a:solidFill>
                            <a:srgbClr val="000000"/>
                          </a:solidFill>
                          <a:effectLst/>
                          <a:latin typeface="Arial Narrow" panose="020B0606020202030204" pitchFamily="34" charset="0"/>
                        </a:rPr>
                        <a:t>Required: When log task add prefix "[ADH]" for exploratory test</a:t>
                      </a:r>
                      <a:endParaRPr lang="en-US" sz="800" b="0" i="0" u="none" strike="noStrike" dirty="0">
                        <a:solidFill>
                          <a:srgbClr val="000000"/>
                        </a:solidFill>
                        <a:effectLst/>
                        <a:latin typeface="Arial Narrow" panose="020B0606020202030204" pitchFamily="34" charset="0"/>
                      </a:endParaRP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Narrow" panose="020B0606020202030204" pitchFamily="34" charset="0"/>
                        </a:rPr>
                        <a:t> </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Narrow" panose="020B0606020202030204" pitchFamily="34" charset="0"/>
                        </a:rPr>
                        <a:t> </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Narrow" panose="020B0606020202030204" pitchFamily="34" charset="0"/>
                        </a:rPr>
                        <a:t> </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Narrow" panose="020B0606020202030204" pitchFamily="34" charset="0"/>
                        </a:rPr>
                        <a:t> </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8021">
                <a:tc vMerge="1">
                  <a:txBody>
                    <a:bodyPr/>
                    <a:lstStyle/>
                    <a:p>
                      <a:endParaRPr lang="en-US"/>
                    </a:p>
                  </a:txBody>
                  <a:tcPr/>
                </a:tc>
                <a:tc>
                  <a:txBody>
                    <a:bodyPr/>
                    <a:lstStyle/>
                    <a:p>
                      <a:pPr marL="58738" indent="0" algn="l" defTabSz="914400" rtl="0" eaLnBrk="1" fontAlgn="ctr" latinLnBrk="0" hangingPunct="1"/>
                      <a:r>
                        <a:rPr lang="en-US" sz="800" b="0" i="0" u="none" strike="noStrike" kern="1200" dirty="0">
                          <a:solidFill>
                            <a:srgbClr val="000000"/>
                          </a:solidFill>
                          <a:effectLst/>
                          <a:latin typeface="Arial Narrow" panose="020B0606020202030204" pitchFamily="34" charset="0"/>
                          <a:ea typeface="+mn-ea"/>
                          <a:cs typeface="+mn-cs"/>
                        </a:rPr>
                        <a:t>3-8. Investigate defects </a:t>
                      </a:r>
                      <a:r>
                        <a:rPr lang="en-US" sz="800" b="0" i="0" u="none" strike="noStrike" kern="1200" dirty="0">
                          <a:solidFill>
                            <a:srgbClr val="FF0000"/>
                          </a:solidFill>
                          <a:effectLst/>
                          <a:latin typeface="Arial Narrow" panose="020B0606020202030204" pitchFamily="34" charset="0"/>
                          <a:ea typeface="+mn-ea"/>
                          <a:cs typeface="+mn-cs"/>
                        </a:rPr>
                        <a:t>to make TCs</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r>
                        <a:rPr lang="en-US" sz="800" b="0" i="0" u="none" strike="noStrike" kern="1200" dirty="0">
                          <a:solidFill>
                            <a:srgbClr val="000000"/>
                          </a:solidFill>
                          <a:effectLst/>
                          <a:latin typeface="Arial Narrow" panose="020B0606020202030204" pitchFamily="34" charset="0"/>
                          <a:ea typeface="+mn-ea"/>
                          <a:cs typeface="+mn-cs"/>
                        </a:rPr>
                        <a:t>Investigate defects from other projects to create TCs</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Narrow" panose="020B0606020202030204" pitchFamily="34" charset="0"/>
                        </a:rPr>
                        <a:t>Using for FCT team</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Narrow" panose="020B0606020202030204" pitchFamily="34" charset="0"/>
                        </a:rPr>
                        <a:t> </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Narrow" panose="020B0606020202030204" pitchFamily="34" charset="0"/>
                        </a:rPr>
                        <a:t> </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Narrow" panose="020B0606020202030204" pitchFamily="34" charset="0"/>
                        </a:rPr>
                        <a:t>O</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Narrow" panose="020B0606020202030204" pitchFamily="34" charset="0"/>
                        </a:rPr>
                        <a:t>TBD</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8021">
                <a:tc vMerge="1">
                  <a:txBody>
                    <a:bodyPr/>
                    <a:lstStyle/>
                    <a:p>
                      <a:endParaRPr lang="en-US"/>
                    </a:p>
                  </a:txBody>
                  <a:tcPr/>
                </a:tc>
                <a:tc>
                  <a:txBody>
                    <a:bodyPr/>
                    <a:lstStyle/>
                    <a:p>
                      <a:pPr marL="58738" indent="0" algn="l" defTabSz="914400" rtl="0" eaLnBrk="1" fontAlgn="ctr" latinLnBrk="0" hangingPunct="1"/>
                      <a:r>
                        <a:rPr lang="en-US" sz="800" b="0" i="0" u="none" strike="noStrike" kern="1200" dirty="0">
                          <a:solidFill>
                            <a:srgbClr val="000000"/>
                          </a:solidFill>
                          <a:effectLst/>
                          <a:latin typeface="Arial Narrow" panose="020B0606020202030204" pitchFamily="34" charset="0"/>
                          <a:ea typeface="+mn-ea"/>
                          <a:cs typeface="+mn-cs"/>
                        </a:rPr>
                        <a:t>3-9. Create TCs from defects</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r>
                        <a:rPr lang="en-US" sz="800" b="0" i="0" u="none" strike="noStrike" kern="1200" dirty="0">
                          <a:solidFill>
                            <a:srgbClr val="000000"/>
                          </a:solidFill>
                          <a:effectLst/>
                          <a:latin typeface="Arial Narrow" panose="020B0606020202030204" pitchFamily="34" charset="0"/>
                          <a:ea typeface="+mn-ea"/>
                          <a:cs typeface="+mn-cs"/>
                        </a:rPr>
                        <a:t>Create TC based on defects from other projects</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Narrow" panose="020B0606020202030204" pitchFamily="34" charset="0"/>
                        </a:rPr>
                        <a:t>Using for FCT team</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Narrow" panose="020B0606020202030204" pitchFamily="34" charset="0"/>
                        </a:rPr>
                        <a:t> </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Narrow" panose="020B0606020202030204" pitchFamily="34" charset="0"/>
                        </a:rPr>
                        <a:t> </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Narrow" panose="020B0606020202030204" pitchFamily="34" charset="0"/>
                        </a:rPr>
                        <a:t>O</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Narrow" panose="020B0606020202030204" pitchFamily="34" charset="0"/>
                        </a:rPr>
                        <a:t>TBD</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8021">
                <a:tc vMerge="1">
                  <a:txBody>
                    <a:bodyPr/>
                    <a:lstStyle/>
                    <a:p>
                      <a:endParaRPr lang="en-US"/>
                    </a:p>
                  </a:txBody>
                  <a:tcPr/>
                </a:tc>
                <a:tc>
                  <a:txBody>
                    <a:bodyPr/>
                    <a:lstStyle/>
                    <a:p>
                      <a:pPr marL="58738" indent="0" algn="l" defTabSz="914400" rtl="0" eaLnBrk="1" fontAlgn="ctr" latinLnBrk="0" hangingPunct="1"/>
                      <a:r>
                        <a:rPr lang="en-US" sz="800" b="0" i="0" u="none" strike="noStrike" kern="1200" dirty="0">
                          <a:solidFill>
                            <a:srgbClr val="000000"/>
                          </a:solidFill>
                          <a:effectLst/>
                          <a:latin typeface="Arial Narrow" panose="020B0606020202030204" pitchFamily="34" charset="0"/>
                          <a:ea typeface="+mn-ea"/>
                          <a:cs typeface="+mn-cs"/>
                        </a:rPr>
                        <a:t>3-10. Check executable TCs</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r>
                        <a:rPr lang="en-US" sz="800" b="0" i="0" u="none" strike="noStrike" kern="1200" dirty="0">
                          <a:solidFill>
                            <a:srgbClr val="000000"/>
                          </a:solidFill>
                          <a:effectLst/>
                          <a:latin typeface="Arial Narrow" panose="020B0606020202030204" pitchFamily="34" charset="0"/>
                          <a:ea typeface="+mn-ea"/>
                          <a:cs typeface="+mn-cs"/>
                        </a:rPr>
                        <a:t>Check executable of TC  after creating/updating</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Narrow" panose="020B0606020202030204" pitchFamily="34" charset="0"/>
                        </a:rPr>
                        <a:t>Using for FCT team</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Narrow" panose="020B0606020202030204" pitchFamily="34" charset="0"/>
                        </a:rPr>
                        <a:t> </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Narrow" panose="020B0606020202030204" pitchFamily="34" charset="0"/>
                        </a:rPr>
                        <a:t> </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Narrow" panose="020B0606020202030204" pitchFamily="34" charset="0"/>
                        </a:rPr>
                        <a:t>O</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Narrow" panose="020B0606020202030204" pitchFamily="34" charset="0"/>
                        </a:rPr>
                        <a:t>TBD</a:t>
                      </a:r>
                    </a:p>
                  </a:txBody>
                  <a:tcPr marL="7702" marR="7702" marT="7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0166">
                <a:tc vMerge="1">
                  <a:txBody>
                    <a:bodyPr/>
                    <a:lstStyle/>
                    <a:p>
                      <a:endParaRPr lang="en-US"/>
                    </a:p>
                  </a:txBody>
                  <a:tcPr/>
                </a:tc>
                <a:tc>
                  <a:txBody>
                    <a:bodyPr/>
                    <a:lstStyle/>
                    <a:p>
                      <a:pPr marL="58738" indent="0" algn="l" defTabSz="914400" rtl="0" eaLnBrk="1" fontAlgn="ctr" latinLnBrk="0" hangingPunct="1"/>
                      <a:r>
                        <a:rPr lang="en-US" sz="800" b="0" i="0" u="none" strike="noStrike" kern="1200" dirty="0">
                          <a:solidFill>
                            <a:srgbClr val="FF0000"/>
                          </a:solidFill>
                          <a:effectLst/>
                          <a:latin typeface="Arial Narrow" panose="020B0606020202030204" pitchFamily="34" charset="0"/>
                          <a:ea typeface="+mn-ea"/>
                          <a:cs typeface="+mn-cs"/>
                        </a:rPr>
                        <a:t>3-11. Check testable for CRS/</a:t>
                      </a:r>
                      <a:r>
                        <a:rPr lang="en-US" sz="800" b="0" i="0" u="none" strike="noStrike" kern="1200" dirty="0" err="1">
                          <a:solidFill>
                            <a:srgbClr val="FF0000"/>
                          </a:solidFill>
                          <a:effectLst/>
                          <a:latin typeface="Arial Narrow" panose="020B0606020202030204" pitchFamily="34" charset="0"/>
                          <a:ea typeface="+mn-ea"/>
                          <a:cs typeface="+mn-cs"/>
                        </a:rPr>
                        <a:t>SyRS</a:t>
                      </a:r>
                      <a:endParaRPr lang="en-US" sz="800" b="0" i="0" u="none" strike="noStrike" kern="1200" dirty="0">
                        <a:solidFill>
                          <a:srgbClr val="FF0000"/>
                        </a:solidFill>
                        <a:effectLst/>
                        <a:latin typeface="Arial Narrow" panose="020B0606020202030204" pitchFamily="34" charset="0"/>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r>
                        <a:rPr lang="en-US" sz="800" b="0" i="0" u="none" strike="noStrike" kern="1200" dirty="0">
                          <a:solidFill>
                            <a:srgbClr val="FF0000"/>
                          </a:solidFill>
                          <a:effectLst/>
                          <a:latin typeface="Arial Narrow" panose="020B0606020202030204" pitchFamily="34" charset="0"/>
                          <a:ea typeface="+mn-ea"/>
                          <a:cs typeface="+mn-cs"/>
                        </a:rPr>
                        <a:t>Check testable for CRS/</a:t>
                      </a:r>
                      <a:r>
                        <a:rPr lang="en-US" sz="800" b="0" i="0" u="none" strike="noStrike" kern="1200" dirty="0" err="1">
                          <a:solidFill>
                            <a:srgbClr val="FF0000"/>
                          </a:solidFill>
                          <a:effectLst/>
                          <a:latin typeface="Arial Narrow" panose="020B0606020202030204" pitchFamily="34" charset="0"/>
                          <a:ea typeface="+mn-ea"/>
                          <a:cs typeface="+mn-cs"/>
                        </a:rPr>
                        <a:t>SyRS</a:t>
                      </a:r>
                      <a:endParaRPr lang="en-US" sz="800" b="0" i="0" u="none" strike="noStrike" kern="1200" dirty="0">
                        <a:solidFill>
                          <a:srgbClr val="FF0000"/>
                        </a:solidFill>
                        <a:effectLst/>
                        <a:latin typeface="Arial Narrow" panose="020B0606020202030204" pitchFamily="34" charset="0"/>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n-US" sz="800" b="0" i="0" u="none" strike="noStrike" kern="1200" dirty="0">
                          <a:solidFill>
                            <a:srgbClr val="FF0000"/>
                          </a:solidFill>
                          <a:effectLst/>
                          <a:latin typeface="Arial Narrow" panose="020B0606020202030204" pitchFamily="34" charset="0"/>
                          <a:ea typeface="+mn-ea"/>
                          <a:cs typeface="+mn-cs"/>
                        </a:rPr>
                        <a:t>Using for FCT team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n-US" sz="800" b="0" i="0" u="none" strike="noStrike" kern="1200">
                          <a:solidFill>
                            <a:srgbClr val="FF0000"/>
                          </a:solidFill>
                          <a:effectLst/>
                          <a:latin typeface="Arial Narrow" panose="020B0606020202030204" pitchFamily="34" charset="0"/>
                          <a:ea typeface="+mn-ea"/>
                          <a:cs typeface="+mn-cs"/>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n-US" sz="800" b="0" i="0" u="none" strike="noStrike" kern="1200">
                          <a:solidFill>
                            <a:srgbClr val="FF0000"/>
                          </a:solidFill>
                          <a:effectLst/>
                          <a:latin typeface="Arial Narrow" panose="020B0606020202030204" pitchFamily="34" charset="0"/>
                          <a:ea typeface="+mn-ea"/>
                          <a:cs typeface="+mn-cs"/>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n-US" sz="800" b="0" i="0" u="none" strike="noStrike" kern="1200">
                          <a:solidFill>
                            <a:srgbClr val="FF0000"/>
                          </a:solidFill>
                          <a:effectLst/>
                          <a:latin typeface="Arial Narrow" panose="020B0606020202030204" pitchFamily="34" charset="0"/>
                          <a:ea typeface="+mn-ea"/>
                          <a:cs typeface="+mn-cs"/>
                        </a:rPr>
                        <a: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n-US" sz="800" b="0" i="0" u="none" strike="noStrike" kern="1200" dirty="0">
                          <a:solidFill>
                            <a:srgbClr val="FF0000"/>
                          </a:solidFill>
                          <a:effectLst/>
                          <a:latin typeface="Arial Narrow" panose="020B0606020202030204" pitchFamily="34" charset="0"/>
                          <a:ea typeface="+mn-ea"/>
                          <a:cs typeface="+mn-cs"/>
                        </a:rPr>
                        <a:t>TBD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0922">
                <a:tc vMerge="1">
                  <a:txBody>
                    <a:bodyPr/>
                    <a:lstStyle/>
                    <a:p>
                      <a:endParaRPr lang="en-US"/>
                    </a:p>
                  </a:txBody>
                  <a:tcPr/>
                </a:tc>
                <a:tc>
                  <a:txBody>
                    <a:bodyPr/>
                    <a:lstStyle/>
                    <a:p>
                      <a:pPr marL="58738" indent="0" algn="l" defTabSz="914400" rtl="0" eaLnBrk="1" fontAlgn="ctr" latinLnBrk="0" hangingPunct="1"/>
                      <a:r>
                        <a:rPr lang="en-US" sz="800" b="0" i="0" u="none" strike="noStrike" kern="1200" dirty="0">
                          <a:solidFill>
                            <a:srgbClr val="FF0000"/>
                          </a:solidFill>
                          <a:effectLst/>
                          <a:latin typeface="Arial Narrow" panose="020B0606020202030204" pitchFamily="34" charset="0"/>
                          <a:ea typeface="+mn-ea"/>
                          <a:cs typeface="+mn-cs"/>
                        </a:rPr>
                        <a:t>3-12. Check coverage for </a:t>
                      </a:r>
                      <a:r>
                        <a:rPr lang="en-US" sz="800" b="0" i="0" u="none" strike="noStrike" kern="1200" dirty="0" smtClean="0">
                          <a:solidFill>
                            <a:srgbClr val="FF0000"/>
                          </a:solidFill>
                          <a:effectLst/>
                          <a:latin typeface="Arial Narrow" panose="020B0606020202030204" pitchFamily="34" charset="0"/>
                          <a:ea typeface="+mn-ea"/>
                          <a:cs typeface="+mn-cs"/>
                        </a:rPr>
                        <a:t>Defect/CRS/</a:t>
                      </a:r>
                      <a:r>
                        <a:rPr lang="en-US" sz="800" b="0" i="0" u="none" strike="noStrike" kern="1200" dirty="0" err="1" smtClean="0">
                          <a:solidFill>
                            <a:srgbClr val="FF0000"/>
                          </a:solidFill>
                          <a:effectLst/>
                          <a:latin typeface="Arial Narrow" panose="020B0606020202030204" pitchFamily="34" charset="0"/>
                          <a:ea typeface="+mn-ea"/>
                          <a:cs typeface="+mn-cs"/>
                        </a:rPr>
                        <a:t>SyRS</a:t>
                      </a:r>
                      <a:r>
                        <a:rPr lang="en-US" sz="800" b="0" i="0" u="none" strike="noStrike" kern="1200" dirty="0" smtClean="0">
                          <a:solidFill>
                            <a:srgbClr val="FF0000"/>
                          </a:solidFill>
                          <a:effectLst/>
                          <a:latin typeface="Arial Narrow" panose="020B0606020202030204" pitchFamily="34" charset="0"/>
                          <a:ea typeface="+mn-ea"/>
                          <a:cs typeface="+mn-cs"/>
                        </a:rPr>
                        <a:t>/TCs</a:t>
                      </a:r>
                      <a:endParaRPr lang="en-US" sz="800" b="0" i="0" u="none" strike="noStrike" kern="1200" dirty="0">
                        <a:solidFill>
                          <a:srgbClr val="FF0000"/>
                        </a:solidFill>
                        <a:effectLst/>
                        <a:latin typeface="Arial Narrow" panose="020B0606020202030204" pitchFamily="34" charset="0"/>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r>
                        <a:rPr lang="en-US" sz="800" b="0" i="0" u="none" strike="noStrike" kern="1200" dirty="0">
                          <a:solidFill>
                            <a:srgbClr val="FF0000"/>
                          </a:solidFill>
                          <a:effectLst/>
                          <a:latin typeface="Arial Narrow" panose="020B0606020202030204" pitchFamily="34" charset="0"/>
                          <a:ea typeface="+mn-ea"/>
                          <a:cs typeface="+mn-cs"/>
                        </a:rPr>
                        <a:t>Check coverage for Defect/CRS/</a:t>
                      </a:r>
                      <a:r>
                        <a:rPr lang="en-US" sz="800" b="0" i="0" u="none" strike="noStrike" kern="1200" dirty="0" err="1">
                          <a:solidFill>
                            <a:srgbClr val="FF0000"/>
                          </a:solidFill>
                          <a:effectLst/>
                          <a:latin typeface="Arial Narrow" panose="020B0606020202030204" pitchFamily="34" charset="0"/>
                          <a:ea typeface="+mn-ea"/>
                          <a:cs typeface="+mn-cs"/>
                        </a:rPr>
                        <a:t>SyRS</a:t>
                      </a:r>
                      <a:r>
                        <a:rPr lang="en-US" sz="800" b="0" i="0" u="none" strike="noStrike" kern="1200" dirty="0">
                          <a:solidFill>
                            <a:srgbClr val="FF0000"/>
                          </a:solidFill>
                          <a:effectLst/>
                          <a:latin typeface="Arial Narrow" panose="020B0606020202030204" pitchFamily="34" charset="0"/>
                          <a:ea typeface="+mn-ea"/>
                          <a:cs typeface="+mn-cs"/>
                        </a:rPr>
                        <a:t>/TCs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n-US" sz="800" b="0" i="0" u="none" strike="noStrike" kern="1200" dirty="0">
                          <a:solidFill>
                            <a:srgbClr val="FF0000"/>
                          </a:solidFill>
                          <a:effectLst/>
                          <a:latin typeface="Arial Narrow" panose="020B0606020202030204" pitchFamily="34" charset="0"/>
                          <a:ea typeface="+mn-ea"/>
                          <a:cs typeface="+mn-cs"/>
                        </a:rPr>
                        <a:t>Using for FCT team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n-US" sz="800" b="0" i="0" u="none" strike="noStrike" kern="1200" dirty="0">
                          <a:solidFill>
                            <a:srgbClr val="FF0000"/>
                          </a:solidFill>
                          <a:effectLst/>
                          <a:latin typeface="Arial Narrow" panose="020B0606020202030204" pitchFamily="34" charset="0"/>
                          <a:ea typeface="+mn-ea"/>
                          <a:cs typeface="+mn-cs"/>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n-US" sz="800" b="0" i="0" u="none" strike="noStrike" kern="1200" dirty="0">
                          <a:solidFill>
                            <a:srgbClr val="FF0000"/>
                          </a:solidFill>
                          <a:effectLst/>
                          <a:latin typeface="Arial Narrow" panose="020B0606020202030204" pitchFamily="34" charset="0"/>
                          <a:ea typeface="+mn-ea"/>
                          <a:cs typeface="+mn-cs"/>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n-US" sz="800" b="0" i="0" u="none" strike="noStrike" kern="1200" dirty="0">
                          <a:solidFill>
                            <a:srgbClr val="FF0000"/>
                          </a:solidFill>
                          <a:effectLst/>
                          <a:latin typeface="Arial Narrow" panose="020B0606020202030204" pitchFamily="34" charset="0"/>
                          <a:ea typeface="+mn-ea"/>
                          <a:cs typeface="+mn-cs"/>
                        </a:rPr>
                        <a: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n-US" sz="800" b="0" i="0" u="none" strike="noStrike" kern="1200" dirty="0">
                          <a:solidFill>
                            <a:srgbClr val="FF0000"/>
                          </a:solidFill>
                          <a:effectLst/>
                          <a:latin typeface="Arial Narrow" panose="020B0606020202030204" pitchFamily="34" charset="0"/>
                          <a:ea typeface="+mn-ea"/>
                          <a:cs typeface="+mn-cs"/>
                        </a:rPr>
                        <a:t>TBD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71194983"/>
              </p:ext>
            </p:extLst>
          </p:nvPr>
        </p:nvGraphicFramePr>
        <p:xfrm>
          <a:off x="5709085" y="693365"/>
          <a:ext cx="3924435" cy="5759971"/>
        </p:xfrm>
        <a:graphic>
          <a:graphicData uri="http://schemas.openxmlformats.org/drawingml/2006/table">
            <a:tbl>
              <a:tblPr/>
              <a:tblGrid>
                <a:gridCol w="2304255"/>
                <a:gridCol w="1620180"/>
              </a:tblGrid>
              <a:tr h="431379">
                <a:tc>
                  <a:txBody>
                    <a:bodyPr/>
                    <a:lstStyle/>
                    <a:p>
                      <a:pPr algn="ctr" fontAlgn="ctr"/>
                      <a:r>
                        <a:rPr lang="en-US" sz="900" b="1" i="0" u="none" strike="noStrike">
                          <a:solidFill>
                            <a:srgbClr val="000000"/>
                          </a:solidFill>
                          <a:effectLst/>
                          <a:latin typeface="Arial Narrow" panose="020B0606020202030204" pitchFamily="34" charset="0"/>
                        </a:rPr>
                        <a:t>Question</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900" b="1" i="0" u="none" strike="noStrike">
                          <a:solidFill>
                            <a:srgbClr val="000000"/>
                          </a:solidFill>
                          <a:effectLst/>
                          <a:latin typeface="Arial Narrow" panose="020B0606020202030204" pitchFamily="34" charset="0"/>
                        </a:rPr>
                        <a:t>Final Answer</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890767">
                <a:tc>
                  <a:txBody>
                    <a:bodyPr/>
                    <a:lstStyle/>
                    <a:p>
                      <a:pPr marL="58738" indent="0" algn="l" fontAlgn="ctr"/>
                      <a:r>
                        <a:rPr lang="en-US" sz="900" b="0" i="0" u="none" strike="noStrike" dirty="0">
                          <a:solidFill>
                            <a:srgbClr val="000000"/>
                          </a:solidFill>
                          <a:effectLst/>
                          <a:latin typeface="Arial Narrow" panose="020B0606020202030204" pitchFamily="34" charset="0"/>
                        </a:rPr>
                        <a:t>Review </a:t>
                      </a:r>
                      <a:r>
                        <a:rPr lang="en-US" sz="900" b="0" i="0" u="none" strike="noStrike" dirty="0" err="1">
                          <a:solidFill>
                            <a:srgbClr val="000000"/>
                          </a:solidFill>
                          <a:effectLst/>
                          <a:latin typeface="Arial Narrow" panose="020B0606020202030204" pitchFamily="34" charset="0"/>
                        </a:rPr>
                        <a:t>syrs</a:t>
                      </a:r>
                      <a:r>
                        <a:rPr lang="en-US" sz="900" b="0" i="0" u="none" strike="noStrike" dirty="0">
                          <a:solidFill>
                            <a:srgbClr val="000000"/>
                          </a:solidFill>
                          <a:effectLst/>
                          <a:latin typeface="Arial Narrow" panose="020B0606020202030204" pitchFamily="34" charset="0"/>
                        </a:rPr>
                        <a:t> test-</a:t>
                      </a:r>
                      <a:r>
                        <a:rPr lang="en-US" sz="900" b="0" i="0" u="none" strike="noStrike" dirty="0" err="1">
                          <a:solidFill>
                            <a:srgbClr val="000000"/>
                          </a:solidFill>
                          <a:effectLst/>
                          <a:latin typeface="Arial Narrow" panose="020B0606020202030204" pitchFamily="34" charset="0"/>
                        </a:rPr>
                        <a:t>dev</a:t>
                      </a:r>
                      <a:r>
                        <a:rPr lang="en-US" sz="900" b="0" i="0" u="none" strike="noStrike" dirty="0">
                          <a:solidFill>
                            <a:srgbClr val="000000"/>
                          </a:solidFill>
                          <a:effectLst/>
                          <a:latin typeface="Arial Narrow" panose="020B0606020202030204" pitchFamily="34" charset="0"/>
                        </a:rPr>
                        <a:t>, DQA </a:t>
                      </a:r>
                      <a:r>
                        <a:rPr lang="en-US" sz="900" b="0" i="0" u="none" strike="noStrike" dirty="0" err="1">
                          <a:solidFill>
                            <a:srgbClr val="000000"/>
                          </a:solidFill>
                          <a:effectLst/>
                          <a:latin typeface="Arial Narrow" panose="020B0606020202030204" pitchFamily="34" charset="0"/>
                        </a:rPr>
                        <a:t>thì</a:t>
                      </a:r>
                      <a:r>
                        <a:rPr lang="en-US" sz="900" b="0" i="0" u="none" strike="noStrike" dirty="0">
                          <a:solidFill>
                            <a:srgbClr val="000000"/>
                          </a:solidFill>
                          <a:effectLst/>
                          <a:latin typeface="Arial Narrow" panose="020B0606020202030204" pitchFamily="34" charset="0"/>
                        </a:rPr>
                        <a:t> </a:t>
                      </a:r>
                      <a:r>
                        <a:rPr lang="en-US" sz="900" b="0" i="0" u="none" strike="noStrike" dirty="0" err="1">
                          <a:solidFill>
                            <a:srgbClr val="000000"/>
                          </a:solidFill>
                          <a:effectLst/>
                          <a:latin typeface="Arial Narrow" panose="020B0606020202030204" pitchFamily="34" charset="0"/>
                        </a:rPr>
                        <a:t>khai</a:t>
                      </a:r>
                      <a:r>
                        <a:rPr lang="en-US" sz="900" b="0" i="0" u="none" strike="noStrike" dirty="0">
                          <a:solidFill>
                            <a:srgbClr val="000000"/>
                          </a:solidFill>
                          <a:effectLst/>
                          <a:latin typeface="Arial Narrow" panose="020B0606020202030204" pitchFamily="34" charset="0"/>
                        </a:rPr>
                        <a:t> </a:t>
                      </a:r>
                      <a:r>
                        <a:rPr lang="en-US" sz="900" b="0" i="0" u="none" strike="noStrike" dirty="0" err="1">
                          <a:solidFill>
                            <a:srgbClr val="000000"/>
                          </a:solidFill>
                          <a:effectLst/>
                          <a:latin typeface="Arial Narrow" panose="020B0606020202030204" pitchFamily="34" charset="0"/>
                        </a:rPr>
                        <a:t>vào</a:t>
                      </a:r>
                      <a:r>
                        <a:rPr lang="en-US" sz="900" b="0" i="0" u="none" strike="noStrike" dirty="0">
                          <a:solidFill>
                            <a:srgbClr val="000000"/>
                          </a:solidFill>
                          <a:effectLst/>
                          <a:latin typeface="Arial Narrow" panose="020B0606020202030204" pitchFamily="34" charset="0"/>
                        </a:rPr>
                        <a:t> </a:t>
                      </a:r>
                      <a:r>
                        <a:rPr lang="en-US" sz="900" b="0" i="0" u="none" strike="noStrike" dirty="0" err="1">
                          <a:solidFill>
                            <a:srgbClr val="000000"/>
                          </a:solidFill>
                          <a:effectLst/>
                          <a:latin typeface="Arial Narrow" panose="020B0606020202030204" pitchFamily="34" charset="0"/>
                        </a:rPr>
                        <a:t>đâu</a:t>
                      </a:r>
                      <a:endParaRPr lang="en-US" sz="900" b="0" i="0" u="none" strike="noStrike" dirty="0">
                        <a:solidFill>
                          <a:srgbClr val="000000"/>
                        </a:solidFill>
                        <a:effectLst/>
                        <a:latin typeface="Arial Narrow" panose="020B0606020202030204" pitchFamily="34" charset="0"/>
                      </a:endParaRP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fontAlgn="ctr">
                        <a:tabLst>
                          <a:tab pos="58738" algn="l"/>
                        </a:tabLst>
                      </a:pPr>
                      <a:r>
                        <a:rPr lang="en-US" sz="900" b="1" i="0" u="none" strike="noStrike" dirty="0">
                          <a:solidFill>
                            <a:srgbClr val="000000"/>
                          </a:solidFill>
                          <a:effectLst/>
                          <a:latin typeface="Arial Narrow" panose="020B0606020202030204" pitchFamily="34" charset="0"/>
                        </a:rPr>
                        <a:t>3-1.</a:t>
                      </a:r>
                      <a:r>
                        <a:rPr lang="en-US" sz="900" b="0" i="0" u="none" strike="noStrike" dirty="0">
                          <a:solidFill>
                            <a:srgbClr val="000000"/>
                          </a:solidFill>
                          <a:effectLst/>
                          <a:latin typeface="Arial Narrow" panose="020B0606020202030204" pitchFamily="34" charset="0"/>
                        </a:rPr>
                        <a:t> Investigate Requirement </a:t>
                      </a:r>
                      <a:br>
                        <a:rPr lang="en-US" sz="900" b="0" i="0" u="none" strike="noStrike" dirty="0">
                          <a:solidFill>
                            <a:srgbClr val="000000"/>
                          </a:solidFill>
                          <a:effectLst/>
                          <a:latin typeface="Arial Narrow" panose="020B0606020202030204" pitchFamily="34" charset="0"/>
                        </a:rPr>
                      </a:br>
                      <a:r>
                        <a:rPr lang="en-US" sz="900" b="0" i="0" u="none" strike="noStrike" dirty="0" err="1">
                          <a:solidFill>
                            <a:srgbClr val="000000"/>
                          </a:solidFill>
                          <a:effectLst/>
                          <a:latin typeface="Arial Narrow" panose="020B0606020202030204" pitchFamily="34" charset="0"/>
                        </a:rPr>
                        <a:t>Khi</a:t>
                      </a:r>
                      <a:r>
                        <a:rPr lang="en-US" sz="900" b="0" i="0" u="none" strike="noStrike" dirty="0">
                          <a:solidFill>
                            <a:srgbClr val="000000"/>
                          </a:solidFill>
                          <a:effectLst/>
                          <a:latin typeface="Arial Narrow" panose="020B0606020202030204" pitchFamily="34" charset="0"/>
                        </a:rPr>
                        <a:t> log task </a:t>
                      </a:r>
                      <a:r>
                        <a:rPr lang="en-US" sz="900" b="0" i="0" u="none" strike="noStrike" dirty="0" err="1">
                          <a:solidFill>
                            <a:srgbClr val="000000"/>
                          </a:solidFill>
                          <a:effectLst/>
                          <a:latin typeface="Arial Narrow" panose="020B0606020202030204" pitchFamily="34" charset="0"/>
                        </a:rPr>
                        <a:t>cần</a:t>
                      </a:r>
                      <a:r>
                        <a:rPr lang="en-US" sz="900" b="0" i="0" u="none" strike="noStrike" dirty="0">
                          <a:solidFill>
                            <a:srgbClr val="000000"/>
                          </a:solidFill>
                          <a:effectLst/>
                          <a:latin typeface="Arial Narrow" panose="020B0606020202030204" pitchFamily="34" charset="0"/>
                        </a:rPr>
                        <a:t> note </a:t>
                      </a:r>
                      <a:r>
                        <a:rPr lang="en-US" sz="900" b="0" i="0" u="none" strike="noStrike" dirty="0" err="1">
                          <a:solidFill>
                            <a:srgbClr val="000000"/>
                          </a:solidFill>
                          <a:effectLst/>
                          <a:latin typeface="Arial Narrow" panose="020B0606020202030204" pitchFamily="34" charset="0"/>
                        </a:rPr>
                        <a:t>cụ</a:t>
                      </a:r>
                      <a:r>
                        <a:rPr lang="en-US" sz="900" b="0" i="0" u="none" strike="noStrike" dirty="0">
                          <a:solidFill>
                            <a:srgbClr val="000000"/>
                          </a:solidFill>
                          <a:effectLst/>
                          <a:latin typeface="Arial Narrow" panose="020B0606020202030204" pitchFamily="34" charset="0"/>
                        </a:rPr>
                        <a:t> </a:t>
                      </a:r>
                      <a:r>
                        <a:rPr lang="en-US" sz="900" b="0" i="0" u="none" strike="noStrike" dirty="0" err="1">
                          <a:solidFill>
                            <a:srgbClr val="000000"/>
                          </a:solidFill>
                          <a:effectLst/>
                          <a:latin typeface="Arial Narrow" panose="020B0606020202030204" pitchFamily="34" charset="0"/>
                        </a:rPr>
                        <a:t>thể</a:t>
                      </a:r>
                      <a:r>
                        <a:rPr lang="en-US" sz="900" b="0" i="0" u="none" strike="noStrike" dirty="0">
                          <a:solidFill>
                            <a:srgbClr val="000000"/>
                          </a:solidFill>
                          <a:effectLst/>
                          <a:latin typeface="Arial Narrow" panose="020B0606020202030204" pitchFamily="34" charset="0"/>
                        </a:rPr>
                        <a:t> </a:t>
                      </a:r>
                      <a:r>
                        <a:rPr lang="en-US" sz="900" b="0" i="0" u="none" strike="noStrike" dirty="0" err="1">
                          <a:solidFill>
                            <a:srgbClr val="000000"/>
                          </a:solidFill>
                          <a:effectLst/>
                          <a:latin typeface="Arial Narrow" panose="020B0606020202030204" pitchFamily="34" charset="0"/>
                        </a:rPr>
                        <a:t>là</a:t>
                      </a:r>
                      <a:r>
                        <a:rPr lang="en-US" sz="900" b="0" i="0" u="none" strike="noStrike" dirty="0">
                          <a:solidFill>
                            <a:srgbClr val="000000"/>
                          </a:solidFill>
                          <a:effectLst/>
                          <a:latin typeface="Arial Narrow" panose="020B0606020202030204" pitchFamily="34" charset="0"/>
                        </a:rPr>
                        <a:t> review </a:t>
                      </a:r>
                      <a:r>
                        <a:rPr lang="en-US" sz="900" b="0" i="0" u="none" strike="noStrike" dirty="0" err="1">
                          <a:solidFill>
                            <a:srgbClr val="000000"/>
                          </a:solidFill>
                          <a:effectLst/>
                          <a:latin typeface="Arial Narrow" panose="020B0606020202030204" pitchFamily="34" charset="0"/>
                        </a:rPr>
                        <a:t>cho</a:t>
                      </a:r>
                      <a:r>
                        <a:rPr lang="en-US" sz="900" b="0" i="0" u="none" strike="noStrike" dirty="0">
                          <a:solidFill>
                            <a:srgbClr val="000000"/>
                          </a:solidFill>
                          <a:effectLst/>
                          <a:latin typeface="Arial Narrow" panose="020B0606020202030204" pitchFamily="34" charset="0"/>
                        </a:rPr>
                        <a:t> Test-</a:t>
                      </a:r>
                      <a:r>
                        <a:rPr lang="en-US" sz="900" b="0" i="0" u="none" strike="noStrike" dirty="0" err="1">
                          <a:solidFill>
                            <a:srgbClr val="000000"/>
                          </a:solidFill>
                          <a:effectLst/>
                          <a:latin typeface="Arial Narrow" panose="020B0606020202030204" pitchFamily="34" charset="0"/>
                        </a:rPr>
                        <a:t>Dev</a:t>
                      </a:r>
                      <a:r>
                        <a:rPr lang="en-US" sz="900" b="0" i="0" u="none" strike="noStrike" dirty="0">
                          <a:solidFill>
                            <a:srgbClr val="000000"/>
                          </a:solidFill>
                          <a:effectLst/>
                          <a:latin typeface="Arial Narrow" panose="020B0606020202030204" pitchFamily="34" charset="0"/>
                        </a:rPr>
                        <a:t>/DQA</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24136">
                <a:tc>
                  <a:txBody>
                    <a:bodyPr/>
                    <a:lstStyle/>
                    <a:p>
                      <a:pPr marL="58738" indent="0" algn="l" defTabSz="914400" rtl="0" eaLnBrk="1" fontAlgn="ctr" latinLnBrk="0" hangingPunct="1"/>
                      <a:r>
                        <a:rPr lang="vi-VN" sz="900" b="0" i="0" u="none" strike="noStrike" kern="1200" dirty="0">
                          <a:solidFill>
                            <a:srgbClr val="000000"/>
                          </a:solidFill>
                          <a:effectLst/>
                          <a:latin typeface="Arial Narrow" panose="020B0606020202030204" pitchFamily="34" charset="0"/>
                          <a:ea typeface="+mn-ea"/>
                          <a:cs typeface="+mn-cs"/>
                        </a:rPr>
                        <a:t>Khi investigate SRS, mất thời gian investigate và discuss với dev, cuối cùng SRS đó quyết định đưa về Dev-Test thì khai thời gian investigate vào mục nào?</a:t>
                      </a:r>
                      <a:br>
                        <a:rPr lang="vi-VN" sz="900" b="0" i="0" u="none" strike="noStrike" kern="1200" dirty="0">
                          <a:solidFill>
                            <a:srgbClr val="000000"/>
                          </a:solidFill>
                          <a:effectLst/>
                          <a:latin typeface="Arial Narrow" panose="020B0606020202030204" pitchFamily="34" charset="0"/>
                          <a:ea typeface="+mn-ea"/>
                          <a:cs typeface="+mn-cs"/>
                        </a:rPr>
                      </a:br>
                      <a:r>
                        <a:rPr lang="vi-VN" sz="900" b="0" i="0" u="none" strike="noStrike" kern="1200" dirty="0">
                          <a:solidFill>
                            <a:srgbClr val="000000"/>
                          </a:solidFill>
                          <a:effectLst/>
                          <a:latin typeface="Arial Narrow" panose="020B0606020202030204" pitchFamily="34" charset="0"/>
                          <a:ea typeface="+mn-ea"/>
                          <a:cs typeface="+mn-cs"/>
                        </a:rPr>
                        <a:t>Nếu vẫn khai vào 3-1. Investigate Requirement thì sẽ  làm giảm productivity overall của cá nhân, vì SRS đó không được create TC</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tabLst>
                          <a:tab pos="58738" algn="l"/>
                        </a:tabLst>
                      </a:pPr>
                      <a:r>
                        <a:rPr lang="en-US" sz="900" b="1" i="0" u="none" strike="noStrike" kern="1200" dirty="0">
                          <a:solidFill>
                            <a:srgbClr val="000000"/>
                          </a:solidFill>
                          <a:effectLst/>
                          <a:latin typeface="Arial Narrow" panose="020B0606020202030204" pitchFamily="34" charset="0"/>
                          <a:ea typeface="+mn-ea"/>
                          <a:cs typeface="+mn-cs"/>
                        </a:rPr>
                        <a:t>3-1</a:t>
                      </a:r>
                      <a:r>
                        <a:rPr lang="en-US" sz="900" b="0" i="0" u="none" strike="noStrike" kern="1200" dirty="0">
                          <a:solidFill>
                            <a:srgbClr val="000000"/>
                          </a:solidFill>
                          <a:effectLst/>
                          <a:latin typeface="Arial Narrow" panose="020B0606020202030204" pitchFamily="34" charset="0"/>
                          <a:ea typeface="+mn-ea"/>
                          <a:cs typeface="+mn-cs"/>
                        </a:rPr>
                        <a:t>. Investigate Requirement</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48072">
                <a:tc>
                  <a:txBody>
                    <a:bodyPr/>
                    <a:lstStyle/>
                    <a:p>
                      <a:pPr marL="58738" indent="0" algn="l" defTabSz="914400" rtl="0" eaLnBrk="1" fontAlgn="ctr" latinLnBrk="0" hangingPunct="1"/>
                      <a:r>
                        <a:rPr lang="en-US" sz="900" b="0" i="0" u="none" strike="noStrike" kern="1200">
                          <a:solidFill>
                            <a:srgbClr val="000000"/>
                          </a:solidFill>
                          <a:effectLst/>
                          <a:latin typeface="Arial Narrow" panose="020B0606020202030204" pitchFamily="34" charset="0"/>
                          <a:ea typeface="+mn-ea"/>
                          <a:cs typeface="+mn-cs"/>
                        </a:rPr>
                        <a:t>Study define SyRS và create draft TC thì log vào đâu</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tabLst>
                          <a:tab pos="58738" algn="l"/>
                        </a:tabLst>
                      </a:pPr>
                      <a:r>
                        <a:rPr lang="en-US" sz="900" b="0" i="0" u="none" strike="noStrike" kern="1200" dirty="0">
                          <a:solidFill>
                            <a:srgbClr val="000000"/>
                          </a:solidFill>
                          <a:effectLst/>
                          <a:latin typeface="Arial Narrow" panose="020B0606020202030204" pitchFamily="34" charset="0"/>
                          <a:ea typeface="+mn-ea"/>
                          <a:cs typeface="+mn-cs"/>
                        </a:rPr>
                        <a:t>Study </a:t>
                      </a:r>
                      <a:r>
                        <a:rPr lang="en-US" sz="900" b="0" i="0" u="none" strike="noStrike" kern="1200" dirty="0" smtClean="0">
                          <a:solidFill>
                            <a:srgbClr val="000000"/>
                          </a:solidFill>
                          <a:effectLst/>
                          <a:latin typeface="Arial Narrow" panose="020B0606020202030204" pitchFamily="34" charset="0"/>
                          <a:ea typeface="+mn-ea"/>
                          <a:cs typeface="+mn-cs"/>
                        </a:rPr>
                        <a:t>REQ </a:t>
                      </a:r>
                      <a:r>
                        <a:rPr lang="en-US" sz="900" b="0" i="0" u="none" strike="noStrike" kern="1200" dirty="0" smtClean="0">
                          <a:solidFill>
                            <a:srgbClr val="000000"/>
                          </a:solidFill>
                          <a:effectLst/>
                          <a:latin typeface="Arial Narrow" panose="020B0606020202030204" pitchFamily="34" charset="0"/>
                          <a:ea typeface="+mn-ea"/>
                          <a:cs typeface="+mn-cs"/>
                          <a:sym typeface="Wingdings" panose="05000000000000000000" pitchFamily="2" charset="2"/>
                        </a:rPr>
                        <a:t></a:t>
                      </a:r>
                      <a:r>
                        <a:rPr lang="en-US" sz="900" b="1" i="0" u="none" strike="noStrike" kern="1200" dirty="0" smtClean="0">
                          <a:solidFill>
                            <a:srgbClr val="000000"/>
                          </a:solidFill>
                          <a:effectLst/>
                          <a:latin typeface="Arial Narrow" panose="020B0606020202030204" pitchFamily="34" charset="0"/>
                          <a:ea typeface="+mn-ea"/>
                          <a:cs typeface="+mn-cs"/>
                        </a:rPr>
                        <a:t> </a:t>
                      </a:r>
                      <a:r>
                        <a:rPr lang="en-US" sz="900" b="1" i="0" u="none" strike="noStrike" kern="1200" dirty="0">
                          <a:solidFill>
                            <a:srgbClr val="000000"/>
                          </a:solidFill>
                          <a:effectLst/>
                          <a:latin typeface="Arial Narrow" panose="020B0606020202030204" pitchFamily="34" charset="0"/>
                          <a:ea typeface="+mn-ea"/>
                          <a:cs typeface="+mn-cs"/>
                        </a:rPr>
                        <a:t>3-1</a:t>
                      </a:r>
                      <a:r>
                        <a:rPr lang="en-US" sz="900" b="0" i="0" u="none" strike="noStrike" kern="1200" dirty="0">
                          <a:solidFill>
                            <a:srgbClr val="000000"/>
                          </a:solidFill>
                          <a:effectLst/>
                          <a:latin typeface="Arial Narrow" panose="020B0606020202030204" pitchFamily="34" charset="0"/>
                          <a:ea typeface="+mn-ea"/>
                          <a:cs typeface="+mn-cs"/>
                        </a:rPr>
                        <a:t>. Investigate requirement</a:t>
                      </a:r>
                      <a:br>
                        <a:rPr lang="en-US" sz="900" b="0" i="0" u="none" strike="noStrike" kern="1200" dirty="0">
                          <a:solidFill>
                            <a:srgbClr val="000000"/>
                          </a:solidFill>
                          <a:effectLst/>
                          <a:latin typeface="Arial Narrow" panose="020B0606020202030204" pitchFamily="34" charset="0"/>
                          <a:ea typeface="+mn-ea"/>
                          <a:cs typeface="+mn-cs"/>
                        </a:rPr>
                      </a:br>
                      <a:r>
                        <a:rPr lang="en-US" sz="900" b="0" i="0" u="none" strike="noStrike" kern="1200" dirty="0">
                          <a:solidFill>
                            <a:srgbClr val="000000"/>
                          </a:solidFill>
                          <a:effectLst/>
                          <a:latin typeface="Arial Narrow" panose="020B0606020202030204" pitchFamily="34" charset="0"/>
                          <a:ea typeface="+mn-ea"/>
                          <a:cs typeface="+mn-cs"/>
                        </a:rPr>
                        <a:t>Create Draft TC </a:t>
                      </a:r>
                      <a:r>
                        <a:rPr lang="en-US" sz="900" b="0" i="0" u="none" strike="noStrike" kern="1200" dirty="0" smtClean="0">
                          <a:solidFill>
                            <a:srgbClr val="000000"/>
                          </a:solidFill>
                          <a:effectLst/>
                          <a:latin typeface="Arial Narrow" panose="020B0606020202030204" pitchFamily="34" charset="0"/>
                          <a:ea typeface="+mn-ea"/>
                          <a:cs typeface="+mn-cs"/>
                          <a:sym typeface="Wingdings" panose="05000000000000000000" pitchFamily="2" charset="2"/>
                        </a:rPr>
                        <a:t></a:t>
                      </a:r>
                      <a:r>
                        <a:rPr lang="en-US" sz="900" b="0" i="0" u="none" strike="noStrike" kern="1200" dirty="0" smtClean="0">
                          <a:solidFill>
                            <a:srgbClr val="000000"/>
                          </a:solidFill>
                          <a:effectLst/>
                          <a:latin typeface="Arial Narrow" panose="020B0606020202030204" pitchFamily="34" charset="0"/>
                          <a:ea typeface="+mn-ea"/>
                          <a:cs typeface="+mn-cs"/>
                        </a:rPr>
                        <a:t> </a:t>
                      </a:r>
                      <a:r>
                        <a:rPr lang="en-US" sz="900" b="1" i="0" u="none" strike="noStrike" kern="1200" dirty="0">
                          <a:solidFill>
                            <a:srgbClr val="000000"/>
                          </a:solidFill>
                          <a:effectLst/>
                          <a:latin typeface="Arial Narrow" panose="020B0606020202030204" pitchFamily="34" charset="0"/>
                          <a:ea typeface="+mn-ea"/>
                          <a:cs typeface="+mn-cs"/>
                        </a:rPr>
                        <a:t>3-2</a:t>
                      </a:r>
                      <a:r>
                        <a:rPr lang="en-US" sz="900" b="0" i="0" u="none" strike="noStrike" kern="1200" dirty="0">
                          <a:solidFill>
                            <a:srgbClr val="000000"/>
                          </a:solidFill>
                          <a:effectLst/>
                          <a:latin typeface="Arial Narrow" panose="020B0606020202030204" pitchFamily="34" charset="0"/>
                          <a:ea typeface="+mn-ea"/>
                          <a:cs typeface="+mn-cs"/>
                        </a:rPr>
                        <a:t>. Create Test Design</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5400">
                <a:tc>
                  <a:txBody>
                    <a:bodyPr/>
                    <a:lstStyle/>
                    <a:p>
                      <a:pPr marL="58738" indent="0" algn="l" defTabSz="914400" rtl="0" eaLnBrk="1" fontAlgn="ctr" latinLnBrk="0" hangingPunct="1"/>
                      <a:r>
                        <a:rPr lang="en-US" sz="900" b="0" i="0" u="none" strike="noStrike" kern="1200">
                          <a:solidFill>
                            <a:srgbClr val="000000"/>
                          </a:solidFill>
                          <a:effectLst/>
                          <a:latin typeface="Arial Narrow" panose="020B0606020202030204" pitchFamily="34" charset="0"/>
                          <a:ea typeface="+mn-ea"/>
                          <a:cs typeface="+mn-cs"/>
                        </a:rPr>
                        <a:t>Với các task investigate ECP mới thì khai vào mục nào?</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tabLst>
                          <a:tab pos="58738" algn="l"/>
                        </a:tabLst>
                      </a:pPr>
                      <a:r>
                        <a:rPr lang="en-US" sz="900" b="0" i="0" u="none" strike="noStrike" kern="1200" dirty="0" smtClean="0">
                          <a:solidFill>
                            <a:srgbClr val="000000"/>
                          </a:solidFill>
                          <a:effectLst/>
                          <a:latin typeface="Arial Narrow" panose="020B0606020202030204" pitchFamily="34" charset="0"/>
                          <a:ea typeface="+mn-ea"/>
                          <a:cs typeface="+mn-cs"/>
                        </a:rPr>
                        <a:t>1. Investigate </a:t>
                      </a:r>
                      <a:r>
                        <a:rPr lang="en-US" sz="900" b="0" i="0" u="none" strike="noStrike" kern="1200" dirty="0" err="1">
                          <a:solidFill>
                            <a:srgbClr val="000000"/>
                          </a:solidFill>
                          <a:effectLst/>
                          <a:latin typeface="Arial Narrow" panose="020B0606020202030204" pitchFamily="34" charset="0"/>
                          <a:ea typeface="+mn-ea"/>
                          <a:cs typeface="+mn-cs"/>
                        </a:rPr>
                        <a:t>để</a:t>
                      </a:r>
                      <a:r>
                        <a:rPr lang="en-US" sz="900" b="0" i="0" u="none" strike="noStrike" kern="1200" dirty="0">
                          <a:solidFill>
                            <a:srgbClr val="000000"/>
                          </a:solidFill>
                          <a:effectLst/>
                          <a:latin typeface="Arial Narrow" panose="020B0606020202030204" pitchFamily="34" charset="0"/>
                          <a:ea typeface="+mn-ea"/>
                          <a:cs typeface="+mn-cs"/>
                        </a:rPr>
                        <a:t> </a:t>
                      </a:r>
                      <a:r>
                        <a:rPr lang="en-US" sz="900" b="0" i="0" u="none" strike="noStrike" kern="1200" dirty="0" err="1">
                          <a:solidFill>
                            <a:srgbClr val="000000"/>
                          </a:solidFill>
                          <a:effectLst/>
                          <a:latin typeface="Arial Narrow" panose="020B0606020202030204" pitchFamily="34" charset="0"/>
                          <a:ea typeface="+mn-ea"/>
                          <a:cs typeface="+mn-cs"/>
                        </a:rPr>
                        <a:t>viết</a:t>
                      </a:r>
                      <a:r>
                        <a:rPr lang="en-US" sz="900" b="0" i="0" u="none" strike="noStrike" kern="1200" dirty="0">
                          <a:solidFill>
                            <a:srgbClr val="000000"/>
                          </a:solidFill>
                          <a:effectLst/>
                          <a:latin typeface="Arial Narrow" panose="020B0606020202030204" pitchFamily="34" charset="0"/>
                          <a:ea typeface="+mn-ea"/>
                          <a:cs typeface="+mn-cs"/>
                        </a:rPr>
                        <a:t> TC </a:t>
                      </a:r>
                      <a:endParaRPr lang="en-US" sz="900" b="0" i="0" u="none" strike="noStrike" kern="1200" dirty="0" smtClean="0">
                        <a:solidFill>
                          <a:srgbClr val="000000"/>
                        </a:solidFill>
                        <a:effectLst/>
                        <a:latin typeface="Arial Narrow" panose="020B0606020202030204" pitchFamily="34" charset="0"/>
                        <a:ea typeface="+mn-ea"/>
                        <a:cs typeface="+mn-cs"/>
                      </a:endParaRPr>
                    </a:p>
                    <a:p>
                      <a:pPr marL="58738" indent="0" algn="l" defTabSz="914400" rtl="0" eaLnBrk="1" fontAlgn="ctr" latinLnBrk="0" hangingPunct="1">
                        <a:tabLst>
                          <a:tab pos="58738" algn="l"/>
                        </a:tabLst>
                      </a:pPr>
                      <a:r>
                        <a:rPr lang="en-US" sz="900" b="0" i="0" u="none" strike="noStrike" kern="1200" dirty="0" smtClean="0">
                          <a:solidFill>
                            <a:srgbClr val="000000"/>
                          </a:solidFill>
                          <a:effectLst/>
                          <a:latin typeface="Arial Narrow" panose="020B0606020202030204" pitchFamily="34" charset="0"/>
                          <a:ea typeface="+mn-ea"/>
                          <a:cs typeface="+mn-cs"/>
                          <a:sym typeface="Wingdings" panose="05000000000000000000" pitchFamily="2" charset="2"/>
                        </a:rPr>
                        <a:t></a:t>
                      </a:r>
                      <a:r>
                        <a:rPr lang="en-US" sz="900" b="1" i="0" u="none" strike="noStrike" kern="1200" dirty="0" smtClean="0">
                          <a:solidFill>
                            <a:srgbClr val="000000"/>
                          </a:solidFill>
                          <a:effectLst/>
                          <a:latin typeface="Arial Narrow" panose="020B0606020202030204" pitchFamily="34" charset="0"/>
                          <a:ea typeface="+mn-ea"/>
                          <a:cs typeface="+mn-cs"/>
                        </a:rPr>
                        <a:t> 3-1</a:t>
                      </a:r>
                      <a:r>
                        <a:rPr lang="en-US" sz="900" b="0" i="0" u="none" strike="noStrike" kern="1200" dirty="0">
                          <a:solidFill>
                            <a:srgbClr val="000000"/>
                          </a:solidFill>
                          <a:effectLst/>
                          <a:latin typeface="Arial Narrow" panose="020B0606020202030204" pitchFamily="34" charset="0"/>
                          <a:ea typeface="+mn-ea"/>
                          <a:cs typeface="+mn-cs"/>
                        </a:rPr>
                        <a:t>. Investigate Requirement</a:t>
                      </a:r>
                      <a:br>
                        <a:rPr lang="en-US" sz="900" b="0" i="0" u="none" strike="noStrike" kern="1200" dirty="0">
                          <a:solidFill>
                            <a:srgbClr val="000000"/>
                          </a:solidFill>
                          <a:effectLst/>
                          <a:latin typeface="Arial Narrow" panose="020B0606020202030204" pitchFamily="34" charset="0"/>
                          <a:ea typeface="+mn-ea"/>
                          <a:cs typeface="+mn-cs"/>
                        </a:rPr>
                      </a:br>
                      <a:r>
                        <a:rPr lang="en-US" sz="900" b="0" i="0" u="none" strike="noStrike" kern="1200" dirty="0">
                          <a:solidFill>
                            <a:srgbClr val="000000"/>
                          </a:solidFill>
                          <a:effectLst/>
                          <a:latin typeface="Arial Narrow" panose="020B0606020202030204" pitchFamily="34" charset="0"/>
                          <a:ea typeface="+mn-ea"/>
                          <a:cs typeface="+mn-cs"/>
                        </a:rPr>
                        <a:t>2. Investigate </a:t>
                      </a:r>
                      <a:r>
                        <a:rPr lang="en-US" sz="900" b="0" i="0" u="none" strike="noStrike" kern="1200" dirty="0" err="1">
                          <a:solidFill>
                            <a:srgbClr val="000000"/>
                          </a:solidFill>
                          <a:effectLst/>
                          <a:latin typeface="Arial Narrow" panose="020B0606020202030204" pitchFamily="34" charset="0"/>
                          <a:ea typeface="+mn-ea"/>
                          <a:cs typeface="+mn-cs"/>
                        </a:rPr>
                        <a:t>để</a:t>
                      </a:r>
                      <a:r>
                        <a:rPr lang="en-US" sz="900" b="0" i="0" u="none" strike="noStrike" kern="1200" dirty="0">
                          <a:solidFill>
                            <a:srgbClr val="000000"/>
                          </a:solidFill>
                          <a:effectLst/>
                          <a:latin typeface="Arial Narrow" panose="020B0606020202030204" pitchFamily="34" charset="0"/>
                          <a:ea typeface="+mn-ea"/>
                          <a:cs typeface="+mn-cs"/>
                        </a:rPr>
                        <a:t> improve </a:t>
                      </a:r>
                      <a:r>
                        <a:rPr lang="en-US" sz="900" b="0" i="0" u="none" strike="noStrike" kern="1200" dirty="0" smtClean="0">
                          <a:solidFill>
                            <a:srgbClr val="000000"/>
                          </a:solidFill>
                          <a:effectLst/>
                          <a:latin typeface="Arial Narrow" panose="020B0606020202030204" pitchFamily="34" charset="0"/>
                          <a:ea typeface="+mn-ea"/>
                          <a:cs typeface="+mn-cs"/>
                        </a:rPr>
                        <a:t>knowledge</a:t>
                      </a:r>
                    </a:p>
                    <a:p>
                      <a:pPr marL="58738" indent="0" algn="l" defTabSz="914400" rtl="0" eaLnBrk="1" fontAlgn="ctr" latinLnBrk="0" hangingPunct="1">
                        <a:tabLst>
                          <a:tab pos="58738" algn="l"/>
                        </a:tabLst>
                      </a:pPr>
                      <a:r>
                        <a:rPr lang="en-US" sz="900" b="0" i="0" u="none" strike="noStrike" kern="1200" dirty="0" smtClean="0">
                          <a:solidFill>
                            <a:srgbClr val="000000"/>
                          </a:solidFill>
                          <a:effectLst/>
                          <a:latin typeface="Arial Narrow" panose="020B0606020202030204" pitchFamily="34" charset="0"/>
                          <a:ea typeface="+mn-ea"/>
                          <a:cs typeface="+mn-cs"/>
                          <a:sym typeface="Wingdings" panose="05000000000000000000" pitchFamily="2" charset="2"/>
                        </a:rPr>
                        <a:t> </a:t>
                      </a:r>
                      <a:r>
                        <a:rPr lang="en-US" sz="900" b="1" i="0" u="none" strike="noStrike" kern="1200" dirty="0" smtClean="0">
                          <a:solidFill>
                            <a:srgbClr val="000000"/>
                          </a:solidFill>
                          <a:effectLst/>
                          <a:latin typeface="Arial Narrow" panose="020B0606020202030204" pitchFamily="34" charset="0"/>
                          <a:ea typeface="+mn-ea"/>
                          <a:cs typeface="+mn-cs"/>
                        </a:rPr>
                        <a:t>3-7</a:t>
                      </a:r>
                      <a:r>
                        <a:rPr lang="en-US" sz="900" b="0" i="0" u="none" strike="noStrike" kern="1200" dirty="0">
                          <a:solidFill>
                            <a:srgbClr val="000000"/>
                          </a:solidFill>
                          <a:effectLst/>
                          <a:latin typeface="Arial Narrow" panose="020B0606020202030204" pitchFamily="34" charset="0"/>
                          <a:ea typeface="+mn-ea"/>
                          <a:cs typeface="+mn-cs"/>
                        </a:rPr>
                        <a:t>. Research document </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9040">
                <a:tc>
                  <a:txBody>
                    <a:bodyPr/>
                    <a:lstStyle/>
                    <a:p>
                      <a:pPr marL="58738" indent="0" algn="l" defTabSz="914400" rtl="0" eaLnBrk="1" fontAlgn="ctr" latinLnBrk="0" hangingPunct="1"/>
                      <a:r>
                        <a:rPr lang="en-US" sz="900" b="0" i="0" u="none" strike="noStrike" kern="1200">
                          <a:solidFill>
                            <a:srgbClr val="000000"/>
                          </a:solidFill>
                          <a:effectLst/>
                          <a:latin typeface="Arial Narrow" panose="020B0606020202030204" pitchFamily="34" charset="0"/>
                          <a:ea typeface="+mn-ea"/>
                          <a:cs typeface="+mn-cs"/>
                        </a:rPr>
                        <a:t>Trong making TC phase, em có support các bạn members trong việc Answer Q&amp;A và Analysis REQ thì em nhập vào task nào</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tabLst>
                          <a:tab pos="58738" algn="l"/>
                        </a:tabLst>
                      </a:pPr>
                      <a:r>
                        <a:rPr lang="en-US" sz="900" b="1" i="0" u="none" strike="noStrike" kern="1200" dirty="0">
                          <a:solidFill>
                            <a:srgbClr val="000000"/>
                          </a:solidFill>
                          <a:effectLst/>
                          <a:latin typeface="Arial Narrow" panose="020B0606020202030204" pitchFamily="34" charset="0"/>
                          <a:ea typeface="+mn-ea"/>
                          <a:cs typeface="+mn-cs"/>
                        </a:rPr>
                        <a:t>3-6. </a:t>
                      </a:r>
                      <a:r>
                        <a:rPr lang="en-US" sz="900" b="0" i="0" u="none" strike="noStrike" kern="1200" dirty="0" err="1">
                          <a:solidFill>
                            <a:srgbClr val="000000"/>
                          </a:solidFill>
                          <a:effectLst/>
                          <a:latin typeface="Arial Narrow" panose="020B0606020202030204" pitchFamily="34" charset="0"/>
                          <a:ea typeface="+mn-ea"/>
                          <a:cs typeface="+mn-cs"/>
                        </a:rPr>
                        <a:t>Meeting_TC_Creation</a:t>
                      </a:r>
                      <a:endParaRPr lang="en-US" sz="900" b="0" i="0" u="none" strike="noStrike" kern="1200" dirty="0">
                        <a:solidFill>
                          <a:srgbClr val="000000"/>
                        </a:solidFill>
                        <a:effectLst/>
                        <a:latin typeface="Arial Narrow" panose="020B0606020202030204" pitchFamily="34" charset="0"/>
                        <a:ea typeface="+mn-ea"/>
                        <a:cs typeface="+mn-cs"/>
                      </a:endParaRP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48072">
                <a:tc>
                  <a:txBody>
                    <a:bodyPr/>
                    <a:lstStyle/>
                    <a:p>
                      <a:pPr marL="58738" indent="0" algn="l" defTabSz="914400" rtl="0" eaLnBrk="1" fontAlgn="ctr" latinLnBrk="0" hangingPunct="1"/>
                      <a:r>
                        <a:rPr lang="en-US" sz="900" b="0" i="0" u="none" strike="noStrike" kern="1200">
                          <a:solidFill>
                            <a:srgbClr val="000000"/>
                          </a:solidFill>
                          <a:effectLst/>
                          <a:latin typeface="Arial Narrow" panose="020B0606020202030204" pitchFamily="34" charset="0"/>
                          <a:ea typeface="+mn-ea"/>
                          <a:cs typeface="+mn-cs"/>
                        </a:rPr>
                        <a:t>Nghiên cứu module và tạo document để seminar phục vụ project thì log vào đâu</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tabLst>
                          <a:tab pos="58738" algn="l"/>
                        </a:tabLst>
                      </a:pPr>
                      <a:r>
                        <a:rPr lang="en-US" sz="900" b="1" i="0" u="none" strike="noStrike" kern="1200" dirty="0">
                          <a:solidFill>
                            <a:srgbClr val="000000"/>
                          </a:solidFill>
                          <a:effectLst/>
                          <a:latin typeface="Arial Narrow" panose="020B0606020202030204" pitchFamily="34" charset="0"/>
                          <a:ea typeface="+mn-ea"/>
                          <a:cs typeface="+mn-cs"/>
                        </a:rPr>
                        <a:t>3-7</a:t>
                      </a:r>
                      <a:r>
                        <a:rPr lang="en-US" sz="900" b="0" i="0" u="none" strike="noStrike" kern="1200" dirty="0">
                          <a:solidFill>
                            <a:srgbClr val="000000"/>
                          </a:solidFill>
                          <a:effectLst/>
                          <a:latin typeface="Arial Narrow" panose="020B0606020202030204" pitchFamily="34" charset="0"/>
                          <a:ea typeface="+mn-ea"/>
                          <a:cs typeface="+mn-cs"/>
                        </a:rPr>
                        <a:t>. Research documents</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3105">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seminar module </a:t>
                      </a:r>
                      <a:r>
                        <a:rPr lang="en-US" sz="900" b="0" i="0" u="none" strike="noStrike" kern="1200" dirty="0" err="1">
                          <a:solidFill>
                            <a:srgbClr val="000000"/>
                          </a:solidFill>
                          <a:effectLst/>
                          <a:latin typeface="Arial Narrow" panose="020B0606020202030204" pitchFamily="34" charset="0"/>
                          <a:ea typeface="+mn-ea"/>
                          <a:cs typeface="+mn-cs"/>
                        </a:rPr>
                        <a:t>trong</a:t>
                      </a:r>
                      <a:r>
                        <a:rPr lang="en-US" sz="900" b="0" i="0" u="none" strike="noStrike" kern="1200" dirty="0">
                          <a:solidFill>
                            <a:srgbClr val="000000"/>
                          </a:solidFill>
                          <a:effectLst/>
                          <a:latin typeface="Arial Narrow" panose="020B0606020202030204" pitchFamily="34" charset="0"/>
                          <a:ea typeface="+mn-ea"/>
                          <a:cs typeface="+mn-cs"/>
                        </a:rPr>
                        <a:t> project </a:t>
                      </a:r>
                      <a:r>
                        <a:rPr lang="en-US" sz="900" b="0" i="0" u="none" strike="noStrike" kern="1200" dirty="0" err="1">
                          <a:solidFill>
                            <a:srgbClr val="000000"/>
                          </a:solidFill>
                          <a:effectLst/>
                          <a:latin typeface="Arial Narrow" panose="020B0606020202030204" pitchFamily="34" charset="0"/>
                          <a:ea typeface="+mn-ea"/>
                          <a:cs typeface="+mn-cs"/>
                        </a:rPr>
                        <a:t>để</a:t>
                      </a:r>
                      <a:r>
                        <a:rPr lang="en-US" sz="900" b="0" i="0" u="none" strike="noStrike" kern="1200" dirty="0">
                          <a:solidFill>
                            <a:srgbClr val="000000"/>
                          </a:solidFill>
                          <a:effectLst/>
                          <a:latin typeface="Arial Narrow" panose="020B0606020202030204" pitchFamily="34" charset="0"/>
                          <a:ea typeface="+mn-ea"/>
                          <a:cs typeface="+mn-cs"/>
                        </a:rPr>
                        <a:t> sharing </a:t>
                      </a:r>
                      <a:r>
                        <a:rPr lang="en-US" sz="900" b="0" i="0" u="none" strike="noStrike" kern="1200" dirty="0" err="1">
                          <a:solidFill>
                            <a:srgbClr val="000000"/>
                          </a:solidFill>
                          <a:effectLst/>
                          <a:latin typeface="Arial Narrow" panose="020B0606020202030204" pitchFamily="34" charset="0"/>
                          <a:ea typeface="+mn-ea"/>
                          <a:cs typeface="+mn-cs"/>
                        </a:rPr>
                        <a:t>knowleadge</a:t>
                      </a:r>
                      <a:r>
                        <a:rPr lang="en-US" sz="900" b="0" i="0" u="none" strike="noStrike" kern="1200" dirty="0">
                          <a:solidFill>
                            <a:srgbClr val="000000"/>
                          </a:solidFill>
                          <a:effectLst/>
                          <a:latin typeface="Arial Narrow" panose="020B0606020202030204" pitchFamily="34" charset="0"/>
                          <a:ea typeface="+mn-ea"/>
                          <a:cs typeface="+mn-cs"/>
                        </a:rPr>
                        <a:t> </a:t>
                      </a:r>
                      <a:r>
                        <a:rPr lang="en-US" sz="900" b="0" i="0" u="none" strike="noStrike" kern="1200" dirty="0" err="1">
                          <a:solidFill>
                            <a:srgbClr val="000000"/>
                          </a:solidFill>
                          <a:effectLst/>
                          <a:latin typeface="Arial Narrow" panose="020B0606020202030204" pitchFamily="34" charset="0"/>
                          <a:ea typeface="+mn-ea"/>
                          <a:cs typeface="+mn-cs"/>
                        </a:rPr>
                        <a:t>thì</a:t>
                      </a:r>
                      <a:r>
                        <a:rPr lang="en-US" sz="900" b="0" i="0" u="none" strike="noStrike" kern="1200" dirty="0">
                          <a:solidFill>
                            <a:srgbClr val="000000"/>
                          </a:solidFill>
                          <a:effectLst/>
                          <a:latin typeface="Arial Narrow" panose="020B0606020202030204" pitchFamily="34" charset="0"/>
                          <a:ea typeface="+mn-ea"/>
                          <a:cs typeface="+mn-cs"/>
                        </a:rPr>
                        <a:t> log </a:t>
                      </a:r>
                      <a:r>
                        <a:rPr lang="en-US" sz="900" b="0" i="0" u="none" strike="noStrike" kern="1200" dirty="0" err="1">
                          <a:solidFill>
                            <a:srgbClr val="000000"/>
                          </a:solidFill>
                          <a:effectLst/>
                          <a:latin typeface="Arial Narrow" panose="020B0606020202030204" pitchFamily="34" charset="0"/>
                          <a:ea typeface="+mn-ea"/>
                          <a:cs typeface="+mn-cs"/>
                        </a:rPr>
                        <a:t>vào</a:t>
                      </a:r>
                      <a:r>
                        <a:rPr lang="en-US" sz="900" b="0" i="0" u="none" strike="noStrike" kern="1200" dirty="0">
                          <a:solidFill>
                            <a:srgbClr val="000000"/>
                          </a:solidFill>
                          <a:effectLst/>
                          <a:latin typeface="Arial Narrow" panose="020B0606020202030204" pitchFamily="34" charset="0"/>
                          <a:ea typeface="+mn-ea"/>
                          <a:cs typeface="+mn-cs"/>
                        </a:rPr>
                        <a:t> </a:t>
                      </a:r>
                      <a:r>
                        <a:rPr lang="en-US" sz="900" b="0" i="0" u="none" strike="noStrike" kern="1200" dirty="0" err="1">
                          <a:solidFill>
                            <a:srgbClr val="000000"/>
                          </a:solidFill>
                          <a:effectLst/>
                          <a:latin typeface="Arial Narrow" panose="020B0606020202030204" pitchFamily="34" charset="0"/>
                          <a:ea typeface="+mn-ea"/>
                          <a:cs typeface="+mn-cs"/>
                        </a:rPr>
                        <a:t>đâu</a:t>
                      </a:r>
                      <a:endParaRPr lang="en-US" sz="900" b="0" i="0" u="none" strike="noStrike" kern="1200" dirty="0">
                        <a:solidFill>
                          <a:srgbClr val="000000"/>
                        </a:solidFill>
                        <a:effectLst/>
                        <a:latin typeface="Arial Narrow" panose="020B0606020202030204" pitchFamily="34" charset="0"/>
                        <a:ea typeface="+mn-ea"/>
                        <a:cs typeface="+mn-cs"/>
                      </a:endParaRP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tabLst>
                          <a:tab pos="58738" algn="l"/>
                        </a:tabLst>
                      </a:pPr>
                      <a:r>
                        <a:rPr lang="en-US" sz="900" b="1" i="0" u="none" strike="noStrike" kern="1200" dirty="0">
                          <a:solidFill>
                            <a:srgbClr val="000000"/>
                          </a:solidFill>
                          <a:effectLst/>
                          <a:latin typeface="Arial Narrow" panose="020B0606020202030204" pitchFamily="34" charset="0"/>
                          <a:ea typeface="+mn-ea"/>
                          <a:cs typeface="+mn-cs"/>
                        </a:rPr>
                        <a:t>3-7</a:t>
                      </a:r>
                      <a:r>
                        <a:rPr lang="en-US" sz="900" b="0" i="0" u="none" strike="noStrike" kern="1200" dirty="0">
                          <a:solidFill>
                            <a:srgbClr val="000000"/>
                          </a:solidFill>
                          <a:effectLst/>
                          <a:latin typeface="Arial Narrow" panose="020B0606020202030204" pitchFamily="34" charset="0"/>
                          <a:ea typeface="+mn-ea"/>
                          <a:cs typeface="+mn-cs"/>
                        </a:rPr>
                        <a:t>. Research documents</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475499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16"/>
          <p:cNvSpPr>
            <a:spLocks noChangeShapeType="1"/>
          </p:cNvSpPr>
          <p:nvPr/>
        </p:nvSpPr>
        <p:spPr bwMode="auto">
          <a:xfrm>
            <a:off x="0" y="592138"/>
            <a:ext cx="9906000" cy="0"/>
          </a:xfrm>
          <a:prstGeom prst="line">
            <a:avLst/>
          </a:prstGeom>
          <a:noFill/>
          <a:ln w="9525">
            <a:solidFill>
              <a:schemeClr val="tx1"/>
            </a:solidFill>
            <a:round/>
            <a:headEnd/>
            <a:tailEnd/>
          </a:ln>
        </p:spPr>
        <p:txBody>
          <a:bodyPr/>
          <a:lstStyle/>
          <a:p>
            <a:endParaRPr lang="ko-KR" altLang="en-US" dirty="0"/>
          </a:p>
        </p:txBody>
      </p:sp>
      <p:sp>
        <p:nvSpPr>
          <p:cNvPr id="31" name="Text Box 41"/>
          <p:cNvSpPr txBox="1">
            <a:spLocks noChangeArrowheads="1"/>
          </p:cNvSpPr>
          <p:nvPr/>
        </p:nvSpPr>
        <p:spPr bwMode="auto">
          <a:xfrm>
            <a:off x="4688592" y="6680103"/>
            <a:ext cx="511358" cy="1692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hangingPunct="1">
              <a:spcBef>
                <a:spcPct val="50000"/>
              </a:spcBef>
              <a:buFont typeface="Wingdings" pitchFamily="2" charset="2"/>
              <a:buNone/>
            </a:pPr>
            <a:r>
              <a:rPr lang="en-US" altLang="ko-KR" sz="1100" b="1" dirty="0" smtClean="0">
                <a:solidFill>
                  <a:srgbClr val="000000"/>
                </a:solidFill>
                <a:latin typeface="맑은 고딕" panose="020B0503020000020004" pitchFamily="50" charset="-127"/>
                <a:ea typeface="맑은 고딕" panose="020B0503020000020004" pitchFamily="50" charset="-127"/>
              </a:rPr>
              <a:t>A. 3 / 5</a:t>
            </a:r>
            <a:endParaRPr lang="en-US" altLang="ko-KR" sz="1100" b="1" dirty="0">
              <a:solidFill>
                <a:srgbClr val="000000"/>
              </a:solidFill>
              <a:latin typeface="맑은 고딕" panose="020B0503020000020004" pitchFamily="50" charset="-127"/>
              <a:ea typeface="맑은 고딕" panose="020B0503020000020004" pitchFamily="50" charset="-127"/>
            </a:endParaRPr>
          </a:p>
        </p:txBody>
      </p:sp>
      <p:sp>
        <p:nvSpPr>
          <p:cNvPr id="27" name="Text Box 3"/>
          <p:cNvSpPr txBox="1">
            <a:spLocks noChangeArrowheads="1"/>
          </p:cNvSpPr>
          <p:nvPr/>
        </p:nvSpPr>
        <p:spPr bwMode="auto">
          <a:xfrm>
            <a:off x="79270" y="179268"/>
            <a:ext cx="37216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eaLnBrk="1" hangingPunct="1"/>
            <a:r>
              <a:rPr lang="en-US" altLang="ko-KR" sz="1800" b="1" dirty="0" smtClean="0">
                <a:latin typeface="Arial Narrow" panose="020B0606020202030204" pitchFamily="34" charset="0"/>
                <a:ea typeface="LG스마트체 Regular" panose="020B0600000101010101" pitchFamily="50" charset="-127"/>
              </a:rPr>
              <a:t>Appendix. Update TC</a:t>
            </a:r>
            <a:endParaRPr lang="ko-KR" altLang="en-US" sz="1800" b="1" dirty="0">
              <a:latin typeface="Arial Narrow" panose="020B0606020202030204" pitchFamily="34" charset="0"/>
              <a:ea typeface="LG스마트체 Regular" panose="020B0600000101010101" pitchFamily="50" charset="-127"/>
            </a:endParaRPr>
          </a:p>
        </p:txBody>
      </p:sp>
      <p:graphicFrame>
        <p:nvGraphicFramePr>
          <p:cNvPr id="3" name="Table 2"/>
          <p:cNvGraphicFramePr>
            <a:graphicFrameLocks noGrp="1"/>
          </p:cNvGraphicFramePr>
          <p:nvPr>
            <p:extLst>
              <p:ext uri="{D42A27DB-BD31-4B8C-83A1-F6EECF244321}">
                <p14:modId xmlns:p14="http://schemas.microsoft.com/office/powerpoint/2010/main" val="2094371480"/>
              </p:ext>
            </p:extLst>
          </p:nvPr>
        </p:nvGraphicFramePr>
        <p:xfrm>
          <a:off x="200473" y="682213"/>
          <a:ext cx="6660739" cy="5990726"/>
        </p:xfrm>
        <a:graphic>
          <a:graphicData uri="http://schemas.openxmlformats.org/drawingml/2006/table">
            <a:tbl>
              <a:tblPr/>
              <a:tblGrid>
                <a:gridCol w="504055"/>
                <a:gridCol w="1728192"/>
                <a:gridCol w="2124236"/>
                <a:gridCol w="576064"/>
                <a:gridCol w="432048"/>
                <a:gridCol w="360040"/>
                <a:gridCol w="432048"/>
                <a:gridCol w="504056"/>
              </a:tblGrid>
              <a:tr h="110972">
                <a:tc rowSpan="2">
                  <a:txBody>
                    <a:bodyPr/>
                    <a:lstStyle/>
                    <a:p>
                      <a:pPr algn="ctr" fontAlgn="ctr"/>
                      <a:r>
                        <a:rPr lang="en-US" sz="900" b="1" i="0" u="none" strike="noStrike" dirty="0">
                          <a:solidFill>
                            <a:srgbClr val="000000"/>
                          </a:solidFill>
                          <a:effectLst/>
                          <a:latin typeface="Arial Narrow" panose="020B0606020202030204" pitchFamily="34" charset="0"/>
                        </a:rPr>
                        <a:t>Category</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rowSpan="2">
                  <a:txBody>
                    <a:bodyPr/>
                    <a:lstStyle/>
                    <a:p>
                      <a:pPr algn="ctr" fontAlgn="ctr"/>
                      <a:r>
                        <a:rPr lang="en-US" sz="900" b="1" i="0" u="none" strike="noStrike">
                          <a:solidFill>
                            <a:srgbClr val="000000"/>
                          </a:solidFill>
                          <a:effectLst/>
                          <a:latin typeface="Arial Narrow" panose="020B0606020202030204" pitchFamily="34" charset="0"/>
                        </a:rPr>
                        <a:t>VT Task</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rowSpan="2">
                  <a:txBody>
                    <a:bodyPr/>
                    <a:lstStyle/>
                    <a:p>
                      <a:pPr algn="ctr" fontAlgn="ctr"/>
                      <a:r>
                        <a:rPr lang="en-US" sz="900" b="1" i="0" u="none" strike="noStrike" dirty="0">
                          <a:solidFill>
                            <a:srgbClr val="000000"/>
                          </a:solidFill>
                          <a:effectLst/>
                          <a:latin typeface="Arial Narrow" panose="020B0606020202030204" pitchFamily="34" charset="0"/>
                        </a:rPr>
                        <a:t>Description (WHEN)</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rowSpan="2">
                  <a:txBody>
                    <a:bodyPr/>
                    <a:lstStyle/>
                    <a:p>
                      <a:pPr algn="ctr" fontAlgn="ctr"/>
                      <a:r>
                        <a:rPr lang="en-US" sz="900" b="1" i="0" u="none" strike="noStrike">
                          <a:solidFill>
                            <a:srgbClr val="000000"/>
                          </a:solidFill>
                          <a:effectLst/>
                          <a:latin typeface="Arial Narrow" panose="020B0606020202030204" pitchFamily="34" charset="0"/>
                        </a:rPr>
                        <a:t>Remark</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gridSpan="2">
                  <a:txBody>
                    <a:bodyPr/>
                    <a:lstStyle/>
                    <a:p>
                      <a:pPr algn="ctr" fontAlgn="ctr"/>
                      <a:r>
                        <a:rPr lang="en-US" sz="900" b="1" i="0" u="none" strike="noStrike">
                          <a:solidFill>
                            <a:srgbClr val="000000"/>
                          </a:solidFill>
                          <a:effectLst/>
                          <a:latin typeface="Arial Narrow" panose="020B0606020202030204" pitchFamily="34" charset="0"/>
                        </a:rPr>
                        <a:t>Personal KPI</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rowSpan="2">
                  <a:txBody>
                    <a:bodyPr/>
                    <a:lstStyle/>
                    <a:p>
                      <a:pPr algn="ctr" fontAlgn="ctr"/>
                      <a:r>
                        <a:rPr lang="en-US" sz="900" b="1" i="0" u="none" strike="noStrike">
                          <a:solidFill>
                            <a:srgbClr val="000000"/>
                          </a:solidFill>
                          <a:effectLst/>
                          <a:latin typeface="Arial Narrow" panose="020B0606020202030204" pitchFamily="34" charset="0"/>
                        </a:rPr>
                        <a:t>Project KPI (Overall)</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rowSpan="2">
                  <a:txBody>
                    <a:bodyPr/>
                    <a:lstStyle/>
                    <a:p>
                      <a:pPr algn="ctr" fontAlgn="ctr"/>
                      <a:r>
                        <a:rPr lang="en-US" sz="900" b="1" i="0" u="none" strike="noStrike">
                          <a:solidFill>
                            <a:srgbClr val="000000"/>
                          </a:solidFill>
                          <a:effectLst/>
                          <a:latin typeface="Arial Narrow" panose="020B0606020202030204" pitchFamily="34" charset="0"/>
                        </a:rPr>
                        <a:t>Related KPIs</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2194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900" b="1" i="0" u="none" strike="noStrike">
                          <a:solidFill>
                            <a:srgbClr val="000000"/>
                          </a:solidFill>
                          <a:effectLst/>
                          <a:latin typeface="Arial Narrow" panose="020B0606020202030204" pitchFamily="34" charset="0"/>
                        </a:rPr>
                        <a:t>Focused </a:t>
                      </a:r>
                      <a:br>
                        <a:rPr lang="en-US" sz="900" b="1" i="0" u="none" strike="noStrike">
                          <a:solidFill>
                            <a:srgbClr val="000000"/>
                          </a:solidFill>
                          <a:effectLst/>
                          <a:latin typeface="Arial Narrow" panose="020B0606020202030204" pitchFamily="34" charset="0"/>
                        </a:rPr>
                      </a:br>
                      <a:r>
                        <a:rPr lang="en-US" sz="900" b="1" i="0" u="none" strike="noStrike">
                          <a:solidFill>
                            <a:srgbClr val="000000"/>
                          </a:solidFill>
                          <a:effectLst/>
                          <a:latin typeface="Arial Narrow" panose="020B0606020202030204" pitchFamily="34" charset="0"/>
                        </a:rPr>
                        <a:t>Prod.</a:t>
                      </a:r>
                    </a:p>
                  </a:txBody>
                  <a:tcPr marL="6338" marR="6338" marT="63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rial Narrow" panose="020B0606020202030204" pitchFamily="34" charset="0"/>
                        </a:rPr>
                        <a:t>Overall </a:t>
                      </a:r>
                      <a:br>
                        <a:rPr lang="en-US" sz="900" b="1" i="0" u="none" strike="noStrike">
                          <a:solidFill>
                            <a:srgbClr val="000000"/>
                          </a:solidFill>
                          <a:effectLst/>
                          <a:latin typeface="Arial Narrow" panose="020B0606020202030204" pitchFamily="34" charset="0"/>
                        </a:rPr>
                      </a:br>
                      <a:r>
                        <a:rPr lang="en-US" sz="900" b="1" i="0" u="none" strike="noStrike">
                          <a:solidFill>
                            <a:srgbClr val="000000"/>
                          </a:solidFill>
                          <a:effectLst/>
                          <a:latin typeface="Arial Narrow" panose="020B0606020202030204" pitchFamily="34" charset="0"/>
                        </a:rPr>
                        <a:t>Prod.</a:t>
                      </a:r>
                    </a:p>
                  </a:txBody>
                  <a:tcPr marL="6338" marR="6338" marT="63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endParaRPr lang="en-US"/>
                    </a:p>
                  </a:txBody>
                  <a:tcPr/>
                </a:tc>
                <a:tc vMerge="1">
                  <a:txBody>
                    <a:bodyPr/>
                    <a:lstStyle/>
                    <a:p>
                      <a:endParaRPr lang="en-US"/>
                    </a:p>
                  </a:txBody>
                  <a:tcPr/>
                </a:tc>
              </a:tr>
              <a:tr h="209659">
                <a:tc rowSpan="18">
                  <a:txBody>
                    <a:bodyPr/>
                    <a:lstStyle/>
                    <a:p>
                      <a:pPr algn="ctr" fontAlgn="ctr"/>
                      <a:r>
                        <a:rPr lang="en-US" sz="900" b="1" i="0" u="none" strike="noStrike" dirty="0">
                          <a:solidFill>
                            <a:srgbClr val="000000"/>
                          </a:solidFill>
                          <a:effectLst/>
                          <a:latin typeface="Arial Narrow" panose="020B0606020202030204" pitchFamily="34" charset="0"/>
                        </a:rPr>
                        <a:t>4. Update Test Case</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58738" indent="0" algn="l" fontAlgn="ctr"/>
                      <a:r>
                        <a:rPr lang="en-US" sz="900" b="0" i="0" u="none" strike="noStrike" dirty="0">
                          <a:solidFill>
                            <a:srgbClr val="000000"/>
                          </a:solidFill>
                          <a:effectLst/>
                          <a:latin typeface="Arial Narrow" panose="020B0606020202030204" pitchFamily="34" charset="0"/>
                        </a:rPr>
                        <a:t>4-6. Sampling Review for Test case</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fontAlgn="ctr"/>
                      <a:r>
                        <a:rPr lang="en-US" sz="900" b="0" i="0" u="none" strike="noStrike" dirty="0">
                          <a:solidFill>
                            <a:srgbClr val="000000"/>
                          </a:solidFill>
                          <a:effectLst/>
                          <a:latin typeface="Arial Narrow" panose="020B0606020202030204" pitchFamily="34" charset="0"/>
                        </a:rPr>
                        <a:t>Sampling review test case</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O</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Create TC</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2122">
                <a:tc vMerge="1">
                  <a:txBody>
                    <a:bodyPr/>
                    <a:lstStyle/>
                    <a:p>
                      <a:endParaRPr lang="en-US"/>
                    </a:p>
                  </a:txBody>
                  <a:tcPr/>
                </a:tc>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4-7. Optimize TC</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fontAlgn="ctr"/>
                      <a:r>
                        <a:rPr lang="en-US" sz="900" b="0" i="0" u="none" strike="noStrike" dirty="0">
                          <a:solidFill>
                            <a:srgbClr val="000000"/>
                          </a:solidFill>
                          <a:effectLst/>
                          <a:latin typeface="Arial Narrow" panose="020B0606020202030204" pitchFamily="34" charset="0"/>
                        </a:rPr>
                        <a:t>- Optimize TC</a:t>
                      </a:r>
                      <a:br>
                        <a:rPr lang="en-US" sz="900" b="0" i="0" u="none" strike="noStrike" dirty="0">
                          <a:solidFill>
                            <a:srgbClr val="000000"/>
                          </a:solidFill>
                          <a:effectLst/>
                          <a:latin typeface="Arial Narrow" panose="020B0606020202030204" pitchFamily="34" charset="0"/>
                        </a:rPr>
                      </a:br>
                      <a:r>
                        <a:rPr lang="en-US" sz="900" b="0" i="0" u="none" strike="noStrike" dirty="0">
                          <a:solidFill>
                            <a:srgbClr val="00B050"/>
                          </a:solidFill>
                          <a:effectLst/>
                          <a:latin typeface="Arial Narrow" panose="020B0606020202030204" pitchFamily="34" charset="0"/>
                        </a:rPr>
                        <a:t>- Convert TCs with new template</a:t>
                      </a:r>
                      <a:endParaRPr lang="en-US" sz="900" b="0" i="0" u="none" strike="noStrike" dirty="0">
                        <a:solidFill>
                          <a:srgbClr val="000000"/>
                        </a:solidFill>
                        <a:effectLst/>
                        <a:latin typeface="Arial Narrow" panose="020B0606020202030204" pitchFamily="34" charset="0"/>
                      </a:endParaRP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O</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O</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Create TC</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2122">
                <a:tc vMerge="1">
                  <a:txBody>
                    <a:bodyPr/>
                    <a:lstStyle/>
                    <a:p>
                      <a:endParaRPr lang="en-US"/>
                    </a:p>
                  </a:txBody>
                  <a:tcPr/>
                </a:tc>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4-9. Update peer reviewed Test scripts</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fontAlgn="ctr"/>
                      <a:r>
                        <a:rPr lang="en-US" sz="900" b="0" i="0" u="none" strike="noStrike" dirty="0">
                          <a:solidFill>
                            <a:srgbClr val="000000"/>
                          </a:solidFill>
                          <a:effectLst/>
                          <a:latin typeface="Arial Narrow" panose="020B0606020202030204" pitchFamily="34" charset="0"/>
                        </a:rPr>
                        <a:t>Update test script comments after peer-review</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Automation project</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O</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O</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Create TS</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4584">
                <a:tc vMerge="1">
                  <a:txBody>
                    <a:bodyPr/>
                    <a:lstStyle/>
                    <a:p>
                      <a:endParaRPr lang="en-US"/>
                    </a:p>
                  </a:txBody>
                  <a:tcPr/>
                </a:tc>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4-11. Update TC by Spec</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fontAlgn="ctr"/>
                      <a:r>
                        <a:rPr lang="en-US" sz="900" b="0" i="0" u="none" strike="noStrike" dirty="0">
                          <a:solidFill>
                            <a:srgbClr val="000000"/>
                          </a:solidFill>
                          <a:effectLst/>
                          <a:latin typeface="Arial Narrow" panose="020B0606020202030204" pitchFamily="34" charset="0"/>
                        </a:rPr>
                        <a:t>- Update TC by Spec (ex. Change Request)</a:t>
                      </a:r>
                      <a:br>
                        <a:rPr lang="en-US" sz="900" b="0" i="0" u="none" strike="noStrike" dirty="0">
                          <a:solidFill>
                            <a:srgbClr val="000000"/>
                          </a:solidFill>
                          <a:effectLst/>
                          <a:latin typeface="Arial Narrow" panose="020B0606020202030204" pitchFamily="34" charset="0"/>
                        </a:rPr>
                      </a:br>
                      <a:r>
                        <a:rPr lang="en-US" sz="900" b="0" i="0" u="none" strike="noStrike" dirty="0">
                          <a:solidFill>
                            <a:srgbClr val="00B050"/>
                          </a:solidFill>
                          <a:effectLst/>
                          <a:latin typeface="Arial Narrow" panose="020B0606020202030204" pitchFamily="34" charset="0"/>
                        </a:rPr>
                        <a:t>- Discuss with </a:t>
                      </a:r>
                      <a:r>
                        <a:rPr lang="en-US" sz="900" b="0" i="0" u="none" strike="noStrike" dirty="0" err="1">
                          <a:solidFill>
                            <a:srgbClr val="00B050"/>
                          </a:solidFill>
                          <a:effectLst/>
                          <a:latin typeface="Arial Narrow" panose="020B0606020202030204" pitchFamily="34" charset="0"/>
                        </a:rPr>
                        <a:t>Dev</a:t>
                      </a:r>
                      <a:r>
                        <a:rPr lang="en-US" sz="900" b="0" i="0" u="none" strike="noStrike" dirty="0">
                          <a:solidFill>
                            <a:srgbClr val="00B050"/>
                          </a:solidFill>
                          <a:effectLst/>
                          <a:latin typeface="Arial Narrow" panose="020B0606020202030204" pitchFamily="34" charset="0"/>
                        </a:rPr>
                        <a:t> while update TCs</a:t>
                      </a:r>
                      <a:endParaRPr lang="en-US" sz="900" b="0" i="0" u="none" strike="noStrike" dirty="0">
                        <a:solidFill>
                          <a:srgbClr val="000000"/>
                        </a:solidFill>
                        <a:effectLst/>
                        <a:latin typeface="Arial Narrow" panose="020B0606020202030204" pitchFamily="34" charset="0"/>
                      </a:endParaRP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FF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sngStrike">
                          <a:solidFill>
                            <a:srgbClr val="000000"/>
                          </a:solidFill>
                          <a:effectLst/>
                          <a:latin typeface="Arial Narrow" panose="020B0606020202030204" pitchFamily="34" charset="0"/>
                        </a:rPr>
                        <a:t>O</a:t>
                      </a:r>
                      <a:endParaRPr lang="en-US" sz="900" b="0" i="0" u="none" strike="noStrike">
                        <a:solidFill>
                          <a:srgbClr val="000000"/>
                        </a:solidFill>
                        <a:effectLst/>
                        <a:latin typeface="Arial Narrow" panose="020B0606020202030204" pitchFamily="34" charset="0"/>
                      </a:endParaRP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sngStrike">
                          <a:solidFill>
                            <a:srgbClr val="000000"/>
                          </a:solidFill>
                          <a:effectLst/>
                          <a:latin typeface="Arial Narrow" panose="020B0606020202030204" pitchFamily="34" charset="0"/>
                        </a:rPr>
                        <a:t>Create TC</a:t>
                      </a:r>
                      <a:endParaRPr lang="en-US" sz="900" b="0" i="0" u="none" strike="noStrike">
                        <a:solidFill>
                          <a:srgbClr val="000000"/>
                        </a:solidFill>
                        <a:effectLst/>
                        <a:latin typeface="Arial Narrow" panose="020B0606020202030204" pitchFamily="34" charset="0"/>
                      </a:endParaRP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9933">
                <a:tc vMerge="1">
                  <a:txBody>
                    <a:bodyPr/>
                    <a:lstStyle/>
                    <a:p>
                      <a:endParaRPr lang="en-US"/>
                    </a:p>
                  </a:txBody>
                  <a:tcPr/>
                </a:tc>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4-15. </a:t>
                      </a:r>
                      <a:r>
                        <a:rPr lang="en-US" sz="900" b="0" i="0" u="none" strike="noStrike" kern="1200" dirty="0" err="1">
                          <a:solidFill>
                            <a:srgbClr val="000000"/>
                          </a:solidFill>
                          <a:effectLst/>
                          <a:latin typeface="Arial Narrow" panose="020B0606020202030204" pitchFamily="34" charset="0"/>
                          <a:ea typeface="+mn-ea"/>
                          <a:cs typeface="+mn-cs"/>
                        </a:rPr>
                        <a:t>Meeting_TC_Review</a:t>
                      </a:r>
                      <a:endParaRPr lang="en-US" sz="900" b="0" i="0" u="none" strike="noStrike" kern="1200" dirty="0">
                        <a:solidFill>
                          <a:srgbClr val="000000"/>
                        </a:solidFill>
                        <a:effectLst/>
                        <a:latin typeface="Arial Narrow" panose="020B0606020202030204" pitchFamily="34" charset="0"/>
                        <a:ea typeface="+mn-ea"/>
                        <a:cs typeface="+mn-cs"/>
                      </a:endParaRP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fontAlgn="ctr"/>
                      <a:r>
                        <a:rPr lang="en-US" sz="900" b="0" i="0" u="none" strike="noStrike" dirty="0">
                          <a:solidFill>
                            <a:srgbClr val="000000"/>
                          </a:solidFill>
                          <a:effectLst/>
                          <a:latin typeface="Arial Narrow" panose="020B0606020202030204" pitchFamily="34" charset="0"/>
                        </a:rPr>
                        <a:t>Meeting for reviewing TC</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O</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Create TC</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2122">
                <a:tc vMerge="1">
                  <a:txBody>
                    <a:bodyPr/>
                    <a:lstStyle/>
                    <a:p>
                      <a:endParaRPr lang="en-US"/>
                    </a:p>
                  </a:txBody>
                  <a:tcPr/>
                </a:tc>
                <a:tc>
                  <a:txBody>
                    <a:bodyPr/>
                    <a:lstStyle/>
                    <a:p>
                      <a:pPr marL="58738" indent="0" algn="l" defTabSz="914400" rtl="0" eaLnBrk="1" fontAlgn="ctr" latinLnBrk="0" hangingPunct="1"/>
                      <a:r>
                        <a:rPr lang="en-US" sz="900" b="0" i="0" u="none" strike="noStrike" kern="1200">
                          <a:solidFill>
                            <a:srgbClr val="000000"/>
                          </a:solidFill>
                          <a:effectLst/>
                          <a:latin typeface="Arial Narrow" panose="020B0606020202030204" pitchFamily="34" charset="0"/>
                          <a:ea typeface="+mn-ea"/>
                          <a:cs typeface="+mn-cs"/>
                        </a:rPr>
                        <a:t>4-17. Review Test script 1st round</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Review Test script 1st round for the 1st Test script version</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Automation project</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O</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Create TS</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2122">
                <a:tc vMerge="1">
                  <a:txBody>
                    <a:bodyPr/>
                    <a:lstStyle/>
                    <a:p>
                      <a:endParaRPr lang="en-US"/>
                    </a:p>
                  </a:txBody>
                  <a:tcPr/>
                </a:tc>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4-18. Review Test script final round</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r>
                        <a:rPr lang="en-US" sz="900" b="0" i="0" u="none" strike="noStrike" kern="1200">
                          <a:solidFill>
                            <a:srgbClr val="000000"/>
                          </a:solidFill>
                          <a:effectLst/>
                          <a:latin typeface="Arial Narrow" panose="020B0606020202030204" pitchFamily="34" charset="0"/>
                          <a:ea typeface="+mn-ea"/>
                          <a:cs typeface="+mn-cs"/>
                        </a:rPr>
                        <a:t>Review Test script after updating by creator until no comment</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Automation project</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O</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Create TS</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9659">
                <a:tc vMerge="1">
                  <a:txBody>
                    <a:bodyPr/>
                    <a:lstStyle/>
                    <a:p>
                      <a:endParaRPr lang="en-US"/>
                    </a:p>
                  </a:txBody>
                  <a:tcPr/>
                </a:tc>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4-19. Sampling review Test script</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r>
                        <a:rPr lang="en-US" sz="900" b="0" i="0" u="none" strike="noStrike" kern="1200">
                          <a:solidFill>
                            <a:srgbClr val="000000"/>
                          </a:solidFill>
                          <a:effectLst/>
                          <a:latin typeface="Arial Narrow" panose="020B0606020202030204" pitchFamily="34" charset="0"/>
                          <a:ea typeface="+mn-ea"/>
                          <a:cs typeface="+mn-cs"/>
                        </a:rPr>
                        <a:t>Sampling review Test script</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Automation project</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O</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Create TS</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2122">
                <a:tc vMerge="1">
                  <a:txBody>
                    <a:bodyPr/>
                    <a:lstStyle/>
                    <a:p>
                      <a:endParaRPr lang="en-US"/>
                    </a:p>
                  </a:txBody>
                  <a:tcPr/>
                </a:tc>
                <a:tc>
                  <a:txBody>
                    <a:bodyPr/>
                    <a:lstStyle/>
                    <a:p>
                      <a:pPr marL="58738" indent="0" algn="l" defTabSz="914400" rtl="0" eaLnBrk="1" fontAlgn="ctr" latinLnBrk="0" hangingPunct="1"/>
                      <a:r>
                        <a:rPr lang="en-US" sz="900" b="0" i="0" u="none" strike="noStrike" kern="1200">
                          <a:solidFill>
                            <a:srgbClr val="000000"/>
                          </a:solidFill>
                          <a:effectLst/>
                          <a:latin typeface="Arial Narrow" panose="020B0606020202030204" pitchFamily="34" charset="0"/>
                          <a:ea typeface="+mn-ea"/>
                          <a:cs typeface="+mn-cs"/>
                        </a:rPr>
                        <a:t>4-20. Update sampling reviewed Test script</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r>
                        <a:rPr lang="en-US" sz="900" b="0" i="0" u="none" strike="noStrike" kern="1200">
                          <a:solidFill>
                            <a:srgbClr val="000000"/>
                          </a:solidFill>
                          <a:effectLst/>
                          <a:latin typeface="Arial Narrow" panose="020B0606020202030204" pitchFamily="34" charset="0"/>
                          <a:ea typeface="+mn-ea"/>
                          <a:cs typeface="+mn-cs"/>
                        </a:rPr>
                        <a:t>Update test script comments after sampling reviewing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Automation project</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O</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O</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Create TS</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4584">
                <a:tc vMerge="1">
                  <a:txBody>
                    <a:bodyPr/>
                    <a:lstStyle/>
                    <a:p>
                      <a:endParaRPr lang="en-US"/>
                    </a:p>
                  </a:txBody>
                  <a:tcPr/>
                </a:tc>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4-21. Update Test scripts by Spec</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r>
                        <a:rPr lang="en-US" sz="900" b="0" i="0" u="none" strike="noStrike" kern="1200">
                          <a:solidFill>
                            <a:srgbClr val="000000"/>
                          </a:solidFill>
                          <a:effectLst/>
                          <a:latin typeface="Arial Narrow" panose="020B0606020202030204" pitchFamily="34" charset="0"/>
                          <a:ea typeface="+mn-ea"/>
                          <a:cs typeface="+mn-cs"/>
                        </a:rPr>
                        <a:t>- Update TS by Spec (ex. Change Request)</a:t>
                      </a:r>
                      <a:br>
                        <a:rPr lang="en-US" sz="900" b="0" i="0" u="none" strike="noStrike" kern="1200">
                          <a:solidFill>
                            <a:srgbClr val="000000"/>
                          </a:solidFill>
                          <a:effectLst/>
                          <a:latin typeface="Arial Narrow" panose="020B0606020202030204" pitchFamily="34" charset="0"/>
                          <a:ea typeface="+mn-ea"/>
                          <a:cs typeface="+mn-cs"/>
                        </a:rPr>
                      </a:br>
                      <a:r>
                        <a:rPr lang="en-US" sz="900" b="0" i="0" u="none" strike="noStrike" kern="1200">
                          <a:solidFill>
                            <a:srgbClr val="000000"/>
                          </a:solidFill>
                          <a:effectLst/>
                          <a:latin typeface="Arial Narrow" panose="020B0606020202030204" pitchFamily="34" charset="0"/>
                          <a:ea typeface="+mn-ea"/>
                          <a:cs typeface="+mn-cs"/>
                        </a:rPr>
                        <a:t>- Optimize test scripts using VBA</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Automation project</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sngStrike">
                          <a:solidFill>
                            <a:srgbClr val="000000"/>
                          </a:solidFill>
                          <a:effectLst/>
                          <a:latin typeface="Arial Narrow" panose="020B0606020202030204" pitchFamily="34" charset="0"/>
                        </a:rPr>
                        <a:t> </a:t>
                      </a:r>
                      <a:endParaRPr lang="en-US" sz="900" b="0" i="0" u="none" strike="noStrike">
                        <a:solidFill>
                          <a:srgbClr val="000000"/>
                        </a:solidFill>
                        <a:effectLst/>
                        <a:latin typeface="Arial Narrow" panose="020B0606020202030204" pitchFamily="34" charset="0"/>
                      </a:endParaRP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sngStrike" dirty="0">
                          <a:solidFill>
                            <a:srgbClr val="000000"/>
                          </a:solidFill>
                          <a:effectLst/>
                          <a:latin typeface="Arial Narrow" panose="020B0606020202030204" pitchFamily="34" charset="0"/>
                        </a:rPr>
                        <a:t> </a:t>
                      </a:r>
                      <a:endParaRPr lang="en-US" sz="900" b="0" i="0" u="none" strike="noStrike" dirty="0">
                        <a:solidFill>
                          <a:srgbClr val="000000"/>
                        </a:solidFill>
                        <a:effectLst/>
                        <a:latin typeface="Arial Narrow" panose="020B0606020202030204" pitchFamily="34" charset="0"/>
                      </a:endParaRP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2122">
                <a:tc vMerge="1">
                  <a:txBody>
                    <a:bodyPr/>
                    <a:lstStyle/>
                    <a:p>
                      <a:endParaRPr lang="en-US"/>
                    </a:p>
                  </a:txBody>
                  <a:tcPr/>
                </a:tc>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4-22 Update TC created by others</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r>
                        <a:rPr lang="en-US" sz="900" b="0" i="0" u="none" strike="noStrike" kern="1200">
                          <a:solidFill>
                            <a:srgbClr val="000000"/>
                          </a:solidFill>
                          <a:effectLst/>
                          <a:latin typeface="Arial Narrow" panose="020B0606020202030204" pitchFamily="34" charset="0"/>
                          <a:ea typeface="+mn-ea"/>
                          <a:cs typeface="+mn-cs"/>
                        </a:rPr>
                        <a:t>Update TC created by others (created by VN project members)</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O</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Create TC</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9659">
                <a:tc vMerge="1">
                  <a:txBody>
                    <a:bodyPr/>
                    <a:lstStyle/>
                    <a:p>
                      <a:endParaRPr lang="en-US"/>
                    </a:p>
                  </a:txBody>
                  <a:tcPr/>
                </a:tc>
                <a:tc>
                  <a:txBody>
                    <a:bodyPr/>
                    <a:lstStyle/>
                    <a:p>
                      <a:pPr marL="58738" indent="0" algn="l" defTabSz="914400" rtl="0" eaLnBrk="1" fontAlgn="ctr" latinLnBrk="0" hangingPunct="1"/>
                      <a:r>
                        <a:rPr lang="en-US" sz="900" b="0" i="0" u="none" strike="noStrike" kern="1200">
                          <a:solidFill>
                            <a:srgbClr val="000000"/>
                          </a:solidFill>
                          <a:effectLst/>
                          <a:latin typeface="Arial Narrow" panose="020B0606020202030204" pitchFamily="34" charset="0"/>
                          <a:ea typeface="+mn-ea"/>
                          <a:cs typeface="+mn-cs"/>
                        </a:rPr>
                        <a:t>4-23. Update Test Design by Spec</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r>
                        <a:rPr lang="en-US" sz="900" b="0" i="0" u="none" strike="noStrike" kern="1200">
                          <a:solidFill>
                            <a:srgbClr val="000000"/>
                          </a:solidFill>
                          <a:effectLst/>
                          <a:latin typeface="Arial Narrow" panose="020B0606020202030204" pitchFamily="34" charset="0"/>
                          <a:ea typeface="+mn-ea"/>
                          <a:cs typeface="+mn-cs"/>
                        </a:rPr>
                        <a:t>Update Test Design by Spec</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2122">
                <a:tc vMerge="1">
                  <a:txBody>
                    <a:bodyPr/>
                    <a:lstStyle/>
                    <a:p>
                      <a:endParaRPr lang="en-US"/>
                    </a:p>
                  </a:txBody>
                  <a:tcPr/>
                </a:tc>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4-24. Update TC for reused TCs</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r>
                        <a:rPr lang="en-US" sz="900" b="0" i="0" u="none" strike="noStrike" kern="1200">
                          <a:solidFill>
                            <a:srgbClr val="000000"/>
                          </a:solidFill>
                          <a:effectLst/>
                          <a:latin typeface="Arial Narrow" panose="020B0606020202030204" pitchFamily="34" charset="0"/>
                          <a:ea typeface="+mn-ea"/>
                          <a:cs typeface="+mn-cs"/>
                        </a:rPr>
                        <a:t>Update TC for reused TC (created by HQ or other projects)</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2122">
                <a:tc vMerge="1">
                  <a:txBody>
                    <a:bodyPr/>
                    <a:lstStyle/>
                    <a:p>
                      <a:endParaRPr lang="en-US"/>
                    </a:p>
                  </a:txBody>
                  <a:tcPr/>
                </a:tc>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4-25. Investigate REQ for reused TCs</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Investigate for update TCs by reused TC for module A/B/C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9659">
                <a:tc vMerge="1">
                  <a:txBody>
                    <a:bodyPr/>
                    <a:lstStyle/>
                    <a:p>
                      <a:endParaRPr lang="en-US"/>
                    </a:p>
                  </a:txBody>
                  <a:tcPr/>
                </a:tc>
                <a:tc>
                  <a:txBody>
                    <a:bodyPr/>
                    <a:lstStyle/>
                    <a:p>
                      <a:pPr marL="58738" indent="0" algn="l" fontAlgn="ctr"/>
                      <a:r>
                        <a:rPr lang="en-US" sz="900" b="0" i="0" u="none" strike="noStrike" dirty="0">
                          <a:solidFill>
                            <a:srgbClr val="FF0000"/>
                          </a:solidFill>
                          <a:effectLst/>
                          <a:latin typeface="Arial Narrow" panose="020B0606020202030204" pitchFamily="34" charset="0"/>
                        </a:rPr>
                        <a:t>4-26. Update Test scripts by Other</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fontAlgn="ctr"/>
                      <a:r>
                        <a:rPr lang="en-US" sz="900" b="0" i="0" u="none" strike="noStrike" dirty="0">
                          <a:solidFill>
                            <a:srgbClr val="FF0000"/>
                          </a:solidFill>
                          <a:effectLst/>
                          <a:latin typeface="Arial Narrow" panose="020B0606020202030204" pitchFamily="34" charset="0"/>
                        </a:rPr>
                        <a:t>Update Test scripts by Other</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FF0000"/>
                          </a:solidFill>
                          <a:effectLst/>
                          <a:latin typeface="Arial Narrow" panose="020B0606020202030204" pitchFamily="34" charset="0"/>
                        </a:rPr>
                        <a:t>Automation team project</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FF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FF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FF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FF0000"/>
                          </a:solidFill>
                          <a:effectLst/>
                          <a:latin typeface="Arial Narrow" panose="020B0606020202030204" pitchFamily="34" charset="0"/>
                        </a:rPr>
                        <a:t>TBD</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9659">
                <a:tc vMerge="1">
                  <a:txBody>
                    <a:bodyPr/>
                    <a:lstStyle/>
                    <a:p>
                      <a:endParaRPr lang="en-US"/>
                    </a:p>
                  </a:txBody>
                  <a:tcPr/>
                </a:tc>
                <a:tc>
                  <a:txBody>
                    <a:bodyPr/>
                    <a:lstStyle/>
                    <a:p>
                      <a:pPr marL="58738" indent="0" algn="l" defTabSz="914400" rtl="0" eaLnBrk="1" fontAlgn="ctr" latinLnBrk="0" hangingPunct="1"/>
                      <a:r>
                        <a:rPr lang="en-US" sz="900" b="0" i="0" u="none" strike="noStrike" kern="1200" dirty="0">
                          <a:solidFill>
                            <a:srgbClr val="FF0000"/>
                          </a:solidFill>
                          <a:effectLst/>
                          <a:latin typeface="Arial Narrow" panose="020B0606020202030204" pitchFamily="34" charset="0"/>
                          <a:ea typeface="+mn-ea"/>
                          <a:cs typeface="+mn-cs"/>
                        </a:rPr>
                        <a:t>4-27. Update Test scripts by Error</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r>
                        <a:rPr lang="en-US" sz="900" b="0" i="0" u="none" strike="noStrike" kern="1200">
                          <a:solidFill>
                            <a:srgbClr val="FF0000"/>
                          </a:solidFill>
                          <a:effectLst/>
                          <a:latin typeface="Arial Narrow" panose="020B0606020202030204" pitchFamily="34" charset="0"/>
                          <a:ea typeface="+mn-ea"/>
                          <a:cs typeface="+mn-cs"/>
                        </a:rPr>
                        <a:t>Update Test scripts by Error</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FF0000"/>
                          </a:solidFill>
                          <a:effectLst/>
                          <a:latin typeface="Arial Narrow" panose="020B0606020202030204" pitchFamily="34" charset="0"/>
                        </a:rPr>
                        <a:t>Automation team project</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FF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FF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FF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FF0000"/>
                          </a:solidFill>
                          <a:effectLst/>
                          <a:latin typeface="Arial Narrow" panose="020B0606020202030204" pitchFamily="34" charset="0"/>
                        </a:rPr>
                        <a:t>TBD</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9933">
                <a:tc vMerge="1">
                  <a:txBody>
                    <a:bodyPr/>
                    <a:lstStyle/>
                    <a:p>
                      <a:endParaRPr lang="en-US"/>
                    </a:p>
                  </a:txBody>
                  <a:tcPr/>
                </a:tc>
                <a:tc>
                  <a:txBody>
                    <a:bodyPr/>
                    <a:lstStyle/>
                    <a:p>
                      <a:pPr marL="58738" indent="0" algn="l" defTabSz="914400" rtl="0" eaLnBrk="1" fontAlgn="ctr" latinLnBrk="0" hangingPunct="1"/>
                      <a:r>
                        <a:rPr lang="en-US" sz="900" b="0" i="0" u="none" strike="noStrike" kern="1200" dirty="0">
                          <a:solidFill>
                            <a:srgbClr val="FF0000"/>
                          </a:solidFill>
                          <a:effectLst/>
                          <a:latin typeface="Arial Narrow" panose="020B0606020202030204" pitchFamily="34" charset="0"/>
                          <a:ea typeface="+mn-ea"/>
                          <a:cs typeface="+mn-cs"/>
                        </a:rPr>
                        <a:t>4-28. Review Test Case</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r>
                        <a:rPr lang="en-US" sz="900" b="0" i="0" u="none" strike="noStrike" kern="1200" dirty="0">
                          <a:solidFill>
                            <a:srgbClr val="FF0000"/>
                          </a:solidFill>
                          <a:effectLst/>
                          <a:latin typeface="Arial Narrow" panose="020B0606020202030204" pitchFamily="34" charset="0"/>
                          <a:ea typeface="+mn-ea"/>
                          <a:cs typeface="+mn-cs"/>
                        </a:rPr>
                        <a:t>All review of </a:t>
                      </a:r>
                      <a:r>
                        <a:rPr lang="en-US" sz="900" b="0" i="0" u="none" strike="noStrike" kern="1200" dirty="0" smtClean="0">
                          <a:solidFill>
                            <a:srgbClr val="FF0000"/>
                          </a:solidFill>
                          <a:effectLst/>
                          <a:latin typeface="Arial Narrow" panose="020B0606020202030204" pitchFamily="34" charset="0"/>
                          <a:ea typeface="+mn-ea"/>
                          <a:cs typeface="+mn-cs"/>
                        </a:rPr>
                        <a:t>TC/TD,</a:t>
                      </a:r>
                      <a:r>
                        <a:rPr lang="en-US" sz="900" b="0" i="0" u="none" strike="noStrike" kern="1200" baseline="0" dirty="0" smtClean="0">
                          <a:solidFill>
                            <a:srgbClr val="FF0000"/>
                          </a:solidFill>
                          <a:effectLst/>
                          <a:latin typeface="Arial Narrow" panose="020B0606020202030204" pitchFamily="34" charset="0"/>
                          <a:ea typeface="+mn-ea"/>
                          <a:cs typeface="+mn-cs"/>
                        </a:rPr>
                        <a:t> scoring TC</a:t>
                      </a:r>
                      <a:endParaRPr lang="en-US" sz="900" b="0" i="0" u="none" strike="noStrike" kern="1200" dirty="0">
                        <a:solidFill>
                          <a:srgbClr val="FF0000"/>
                        </a:solidFill>
                        <a:effectLst/>
                        <a:latin typeface="Arial Narrow" panose="020B0606020202030204" pitchFamily="34" charset="0"/>
                        <a:ea typeface="+mn-ea"/>
                        <a:cs typeface="+mn-cs"/>
                      </a:endParaRP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FF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FF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FF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O</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FF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vMerge="1">
                  <a:txBody>
                    <a:bodyPr/>
                    <a:lstStyle/>
                    <a:p>
                      <a:endParaRPr lang="en-US"/>
                    </a:p>
                  </a:txBody>
                  <a:tcPr/>
                </a:tc>
                <a:tc>
                  <a:txBody>
                    <a:bodyPr/>
                    <a:lstStyle/>
                    <a:p>
                      <a:pPr marL="58738" indent="0" algn="l" defTabSz="914400" rtl="0" eaLnBrk="1" fontAlgn="ctr" latinLnBrk="0" hangingPunct="1"/>
                      <a:r>
                        <a:rPr lang="en-US" sz="900" b="0" i="0" u="none" strike="noStrike" kern="1200" dirty="0">
                          <a:solidFill>
                            <a:srgbClr val="FF0000"/>
                          </a:solidFill>
                          <a:effectLst/>
                          <a:latin typeface="Arial Narrow" panose="020B0606020202030204" pitchFamily="34" charset="0"/>
                          <a:ea typeface="+mn-ea"/>
                          <a:cs typeface="+mn-cs"/>
                        </a:rPr>
                        <a:t>4-29. Update Test Case</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r>
                        <a:rPr lang="en-US" sz="900" b="0" i="0" u="none" strike="noStrike" kern="1200" dirty="0">
                          <a:solidFill>
                            <a:srgbClr val="FF0000"/>
                          </a:solidFill>
                          <a:effectLst/>
                          <a:latin typeface="Arial Narrow" panose="020B0606020202030204" pitchFamily="34" charset="0"/>
                          <a:ea typeface="+mn-ea"/>
                          <a:cs typeface="+mn-cs"/>
                        </a:rPr>
                        <a:t>All Updates of TC/TD except below: </a:t>
                      </a:r>
                      <a:br>
                        <a:rPr lang="en-US" sz="900" b="0" i="0" u="none" strike="noStrike" kern="1200" dirty="0">
                          <a:solidFill>
                            <a:srgbClr val="FF0000"/>
                          </a:solidFill>
                          <a:effectLst/>
                          <a:latin typeface="Arial Narrow" panose="020B0606020202030204" pitchFamily="34" charset="0"/>
                          <a:ea typeface="+mn-ea"/>
                          <a:cs typeface="+mn-cs"/>
                        </a:rPr>
                      </a:br>
                      <a:r>
                        <a:rPr lang="en-US" sz="900" b="0" i="0" u="none" strike="noStrike" kern="1200" dirty="0">
                          <a:solidFill>
                            <a:srgbClr val="FF0000"/>
                          </a:solidFill>
                          <a:effectLst/>
                          <a:latin typeface="Arial Narrow" panose="020B0606020202030204" pitchFamily="34" charset="0"/>
                          <a:ea typeface="+mn-ea"/>
                          <a:cs typeface="+mn-cs"/>
                        </a:rPr>
                        <a:t>- 4-11. Update TC by Spec</a:t>
                      </a:r>
                      <a:br>
                        <a:rPr lang="en-US" sz="900" b="0" i="0" u="none" strike="noStrike" kern="1200" dirty="0">
                          <a:solidFill>
                            <a:srgbClr val="FF0000"/>
                          </a:solidFill>
                          <a:effectLst/>
                          <a:latin typeface="Arial Narrow" panose="020B0606020202030204" pitchFamily="34" charset="0"/>
                          <a:ea typeface="+mn-ea"/>
                          <a:cs typeface="+mn-cs"/>
                        </a:rPr>
                      </a:br>
                      <a:r>
                        <a:rPr lang="en-US" sz="900" b="0" i="0" u="none" strike="noStrike" kern="1200" dirty="0">
                          <a:solidFill>
                            <a:srgbClr val="FF0000"/>
                          </a:solidFill>
                          <a:effectLst/>
                          <a:latin typeface="Arial Narrow" panose="020B0606020202030204" pitchFamily="34" charset="0"/>
                          <a:ea typeface="+mn-ea"/>
                          <a:cs typeface="+mn-cs"/>
                        </a:rPr>
                        <a:t>- 4-22 Update TC created by others</a:t>
                      </a:r>
                      <a:br>
                        <a:rPr lang="en-US" sz="900" b="0" i="0" u="none" strike="noStrike" kern="1200" dirty="0">
                          <a:solidFill>
                            <a:srgbClr val="FF0000"/>
                          </a:solidFill>
                          <a:effectLst/>
                          <a:latin typeface="Arial Narrow" panose="020B0606020202030204" pitchFamily="34" charset="0"/>
                          <a:ea typeface="+mn-ea"/>
                          <a:cs typeface="+mn-cs"/>
                        </a:rPr>
                      </a:br>
                      <a:r>
                        <a:rPr lang="en-US" sz="900" b="0" i="0" u="none" strike="noStrike" kern="1200" dirty="0">
                          <a:solidFill>
                            <a:srgbClr val="FF0000"/>
                          </a:solidFill>
                          <a:effectLst/>
                          <a:latin typeface="Arial Narrow" panose="020B0606020202030204" pitchFamily="34" charset="0"/>
                          <a:ea typeface="+mn-ea"/>
                          <a:cs typeface="+mn-cs"/>
                        </a:rPr>
                        <a:t>- 4-23. Update Test Design by Spec</a:t>
                      </a:r>
                      <a:br>
                        <a:rPr lang="en-US" sz="900" b="0" i="0" u="none" strike="noStrike" kern="1200" dirty="0">
                          <a:solidFill>
                            <a:srgbClr val="FF0000"/>
                          </a:solidFill>
                          <a:effectLst/>
                          <a:latin typeface="Arial Narrow" panose="020B0606020202030204" pitchFamily="34" charset="0"/>
                          <a:ea typeface="+mn-ea"/>
                          <a:cs typeface="+mn-cs"/>
                        </a:rPr>
                      </a:br>
                      <a:r>
                        <a:rPr lang="en-US" sz="900" b="0" i="0" u="none" strike="noStrike" kern="1200" dirty="0">
                          <a:solidFill>
                            <a:srgbClr val="FF0000"/>
                          </a:solidFill>
                          <a:effectLst/>
                          <a:latin typeface="Arial Narrow" panose="020B0606020202030204" pitchFamily="34" charset="0"/>
                          <a:ea typeface="+mn-ea"/>
                          <a:cs typeface="+mn-cs"/>
                        </a:rPr>
                        <a:t>- 4-24. Update TC for reused TCs</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FF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FF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O</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O</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FF0000"/>
                          </a:solidFill>
                          <a:effectLst/>
                          <a:latin typeface="Arial Narrow" panose="020B0606020202030204" pitchFamily="34" charset="0"/>
                        </a:rPr>
                        <a:t> </a:t>
                      </a:r>
                    </a:p>
                  </a:txBody>
                  <a:tcPr marL="6338" marR="6338" marT="6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281704267"/>
              </p:ext>
            </p:extLst>
          </p:nvPr>
        </p:nvGraphicFramePr>
        <p:xfrm>
          <a:off x="6933220" y="686726"/>
          <a:ext cx="2880320" cy="5679337"/>
        </p:xfrm>
        <a:graphic>
          <a:graphicData uri="http://schemas.openxmlformats.org/drawingml/2006/table">
            <a:tbl>
              <a:tblPr/>
              <a:tblGrid>
                <a:gridCol w="2037962"/>
                <a:gridCol w="842358"/>
              </a:tblGrid>
              <a:tr h="420599">
                <a:tc>
                  <a:txBody>
                    <a:bodyPr/>
                    <a:lstStyle/>
                    <a:p>
                      <a:pPr algn="ctr" fontAlgn="ctr"/>
                      <a:r>
                        <a:rPr lang="en-US" sz="1000" b="1" i="0" u="none" strike="noStrike" dirty="0">
                          <a:solidFill>
                            <a:srgbClr val="000000"/>
                          </a:solidFill>
                          <a:effectLst/>
                          <a:latin typeface="Arial Narrow" panose="020B0606020202030204" pitchFamily="34" charset="0"/>
                        </a:rPr>
                        <a:t>Question</a:t>
                      </a:r>
                    </a:p>
                  </a:txBody>
                  <a:tcPr marL="8671" marR="8671" marT="86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000" b="1" i="0" u="none" strike="noStrike">
                          <a:solidFill>
                            <a:srgbClr val="000000"/>
                          </a:solidFill>
                          <a:effectLst/>
                          <a:latin typeface="Arial Narrow" panose="020B0606020202030204" pitchFamily="34" charset="0"/>
                        </a:rPr>
                        <a:t>Final Answer</a:t>
                      </a:r>
                    </a:p>
                  </a:txBody>
                  <a:tcPr marL="8671" marR="8671" marT="86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413463">
                <a:tc>
                  <a:txBody>
                    <a:bodyPr/>
                    <a:lstStyle/>
                    <a:p>
                      <a:pPr marL="57150" indent="0" algn="l" fontAlgn="ctr"/>
                      <a:r>
                        <a:rPr lang="en-US" sz="1000" b="0" i="0" u="none" strike="noStrike" dirty="0" err="1">
                          <a:solidFill>
                            <a:srgbClr val="000000"/>
                          </a:solidFill>
                          <a:effectLst/>
                          <a:latin typeface="Arial Narrow" panose="020B0606020202030204" pitchFamily="34" charset="0"/>
                        </a:rPr>
                        <a:t>Việc</a:t>
                      </a:r>
                      <a:r>
                        <a:rPr lang="en-US" sz="1000" b="0" i="0" u="none" strike="noStrike" dirty="0">
                          <a:solidFill>
                            <a:srgbClr val="000000"/>
                          </a:solidFill>
                          <a:effectLst/>
                          <a:latin typeface="Arial Narrow" panose="020B0606020202030204" pitchFamily="34" charset="0"/>
                        </a:rPr>
                        <a:t> </a:t>
                      </a:r>
                      <a:r>
                        <a:rPr lang="en-US" sz="1000" b="0" i="0" u="none" strike="noStrike" dirty="0" err="1">
                          <a:solidFill>
                            <a:srgbClr val="000000"/>
                          </a:solidFill>
                          <a:effectLst/>
                          <a:latin typeface="Arial Narrow" panose="020B0606020202030204" pitchFamily="34" charset="0"/>
                        </a:rPr>
                        <a:t>em</a:t>
                      </a:r>
                      <a:r>
                        <a:rPr lang="en-US" sz="1000" b="0" i="0" u="none" strike="noStrike" dirty="0">
                          <a:solidFill>
                            <a:srgbClr val="000000"/>
                          </a:solidFill>
                          <a:effectLst/>
                          <a:latin typeface="Arial Narrow" panose="020B0606020202030204" pitchFamily="34" charset="0"/>
                        </a:rPr>
                        <a:t> "</a:t>
                      </a:r>
                      <a:r>
                        <a:rPr lang="en-US" sz="1000" b="1" i="0" u="none" strike="noStrike" dirty="0">
                          <a:solidFill>
                            <a:srgbClr val="000000"/>
                          </a:solidFill>
                          <a:effectLst/>
                          <a:latin typeface="Arial Narrow" panose="020B0606020202030204" pitchFamily="34" charset="0"/>
                        </a:rPr>
                        <a:t>4-11. Update TC by Spec</a:t>
                      </a:r>
                      <a:r>
                        <a:rPr lang="en-US" sz="1000" b="0" i="0" u="none" strike="noStrike" dirty="0">
                          <a:solidFill>
                            <a:srgbClr val="000000"/>
                          </a:solidFill>
                          <a:effectLst/>
                          <a:latin typeface="Arial Narrow" panose="020B0606020202030204" pitchFamily="34" charset="0"/>
                        </a:rPr>
                        <a:t>" </a:t>
                      </a:r>
                      <a:r>
                        <a:rPr lang="en-US" sz="1000" b="0" i="0" u="none" strike="noStrike" dirty="0" err="1">
                          <a:solidFill>
                            <a:srgbClr val="000000"/>
                          </a:solidFill>
                          <a:effectLst/>
                          <a:latin typeface="Arial Narrow" panose="020B0606020202030204" pitchFamily="34" charset="0"/>
                        </a:rPr>
                        <a:t>thì</a:t>
                      </a:r>
                      <a:r>
                        <a:rPr lang="en-US" sz="1000" b="0" i="0" u="none" strike="noStrike" dirty="0">
                          <a:solidFill>
                            <a:srgbClr val="000000"/>
                          </a:solidFill>
                          <a:effectLst/>
                          <a:latin typeface="Arial Narrow" panose="020B0606020202030204" pitchFamily="34" charset="0"/>
                        </a:rPr>
                        <a:t> </a:t>
                      </a:r>
                      <a:r>
                        <a:rPr lang="en-US" sz="1000" b="0" i="0" u="none" strike="noStrike" dirty="0" err="1">
                          <a:solidFill>
                            <a:srgbClr val="000000"/>
                          </a:solidFill>
                          <a:effectLst/>
                          <a:latin typeface="Arial Narrow" panose="020B0606020202030204" pitchFamily="34" charset="0"/>
                        </a:rPr>
                        <a:t>có</a:t>
                      </a:r>
                      <a:r>
                        <a:rPr lang="en-US" sz="1000" b="0" i="0" u="none" strike="noStrike" dirty="0">
                          <a:solidFill>
                            <a:srgbClr val="000000"/>
                          </a:solidFill>
                          <a:effectLst/>
                          <a:latin typeface="Arial Narrow" panose="020B0606020202030204" pitchFamily="34" charset="0"/>
                        </a:rPr>
                        <a:t> </a:t>
                      </a:r>
                      <a:r>
                        <a:rPr lang="en-US" sz="1000" b="0" i="0" u="none" strike="noStrike" dirty="0" err="1">
                          <a:solidFill>
                            <a:srgbClr val="000000"/>
                          </a:solidFill>
                          <a:effectLst/>
                          <a:latin typeface="Arial Narrow" panose="020B0606020202030204" pitchFamily="34" charset="0"/>
                        </a:rPr>
                        <a:t>tính</a:t>
                      </a:r>
                      <a:r>
                        <a:rPr lang="en-US" sz="1000" b="0" i="0" u="none" strike="noStrike" dirty="0">
                          <a:solidFill>
                            <a:srgbClr val="000000"/>
                          </a:solidFill>
                          <a:effectLst/>
                          <a:latin typeface="Arial Narrow" panose="020B0606020202030204" pitchFamily="34" charset="0"/>
                        </a:rPr>
                        <a:t> </a:t>
                      </a:r>
                      <a:r>
                        <a:rPr lang="en-US" sz="1000" b="0" i="0" u="none" strike="noStrike" dirty="0" err="1">
                          <a:solidFill>
                            <a:srgbClr val="000000"/>
                          </a:solidFill>
                          <a:effectLst/>
                          <a:latin typeface="Arial Narrow" panose="020B0606020202030204" pitchFamily="34" charset="0"/>
                        </a:rPr>
                        <a:t>vào</a:t>
                      </a:r>
                      <a:r>
                        <a:rPr lang="en-US" sz="1000" b="0" i="0" u="none" strike="noStrike" dirty="0">
                          <a:solidFill>
                            <a:srgbClr val="000000"/>
                          </a:solidFill>
                          <a:effectLst/>
                          <a:latin typeface="Arial Narrow" panose="020B0606020202030204" pitchFamily="34" charset="0"/>
                        </a:rPr>
                        <a:t> Project Overall KPI </a:t>
                      </a:r>
                      <a:r>
                        <a:rPr lang="en-US" sz="1000" b="0" i="0" u="none" strike="noStrike" dirty="0" err="1">
                          <a:solidFill>
                            <a:srgbClr val="000000"/>
                          </a:solidFill>
                          <a:effectLst/>
                          <a:latin typeface="Arial Narrow" panose="020B0606020202030204" pitchFamily="34" charset="0"/>
                        </a:rPr>
                        <a:t>ko</a:t>
                      </a:r>
                      <a:r>
                        <a:rPr lang="en-US" sz="1000" b="0" i="0" u="none" strike="noStrike" dirty="0">
                          <a:solidFill>
                            <a:srgbClr val="000000"/>
                          </a:solidFill>
                          <a:effectLst/>
                          <a:latin typeface="Arial Narrow" panose="020B0606020202030204" pitchFamily="34" charset="0"/>
                        </a:rPr>
                        <a:t>?</a:t>
                      </a:r>
                    </a:p>
                  </a:txBody>
                  <a:tcPr marL="8671" marR="8671" marT="86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7150" indent="0" algn="l" fontAlgn="ctr"/>
                      <a:r>
                        <a:rPr lang="en-US" sz="1000" b="0" i="0" u="none" strike="noStrike" dirty="0" err="1">
                          <a:solidFill>
                            <a:srgbClr val="000000"/>
                          </a:solidFill>
                          <a:effectLst/>
                          <a:latin typeface="Arial Narrow" panose="020B0606020202030204" pitchFamily="34" charset="0"/>
                        </a:rPr>
                        <a:t>Không</a:t>
                      </a:r>
                      <a:r>
                        <a:rPr lang="en-US" sz="1000" b="0" i="0" u="none" strike="noStrike" dirty="0">
                          <a:solidFill>
                            <a:srgbClr val="000000"/>
                          </a:solidFill>
                          <a:effectLst/>
                          <a:latin typeface="Arial Narrow" panose="020B0606020202030204" pitchFamily="34" charset="0"/>
                        </a:rPr>
                        <a:t> </a:t>
                      </a:r>
                      <a:r>
                        <a:rPr lang="en-US" sz="1000" b="0" i="0" u="none" strike="noStrike" dirty="0" err="1">
                          <a:solidFill>
                            <a:srgbClr val="000000"/>
                          </a:solidFill>
                          <a:effectLst/>
                          <a:latin typeface="Arial Narrow" panose="020B0606020202030204" pitchFamily="34" charset="0"/>
                        </a:rPr>
                        <a:t>tính</a:t>
                      </a:r>
                      <a:endParaRPr lang="en-US" sz="1000" b="0" i="0" u="none" strike="noStrike" dirty="0">
                        <a:solidFill>
                          <a:srgbClr val="000000"/>
                        </a:solidFill>
                        <a:effectLst/>
                        <a:latin typeface="Arial Narrow" panose="020B0606020202030204" pitchFamily="34" charset="0"/>
                      </a:endParaRPr>
                    </a:p>
                  </a:txBody>
                  <a:tcPr marL="8671" marR="8671" marT="86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3896">
                <a:tc>
                  <a:txBody>
                    <a:bodyPr/>
                    <a:lstStyle/>
                    <a:p>
                      <a:pPr marL="57150" indent="0" algn="l" defTabSz="914400" rtl="0" eaLnBrk="1" fontAlgn="ctr" latinLnBrk="0" hangingPunct="1"/>
                      <a:r>
                        <a:rPr lang="en-US" sz="1000" b="0" i="0" u="none" strike="noStrike" kern="1200" dirty="0">
                          <a:solidFill>
                            <a:srgbClr val="000000"/>
                          </a:solidFill>
                          <a:effectLst/>
                          <a:latin typeface="Arial Narrow" panose="020B0606020202030204" pitchFamily="34" charset="0"/>
                          <a:ea typeface="+mn-ea"/>
                          <a:cs typeface="+mn-cs"/>
                        </a:rPr>
                        <a:t>Update </a:t>
                      </a:r>
                      <a:r>
                        <a:rPr lang="en-US" sz="1000" b="0" i="0" u="none" strike="noStrike" kern="1200" dirty="0" err="1">
                          <a:solidFill>
                            <a:srgbClr val="000000"/>
                          </a:solidFill>
                          <a:effectLst/>
                          <a:latin typeface="Arial Narrow" panose="020B0606020202030204" pitchFamily="34" charset="0"/>
                          <a:ea typeface="+mn-ea"/>
                          <a:cs typeface="+mn-cs"/>
                        </a:rPr>
                        <a:t>testcase</a:t>
                      </a:r>
                      <a:r>
                        <a:rPr lang="en-US" sz="1000" b="0" i="0" u="none" strike="noStrike" kern="1200" dirty="0">
                          <a:solidFill>
                            <a:srgbClr val="000000"/>
                          </a:solidFill>
                          <a:effectLst/>
                          <a:latin typeface="Arial Narrow" panose="020B0606020202030204" pitchFamily="34" charset="0"/>
                          <a:ea typeface="+mn-ea"/>
                          <a:cs typeface="+mn-cs"/>
                        </a:rPr>
                        <a:t> </a:t>
                      </a:r>
                      <a:r>
                        <a:rPr lang="en-US" sz="1000" b="0" i="0" u="none" strike="noStrike" kern="1200" dirty="0" err="1">
                          <a:solidFill>
                            <a:srgbClr val="000000"/>
                          </a:solidFill>
                          <a:effectLst/>
                          <a:latin typeface="Arial Narrow" panose="020B0606020202030204" pitchFamily="34" charset="0"/>
                          <a:ea typeface="+mn-ea"/>
                          <a:cs typeface="+mn-cs"/>
                        </a:rPr>
                        <a:t>khi</a:t>
                      </a:r>
                      <a:r>
                        <a:rPr lang="en-US" sz="1000" b="0" i="0" u="none" strike="noStrike" kern="1200" dirty="0">
                          <a:solidFill>
                            <a:srgbClr val="000000"/>
                          </a:solidFill>
                          <a:effectLst/>
                          <a:latin typeface="Arial Narrow" panose="020B0606020202030204" pitchFamily="34" charset="0"/>
                          <a:ea typeface="+mn-ea"/>
                          <a:cs typeface="+mn-cs"/>
                        </a:rPr>
                        <a:t> DB </a:t>
                      </a:r>
                      <a:r>
                        <a:rPr lang="en-US" sz="1000" b="0" i="0" u="none" strike="noStrike" kern="1200" dirty="0" err="1">
                          <a:solidFill>
                            <a:srgbClr val="000000"/>
                          </a:solidFill>
                          <a:effectLst/>
                          <a:latin typeface="Arial Narrow" panose="020B0606020202030204" pitchFamily="34" charset="0"/>
                          <a:ea typeface="+mn-ea"/>
                          <a:cs typeface="+mn-cs"/>
                        </a:rPr>
                        <a:t>thay</a:t>
                      </a:r>
                      <a:r>
                        <a:rPr lang="en-US" sz="1000" b="0" i="0" u="none" strike="noStrike" kern="1200" dirty="0">
                          <a:solidFill>
                            <a:srgbClr val="000000"/>
                          </a:solidFill>
                          <a:effectLst/>
                          <a:latin typeface="Arial Narrow" panose="020B0606020202030204" pitchFamily="34" charset="0"/>
                          <a:ea typeface="+mn-ea"/>
                          <a:cs typeface="+mn-cs"/>
                        </a:rPr>
                        <a:t> </a:t>
                      </a:r>
                      <a:r>
                        <a:rPr lang="en-US" sz="1000" b="0" i="0" u="none" strike="noStrike" kern="1200" dirty="0" err="1">
                          <a:solidFill>
                            <a:srgbClr val="000000"/>
                          </a:solidFill>
                          <a:effectLst/>
                          <a:latin typeface="Arial Narrow" panose="020B0606020202030204" pitchFamily="34" charset="0"/>
                          <a:ea typeface="+mn-ea"/>
                          <a:cs typeface="+mn-cs"/>
                        </a:rPr>
                        <a:t>đổi</a:t>
                      </a:r>
                      <a:endParaRPr lang="en-US" sz="1000" b="0" i="0" u="none" strike="noStrike" kern="1200" dirty="0">
                        <a:solidFill>
                          <a:srgbClr val="000000"/>
                        </a:solidFill>
                        <a:effectLst/>
                        <a:latin typeface="Arial Narrow" panose="020B0606020202030204" pitchFamily="34" charset="0"/>
                        <a:ea typeface="+mn-ea"/>
                        <a:cs typeface="+mn-cs"/>
                      </a:endParaRPr>
                    </a:p>
                  </a:txBody>
                  <a:tcPr marL="8671" marR="8671" marT="86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7150" indent="0" algn="l" defTabSz="914400" rtl="0" eaLnBrk="1" fontAlgn="ctr" latinLnBrk="0" hangingPunct="1"/>
                      <a:r>
                        <a:rPr lang="en-US" sz="1000" b="1" i="0" u="none" strike="noStrike" kern="1200" dirty="0">
                          <a:solidFill>
                            <a:srgbClr val="000000"/>
                          </a:solidFill>
                          <a:effectLst/>
                          <a:latin typeface="Arial Narrow" panose="020B0606020202030204" pitchFamily="34" charset="0"/>
                          <a:ea typeface="+mn-ea"/>
                          <a:cs typeface="+mn-cs"/>
                        </a:rPr>
                        <a:t>4-11</a:t>
                      </a:r>
                      <a:r>
                        <a:rPr lang="en-US" sz="1000" b="0" i="0" u="none" strike="noStrike" kern="1200" dirty="0">
                          <a:solidFill>
                            <a:srgbClr val="000000"/>
                          </a:solidFill>
                          <a:effectLst/>
                          <a:latin typeface="Arial Narrow" panose="020B0606020202030204" pitchFamily="34" charset="0"/>
                          <a:ea typeface="+mn-ea"/>
                          <a:cs typeface="+mn-cs"/>
                        </a:rPr>
                        <a:t>. Update TC by Spec</a:t>
                      </a:r>
                    </a:p>
                  </a:txBody>
                  <a:tcPr marL="8671" marR="8671" marT="86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31209">
                <a:tc>
                  <a:txBody>
                    <a:bodyPr/>
                    <a:lstStyle/>
                    <a:p>
                      <a:pPr marL="57150" indent="0" algn="l" defTabSz="914400" rtl="0" eaLnBrk="1" fontAlgn="ctr" latinLnBrk="0" hangingPunct="1"/>
                      <a:r>
                        <a:rPr lang="vi-VN" sz="1000" b="0" i="0" u="none" strike="noStrike" kern="1200" dirty="0">
                          <a:solidFill>
                            <a:srgbClr val="000000"/>
                          </a:solidFill>
                          <a:effectLst/>
                          <a:latin typeface="Arial Narrow" panose="020B0606020202030204" pitchFamily="34" charset="0"/>
                          <a:ea typeface="+mn-ea"/>
                          <a:cs typeface="+mn-cs"/>
                        </a:rPr>
                        <a:t>Trong khi testing, update TC do trước đây hiểu sai spec, update detail cho TC về các bước setup…thì log vào Optimize TC có đúng không?</a:t>
                      </a:r>
                    </a:p>
                  </a:txBody>
                  <a:tcPr marL="8671" marR="8671" marT="86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7150" indent="0" algn="l" defTabSz="914400" rtl="0" eaLnBrk="1" fontAlgn="ctr" latinLnBrk="0" hangingPunct="1"/>
                      <a:r>
                        <a:rPr lang="en-US" sz="1000" b="1" i="0" u="none" strike="noStrike" kern="1200" dirty="0">
                          <a:solidFill>
                            <a:srgbClr val="000000"/>
                          </a:solidFill>
                          <a:effectLst/>
                          <a:latin typeface="Arial Narrow" panose="020B0606020202030204" pitchFamily="34" charset="0"/>
                          <a:ea typeface="+mn-ea"/>
                          <a:cs typeface="+mn-cs"/>
                        </a:rPr>
                        <a:t>4-11</a:t>
                      </a:r>
                      <a:r>
                        <a:rPr lang="en-US" sz="1000" b="0" i="0" u="none" strike="noStrike" kern="1200" dirty="0">
                          <a:solidFill>
                            <a:srgbClr val="000000"/>
                          </a:solidFill>
                          <a:effectLst/>
                          <a:latin typeface="Arial Narrow" panose="020B0606020202030204" pitchFamily="34" charset="0"/>
                          <a:ea typeface="+mn-ea"/>
                          <a:cs typeface="+mn-cs"/>
                        </a:rPr>
                        <a:t>. Update TC by Spec</a:t>
                      </a:r>
                    </a:p>
                  </a:txBody>
                  <a:tcPr marL="8671" marR="8671" marT="86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0799">
                <a:tc>
                  <a:txBody>
                    <a:bodyPr/>
                    <a:lstStyle/>
                    <a:p>
                      <a:pPr marL="57150" indent="0" algn="l" defTabSz="914400" rtl="0" eaLnBrk="1" fontAlgn="ctr" latinLnBrk="0" hangingPunct="1"/>
                      <a:r>
                        <a:rPr lang="en-US" sz="1000" b="0" i="0" u="none" strike="noStrike" kern="1200" dirty="0">
                          <a:solidFill>
                            <a:srgbClr val="000000"/>
                          </a:solidFill>
                          <a:effectLst/>
                          <a:latin typeface="Arial Narrow" panose="020B0606020202030204" pitchFamily="34" charset="0"/>
                          <a:ea typeface="+mn-ea"/>
                          <a:cs typeface="+mn-cs"/>
                        </a:rPr>
                        <a:t>Sampling TC </a:t>
                      </a:r>
                      <a:r>
                        <a:rPr lang="en-US" sz="1000" b="0" i="0" u="none" strike="noStrike" kern="1200" dirty="0" err="1">
                          <a:solidFill>
                            <a:srgbClr val="000000"/>
                          </a:solidFill>
                          <a:effectLst/>
                          <a:latin typeface="Arial Narrow" panose="020B0606020202030204" pitchFamily="34" charset="0"/>
                          <a:ea typeface="+mn-ea"/>
                          <a:cs typeface="+mn-cs"/>
                        </a:rPr>
                        <a:t>lần</a:t>
                      </a:r>
                      <a:r>
                        <a:rPr lang="en-US" sz="1000" b="0" i="0" u="none" strike="noStrike" kern="1200" dirty="0">
                          <a:solidFill>
                            <a:srgbClr val="000000"/>
                          </a:solidFill>
                          <a:effectLst/>
                          <a:latin typeface="Arial Narrow" panose="020B0606020202030204" pitchFamily="34" charset="0"/>
                          <a:ea typeface="+mn-ea"/>
                          <a:cs typeface="+mn-cs"/>
                        </a:rPr>
                        <a:t> 2 </a:t>
                      </a:r>
                      <a:r>
                        <a:rPr lang="en-US" sz="1000" b="0" i="0" u="none" strike="noStrike" kern="1200" dirty="0" err="1">
                          <a:solidFill>
                            <a:srgbClr val="000000"/>
                          </a:solidFill>
                          <a:effectLst/>
                          <a:latin typeface="Arial Narrow" panose="020B0606020202030204" pitchFamily="34" charset="0"/>
                          <a:ea typeface="+mn-ea"/>
                          <a:cs typeface="+mn-cs"/>
                        </a:rPr>
                        <a:t>thì</a:t>
                      </a:r>
                      <a:r>
                        <a:rPr lang="en-US" sz="1000" b="0" i="0" u="none" strike="noStrike" kern="1200" dirty="0">
                          <a:solidFill>
                            <a:srgbClr val="000000"/>
                          </a:solidFill>
                          <a:effectLst/>
                          <a:latin typeface="Arial Narrow" panose="020B0606020202030204" pitchFamily="34" charset="0"/>
                          <a:ea typeface="+mn-ea"/>
                          <a:cs typeface="+mn-cs"/>
                        </a:rPr>
                        <a:t> log </a:t>
                      </a:r>
                      <a:r>
                        <a:rPr lang="en-US" sz="1000" b="0" i="0" u="none" strike="noStrike" kern="1200" dirty="0" err="1">
                          <a:solidFill>
                            <a:srgbClr val="000000"/>
                          </a:solidFill>
                          <a:effectLst/>
                          <a:latin typeface="Arial Narrow" panose="020B0606020202030204" pitchFamily="34" charset="0"/>
                          <a:ea typeface="+mn-ea"/>
                          <a:cs typeface="+mn-cs"/>
                        </a:rPr>
                        <a:t>vào</a:t>
                      </a:r>
                      <a:r>
                        <a:rPr lang="en-US" sz="1000" b="0" i="0" u="none" strike="noStrike" kern="1200" dirty="0">
                          <a:solidFill>
                            <a:srgbClr val="000000"/>
                          </a:solidFill>
                          <a:effectLst/>
                          <a:latin typeface="Arial Narrow" panose="020B0606020202030204" pitchFamily="34" charset="0"/>
                          <a:ea typeface="+mn-ea"/>
                          <a:cs typeface="+mn-cs"/>
                        </a:rPr>
                        <a:t> </a:t>
                      </a:r>
                      <a:r>
                        <a:rPr lang="en-US" sz="1000" b="0" i="0" u="none" strike="noStrike" kern="1200" dirty="0" err="1">
                          <a:solidFill>
                            <a:srgbClr val="000000"/>
                          </a:solidFill>
                          <a:effectLst/>
                          <a:latin typeface="Arial Narrow" panose="020B0606020202030204" pitchFamily="34" charset="0"/>
                          <a:ea typeface="+mn-ea"/>
                          <a:cs typeface="+mn-cs"/>
                        </a:rPr>
                        <a:t>đâu</a:t>
                      </a:r>
                      <a:r>
                        <a:rPr lang="en-US" sz="1000" b="0" i="0" u="none" strike="noStrike" kern="1200" dirty="0">
                          <a:solidFill>
                            <a:srgbClr val="000000"/>
                          </a:solidFill>
                          <a:effectLst/>
                          <a:latin typeface="Arial Narrow" panose="020B0606020202030204" pitchFamily="34" charset="0"/>
                          <a:ea typeface="+mn-ea"/>
                          <a:cs typeface="+mn-cs"/>
                        </a:rPr>
                        <a:t>?</a:t>
                      </a:r>
                    </a:p>
                  </a:txBody>
                  <a:tcPr marL="8671" marR="8671" marT="86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7150" indent="0" algn="l" defTabSz="914400" rtl="0" eaLnBrk="1" fontAlgn="ctr" latinLnBrk="0" hangingPunct="1"/>
                      <a:r>
                        <a:rPr lang="en-US" sz="1000" b="1" i="0" u="none" strike="noStrike" kern="1200" dirty="0" smtClean="0">
                          <a:solidFill>
                            <a:srgbClr val="000000"/>
                          </a:solidFill>
                          <a:effectLst/>
                          <a:latin typeface="Arial Narrow" panose="020B0606020202030204" pitchFamily="34" charset="0"/>
                          <a:ea typeface="+mn-ea"/>
                          <a:cs typeface="+mn-cs"/>
                        </a:rPr>
                        <a:t>4-6</a:t>
                      </a:r>
                      <a:r>
                        <a:rPr lang="en-US" sz="1000" b="0" i="0" u="none" strike="noStrike" kern="1200" dirty="0" smtClean="0">
                          <a:solidFill>
                            <a:srgbClr val="000000"/>
                          </a:solidFill>
                          <a:effectLst/>
                          <a:latin typeface="Arial Narrow" panose="020B0606020202030204" pitchFamily="34" charset="0"/>
                          <a:ea typeface="+mn-ea"/>
                          <a:cs typeface="+mn-cs"/>
                        </a:rPr>
                        <a:t>. Sampling Review  for Test </a:t>
                      </a:r>
                      <a:r>
                        <a:rPr lang="en-US" sz="1000" b="0" i="0" u="none" strike="noStrike" kern="1200" dirty="0">
                          <a:solidFill>
                            <a:srgbClr val="000000"/>
                          </a:solidFill>
                          <a:effectLst/>
                          <a:latin typeface="Arial Narrow" panose="020B0606020202030204" pitchFamily="34" charset="0"/>
                          <a:ea typeface="+mn-ea"/>
                          <a:cs typeface="+mn-cs"/>
                        </a:rPr>
                        <a:t>Case</a:t>
                      </a:r>
                    </a:p>
                  </a:txBody>
                  <a:tcPr marL="8671" marR="8671" marT="86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72219">
                <a:tc>
                  <a:txBody>
                    <a:bodyPr/>
                    <a:lstStyle/>
                    <a:p>
                      <a:pPr marL="57150" indent="0" algn="l" defTabSz="914400" rtl="0" eaLnBrk="1" fontAlgn="ctr" latinLnBrk="0" hangingPunct="1"/>
                      <a:r>
                        <a:rPr lang="en-US" sz="1000" b="0" i="0" u="none" strike="noStrike" kern="1200" dirty="0" err="1">
                          <a:solidFill>
                            <a:srgbClr val="000000"/>
                          </a:solidFill>
                          <a:effectLst/>
                          <a:latin typeface="Arial Narrow" panose="020B0606020202030204" pitchFamily="34" charset="0"/>
                          <a:ea typeface="+mn-ea"/>
                          <a:cs typeface="+mn-cs"/>
                        </a:rPr>
                        <a:t>Trong</a:t>
                      </a:r>
                      <a:r>
                        <a:rPr lang="en-US" sz="1000" b="0" i="0" u="none" strike="noStrike" kern="1200" dirty="0">
                          <a:solidFill>
                            <a:srgbClr val="000000"/>
                          </a:solidFill>
                          <a:effectLst/>
                          <a:latin typeface="Arial Narrow" panose="020B0606020202030204" pitchFamily="34" charset="0"/>
                          <a:ea typeface="+mn-ea"/>
                          <a:cs typeface="+mn-cs"/>
                        </a:rPr>
                        <a:t> </a:t>
                      </a:r>
                      <a:r>
                        <a:rPr lang="en-US" sz="1000" b="0" i="0" u="none" strike="noStrike" kern="1200" dirty="0" err="1">
                          <a:solidFill>
                            <a:srgbClr val="000000"/>
                          </a:solidFill>
                          <a:effectLst/>
                          <a:latin typeface="Arial Narrow" panose="020B0606020202030204" pitchFamily="34" charset="0"/>
                          <a:ea typeface="+mn-ea"/>
                          <a:cs typeface="+mn-cs"/>
                        </a:rPr>
                        <a:t>khi</a:t>
                      </a:r>
                      <a:r>
                        <a:rPr lang="en-US" sz="1000" b="0" i="0" u="none" strike="noStrike" kern="1200" dirty="0">
                          <a:solidFill>
                            <a:srgbClr val="000000"/>
                          </a:solidFill>
                          <a:effectLst/>
                          <a:latin typeface="Arial Narrow" panose="020B0606020202030204" pitchFamily="34" charset="0"/>
                          <a:ea typeface="+mn-ea"/>
                          <a:cs typeface="+mn-cs"/>
                        </a:rPr>
                        <a:t> peer review TC, take time </a:t>
                      </a:r>
                      <a:r>
                        <a:rPr lang="en-US" sz="1000" b="0" i="0" u="none" strike="noStrike" kern="1200" dirty="0" err="1">
                          <a:solidFill>
                            <a:srgbClr val="000000"/>
                          </a:solidFill>
                          <a:effectLst/>
                          <a:latin typeface="Arial Narrow" panose="020B0606020202030204" pitchFamily="34" charset="0"/>
                          <a:ea typeface="+mn-ea"/>
                          <a:cs typeface="+mn-cs"/>
                        </a:rPr>
                        <a:t>để</a:t>
                      </a:r>
                      <a:r>
                        <a:rPr lang="en-US" sz="1000" b="0" i="0" u="none" strike="noStrike" kern="1200" dirty="0">
                          <a:solidFill>
                            <a:srgbClr val="000000"/>
                          </a:solidFill>
                          <a:effectLst/>
                          <a:latin typeface="Arial Narrow" panose="020B0606020202030204" pitchFamily="34" charset="0"/>
                          <a:ea typeface="+mn-ea"/>
                          <a:cs typeface="+mn-cs"/>
                        </a:rPr>
                        <a:t> discuss </a:t>
                      </a:r>
                      <a:r>
                        <a:rPr lang="en-US" sz="1000" b="0" i="0" u="none" strike="noStrike" kern="1200" dirty="0" err="1">
                          <a:solidFill>
                            <a:srgbClr val="000000"/>
                          </a:solidFill>
                          <a:effectLst/>
                          <a:latin typeface="Arial Narrow" panose="020B0606020202030204" pitchFamily="34" charset="0"/>
                          <a:ea typeface="+mn-ea"/>
                          <a:cs typeface="+mn-cs"/>
                        </a:rPr>
                        <a:t>với</a:t>
                      </a:r>
                      <a:r>
                        <a:rPr lang="en-US" sz="1000" b="0" i="0" u="none" strike="noStrike" kern="1200" dirty="0">
                          <a:solidFill>
                            <a:srgbClr val="000000"/>
                          </a:solidFill>
                          <a:effectLst/>
                          <a:latin typeface="Arial Narrow" panose="020B0606020202030204" pitchFamily="34" charset="0"/>
                          <a:ea typeface="+mn-ea"/>
                          <a:cs typeface="+mn-cs"/>
                        </a:rPr>
                        <a:t> creator =&gt; Log </a:t>
                      </a:r>
                      <a:r>
                        <a:rPr lang="en-US" sz="1000" b="0" i="0" u="none" strike="noStrike" kern="1200" dirty="0" err="1">
                          <a:solidFill>
                            <a:srgbClr val="000000"/>
                          </a:solidFill>
                          <a:effectLst/>
                          <a:latin typeface="Arial Narrow" panose="020B0606020202030204" pitchFamily="34" charset="0"/>
                          <a:ea typeface="+mn-ea"/>
                          <a:cs typeface="+mn-cs"/>
                        </a:rPr>
                        <a:t>vào</a:t>
                      </a:r>
                      <a:r>
                        <a:rPr lang="en-US" sz="1000" b="0" i="0" u="none" strike="noStrike" kern="1200" dirty="0">
                          <a:solidFill>
                            <a:srgbClr val="000000"/>
                          </a:solidFill>
                          <a:effectLst/>
                          <a:latin typeface="Arial Narrow" panose="020B0606020202030204" pitchFamily="34" charset="0"/>
                          <a:ea typeface="+mn-ea"/>
                          <a:cs typeface="+mn-cs"/>
                        </a:rPr>
                        <a:t> </a:t>
                      </a:r>
                      <a:r>
                        <a:rPr lang="en-US" sz="1000" b="0" i="0" u="none" strike="noStrike" kern="1200" dirty="0" err="1">
                          <a:solidFill>
                            <a:srgbClr val="000000"/>
                          </a:solidFill>
                          <a:effectLst/>
                          <a:latin typeface="Arial Narrow" panose="020B0606020202030204" pitchFamily="34" charset="0"/>
                          <a:ea typeface="+mn-ea"/>
                          <a:cs typeface="+mn-cs"/>
                        </a:rPr>
                        <a:t>đâu</a:t>
                      </a:r>
                      <a:r>
                        <a:rPr lang="en-US" sz="1000" b="0" i="0" u="none" strike="noStrike" kern="1200" dirty="0">
                          <a:solidFill>
                            <a:srgbClr val="000000"/>
                          </a:solidFill>
                          <a:effectLst/>
                          <a:latin typeface="Arial Narrow" panose="020B0606020202030204" pitchFamily="34" charset="0"/>
                          <a:ea typeface="+mn-ea"/>
                          <a:cs typeface="+mn-cs"/>
                        </a:rPr>
                        <a:t>?</a:t>
                      </a:r>
                    </a:p>
                  </a:txBody>
                  <a:tcPr marL="8671" marR="8671" marT="86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7150" indent="0" algn="l" defTabSz="914400" rtl="0" eaLnBrk="1" fontAlgn="ctr" latinLnBrk="0" hangingPunct="1"/>
                      <a:r>
                        <a:rPr lang="en-US" sz="1000" b="1" i="0" u="none" strike="noStrike" kern="1200" dirty="0" smtClean="0">
                          <a:solidFill>
                            <a:srgbClr val="000000"/>
                          </a:solidFill>
                          <a:effectLst/>
                          <a:latin typeface="Arial Narrow" panose="020B0606020202030204" pitchFamily="34" charset="0"/>
                          <a:ea typeface="+mn-ea"/>
                          <a:cs typeface="+mn-cs"/>
                        </a:rPr>
                        <a:t>4-28. </a:t>
                      </a:r>
                      <a:r>
                        <a:rPr lang="en-US" sz="1000" b="0" i="0" u="none" strike="noStrike" kern="1200" dirty="0" smtClean="0">
                          <a:solidFill>
                            <a:srgbClr val="000000"/>
                          </a:solidFill>
                          <a:effectLst/>
                          <a:latin typeface="Arial Narrow" panose="020B0606020202030204" pitchFamily="34" charset="0"/>
                          <a:ea typeface="+mn-ea"/>
                          <a:cs typeface="+mn-cs"/>
                        </a:rPr>
                        <a:t>Review Test Case</a:t>
                      </a:r>
                      <a:endParaRPr lang="en-US" sz="1000" b="0" i="0" u="none" strike="noStrike" kern="1200" dirty="0">
                        <a:solidFill>
                          <a:srgbClr val="000000"/>
                        </a:solidFill>
                        <a:effectLst/>
                        <a:latin typeface="Arial Narrow" panose="020B0606020202030204" pitchFamily="34" charset="0"/>
                        <a:ea typeface="+mn-ea"/>
                        <a:cs typeface="+mn-cs"/>
                      </a:endParaRPr>
                    </a:p>
                  </a:txBody>
                  <a:tcPr marL="8671" marR="8671" marT="86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10704">
                <a:tc>
                  <a:txBody>
                    <a:bodyPr/>
                    <a:lstStyle/>
                    <a:p>
                      <a:pPr marL="57150" indent="0" algn="l" defTabSz="914400" rtl="0" eaLnBrk="1" fontAlgn="ctr" latinLnBrk="0" hangingPunct="1"/>
                      <a:r>
                        <a:rPr lang="vi-VN" sz="1000" b="0" i="0" u="none" strike="noStrike" kern="1200" dirty="0">
                          <a:solidFill>
                            <a:srgbClr val="000000"/>
                          </a:solidFill>
                          <a:effectLst/>
                          <a:latin typeface="Arial Narrow" panose="020B0606020202030204" pitchFamily="34" charset="0"/>
                          <a:ea typeface="+mn-ea"/>
                          <a:cs typeface="+mn-cs"/>
                        </a:rPr>
                        <a:t>Khi 1 người làm nhiều task peer review mà ít create TC -&gt; Log time for study requirement cho peer review vào đâu? Nếu log Investigate Requirement -&gt; Overall cá nhân bị kéo xuống thấp</a:t>
                      </a:r>
                    </a:p>
                  </a:txBody>
                  <a:tcPr marL="8671" marR="8671" marT="86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7150" indent="0" algn="l" defTabSz="914400" rtl="0" eaLnBrk="1" fontAlgn="ctr" latinLnBrk="0" hangingPunct="1"/>
                      <a:r>
                        <a:rPr lang="en-US" sz="1000" b="1" i="0" u="none" strike="noStrike" kern="1200" dirty="0">
                          <a:solidFill>
                            <a:srgbClr val="000000"/>
                          </a:solidFill>
                          <a:effectLst/>
                          <a:latin typeface="Arial Narrow" panose="020B0606020202030204" pitchFamily="34" charset="0"/>
                          <a:ea typeface="+mn-ea"/>
                          <a:cs typeface="+mn-cs"/>
                        </a:rPr>
                        <a:t>4-28</a:t>
                      </a:r>
                      <a:r>
                        <a:rPr lang="en-US" sz="1000" b="0" i="0" u="none" strike="noStrike" kern="1200" dirty="0">
                          <a:solidFill>
                            <a:srgbClr val="000000"/>
                          </a:solidFill>
                          <a:effectLst/>
                          <a:latin typeface="Arial Narrow" panose="020B0606020202030204" pitchFamily="34" charset="0"/>
                          <a:ea typeface="+mn-ea"/>
                          <a:cs typeface="+mn-cs"/>
                        </a:rPr>
                        <a:t>. Review Test Case</a:t>
                      </a:r>
                    </a:p>
                  </a:txBody>
                  <a:tcPr marL="8671" marR="8671" marT="86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25649">
                <a:tc>
                  <a:txBody>
                    <a:bodyPr/>
                    <a:lstStyle/>
                    <a:p>
                      <a:pPr marL="57150" indent="0" algn="l" defTabSz="914400" rtl="0" eaLnBrk="1" fontAlgn="ctr" latinLnBrk="0" hangingPunct="1"/>
                      <a:r>
                        <a:rPr lang="en-US" sz="1000" b="0" i="0" u="none" strike="noStrike" kern="1200" dirty="0">
                          <a:solidFill>
                            <a:srgbClr val="000000"/>
                          </a:solidFill>
                          <a:effectLst/>
                          <a:latin typeface="Arial Narrow" panose="020B0606020202030204" pitchFamily="34" charset="0"/>
                          <a:ea typeface="+mn-ea"/>
                          <a:cs typeface="+mn-cs"/>
                        </a:rPr>
                        <a:t>Investigate </a:t>
                      </a:r>
                      <a:r>
                        <a:rPr lang="en-US" sz="1000" b="0" i="0" u="none" strike="noStrike" kern="1200" dirty="0" err="1">
                          <a:solidFill>
                            <a:srgbClr val="000000"/>
                          </a:solidFill>
                          <a:effectLst/>
                          <a:latin typeface="Arial Narrow" panose="020B0606020202030204" pitchFamily="34" charset="0"/>
                          <a:ea typeface="+mn-ea"/>
                          <a:cs typeface="+mn-cs"/>
                        </a:rPr>
                        <a:t>SyRS</a:t>
                      </a:r>
                      <a:r>
                        <a:rPr lang="en-US" sz="1000" b="0" i="0" u="none" strike="noStrike" kern="1200" dirty="0">
                          <a:solidFill>
                            <a:srgbClr val="000000"/>
                          </a:solidFill>
                          <a:effectLst/>
                          <a:latin typeface="Arial Narrow" panose="020B0606020202030204" pitchFamily="34" charset="0"/>
                          <a:ea typeface="+mn-ea"/>
                          <a:cs typeface="+mn-cs"/>
                        </a:rPr>
                        <a:t>/module </a:t>
                      </a:r>
                      <a:r>
                        <a:rPr lang="en-US" sz="1000" b="0" i="0" u="none" strike="noStrike" kern="1200" dirty="0" err="1">
                          <a:solidFill>
                            <a:srgbClr val="000000"/>
                          </a:solidFill>
                          <a:effectLst/>
                          <a:latin typeface="Arial Narrow" panose="020B0606020202030204" pitchFamily="34" charset="0"/>
                          <a:ea typeface="+mn-ea"/>
                          <a:cs typeface="+mn-cs"/>
                        </a:rPr>
                        <a:t>để</a:t>
                      </a:r>
                      <a:r>
                        <a:rPr lang="en-US" sz="1000" b="0" i="0" u="none" strike="noStrike" kern="1200" dirty="0">
                          <a:solidFill>
                            <a:srgbClr val="000000"/>
                          </a:solidFill>
                          <a:effectLst/>
                          <a:latin typeface="Arial Narrow" panose="020B0606020202030204" pitchFamily="34" charset="0"/>
                          <a:ea typeface="+mn-ea"/>
                          <a:cs typeface="+mn-cs"/>
                        </a:rPr>
                        <a:t> peer review </a:t>
                      </a:r>
                      <a:r>
                        <a:rPr lang="en-US" sz="1000" b="0" i="0" u="none" strike="noStrike" kern="1200" dirty="0" err="1">
                          <a:solidFill>
                            <a:srgbClr val="000000"/>
                          </a:solidFill>
                          <a:effectLst/>
                          <a:latin typeface="Arial Narrow" panose="020B0606020202030204" pitchFamily="34" charset="0"/>
                          <a:ea typeface="+mn-ea"/>
                          <a:cs typeface="+mn-cs"/>
                        </a:rPr>
                        <a:t>và</a:t>
                      </a:r>
                      <a:r>
                        <a:rPr lang="en-US" sz="1000" b="0" i="0" u="none" strike="noStrike" kern="1200" dirty="0">
                          <a:solidFill>
                            <a:srgbClr val="000000"/>
                          </a:solidFill>
                          <a:effectLst/>
                          <a:latin typeface="Arial Narrow" panose="020B0606020202030204" pitchFamily="34" charset="0"/>
                          <a:ea typeface="+mn-ea"/>
                          <a:cs typeface="+mn-cs"/>
                        </a:rPr>
                        <a:t> sampling review </a:t>
                      </a:r>
                      <a:r>
                        <a:rPr lang="en-US" sz="1000" b="0" i="0" u="none" strike="noStrike" kern="1200" dirty="0" err="1">
                          <a:solidFill>
                            <a:srgbClr val="000000"/>
                          </a:solidFill>
                          <a:effectLst/>
                          <a:latin typeface="Arial Narrow" panose="020B0606020202030204" pitchFamily="34" charset="0"/>
                          <a:ea typeface="+mn-ea"/>
                          <a:cs typeface="+mn-cs"/>
                        </a:rPr>
                        <a:t>thì</a:t>
                      </a:r>
                      <a:r>
                        <a:rPr lang="en-US" sz="1000" b="0" i="0" u="none" strike="noStrike" kern="1200" dirty="0">
                          <a:solidFill>
                            <a:srgbClr val="000000"/>
                          </a:solidFill>
                          <a:effectLst/>
                          <a:latin typeface="Arial Narrow" panose="020B0606020202030204" pitchFamily="34" charset="0"/>
                          <a:ea typeface="+mn-ea"/>
                          <a:cs typeface="+mn-cs"/>
                        </a:rPr>
                        <a:t> log </a:t>
                      </a:r>
                      <a:r>
                        <a:rPr lang="en-US" sz="1000" b="0" i="0" u="none" strike="noStrike" kern="1200" dirty="0" err="1">
                          <a:solidFill>
                            <a:srgbClr val="000000"/>
                          </a:solidFill>
                          <a:effectLst/>
                          <a:latin typeface="Arial Narrow" panose="020B0606020202030204" pitchFamily="34" charset="0"/>
                          <a:ea typeface="+mn-ea"/>
                          <a:cs typeface="+mn-cs"/>
                        </a:rPr>
                        <a:t>vào</a:t>
                      </a:r>
                      <a:r>
                        <a:rPr lang="en-US" sz="1000" b="0" i="0" u="none" strike="noStrike" kern="1200" dirty="0">
                          <a:solidFill>
                            <a:srgbClr val="000000"/>
                          </a:solidFill>
                          <a:effectLst/>
                          <a:latin typeface="Arial Narrow" panose="020B0606020202030204" pitchFamily="34" charset="0"/>
                          <a:ea typeface="+mn-ea"/>
                          <a:cs typeface="+mn-cs"/>
                        </a:rPr>
                        <a:t> </a:t>
                      </a:r>
                      <a:r>
                        <a:rPr lang="en-US" sz="1000" b="0" i="0" u="none" strike="noStrike" kern="1200" dirty="0" err="1">
                          <a:solidFill>
                            <a:srgbClr val="000000"/>
                          </a:solidFill>
                          <a:effectLst/>
                          <a:latin typeface="Arial Narrow" panose="020B0606020202030204" pitchFamily="34" charset="0"/>
                          <a:ea typeface="+mn-ea"/>
                          <a:cs typeface="+mn-cs"/>
                        </a:rPr>
                        <a:t>đâu</a:t>
                      </a:r>
                      <a:endParaRPr lang="en-US" sz="1000" b="0" i="0" u="none" strike="noStrike" kern="1200" dirty="0">
                        <a:solidFill>
                          <a:srgbClr val="000000"/>
                        </a:solidFill>
                        <a:effectLst/>
                        <a:latin typeface="Arial Narrow" panose="020B0606020202030204" pitchFamily="34" charset="0"/>
                        <a:ea typeface="+mn-ea"/>
                        <a:cs typeface="+mn-cs"/>
                      </a:endParaRPr>
                    </a:p>
                  </a:txBody>
                  <a:tcPr marL="8671" marR="8671" marT="86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7150" indent="0" algn="l" defTabSz="914400" rtl="0" eaLnBrk="1" fontAlgn="ctr" latinLnBrk="0" hangingPunct="1"/>
                      <a:r>
                        <a:rPr lang="en-US" sz="1000" b="1" i="0" u="none" strike="noStrike" kern="1200" dirty="0">
                          <a:solidFill>
                            <a:srgbClr val="000000"/>
                          </a:solidFill>
                          <a:effectLst/>
                          <a:latin typeface="Arial Narrow" panose="020B0606020202030204" pitchFamily="34" charset="0"/>
                          <a:ea typeface="+mn-ea"/>
                          <a:cs typeface="+mn-cs"/>
                        </a:rPr>
                        <a:t>4-28</a:t>
                      </a:r>
                      <a:r>
                        <a:rPr lang="en-US" sz="1000" b="0" i="0" u="none" strike="noStrike" kern="1200" dirty="0">
                          <a:solidFill>
                            <a:srgbClr val="000000"/>
                          </a:solidFill>
                          <a:effectLst/>
                          <a:latin typeface="Arial Narrow" panose="020B0606020202030204" pitchFamily="34" charset="0"/>
                          <a:ea typeface="+mn-ea"/>
                          <a:cs typeface="+mn-cs"/>
                        </a:rPr>
                        <a:t>. Review Test Case</a:t>
                      </a:r>
                    </a:p>
                  </a:txBody>
                  <a:tcPr marL="8671" marR="8671" marT="86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0799">
                <a:tc>
                  <a:txBody>
                    <a:bodyPr/>
                    <a:lstStyle/>
                    <a:p>
                      <a:pPr marL="57150" indent="0" algn="l" defTabSz="914400" rtl="0" eaLnBrk="1" fontAlgn="ctr" latinLnBrk="0" hangingPunct="1"/>
                      <a:r>
                        <a:rPr lang="vi-VN" sz="1000" b="0" i="0" u="none" strike="noStrike" kern="1200" dirty="0">
                          <a:solidFill>
                            <a:srgbClr val="000000"/>
                          </a:solidFill>
                          <a:effectLst/>
                          <a:latin typeface="Arial Narrow" panose="020B0606020202030204" pitchFamily="34" charset="0"/>
                          <a:ea typeface="+mn-ea"/>
                          <a:cs typeface="+mn-cs"/>
                        </a:rPr>
                        <a:t>Update draft TC đã tạo trước đó do SyRS đang ở define status được update thì khai vào đâu</a:t>
                      </a:r>
                    </a:p>
                  </a:txBody>
                  <a:tcPr marL="8671" marR="8671" marT="86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7150" indent="0" algn="l" defTabSz="914400" rtl="0" eaLnBrk="1" fontAlgn="ctr" latinLnBrk="0" hangingPunct="1"/>
                      <a:r>
                        <a:rPr lang="en-US" sz="1000" b="1" i="0" u="none" strike="noStrike" kern="1200" dirty="0">
                          <a:solidFill>
                            <a:srgbClr val="000000"/>
                          </a:solidFill>
                          <a:effectLst/>
                          <a:latin typeface="Arial Narrow" panose="020B0606020202030204" pitchFamily="34" charset="0"/>
                          <a:ea typeface="+mn-ea"/>
                          <a:cs typeface="+mn-cs"/>
                        </a:rPr>
                        <a:t>4-29</a:t>
                      </a:r>
                      <a:r>
                        <a:rPr lang="en-US" sz="1000" b="0" i="0" u="none" strike="noStrike" kern="1200" dirty="0">
                          <a:solidFill>
                            <a:srgbClr val="000000"/>
                          </a:solidFill>
                          <a:effectLst/>
                          <a:latin typeface="Arial Narrow" panose="020B0606020202030204" pitchFamily="34" charset="0"/>
                          <a:ea typeface="+mn-ea"/>
                          <a:cs typeface="+mn-cs"/>
                        </a:rPr>
                        <a:t>. Update TC</a:t>
                      </a:r>
                    </a:p>
                  </a:txBody>
                  <a:tcPr marL="8671" marR="8671" marT="86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9" name="실행 단추: 홈 62">
            <a:hlinkClick r:id="rId2" action="ppaction://hlinksldjump" highlightClick="1"/>
          </p:cNvPr>
          <p:cNvSpPr/>
          <p:nvPr/>
        </p:nvSpPr>
        <p:spPr bwMode="auto">
          <a:xfrm>
            <a:off x="9453492" y="6417324"/>
            <a:ext cx="288040" cy="288040"/>
          </a:xfrm>
          <a:prstGeom prst="actionButtonHom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400" b="1" i="0" u="none" strike="noStrike" cap="none" normalizeH="0" baseline="0" dirty="0" smtClean="0">
              <a:ln>
                <a:noFill/>
              </a:ln>
              <a:solidFill>
                <a:schemeClr val="tx1"/>
              </a:solidFill>
              <a:effectLst/>
              <a:latin typeface="Times New Roman" pitchFamily="18" charset="0"/>
              <a:ea typeface="바탕" pitchFamily="18" charset="-127"/>
            </a:endParaRPr>
          </a:p>
        </p:txBody>
      </p:sp>
    </p:spTree>
    <p:extLst>
      <p:ext uri="{BB962C8B-B14F-4D97-AF65-F5344CB8AC3E}">
        <p14:creationId xmlns:p14="http://schemas.microsoft.com/office/powerpoint/2010/main" val="3435413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16"/>
          <p:cNvSpPr>
            <a:spLocks noChangeShapeType="1"/>
          </p:cNvSpPr>
          <p:nvPr/>
        </p:nvSpPr>
        <p:spPr bwMode="auto">
          <a:xfrm>
            <a:off x="0" y="592138"/>
            <a:ext cx="9906000" cy="0"/>
          </a:xfrm>
          <a:prstGeom prst="line">
            <a:avLst/>
          </a:prstGeom>
          <a:noFill/>
          <a:ln w="9525">
            <a:solidFill>
              <a:schemeClr val="tx1"/>
            </a:solidFill>
            <a:round/>
            <a:headEnd/>
            <a:tailEnd/>
          </a:ln>
        </p:spPr>
        <p:txBody>
          <a:bodyPr/>
          <a:lstStyle/>
          <a:p>
            <a:endParaRPr lang="ko-KR" altLang="en-US" dirty="0"/>
          </a:p>
        </p:txBody>
      </p:sp>
      <p:sp>
        <p:nvSpPr>
          <p:cNvPr id="31" name="Text Box 41"/>
          <p:cNvSpPr txBox="1">
            <a:spLocks noChangeArrowheads="1"/>
          </p:cNvSpPr>
          <p:nvPr/>
        </p:nvSpPr>
        <p:spPr bwMode="auto">
          <a:xfrm>
            <a:off x="4688592" y="6680103"/>
            <a:ext cx="511358" cy="1692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hangingPunct="1">
              <a:spcBef>
                <a:spcPct val="50000"/>
              </a:spcBef>
              <a:buFont typeface="Wingdings" pitchFamily="2" charset="2"/>
              <a:buNone/>
            </a:pPr>
            <a:r>
              <a:rPr lang="en-US" altLang="ko-KR" sz="1100" b="1" dirty="0" smtClean="0">
                <a:solidFill>
                  <a:srgbClr val="000000"/>
                </a:solidFill>
                <a:latin typeface="맑은 고딕" panose="020B0503020000020004" pitchFamily="50" charset="-127"/>
                <a:ea typeface="맑은 고딕" panose="020B0503020000020004" pitchFamily="50" charset="-127"/>
              </a:rPr>
              <a:t>A. 4 / 5</a:t>
            </a:r>
            <a:endParaRPr lang="en-US" altLang="ko-KR" sz="1100" b="1" dirty="0">
              <a:solidFill>
                <a:srgbClr val="000000"/>
              </a:solidFill>
              <a:latin typeface="맑은 고딕" panose="020B0503020000020004" pitchFamily="50" charset="-127"/>
              <a:ea typeface="맑은 고딕" panose="020B0503020000020004" pitchFamily="50" charset="-127"/>
            </a:endParaRPr>
          </a:p>
        </p:txBody>
      </p:sp>
      <p:sp>
        <p:nvSpPr>
          <p:cNvPr id="27" name="Text Box 3"/>
          <p:cNvSpPr txBox="1">
            <a:spLocks noChangeArrowheads="1"/>
          </p:cNvSpPr>
          <p:nvPr/>
        </p:nvSpPr>
        <p:spPr bwMode="auto">
          <a:xfrm>
            <a:off x="79270" y="179268"/>
            <a:ext cx="37216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eaLnBrk="1" hangingPunct="1"/>
            <a:r>
              <a:rPr lang="en-US" altLang="ko-KR" sz="1800" b="1" dirty="0" smtClean="0">
                <a:latin typeface="Arial Narrow" panose="020B0606020202030204" pitchFamily="34" charset="0"/>
                <a:ea typeface="LG스마트체 Regular" panose="020B0600000101010101" pitchFamily="50" charset="-127"/>
              </a:rPr>
              <a:t>Appendix. Validation Test</a:t>
            </a:r>
            <a:endParaRPr lang="ko-KR" altLang="en-US" sz="1800" b="1" dirty="0">
              <a:latin typeface="Arial Narrow" panose="020B0606020202030204" pitchFamily="34" charset="0"/>
              <a:ea typeface="LG스마트체 Regular" panose="020B0600000101010101" pitchFamily="50" charset="-127"/>
            </a:endParaRPr>
          </a:p>
        </p:txBody>
      </p:sp>
      <p:graphicFrame>
        <p:nvGraphicFramePr>
          <p:cNvPr id="2" name="Table 1"/>
          <p:cNvGraphicFramePr>
            <a:graphicFrameLocks noGrp="1"/>
          </p:cNvGraphicFramePr>
          <p:nvPr>
            <p:extLst>
              <p:ext uri="{D42A27DB-BD31-4B8C-83A1-F6EECF244321}">
                <p14:modId xmlns:p14="http://schemas.microsoft.com/office/powerpoint/2010/main" val="743108939"/>
              </p:ext>
            </p:extLst>
          </p:nvPr>
        </p:nvGraphicFramePr>
        <p:xfrm>
          <a:off x="161009" y="638160"/>
          <a:ext cx="5797386" cy="6031200"/>
        </p:xfrm>
        <a:graphic>
          <a:graphicData uri="http://schemas.openxmlformats.org/drawingml/2006/table">
            <a:tbl>
              <a:tblPr/>
              <a:tblGrid>
                <a:gridCol w="539292"/>
                <a:gridCol w="1280818"/>
                <a:gridCol w="1709025"/>
                <a:gridCol w="515554"/>
                <a:gridCol w="438175"/>
                <a:gridCol w="370763"/>
                <a:gridCol w="403700"/>
                <a:gridCol w="540059"/>
              </a:tblGrid>
              <a:tr h="125707">
                <a:tc rowSpan="2">
                  <a:txBody>
                    <a:bodyPr/>
                    <a:lstStyle/>
                    <a:p>
                      <a:pPr algn="ctr" fontAlgn="ctr"/>
                      <a:r>
                        <a:rPr lang="en-US" sz="900" b="1" i="0" u="none" strike="noStrike" dirty="0">
                          <a:solidFill>
                            <a:srgbClr val="000000"/>
                          </a:solidFill>
                          <a:effectLst/>
                          <a:latin typeface="Arial Narrow" panose="020B0606020202030204" pitchFamily="34" charset="0"/>
                        </a:rPr>
                        <a:t>Category</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BFBFBF"/>
                    </a:solidFill>
                  </a:tcPr>
                </a:tc>
                <a:tc rowSpan="2">
                  <a:txBody>
                    <a:bodyPr/>
                    <a:lstStyle/>
                    <a:p>
                      <a:pPr algn="ctr" fontAlgn="ctr"/>
                      <a:r>
                        <a:rPr lang="en-US" sz="900" b="1" i="0" u="none" strike="noStrike">
                          <a:solidFill>
                            <a:srgbClr val="000000"/>
                          </a:solidFill>
                          <a:effectLst/>
                          <a:latin typeface="Arial Narrow" panose="020B0606020202030204" pitchFamily="34" charset="0"/>
                        </a:rPr>
                        <a:t>VT Task</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rowSpan="2">
                  <a:txBody>
                    <a:bodyPr/>
                    <a:lstStyle/>
                    <a:p>
                      <a:pPr algn="ctr" fontAlgn="ctr"/>
                      <a:r>
                        <a:rPr lang="en-US" sz="900" b="1" i="0" u="none" strike="noStrike">
                          <a:solidFill>
                            <a:srgbClr val="000000"/>
                          </a:solidFill>
                          <a:effectLst/>
                          <a:latin typeface="Arial Narrow" panose="020B0606020202030204" pitchFamily="34" charset="0"/>
                        </a:rPr>
                        <a:t>Description (WHEN)</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rowSpan="2">
                  <a:txBody>
                    <a:bodyPr/>
                    <a:lstStyle/>
                    <a:p>
                      <a:pPr algn="ctr" fontAlgn="ctr"/>
                      <a:r>
                        <a:rPr lang="en-US" sz="900" b="1" i="0" u="none" strike="noStrike">
                          <a:solidFill>
                            <a:srgbClr val="000000"/>
                          </a:solidFill>
                          <a:effectLst/>
                          <a:latin typeface="Arial Narrow" panose="020B0606020202030204" pitchFamily="34" charset="0"/>
                        </a:rPr>
                        <a:t>Remark</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gridSpan="2">
                  <a:txBody>
                    <a:bodyPr/>
                    <a:lstStyle/>
                    <a:p>
                      <a:pPr algn="ctr" fontAlgn="ctr"/>
                      <a:r>
                        <a:rPr lang="en-US" sz="900" b="1" i="0" u="none" strike="noStrike">
                          <a:solidFill>
                            <a:srgbClr val="000000"/>
                          </a:solidFill>
                          <a:effectLst/>
                          <a:latin typeface="Arial Narrow" panose="020B0606020202030204" pitchFamily="34" charset="0"/>
                        </a:rPr>
                        <a:t>Personal KPI</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rowSpan="2">
                  <a:txBody>
                    <a:bodyPr/>
                    <a:lstStyle/>
                    <a:p>
                      <a:pPr algn="ctr" fontAlgn="ctr"/>
                      <a:r>
                        <a:rPr lang="en-US" sz="900" b="1" i="0" u="none" strike="noStrike">
                          <a:solidFill>
                            <a:srgbClr val="000000"/>
                          </a:solidFill>
                          <a:effectLst/>
                          <a:latin typeface="Arial Narrow" panose="020B0606020202030204" pitchFamily="34" charset="0"/>
                        </a:rPr>
                        <a:t>Project KPI (Overall)</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rowSpan="2">
                  <a:txBody>
                    <a:bodyPr/>
                    <a:lstStyle/>
                    <a:p>
                      <a:pPr algn="ctr" fontAlgn="ctr"/>
                      <a:r>
                        <a:rPr lang="en-US" sz="900" b="1" i="0" u="none" strike="noStrike">
                          <a:solidFill>
                            <a:srgbClr val="000000"/>
                          </a:solidFill>
                          <a:effectLst/>
                          <a:latin typeface="Arial Narrow" panose="020B0606020202030204" pitchFamily="34" charset="0"/>
                        </a:rPr>
                        <a:t>Related KPIs</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4721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900" b="1" i="0" u="none" strike="noStrike">
                          <a:solidFill>
                            <a:srgbClr val="000000"/>
                          </a:solidFill>
                          <a:effectLst/>
                          <a:latin typeface="Arial Narrow" panose="020B0606020202030204" pitchFamily="34" charset="0"/>
                        </a:rPr>
                        <a:t>Focused </a:t>
                      </a:r>
                      <a:br>
                        <a:rPr lang="en-US" sz="900" b="1" i="0" u="none" strike="noStrike">
                          <a:solidFill>
                            <a:srgbClr val="000000"/>
                          </a:solidFill>
                          <a:effectLst/>
                          <a:latin typeface="Arial Narrow" panose="020B0606020202030204" pitchFamily="34" charset="0"/>
                        </a:rPr>
                      </a:br>
                      <a:r>
                        <a:rPr lang="en-US" sz="900" b="1" i="0" u="none" strike="noStrike">
                          <a:solidFill>
                            <a:srgbClr val="000000"/>
                          </a:solidFill>
                          <a:effectLst/>
                          <a:latin typeface="Arial Narrow" panose="020B0606020202030204" pitchFamily="34" charset="0"/>
                        </a:rPr>
                        <a:t>Prod.</a:t>
                      </a:r>
                    </a:p>
                  </a:txBody>
                  <a:tcPr marL="6060" marR="6060" marT="60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900" b="1" i="0" u="none" strike="noStrike" dirty="0">
                          <a:solidFill>
                            <a:srgbClr val="000000"/>
                          </a:solidFill>
                          <a:effectLst/>
                          <a:latin typeface="Arial Narrow" panose="020B0606020202030204" pitchFamily="34" charset="0"/>
                        </a:rPr>
                        <a:t>Overall </a:t>
                      </a:r>
                      <a:br>
                        <a:rPr lang="en-US" sz="900" b="1" i="0" u="none" strike="noStrike" dirty="0">
                          <a:solidFill>
                            <a:srgbClr val="000000"/>
                          </a:solidFill>
                          <a:effectLst/>
                          <a:latin typeface="Arial Narrow" panose="020B0606020202030204" pitchFamily="34" charset="0"/>
                        </a:rPr>
                      </a:br>
                      <a:r>
                        <a:rPr lang="en-US" sz="900" b="1" i="0" u="none" strike="noStrike" dirty="0">
                          <a:solidFill>
                            <a:srgbClr val="000000"/>
                          </a:solidFill>
                          <a:effectLst/>
                          <a:latin typeface="Arial Narrow" panose="020B0606020202030204" pitchFamily="34" charset="0"/>
                        </a:rPr>
                        <a:t>Prod.</a:t>
                      </a:r>
                    </a:p>
                  </a:txBody>
                  <a:tcPr marL="6060" marR="6060" marT="60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endParaRPr lang="en-US"/>
                    </a:p>
                  </a:txBody>
                  <a:tcPr/>
                </a:tc>
                <a:tc vMerge="1">
                  <a:txBody>
                    <a:bodyPr/>
                    <a:lstStyle/>
                    <a:p>
                      <a:endParaRPr lang="en-US"/>
                    </a:p>
                  </a:txBody>
                  <a:tcPr/>
                </a:tc>
              </a:tr>
              <a:tr h="125707">
                <a:tc rowSpan="20">
                  <a:txBody>
                    <a:bodyPr/>
                    <a:lstStyle/>
                    <a:p>
                      <a:pPr algn="ctr" fontAlgn="ctr"/>
                      <a:r>
                        <a:rPr lang="en-US" sz="900" b="1" i="0" u="none" strike="noStrike" dirty="0">
                          <a:solidFill>
                            <a:srgbClr val="000000"/>
                          </a:solidFill>
                          <a:effectLst/>
                          <a:latin typeface="Arial Narrow" panose="020B0606020202030204" pitchFamily="34" charset="0"/>
                        </a:rPr>
                        <a:t>5. Validation Test</a:t>
                      </a:r>
                    </a:p>
                  </a:txBody>
                  <a:tcPr marL="6060" marR="6060" marT="606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58738" indent="0" algn="l" fontAlgn="ctr"/>
                      <a:r>
                        <a:rPr lang="en-US" sz="900" b="0" i="0" u="none" strike="noStrike" dirty="0">
                          <a:solidFill>
                            <a:srgbClr val="000000"/>
                          </a:solidFill>
                          <a:effectLst/>
                          <a:latin typeface="Arial Narrow" panose="020B0606020202030204" pitchFamily="34" charset="0"/>
                        </a:rPr>
                        <a:t>5-1. Release Document Review</a:t>
                      </a:r>
                    </a:p>
                  </a:txBody>
                  <a:tcPr marL="6060" marR="6060" marT="6060"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fontAlgn="ctr"/>
                      <a:r>
                        <a:rPr lang="en-US" sz="900" b="0" i="0" u="none" strike="noStrike" dirty="0">
                          <a:solidFill>
                            <a:srgbClr val="000000"/>
                          </a:solidFill>
                          <a:effectLst/>
                          <a:latin typeface="Arial Narrow" panose="020B0606020202030204" pitchFamily="34" charset="0"/>
                        </a:rPr>
                        <a:t>Read release document from HQ</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O</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Manual Test</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707">
                <a:tc vMerge="1">
                  <a:txBody>
                    <a:bodyPr/>
                    <a:lstStyle/>
                    <a:p>
                      <a:endParaRPr lang="en-US"/>
                    </a:p>
                  </a:txBody>
                  <a:tcPr/>
                </a:tc>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5-2. Sanity Test</a:t>
                      </a:r>
                    </a:p>
                  </a:txBody>
                  <a:tcPr marL="6060" marR="6060" marT="6060"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Sanity test</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O</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O</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O</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Manual Test</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707">
                <a:tc vMerge="1">
                  <a:txBody>
                    <a:bodyPr/>
                    <a:lstStyle/>
                    <a:p>
                      <a:endParaRPr lang="en-US"/>
                    </a:p>
                  </a:txBody>
                  <a:tcPr/>
                </a:tc>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5-3. Regression Test</a:t>
                      </a:r>
                    </a:p>
                  </a:txBody>
                  <a:tcPr marL="6060" marR="6060" marT="6060"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B050"/>
                          </a:solidFill>
                          <a:effectLst/>
                          <a:latin typeface="Arial Narrow" panose="020B0606020202030204" pitchFamily="34" charset="0"/>
                        </a:rPr>
                        <a:t>Execute Test based on selected TCs</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900" b="0" i="0" u="none" strike="noStrike" dirty="0">
                        <a:solidFill>
                          <a:srgbClr val="00B050"/>
                        </a:solidFill>
                        <a:effectLst/>
                        <a:latin typeface="Arial Narrow" panose="020B0606020202030204" pitchFamily="34" charset="0"/>
                      </a:endParaRP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O</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O</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O</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Manual Test</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6096">
                <a:tc vMerge="1">
                  <a:txBody>
                    <a:bodyPr/>
                    <a:lstStyle/>
                    <a:p>
                      <a:endParaRPr lang="en-US"/>
                    </a:p>
                  </a:txBody>
                  <a:tcPr/>
                </a:tc>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5-4. Reproduce Test</a:t>
                      </a:r>
                    </a:p>
                  </a:txBody>
                  <a:tcPr marL="6060" marR="6060" marT="6060"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Reproduce defect by OEM or Developer's Request</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707">
                <a:tc vMerge="1">
                  <a:txBody>
                    <a:bodyPr/>
                    <a:lstStyle/>
                    <a:p>
                      <a:endParaRPr lang="en-US"/>
                    </a:p>
                  </a:txBody>
                  <a:tcPr/>
                </a:tc>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5-6. Field Test</a:t>
                      </a:r>
                    </a:p>
                  </a:txBody>
                  <a:tcPr marL="6060" marR="6060" marT="6060"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Field Test when onsite</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O</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O</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Manual Test</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707">
                <a:tc vMerge="1">
                  <a:txBody>
                    <a:bodyPr/>
                    <a:lstStyle/>
                    <a:p>
                      <a:endParaRPr lang="en-US"/>
                    </a:p>
                  </a:txBody>
                  <a:tcPr/>
                </a:tc>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5-7. Automation test</a:t>
                      </a:r>
                    </a:p>
                  </a:txBody>
                  <a:tcPr marL="6060" marR="6060" marT="6060"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Debug the failed/error scripts</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TBD</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707">
                <a:tc vMerge="1">
                  <a:txBody>
                    <a:bodyPr/>
                    <a:lstStyle/>
                    <a:p>
                      <a:endParaRPr lang="en-US"/>
                    </a:p>
                  </a:txBody>
                  <a:tcPr/>
                </a:tc>
                <a:tc>
                  <a:txBody>
                    <a:bodyPr/>
                    <a:lstStyle/>
                    <a:p>
                      <a:pPr marL="58738" indent="0" algn="l" defTabSz="914400" rtl="0" eaLnBrk="1" fontAlgn="ctr" latinLnBrk="0" hangingPunct="1"/>
                      <a:r>
                        <a:rPr lang="en-US" sz="900" b="0" i="0" u="none" strike="noStrike" kern="1200">
                          <a:solidFill>
                            <a:srgbClr val="000000"/>
                          </a:solidFill>
                          <a:effectLst/>
                          <a:latin typeface="Arial Narrow" panose="020B0606020202030204" pitchFamily="34" charset="0"/>
                          <a:ea typeface="+mn-ea"/>
                          <a:cs typeface="+mn-cs"/>
                        </a:rPr>
                        <a:t>5-12. Function Test</a:t>
                      </a:r>
                    </a:p>
                  </a:txBody>
                  <a:tcPr marL="6060" marR="6060" marT="6060"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Execute Official Test</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O</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O</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O</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Manual Test</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6096">
                <a:tc vMerge="1">
                  <a:txBody>
                    <a:bodyPr/>
                    <a:lstStyle/>
                    <a:p>
                      <a:endParaRPr lang="en-US"/>
                    </a:p>
                  </a:txBody>
                  <a:tcPr/>
                </a:tc>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5-19. Registration issue</a:t>
                      </a:r>
                    </a:p>
                  </a:txBody>
                  <a:tcPr marL="6060" marR="6060" marT="6060"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Registration issue (ex. bug/defect) of executing phase</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sngStrike">
                          <a:solidFill>
                            <a:srgbClr val="00B050"/>
                          </a:solidFill>
                          <a:effectLst/>
                          <a:latin typeface="Arial Narrow" panose="020B0606020202030204" pitchFamily="34" charset="0"/>
                        </a:rPr>
                        <a:t> </a:t>
                      </a:r>
                      <a:endParaRPr lang="en-US" sz="900" b="0" i="0" u="none" strike="noStrike">
                        <a:solidFill>
                          <a:srgbClr val="00B050"/>
                        </a:solidFill>
                        <a:effectLst/>
                        <a:latin typeface="Arial Narrow" panose="020B0606020202030204" pitchFamily="34" charset="0"/>
                      </a:endParaRP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O</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O</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Manual Test</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6096">
                <a:tc vMerge="1">
                  <a:txBody>
                    <a:bodyPr/>
                    <a:lstStyle/>
                    <a:p>
                      <a:endParaRPr lang="en-US"/>
                    </a:p>
                  </a:txBody>
                  <a:tcPr/>
                </a:tc>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5-21. Defect Review</a:t>
                      </a:r>
                    </a:p>
                  </a:txBody>
                  <a:tcPr marL="6060" marR="6060" marT="6060"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 Review defect with internal members</a:t>
                      </a:r>
                      <a:br>
                        <a:rPr lang="en-US" sz="900" b="0" i="0" u="none" strike="noStrike" kern="1200" dirty="0">
                          <a:solidFill>
                            <a:srgbClr val="000000"/>
                          </a:solidFill>
                          <a:effectLst/>
                          <a:latin typeface="Arial Narrow" panose="020B0606020202030204" pitchFamily="34" charset="0"/>
                          <a:ea typeface="+mn-ea"/>
                          <a:cs typeface="+mn-cs"/>
                        </a:rPr>
                      </a:br>
                      <a:r>
                        <a:rPr lang="en-US" sz="900" b="0" i="0" u="none" strike="noStrike" kern="1200" dirty="0">
                          <a:solidFill>
                            <a:srgbClr val="000000"/>
                          </a:solidFill>
                          <a:effectLst/>
                          <a:latin typeface="Arial Narrow" panose="020B0606020202030204" pitchFamily="34" charset="0"/>
                          <a:ea typeface="+mn-ea"/>
                          <a:cs typeface="+mn-cs"/>
                        </a:rPr>
                        <a:t>- Response development team on defect</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6096">
                <a:tc vMerge="1">
                  <a:txBody>
                    <a:bodyPr/>
                    <a:lstStyle/>
                    <a:p>
                      <a:endParaRPr lang="en-US"/>
                    </a:p>
                  </a:txBody>
                  <a:tcPr/>
                </a:tc>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5-22. </a:t>
                      </a:r>
                      <a:r>
                        <a:rPr lang="en-US" sz="900" b="0" i="0" u="none" strike="noStrike" kern="1200" dirty="0" err="1">
                          <a:solidFill>
                            <a:srgbClr val="000000"/>
                          </a:solidFill>
                          <a:effectLst/>
                          <a:latin typeface="Arial Narrow" panose="020B0606020202030204" pitchFamily="34" charset="0"/>
                          <a:ea typeface="+mn-ea"/>
                          <a:cs typeface="+mn-cs"/>
                        </a:rPr>
                        <a:t>Etc</a:t>
                      </a:r>
                      <a:r>
                        <a:rPr lang="en-US" sz="900" b="0" i="0" u="none" strike="noStrike" kern="1200" dirty="0">
                          <a:solidFill>
                            <a:srgbClr val="000000"/>
                          </a:solidFill>
                          <a:effectLst/>
                          <a:latin typeface="Arial Narrow" panose="020B0606020202030204" pitchFamily="34" charset="0"/>
                          <a:ea typeface="+mn-ea"/>
                          <a:cs typeface="+mn-cs"/>
                        </a:rPr>
                        <a:t> (Additional Test)</a:t>
                      </a:r>
                    </a:p>
                  </a:txBody>
                  <a:tcPr marL="6060" marR="6060" marT="6060"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fontAlgn="ctr"/>
                      <a:r>
                        <a:rPr lang="en-US" sz="900" b="0" i="0" u="none" strike="noStrike" dirty="0">
                          <a:solidFill>
                            <a:srgbClr val="00B050"/>
                          </a:solidFill>
                          <a:effectLst/>
                          <a:latin typeface="Arial Narrow" panose="020B0606020202030204" pitchFamily="34" charset="0"/>
                        </a:rPr>
                        <a:t>Localization/ALDL(Assembly Line Diagnostic Link) test for module A/B/C…</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B050"/>
                          </a:solidFill>
                          <a:effectLst/>
                          <a:latin typeface="Arial Narrow" panose="020B0606020202030204" pitchFamily="34" charset="0"/>
                        </a:rPr>
                        <a:t>For special test type</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O</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Manual Test</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707">
                <a:tc vMerge="1">
                  <a:txBody>
                    <a:bodyPr/>
                    <a:lstStyle/>
                    <a:p>
                      <a:endParaRPr lang="en-US"/>
                    </a:p>
                  </a:txBody>
                  <a:tcPr/>
                </a:tc>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5-24. Create Test Set</a:t>
                      </a:r>
                    </a:p>
                  </a:txBody>
                  <a:tcPr marL="6060" marR="6060" marT="6060"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fontAlgn="ctr"/>
                      <a:r>
                        <a:rPr lang="en-US" sz="900" b="0" i="0" u="none" strike="noStrike" dirty="0">
                          <a:solidFill>
                            <a:srgbClr val="000000"/>
                          </a:solidFill>
                          <a:effectLst/>
                          <a:latin typeface="Arial Narrow" panose="020B0606020202030204" pitchFamily="34" charset="0"/>
                        </a:rPr>
                        <a:t>Create/</a:t>
                      </a:r>
                      <a:r>
                        <a:rPr lang="en-US" sz="900" b="0" i="0" u="none" strike="noStrike" dirty="0">
                          <a:solidFill>
                            <a:srgbClr val="00B050"/>
                          </a:solidFill>
                          <a:effectLst/>
                          <a:latin typeface="Arial Narrow" panose="020B0606020202030204" pitchFamily="34" charset="0"/>
                        </a:rPr>
                        <a:t>Modify/Upload</a:t>
                      </a:r>
                      <a:r>
                        <a:rPr lang="en-US" sz="900" b="0" i="0" u="none" strike="noStrike" dirty="0">
                          <a:solidFill>
                            <a:srgbClr val="000000"/>
                          </a:solidFill>
                          <a:effectLst/>
                          <a:latin typeface="Arial Narrow" panose="020B0606020202030204" pitchFamily="34" charset="0"/>
                        </a:rPr>
                        <a:t> Test Set/</a:t>
                      </a:r>
                      <a:r>
                        <a:rPr lang="en-US" sz="900" b="0" i="0" u="none" strike="noStrike" dirty="0">
                          <a:solidFill>
                            <a:srgbClr val="00B050"/>
                          </a:solidFill>
                          <a:effectLst/>
                          <a:latin typeface="Arial Narrow" panose="020B0606020202030204" pitchFamily="34" charset="0"/>
                        </a:rPr>
                        <a:t>Test Run</a:t>
                      </a:r>
                      <a:endParaRPr lang="en-US" sz="900" b="0" i="0" u="none" strike="noStrike" dirty="0">
                        <a:solidFill>
                          <a:srgbClr val="000000"/>
                        </a:solidFill>
                        <a:effectLst/>
                        <a:latin typeface="Arial Narrow" panose="020B0606020202030204" pitchFamily="34" charset="0"/>
                      </a:endParaRP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O</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Manual Test</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6096">
                <a:tc vMerge="1">
                  <a:txBody>
                    <a:bodyPr/>
                    <a:lstStyle/>
                    <a:p>
                      <a:endParaRPr lang="en-US"/>
                    </a:p>
                  </a:txBody>
                  <a:tcPr/>
                </a:tc>
                <a:tc>
                  <a:txBody>
                    <a:bodyPr/>
                    <a:lstStyle/>
                    <a:p>
                      <a:pPr marL="58738" indent="0" algn="l" defTabSz="914400" rtl="0" eaLnBrk="1" fontAlgn="ctr" latinLnBrk="0" hangingPunct="1"/>
                      <a:r>
                        <a:rPr lang="en-US" sz="900" b="0" i="0" u="none" strike="noStrike" kern="1200">
                          <a:solidFill>
                            <a:srgbClr val="000000"/>
                          </a:solidFill>
                          <a:effectLst/>
                          <a:latin typeface="Arial Narrow" panose="020B0606020202030204" pitchFamily="34" charset="0"/>
                          <a:ea typeface="+mn-ea"/>
                          <a:cs typeface="+mn-cs"/>
                        </a:rPr>
                        <a:t>5-25. Run Automation Test Script</a:t>
                      </a:r>
                    </a:p>
                  </a:txBody>
                  <a:tcPr marL="6060" marR="6060" marT="6060"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Run Automation Test Script</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Narrow" panose="020B0606020202030204" pitchFamily="34" charset="0"/>
                        </a:rPr>
                        <a:t>Automation project</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TBD</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707">
                <a:tc vMerge="1">
                  <a:txBody>
                    <a:bodyPr/>
                    <a:lstStyle/>
                    <a:p>
                      <a:endParaRPr lang="en-US"/>
                    </a:p>
                  </a:txBody>
                  <a:tcPr/>
                </a:tc>
                <a:tc>
                  <a:txBody>
                    <a:bodyPr/>
                    <a:lstStyle/>
                    <a:p>
                      <a:pPr marL="58738" indent="0" algn="l" defTabSz="914400" rtl="0" eaLnBrk="1" fontAlgn="ctr" latinLnBrk="0" hangingPunct="1"/>
                      <a:r>
                        <a:rPr lang="en-US" sz="900" b="0" i="0" u="none" strike="noStrike" kern="1200">
                          <a:solidFill>
                            <a:srgbClr val="000000"/>
                          </a:solidFill>
                          <a:effectLst/>
                          <a:latin typeface="Arial Narrow" panose="020B0606020202030204" pitchFamily="34" charset="0"/>
                          <a:ea typeface="+mn-ea"/>
                          <a:cs typeface="+mn-cs"/>
                        </a:rPr>
                        <a:t>5-26. Verify test execution result</a:t>
                      </a:r>
                    </a:p>
                  </a:txBody>
                  <a:tcPr marL="6060" marR="6060" marT="6060"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r>
                        <a:rPr lang="en-US" sz="900" b="0" i="0" u="none" strike="noStrike" kern="1200">
                          <a:solidFill>
                            <a:srgbClr val="000000"/>
                          </a:solidFill>
                          <a:effectLst/>
                          <a:latin typeface="Arial Narrow" panose="020B0606020202030204" pitchFamily="34" charset="0"/>
                          <a:ea typeface="+mn-ea"/>
                          <a:cs typeface="+mn-cs"/>
                        </a:rPr>
                        <a:t>Cross test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6096">
                <a:tc vMerge="1">
                  <a:txBody>
                    <a:bodyPr/>
                    <a:lstStyle/>
                    <a:p>
                      <a:endParaRPr lang="en-US"/>
                    </a:p>
                  </a:txBody>
                  <a:tcPr/>
                </a:tc>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5-27. Verify bugs from Internal team</a:t>
                      </a:r>
                    </a:p>
                  </a:txBody>
                  <a:tcPr marL="6060" marR="6060" marT="6060"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Verify bug logged by DCV</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O</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Manual Test</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6096">
                <a:tc vMerge="1">
                  <a:txBody>
                    <a:bodyPr/>
                    <a:lstStyle/>
                    <a:p>
                      <a:endParaRPr lang="en-US"/>
                    </a:p>
                  </a:txBody>
                  <a:tcPr/>
                </a:tc>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5-28. Verify bugs from External team</a:t>
                      </a:r>
                    </a:p>
                  </a:txBody>
                  <a:tcPr marL="6060" marR="6060" marT="6060"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Verify bug logged by OEM/HQ</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FF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O</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Manual Test</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6096">
                <a:tc vMerge="1">
                  <a:txBody>
                    <a:bodyPr/>
                    <a:lstStyle/>
                    <a:p>
                      <a:endParaRPr lang="en-US"/>
                    </a:p>
                  </a:txBody>
                  <a:tcPr/>
                </a:tc>
                <a:tc>
                  <a:txBody>
                    <a:bodyPr/>
                    <a:lstStyle/>
                    <a:p>
                      <a:pPr marL="58738" indent="0" algn="l" defTabSz="914400" rtl="0" eaLnBrk="1" fontAlgn="ctr" latinLnBrk="0" hangingPunct="1"/>
                      <a:r>
                        <a:rPr lang="en-US" sz="900" b="0" i="0" u="none" strike="noStrike" kern="1200">
                          <a:solidFill>
                            <a:srgbClr val="000000"/>
                          </a:solidFill>
                          <a:effectLst/>
                          <a:latin typeface="Arial Narrow" panose="020B0606020202030204" pitchFamily="34" charset="0"/>
                          <a:ea typeface="+mn-ea"/>
                          <a:cs typeface="+mn-cs"/>
                        </a:rPr>
                        <a:t>5-29. Sampling Review for Test Result</a:t>
                      </a:r>
                    </a:p>
                  </a:txBody>
                  <a:tcPr marL="6060" marR="6060" marT="6060"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Sampling test</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O</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Manual Test</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6873">
                <a:tc vMerge="1">
                  <a:txBody>
                    <a:bodyPr/>
                    <a:lstStyle/>
                    <a:p>
                      <a:endParaRPr lang="en-US"/>
                    </a:p>
                  </a:txBody>
                  <a:tcPr/>
                </a:tc>
                <a:tc>
                  <a:txBody>
                    <a:bodyPr/>
                    <a:lstStyle/>
                    <a:p>
                      <a:pPr marL="58738" indent="0" algn="l" defTabSz="914400" rtl="0" eaLnBrk="1" fontAlgn="ctr" latinLnBrk="0" hangingPunct="1"/>
                      <a:r>
                        <a:rPr lang="en-US" sz="900" b="0" i="0" u="none" strike="noStrike" kern="1200">
                          <a:solidFill>
                            <a:srgbClr val="000000"/>
                          </a:solidFill>
                          <a:effectLst/>
                          <a:latin typeface="Arial Narrow" panose="020B0606020202030204" pitchFamily="34" charset="0"/>
                          <a:ea typeface="+mn-ea"/>
                          <a:cs typeface="+mn-cs"/>
                        </a:rPr>
                        <a:t>5-30. Meeting_TC_Execution</a:t>
                      </a:r>
                    </a:p>
                  </a:txBody>
                  <a:tcPr marL="6060" marR="6060" marT="6060"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 All activities of C/C meeting, Retrospective, IDR &amp; Make guideline for project testing (ex. how to get log...)</a:t>
                      </a:r>
                      <a:br>
                        <a:rPr lang="en-US" sz="900" b="0" i="0" u="none" strike="noStrike" kern="1200" dirty="0">
                          <a:solidFill>
                            <a:srgbClr val="000000"/>
                          </a:solidFill>
                          <a:effectLst/>
                          <a:latin typeface="Arial Narrow" panose="020B0606020202030204" pitchFamily="34" charset="0"/>
                          <a:ea typeface="+mn-ea"/>
                          <a:cs typeface="+mn-cs"/>
                        </a:rPr>
                      </a:br>
                      <a:r>
                        <a:rPr lang="en-US" sz="900" b="0" i="0" u="none" strike="noStrike" kern="1200" dirty="0">
                          <a:solidFill>
                            <a:srgbClr val="00B050"/>
                          </a:solidFill>
                          <a:effectLst/>
                          <a:latin typeface="Arial Narrow" panose="020B0606020202030204" pitchFamily="34" charset="0"/>
                          <a:ea typeface="+mn-ea"/>
                          <a:cs typeface="+mn-cs"/>
                        </a:rPr>
                        <a:t>- Support test during testing phase</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O</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Manual Test</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6484">
                <a:tc vMerge="1">
                  <a:txBody>
                    <a:bodyPr/>
                    <a:lstStyle/>
                    <a:p>
                      <a:endParaRPr lang="en-US"/>
                    </a:p>
                  </a:txBody>
                  <a:tcPr/>
                </a:tc>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5-31. Investigate manual test case</a:t>
                      </a:r>
                    </a:p>
                  </a:txBody>
                  <a:tcPr marL="6060" marR="6060" marT="6060"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fontAlgn="ctr"/>
                      <a:r>
                        <a:rPr lang="en-US" sz="900" b="0" i="0" u="none" strike="noStrike" dirty="0">
                          <a:solidFill>
                            <a:srgbClr val="000000"/>
                          </a:solidFill>
                          <a:effectLst/>
                          <a:latin typeface="Arial Narrow" panose="020B0606020202030204" pitchFamily="34" charset="0"/>
                        </a:rPr>
                        <a:t>- Investigate manual TC</a:t>
                      </a:r>
                      <a:br>
                        <a:rPr lang="en-US" sz="900" b="0" i="0" u="none" strike="noStrike" dirty="0">
                          <a:solidFill>
                            <a:srgbClr val="000000"/>
                          </a:solidFill>
                          <a:effectLst/>
                          <a:latin typeface="Arial Narrow" panose="020B0606020202030204" pitchFamily="34" charset="0"/>
                        </a:rPr>
                      </a:br>
                      <a:r>
                        <a:rPr lang="en-US" sz="900" b="0" i="0" u="none" strike="noStrike" dirty="0">
                          <a:solidFill>
                            <a:srgbClr val="00B050"/>
                          </a:solidFill>
                          <a:effectLst/>
                          <a:latin typeface="Arial Narrow" panose="020B0606020202030204" pitchFamily="34" charset="0"/>
                        </a:rPr>
                        <a:t>- Discuss with </a:t>
                      </a:r>
                      <a:r>
                        <a:rPr lang="en-US" sz="900" b="0" i="0" u="none" strike="noStrike" dirty="0" err="1">
                          <a:solidFill>
                            <a:srgbClr val="00B050"/>
                          </a:solidFill>
                          <a:effectLst/>
                          <a:latin typeface="Arial Narrow" panose="020B0606020202030204" pitchFamily="34" charset="0"/>
                        </a:rPr>
                        <a:t>Dev</a:t>
                      </a:r>
                      <a:r>
                        <a:rPr lang="en-US" sz="900" b="0" i="0" u="none" strike="noStrike" dirty="0">
                          <a:solidFill>
                            <a:srgbClr val="00B050"/>
                          </a:solidFill>
                          <a:effectLst/>
                          <a:latin typeface="Arial Narrow" panose="020B0606020202030204" pitchFamily="34" charset="0"/>
                        </a:rPr>
                        <a:t> about TC</a:t>
                      </a:r>
                      <a:br>
                        <a:rPr lang="en-US" sz="900" b="0" i="0" u="none" strike="noStrike" dirty="0">
                          <a:solidFill>
                            <a:srgbClr val="00B050"/>
                          </a:solidFill>
                          <a:effectLst/>
                          <a:latin typeface="Arial Narrow" panose="020B0606020202030204" pitchFamily="34" charset="0"/>
                        </a:rPr>
                      </a:br>
                      <a:r>
                        <a:rPr lang="en-US" sz="900" b="0" i="0" u="none" strike="noStrike" dirty="0">
                          <a:solidFill>
                            <a:srgbClr val="00B050"/>
                          </a:solidFill>
                          <a:effectLst/>
                          <a:latin typeface="Arial Narrow" panose="020B0606020202030204" pitchFamily="34" charset="0"/>
                        </a:rPr>
                        <a:t>- </a:t>
                      </a:r>
                      <a:r>
                        <a:rPr lang="en-US" sz="900" b="0" i="0" u="none" strike="noStrike" dirty="0" err="1">
                          <a:solidFill>
                            <a:srgbClr val="00B050"/>
                          </a:solidFill>
                          <a:effectLst/>
                          <a:latin typeface="Arial Narrow" panose="020B0606020202030204" pitchFamily="34" charset="0"/>
                        </a:rPr>
                        <a:t>Practise</a:t>
                      </a:r>
                      <a:r>
                        <a:rPr lang="en-US" sz="900" b="0" i="0" u="none" strike="noStrike" dirty="0">
                          <a:solidFill>
                            <a:srgbClr val="00B050"/>
                          </a:solidFill>
                          <a:effectLst/>
                          <a:latin typeface="Arial Narrow" panose="020B0606020202030204" pitchFamily="34" charset="0"/>
                        </a:rPr>
                        <a:t> TCs</a:t>
                      </a:r>
                      <a:endParaRPr lang="en-US" sz="900" b="0" i="0" u="none" strike="noStrike" dirty="0">
                        <a:solidFill>
                          <a:srgbClr val="000000"/>
                        </a:solidFill>
                        <a:effectLst/>
                        <a:latin typeface="Arial Narrow" panose="020B0606020202030204" pitchFamily="34" charset="0"/>
                      </a:endParaRP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FF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O</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Manual Test</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6096">
                <a:tc vMerge="1">
                  <a:txBody>
                    <a:bodyPr/>
                    <a:lstStyle/>
                    <a:p>
                      <a:endParaRPr lang="en-US"/>
                    </a:p>
                  </a:txBody>
                  <a:tcPr/>
                </a:tc>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5-33. Reproduce OEM defect in current build</a:t>
                      </a:r>
                    </a:p>
                  </a:txBody>
                  <a:tcPr marL="6060" marR="6060" marT="6060"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fontAlgn="ctr"/>
                      <a:r>
                        <a:rPr lang="en-US" sz="900" b="0" i="0" u="none" strike="noStrike" dirty="0">
                          <a:solidFill>
                            <a:srgbClr val="000000"/>
                          </a:solidFill>
                          <a:effectLst/>
                          <a:latin typeface="Arial Narrow" panose="020B0606020202030204" pitchFamily="34" charset="0"/>
                        </a:rPr>
                        <a:t>Reproduce OEM defect in current build</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B050"/>
                          </a:solidFill>
                          <a:effectLst/>
                          <a:latin typeface="Arial Narrow" panose="020B0606020202030204" pitchFamily="34" charset="0"/>
                        </a:rPr>
                        <a:t>VW ST projects </a:t>
                      </a:r>
                      <a:r>
                        <a:rPr lang="en-US" sz="900" b="0" i="0" u="none" strike="noStrike" dirty="0" smtClean="0">
                          <a:solidFill>
                            <a:srgbClr val="00B050"/>
                          </a:solidFill>
                          <a:effectLst/>
                          <a:latin typeface="Arial Narrow" panose="020B0606020202030204" pitchFamily="34" charset="0"/>
                        </a:rPr>
                        <a:t>doing</a:t>
                      </a:r>
                      <a:endParaRPr lang="en-US" sz="900" b="0" i="0" u="none" strike="noStrike" dirty="0">
                        <a:solidFill>
                          <a:srgbClr val="00B050"/>
                        </a:solidFill>
                        <a:effectLst/>
                        <a:latin typeface="Arial Narrow" panose="020B0606020202030204" pitchFamily="34" charset="0"/>
                      </a:endParaRP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663">
                <a:tc vMerge="1">
                  <a:txBody>
                    <a:bodyPr/>
                    <a:lstStyle/>
                    <a:p>
                      <a:endParaRPr lang="en-US"/>
                    </a:p>
                  </a:txBody>
                  <a:tcPr/>
                </a:tc>
                <a:tc>
                  <a:txBody>
                    <a:bodyPr/>
                    <a:lstStyle/>
                    <a:p>
                      <a:pPr marL="58738"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5-34. Execute block TCs</a:t>
                      </a:r>
                    </a:p>
                  </a:txBody>
                  <a:tcPr marL="6060" marR="6060" marT="6060"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fontAlgn="ctr"/>
                      <a:r>
                        <a:rPr lang="en-US" sz="900" b="0" i="0" u="none" strike="noStrike" dirty="0">
                          <a:solidFill>
                            <a:srgbClr val="000000"/>
                          </a:solidFill>
                          <a:effectLst/>
                          <a:latin typeface="Arial Narrow" panose="020B0606020202030204" pitchFamily="34" charset="0"/>
                        </a:rPr>
                        <a:t>Execute block TCs</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ED7D31"/>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O</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Narrow" panose="020B0606020202030204" pitchFamily="34" charset="0"/>
                        </a:rPr>
                        <a:t>Manual Test</a:t>
                      </a:r>
                    </a:p>
                  </a:txBody>
                  <a:tcPr marL="6060" marR="6060" marT="60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553745618"/>
              </p:ext>
            </p:extLst>
          </p:nvPr>
        </p:nvGraphicFramePr>
        <p:xfrm>
          <a:off x="6033120" y="657177"/>
          <a:ext cx="3636404" cy="5273476"/>
        </p:xfrm>
        <a:graphic>
          <a:graphicData uri="http://schemas.openxmlformats.org/drawingml/2006/table">
            <a:tbl>
              <a:tblPr/>
              <a:tblGrid>
                <a:gridCol w="2083431"/>
                <a:gridCol w="1552973"/>
              </a:tblGrid>
              <a:tr h="71960">
                <a:tc>
                  <a:txBody>
                    <a:bodyPr/>
                    <a:lstStyle/>
                    <a:p>
                      <a:pPr algn="ctr" fontAlgn="ctr"/>
                      <a:r>
                        <a:rPr lang="en-US" sz="700" b="1" i="0" u="none" strike="noStrike" dirty="0">
                          <a:solidFill>
                            <a:srgbClr val="000000"/>
                          </a:solidFill>
                          <a:effectLst/>
                          <a:latin typeface="Arial Narrow" panose="020B0606020202030204" pitchFamily="34" charset="0"/>
                        </a:rPr>
                        <a:t>Question</a:t>
                      </a:r>
                    </a:p>
                  </a:txBody>
                  <a:tcPr marL="4196" marR="4196" marT="4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000000"/>
                          </a:solidFill>
                          <a:effectLst/>
                          <a:latin typeface="Arial Narrow" panose="020B0606020202030204" pitchFamily="34" charset="0"/>
                        </a:rPr>
                        <a:t>Final Answer</a:t>
                      </a:r>
                    </a:p>
                  </a:txBody>
                  <a:tcPr marL="4196" marR="4196" marT="4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338481">
                <a:tc>
                  <a:txBody>
                    <a:bodyPr/>
                    <a:lstStyle/>
                    <a:p>
                      <a:pPr algn="l" fontAlgn="ctr"/>
                      <a:r>
                        <a:rPr lang="vi-VN" sz="800" b="0" i="0" u="none" strike="noStrike" dirty="0">
                          <a:solidFill>
                            <a:srgbClr val="000000"/>
                          </a:solidFill>
                          <a:effectLst/>
                          <a:latin typeface="Arial Narrow" panose="020B0606020202030204" pitchFamily="34" charset="0"/>
                        </a:rPr>
                        <a:t>Link bug lên Code Beamer thì khai vào đâu</a:t>
                      </a:r>
                      <a:br>
                        <a:rPr lang="vi-VN" sz="800" b="0" i="0" u="none" strike="noStrike" dirty="0">
                          <a:solidFill>
                            <a:srgbClr val="000000"/>
                          </a:solidFill>
                          <a:effectLst/>
                          <a:latin typeface="Arial Narrow" panose="020B0606020202030204" pitchFamily="34" charset="0"/>
                        </a:rPr>
                      </a:br>
                      <a:r>
                        <a:rPr lang="vi-VN" sz="800" b="0" i="0" u="none" strike="noStrike" dirty="0">
                          <a:solidFill>
                            <a:srgbClr val="000000"/>
                          </a:solidFill>
                          <a:effectLst/>
                          <a:latin typeface="Arial Narrow" panose="020B0606020202030204" pitchFamily="34" charset="0"/>
                        </a:rPr>
                        <a:t>Số lượng TC fail nhiều nên link bug mất nhiều thời gian. Khi test set thay đổi thì phải link lại từ đầu</a:t>
                      </a:r>
                    </a:p>
                  </a:txBody>
                  <a:tcPr marL="4196" marR="4196" marT="4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8738" indent="0" algn="l" defTabSz="914400" rtl="0" eaLnBrk="1" fontAlgn="ctr" latinLnBrk="0" hangingPunct="1"/>
                      <a:r>
                        <a:rPr lang="en-US" sz="800" b="1" i="0" u="none" strike="noStrike" kern="1200" dirty="0" smtClean="0">
                          <a:solidFill>
                            <a:srgbClr val="000000"/>
                          </a:solidFill>
                          <a:effectLst/>
                          <a:latin typeface="Arial Narrow" panose="020B0606020202030204" pitchFamily="34" charset="0"/>
                          <a:ea typeface="+mn-ea"/>
                          <a:cs typeface="+mn-cs"/>
                        </a:rPr>
                        <a:t>5-24</a:t>
                      </a:r>
                      <a:r>
                        <a:rPr lang="en-US" sz="800" b="0" i="0" u="none" strike="noStrike" kern="1200" dirty="0" smtClean="0">
                          <a:solidFill>
                            <a:srgbClr val="000000"/>
                          </a:solidFill>
                          <a:effectLst/>
                          <a:latin typeface="Arial Narrow" panose="020B0606020202030204" pitchFamily="34" charset="0"/>
                          <a:ea typeface="+mn-ea"/>
                          <a:cs typeface="+mn-cs"/>
                        </a:rPr>
                        <a:t>. Create Test Set</a:t>
                      </a:r>
                      <a:endParaRPr lang="en-US" sz="800" b="0" i="0" u="none" strike="noStrike" kern="1200" dirty="0">
                        <a:solidFill>
                          <a:srgbClr val="000000"/>
                        </a:solidFill>
                        <a:effectLst/>
                        <a:latin typeface="Arial Narrow" panose="020B0606020202030204" pitchFamily="34" charset="0"/>
                        <a:ea typeface="+mn-ea"/>
                        <a:cs typeface="+mn-cs"/>
                      </a:endParaRPr>
                    </a:p>
                  </a:txBody>
                  <a:tcPr marL="4196" marR="4196" marT="4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2828">
                <a:tc>
                  <a:txBody>
                    <a:bodyPr/>
                    <a:lstStyle/>
                    <a:p>
                      <a:pPr algn="l" fontAlgn="ctr"/>
                      <a:r>
                        <a:rPr lang="en-US" sz="800" b="0" i="0" u="none" strike="noStrike" dirty="0" err="1">
                          <a:solidFill>
                            <a:srgbClr val="000000"/>
                          </a:solidFill>
                          <a:effectLst/>
                          <a:latin typeface="Arial Narrow" panose="020B0606020202030204" pitchFamily="34" charset="0"/>
                        </a:rPr>
                        <a:t>Trao</a:t>
                      </a:r>
                      <a:r>
                        <a:rPr lang="en-US" sz="800" b="0" i="0" u="none" strike="noStrike" dirty="0">
                          <a:solidFill>
                            <a:srgbClr val="000000"/>
                          </a:solidFill>
                          <a:effectLst/>
                          <a:latin typeface="Arial Narrow" panose="020B0606020202030204" pitchFamily="34" charset="0"/>
                        </a:rPr>
                        <a:t> </a:t>
                      </a:r>
                      <a:r>
                        <a:rPr lang="en-US" sz="800" b="0" i="0" u="none" strike="noStrike" dirty="0" err="1">
                          <a:solidFill>
                            <a:srgbClr val="000000"/>
                          </a:solidFill>
                          <a:effectLst/>
                          <a:latin typeface="Arial Narrow" panose="020B0606020202030204" pitchFamily="34" charset="0"/>
                        </a:rPr>
                        <a:t>đổi</a:t>
                      </a:r>
                      <a:r>
                        <a:rPr lang="en-US" sz="800" b="0" i="0" u="none" strike="noStrike" dirty="0">
                          <a:solidFill>
                            <a:srgbClr val="000000"/>
                          </a:solidFill>
                          <a:effectLst/>
                          <a:latin typeface="Arial Narrow" panose="020B0606020202030204" pitchFamily="34" charset="0"/>
                        </a:rPr>
                        <a:t> </a:t>
                      </a:r>
                      <a:r>
                        <a:rPr lang="en-US" sz="800" b="0" i="0" u="none" strike="noStrike" dirty="0" err="1">
                          <a:solidFill>
                            <a:srgbClr val="000000"/>
                          </a:solidFill>
                          <a:effectLst/>
                          <a:latin typeface="Arial Narrow" panose="020B0606020202030204" pitchFamily="34" charset="0"/>
                        </a:rPr>
                        <a:t>với</a:t>
                      </a:r>
                      <a:r>
                        <a:rPr lang="en-US" sz="800" b="0" i="0" u="none" strike="noStrike" dirty="0">
                          <a:solidFill>
                            <a:srgbClr val="000000"/>
                          </a:solidFill>
                          <a:effectLst/>
                          <a:latin typeface="Arial Narrow" panose="020B0606020202030204" pitchFamily="34" charset="0"/>
                        </a:rPr>
                        <a:t> </a:t>
                      </a:r>
                      <a:r>
                        <a:rPr lang="en-US" sz="800" b="0" i="0" u="none" strike="noStrike" dirty="0" err="1">
                          <a:solidFill>
                            <a:srgbClr val="000000"/>
                          </a:solidFill>
                          <a:effectLst/>
                          <a:latin typeface="Arial Narrow" panose="020B0606020202030204" pitchFamily="34" charset="0"/>
                        </a:rPr>
                        <a:t>dev</a:t>
                      </a:r>
                      <a:r>
                        <a:rPr lang="en-US" sz="800" b="0" i="0" u="none" strike="noStrike" dirty="0">
                          <a:solidFill>
                            <a:srgbClr val="000000"/>
                          </a:solidFill>
                          <a:effectLst/>
                          <a:latin typeface="Arial Narrow" panose="020B0606020202030204" pitchFamily="34" charset="0"/>
                        </a:rPr>
                        <a:t> </a:t>
                      </a:r>
                      <a:r>
                        <a:rPr lang="en-US" sz="800" b="0" i="0" u="none" strike="noStrike" dirty="0" err="1">
                          <a:solidFill>
                            <a:srgbClr val="000000"/>
                          </a:solidFill>
                          <a:effectLst/>
                          <a:latin typeface="Arial Narrow" panose="020B0606020202030204" pitchFamily="34" charset="0"/>
                        </a:rPr>
                        <a:t>về</a:t>
                      </a:r>
                      <a:r>
                        <a:rPr lang="en-US" sz="800" b="0" i="0" u="none" strike="noStrike" dirty="0">
                          <a:solidFill>
                            <a:srgbClr val="000000"/>
                          </a:solidFill>
                          <a:effectLst/>
                          <a:latin typeface="Arial Narrow" panose="020B0606020202030204" pitchFamily="34" charset="0"/>
                        </a:rPr>
                        <a:t> bug </a:t>
                      </a:r>
                      <a:r>
                        <a:rPr lang="en-US" sz="800" b="0" i="0" u="none" strike="noStrike" dirty="0" err="1">
                          <a:solidFill>
                            <a:srgbClr val="000000"/>
                          </a:solidFill>
                          <a:effectLst/>
                          <a:latin typeface="Arial Narrow" panose="020B0606020202030204" pitchFamily="34" charset="0"/>
                        </a:rPr>
                        <a:t>thì</a:t>
                      </a:r>
                      <a:r>
                        <a:rPr lang="en-US" sz="800" b="0" i="0" u="none" strike="noStrike" dirty="0">
                          <a:solidFill>
                            <a:srgbClr val="000000"/>
                          </a:solidFill>
                          <a:effectLst/>
                          <a:latin typeface="Arial Narrow" panose="020B0606020202030204" pitchFamily="34" charset="0"/>
                        </a:rPr>
                        <a:t> </a:t>
                      </a:r>
                      <a:r>
                        <a:rPr lang="en-US" sz="800" b="0" i="0" u="none" strike="noStrike" dirty="0" err="1">
                          <a:solidFill>
                            <a:srgbClr val="000000"/>
                          </a:solidFill>
                          <a:effectLst/>
                          <a:latin typeface="Arial Narrow" panose="020B0606020202030204" pitchFamily="34" charset="0"/>
                        </a:rPr>
                        <a:t>khai</a:t>
                      </a:r>
                      <a:r>
                        <a:rPr lang="en-US" sz="800" b="0" i="0" u="none" strike="noStrike" dirty="0">
                          <a:solidFill>
                            <a:srgbClr val="000000"/>
                          </a:solidFill>
                          <a:effectLst/>
                          <a:latin typeface="Arial Narrow" panose="020B0606020202030204" pitchFamily="34" charset="0"/>
                        </a:rPr>
                        <a:t> </a:t>
                      </a:r>
                      <a:r>
                        <a:rPr lang="en-US" sz="800" b="0" i="0" u="none" strike="noStrike" dirty="0" err="1">
                          <a:solidFill>
                            <a:srgbClr val="000000"/>
                          </a:solidFill>
                          <a:effectLst/>
                          <a:latin typeface="Arial Narrow" panose="020B0606020202030204" pitchFamily="34" charset="0"/>
                        </a:rPr>
                        <a:t>vào</a:t>
                      </a:r>
                      <a:r>
                        <a:rPr lang="en-US" sz="800" b="0" i="0" u="none" strike="noStrike" dirty="0">
                          <a:solidFill>
                            <a:srgbClr val="000000"/>
                          </a:solidFill>
                          <a:effectLst/>
                          <a:latin typeface="Arial Narrow" panose="020B0606020202030204" pitchFamily="34" charset="0"/>
                        </a:rPr>
                        <a:t> </a:t>
                      </a:r>
                      <a:r>
                        <a:rPr lang="en-US" sz="800" b="0" i="0" u="none" strike="noStrike" dirty="0" err="1">
                          <a:solidFill>
                            <a:srgbClr val="000000"/>
                          </a:solidFill>
                          <a:effectLst/>
                          <a:latin typeface="Arial Narrow" panose="020B0606020202030204" pitchFamily="34" charset="0"/>
                        </a:rPr>
                        <a:t>đâu</a:t>
                      </a:r>
                      <a:endParaRPr lang="en-US" sz="800" b="0" i="0" u="none" strike="noStrike" dirty="0">
                        <a:solidFill>
                          <a:srgbClr val="000000"/>
                        </a:solidFill>
                        <a:effectLst/>
                        <a:latin typeface="Arial Narrow" panose="020B0606020202030204" pitchFamily="34" charset="0"/>
                      </a:endParaRPr>
                    </a:p>
                  </a:txBody>
                  <a:tcPr marL="4196" marR="4196" marT="4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800" b="1" i="0" u="none" strike="noStrike" kern="1200" dirty="0">
                          <a:solidFill>
                            <a:srgbClr val="000000"/>
                          </a:solidFill>
                          <a:effectLst/>
                          <a:latin typeface="Arial Narrow" panose="020B0606020202030204" pitchFamily="34" charset="0"/>
                          <a:ea typeface="+mn-ea"/>
                          <a:cs typeface="+mn-cs"/>
                        </a:rPr>
                        <a:t>5-21</a:t>
                      </a:r>
                      <a:r>
                        <a:rPr lang="en-US" sz="800" b="0" i="0" u="none" strike="noStrike" kern="1200" dirty="0">
                          <a:solidFill>
                            <a:srgbClr val="000000"/>
                          </a:solidFill>
                          <a:effectLst/>
                          <a:latin typeface="Arial Narrow" panose="020B0606020202030204" pitchFamily="34" charset="0"/>
                          <a:ea typeface="+mn-ea"/>
                          <a:cs typeface="+mn-cs"/>
                        </a:rPr>
                        <a:t>. Defect Review</a:t>
                      </a:r>
                    </a:p>
                  </a:txBody>
                  <a:tcPr marL="4196" marR="4196" marT="4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0266">
                <a:tc>
                  <a:txBody>
                    <a:bodyPr/>
                    <a:lstStyle/>
                    <a:p>
                      <a:pPr algn="l" fontAlgn="ctr"/>
                      <a:r>
                        <a:rPr lang="vi-VN" sz="800" b="0" i="0" u="none" strike="noStrike">
                          <a:solidFill>
                            <a:srgbClr val="000000"/>
                          </a:solidFill>
                          <a:effectLst/>
                          <a:latin typeface="Arial Narrow" panose="020B0606020202030204" pitchFamily="34" charset="0"/>
                        </a:rPr>
                        <a:t>Trường hợp HQ yêu cầu mình update một số trường trong defect, ví dụ SOP, severity… với số lượng lớn các defects. Em sẽ khai vào mục nào ạ?</a:t>
                      </a:r>
                    </a:p>
                  </a:txBody>
                  <a:tcPr marL="4196" marR="4196" marT="4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800" b="1" i="0" u="none" strike="noStrike" kern="1200" dirty="0">
                          <a:solidFill>
                            <a:srgbClr val="000000"/>
                          </a:solidFill>
                          <a:effectLst/>
                          <a:latin typeface="Arial Narrow" panose="020B0606020202030204" pitchFamily="34" charset="0"/>
                          <a:ea typeface="+mn-ea"/>
                          <a:cs typeface="+mn-cs"/>
                        </a:rPr>
                        <a:t>5-21</a:t>
                      </a:r>
                      <a:r>
                        <a:rPr lang="en-US" sz="800" b="0" i="0" u="none" strike="noStrike" kern="1200" dirty="0">
                          <a:solidFill>
                            <a:srgbClr val="000000"/>
                          </a:solidFill>
                          <a:effectLst/>
                          <a:latin typeface="Arial Narrow" panose="020B0606020202030204" pitchFamily="34" charset="0"/>
                          <a:ea typeface="+mn-ea"/>
                          <a:cs typeface="+mn-cs"/>
                        </a:rPr>
                        <a:t>. Defect Review</a:t>
                      </a:r>
                    </a:p>
                  </a:txBody>
                  <a:tcPr marL="4196" marR="4196" marT="4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1273">
                <a:tc>
                  <a:txBody>
                    <a:bodyPr/>
                    <a:lstStyle/>
                    <a:p>
                      <a:pPr algn="l" fontAlgn="ctr"/>
                      <a:r>
                        <a:rPr lang="en-US" sz="800" b="0" i="0" u="none" strike="noStrike" dirty="0">
                          <a:solidFill>
                            <a:srgbClr val="000000"/>
                          </a:solidFill>
                          <a:effectLst/>
                          <a:latin typeface="Arial Narrow" panose="020B0606020202030204" pitchFamily="34" charset="0"/>
                        </a:rPr>
                        <a:t>Discuss with </a:t>
                      </a:r>
                      <a:r>
                        <a:rPr lang="en-US" sz="800" b="0" i="0" u="none" strike="noStrike" dirty="0" err="1">
                          <a:solidFill>
                            <a:srgbClr val="000000"/>
                          </a:solidFill>
                          <a:effectLst/>
                          <a:latin typeface="Arial Narrow" panose="020B0606020202030204" pitchFamily="34" charset="0"/>
                        </a:rPr>
                        <a:t>dev</a:t>
                      </a:r>
                      <a:r>
                        <a:rPr lang="en-US" sz="800" b="0" i="0" u="none" strike="noStrike" dirty="0">
                          <a:solidFill>
                            <a:srgbClr val="000000"/>
                          </a:solidFill>
                          <a:effectLst/>
                          <a:latin typeface="Arial Narrow" panose="020B0606020202030204" pitchFamily="34" charset="0"/>
                        </a:rPr>
                        <a:t> </a:t>
                      </a:r>
                      <a:r>
                        <a:rPr lang="en-US" sz="800" b="0" i="0" u="none" strike="noStrike" dirty="0" err="1">
                          <a:solidFill>
                            <a:srgbClr val="000000"/>
                          </a:solidFill>
                          <a:effectLst/>
                          <a:latin typeface="Arial Narrow" panose="020B0606020202030204" pitchFamily="34" charset="0"/>
                        </a:rPr>
                        <a:t>trong</a:t>
                      </a:r>
                      <a:r>
                        <a:rPr lang="en-US" sz="800" b="0" i="0" u="none" strike="noStrike" dirty="0">
                          <a:solidFill>
                            <a:srgbClr val="000000"/>
                          </a:solidFill>
                          <a:effectLst/>
                          <a:latin typeface="Arial Narrow" panose="020B0606020202030204" pitchFamily="34" charset="0"/>
                        </a:rPr>
                        <a:t> </a:t>
                      </a:r>
                      <a:r>
                        <a:rPr lang="en-US" sz="800" b="0" i="0" u="none" strike="noStrike" dirty="0" err="1">
                          <a:solidFill>
                            <a:srgbClr val="000000"/>
                          </a:solidFill>
                          <a:effectLst/>
                          <a:latin typeface="Arial Narrow" panose="020B0606020202030204" pitchFamily="34" charset="0"/>
                        </a:rPr>
                        <a:t>khi</a:t>
                      </a:r>
                      <a:r>
                        <a:rPr lang="en-US" sz="800" b="0" i="0" u="none" strike="noStrike" dirty="0">
                          <a:solidFill>
                            <a:srgbClr val="000000"/>
                          </a:solidFill>
                          <a:effectLst/>
                          <a:latin typeface="Arial Narrow" panose="020B0606020202030204" pitchFamily="34" charset="0"/>
                        </a:rPr>
                        <a:t> verify defect </a:t>
                      </a:r>
                      <a:r>
                        <a:rPr lang="en-US" sz="800" b="0" i="0" u="none" strike="noStrike" dirty="0" err="1">
                          <a:solidFill>
                            <a:srgbClr val="000000"/>
                          </a:solidFill>
                          <a:effectLst/>
                          <a:latin typeface="Arial Narrow" panose="020B0606020202030204" pitchFamily="34" charset="0"/>
                        </a:rPr>
                        <a:t>thì</a:t>
                      </a:r>
                      <a:r>
                        <a:rPr lang="en-US" sz="800" b="0" i="0" u="none" strike="noStrike" dirty="0">
                          <a:solidFill>
                            <a:srgbClr val="000000"/>
                          </a:solidFill>
                          <a:effectLst/>
                          <a:latin typeface="Arial Narrow" panose="020B0606020202030204" pitchFamily="34" charset="0"/>
                        </a:rPr>
                        <a:t> log </a:t>
                      </a:r>
                      <a:r>
                        <a:rPr lang="en-US" sz="800" b="0" i="0" u="none" strike="noStrike" dirty="0" err="1">
                          <a:solidFill>
                            <a:srgbClr val="000000"/>
                          </a:solidFill>
                          <a:effectLst/>
                          <a:latin typeface="Arial Narrow" panose="020B0606020202030204" pitchFamily="34" charset="0"/>
                        </a:rPr>
                        <a:t>vào</a:t>
                      </a:r>
                      <a:r>
                        <a:rPr lang="en-US" sz="800" b="0" i="0" u="none" strike="noStrike" dirty="0">
                          <a:solidFill>
                            <a:srgbClr val="000000"/>
                          </a:solidFill>
                          <a:effectLst/>
                          <a:latin typeface="Arial Narrow" panose="020B0606020202030204" pitchFamily="34" charset="0"/>
                        </a:rPr>
                        <a:t> 5-21. Defect Review </a:t>
                      </a:r>
                      <a:r>
                        <a:rPr lang="en-US" sz="800" b="0" i="0" u="none" strike="noStrike" dirty="0" err="1">
                          <a:solidFill>
                            <a:srgbClr val="000000"/>
                          </a:solidFill>
                          <a:effectLst/>
                          <a:latin typeface="Arial Narrow" panose="020B0606020202030204" pitchFamily="34" charset="0"/>
                        </a:rPr>
                        <a:t>có</a:t>
                      </a:r>
                      <a:r>
                        <a:rPr lang="en-US" sz="800" b="0" i="0" u="none" strike="noStrike" dirty="0">
                          <a:solidFill>
                            <a:srgbClr val="000000"/>
                          </a:solidFill>
                          <a:effectLst/>
                          <a:latin typeface="Arial Narrow" panose="020B0606020202030204" pitchFamily="34" charset="0"/>
                        </a:rPr>
                        <a:t> </a:t>
                      </a:r>
                      <a:r>
                        <a:rPr lang="en-US" sz="800" b="0" i="0" u="none" strike="noStrike" dirty="0" err="1">
                          <a:solidFill>
                            <a:srgbClr val="000000"/>
                          </a:solidFill>
                          <a:effectLst/>
                          <a:latin typeface="Arial Narrow" panose="020B0606020202030204" pitchFamily="34" charset="0"/>
                        </a:rPr>
                        <a:t>đúng</a:t>
                      </a:r>
                      <a:r>
                        <a:rPr lang="en-US" sz="800" b="0" i="0" u="none" strike="noStrike" dirty="0">
                          <a:solidFill>
                            <a:srgbClr val="000000"/>
                          </a:solidFill>
                          <a:effectLst/>
                          <a:latin typeface="Arial Narrow" panose="020B0606020202030204" pitchFamily="34" charset="0"/>
                        </a:rPr>
                        <a:t> </a:t>
                      </a:r>
                      <a:r>
                        <a:rPr lang="en-US" sz="800" b="0" i="0" u="none" strike="noStrike" dirty="0" err="1">
                          <a:solidFill>
                            <a:srgbClr val="000000"/>
                          </a:solidFill>
                          <a:effectLst/>
                          <a:latin typeface="Arial Narrow" panose="020B0606020202030204" pitchFamily="34" charset="0"/>
                        </a:rPr>
                        <a:t>không</a:t>
                      </a:r>
                      <a:r>
                        <a:rPr lang="en-US" sz="800" b="0" i="0" u="none" strike="noStrike" dirty="0">
                          <a:solidFill>
                            <a:srgbClr val="000000"/>
                          </a:solidFill>
                          <a:effectLst/>
                          <a:latin typeface="Arial Narrow" panose="020B0606020202030204" pitchFamily="34" charset="0"/>
                        </a:rPr>
                        <a:t>?</a:t>
                      </a:r>
                    </a:p>
                  </a:txBody>
                  <a:tcPr marL="4196" marR="4196" marT="4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800" b="0" i="0" u="none" strike="noStrike" kern="1200" dirty="0">
                          <a:solidFill>
                            <a:srgbClr val="000000"/>
                          </a:solidFill>
                          <a:effectLst/>
                          <a:latin typeface="Arial Narrow" panose="020B0606020202030204" pitchFamily="34" charset="0"/>
                          <a:ea typeface="+mn-ea"/>
                          <a:cs typeface="+mn-cs"/>
                        </a:rPr>
                        <a:t>Discuss to response </a:t>
                      </a:r>
                      <a:endParaRPr lang="en-US" sz="800" b="0" i="0" u="none" strike="noStrike" kern="1200" dirty="0" smtClean="0">
                        <a:solidFill>
                          <a:srgbClr val="000000"/>
                        </a:solidFill>
                        <a:effectLst/>
                        <a:latin typeface="Arial Narrow" panose="020B0606020202030204" pitchFamily="34" charset="0"/>
                        <a:ea typeface="+mn-ea"/>
                        <a:cs typeface="+mn-cs"/>
                      </a:endParaRPr>
                    </a:p>
                    <a:p>
                      <a:pPr marL="60325" indent="0" algn="l" defTabSz="914400" rtl="0" eaLnBrk="1" fontAlgn="ctr" latinLnBrk="0" hangingPunct="1">
                        <a:buFont typeface="Wingdings" panose="05000000000000000000" pitchFamily="2" charset="2"/>
                        <a:buChar char="à"/>
                      </a:pPr>
                      <a:r>
                        <a:rPr lang="en-US" sz="800" b="1" i="0" u="none" strike="noStrike" kern="1200" dirty="0" smtClean="0">
                          <a:solidFill>
                            <a:srgbClr val="000000"/>
                          </a:solidFill>
                          <a:effectLst/>
                          <a:latin typeface="Arial Narrow" panose="020B0606020202030204" pitchFamily="34" charset="0"/>
                          <a:ea typeface="+mn-ea"/>
                          <a:cs typeface="+mn-cs"/>
                        </a:rPr>
                        <a:t>5-21</a:t>
                      </a:r>
                      <a:r>
                        <a:rPr lang="en-US" sz="800" b="0" i="0" u="none" strike="noStrike" kern="1200" dirty="0">
                          <a:solidFill>
                            <a:srgbClr val="000000"/>
                          </a:solidFill>
                          <a:effectLst/>
                          <a:latin typeface="Arial Narrow" panose="020B0606020202030204" pitchFamily="34" charset="0"/>
                          <a:ea typeface="+mn-ea"/>
                          <a:cs typeface="+mn-cs"/>
                        </a:rPr>
                        <a:t>. Defect Review</a:t>
                      </a:r>
                      <a:br>
                        <a:rPr lang="en-US" sz="800" b="0" i="0" u="none" strike="noStrike" kern="1200" dirty="0">
                          <a:solidFill>
                            <a:srgbClr val="000000"/>
                          </a:solidFill>
                          <a:effectLst/>
                          <a:latin typeface="Arial Narrow" panose="020B0606020202030204" pitchFamily="34" charset="0"/>
                          <a:ea typeface="+mn-ea"/>
                          <a:cs typeface="+mn-cs"/>
                        </a:rPr>
                      </a:br>
                      <a:r>
                        <a:rPr lang="en-US" sz="800" b="0" i="0" u="none" strike="noStrike" kern="1200" dirty="0">
                          <a:solidFill>
                            <a:srgbClr val="000000"/>
                          </a:solidFill>
                          <a:effectLst/>
                          <a:latin typeface="Arial Narrow" panose="020B0606020202030204" pitchFamily="34" charset="0"/>
                          <a:ea typeface="+mn-ea"/>
                          <a:cs typeface="+mn-cs"/>
                        </a:rPr>
                        <a:t>Discuss to verify </a:t>
                      </a:r>
                      <a:endParaRPr lang="en-US" sz="800" b="0" i="0" u="none" strike="noStrike" kern="1200" dirty="0" smtClean="0">
                        <a:solidFill>
                          <a:srgbClr val="000000"/>
                        </a:solidFill>
                        <a:effectLst/>
                        <a:latin typeface="Arial Narrow" panose="020B0606020202030204" pitchFamily="34" charset="0"/>
                        <a:ea typeface="+mn-ea"/>
                        <a:cs typeface="+mn-cs"/>
                      </a:endParaRPr>
                    </a:p>
                    <a:p>
                      <a:pPr marL="60325" indent="0" algn="l" defTabSz="914400" rtl="0" eaLnBrk="1" fontAlgn="ctr" latinLnBrk="0" hangingPunct="1">
                        <a:buFont typeface="Wingdings" panose="05000000000000000000" pitchFamily="2" charset="2"/>
                        <a:buNone/>
                      </a:pPr>
                      <a:r>
                        <a:rPr lang="en-US" sz="800" b="0" i="0" u="none" strike="noStrike" kern="1200" dirty="0" smtClean="0">
                          <a:solidFill>
                            <a:srgbClr val="000000"/>
                          </a:solidFill>
                          <a:effectLst/>
                          <a:latin typeface="Arial Narrow" panose="020B0606020202030204" pitchFamily="34" charset="0"/>
                          <a:ea typeface="+mn-ea"/>
                          <a:cs typeface="+mn-cs"/>
                          <a:sym typeface="Wingdings" panose="05000000000000000000" pitchFamily="2" charset="2"/>
                        </a:rPr>
                        <a:t></a:t>
                      </a:r>
                      <a:r>
                        <a:rPr lang="en-US" sz="800" b="0" i="0" u="none" strike="noStrike" kern="1200" dirty="0" smtClean="0">
                          <a:solidFill>
                            <a:srgbClr val="000000"/>
                          </a:solidFill>
                          <a:effectLst/>
                          <a:latin typeface="Arial Narrow" panose="020B0606020202030204" pitchFamily="34" charset="0"/>
                          <a:ea typeface="+mn-ea"/>
                          <a:cs typeface="+mn-cs"/>
                        </a:rPr>
                        <a:t> </a:t>
                      </a:r>
                      <a:r>
                        <a:rPr lang="en-US" sz="800" b="1" i="0" u="none" strike="noStrike" kern="1200" dirty="0">
                          <a:solidFill>
                            <a:srgbClr val="000000"/>
                          </a:solidFill>
                          <a:effectLst/>
                          <a:latin typeface="Arial Narrow" panose="020B0606020202030204" pitchFamily="34" charset="0"/>
                          <a:ea typeface="+mn-ea"/>
                          <a:cs typeface="+mn-cs"/>
                        </a:rPr>
                        <a:t>5-27</a:t>
                      </a:r>
                      <a:r>
                        <a:rPr lang="en-US" sz="800" b="0" i="0" u="none" strike="noStrike" kern="1200" dirty="0">
                          <a:solidFill>
                            <a:srgbClr val="000000"/>
                          </a:solidFill>
                          <a:effectLst/>
                          <a:latin typeface="Arial Narrow" panose="020B0606020202030204" pitchFamily="34" charset="0"/>
                          <a:ea typeface="+mn-ea"/>
                          <a:cs typeface="+mn-cs"/>
                        </a:rPr>
                        <a:t>. Verify bugs from Internal team</a:t>
                      </a:r>
                      <a:br>
                        <a:rPr lang="en-US" sz="800" b="0" i="0" u="none" strike="noStrike" kern="1200" dirty="0">
                          <a:solidFill>
                            <a:srgbClr val="000000"/>
                          </a:solidFill>
                          <a:effectLst/>
                          <a:latin typeface="Arial Narrow" panose="020B0606020202030204" pitchFamily="34" charset="0"/>
                          <a:ea typeface="+mn-ea"/>
                          <a:cs typeface="+mn-cs"/>
                        </a:rPr>
                      </a:br>
                      <a:r>
                        <a:rPr lang="en-US" sz="800" b="1" i="0" u="none" strike="noStrike" kern="1200" dirty="0">
                          <a:solidFill>
                            <a:srgbClr val="000000"/>
                          </a:solidFill>
                          <a:effectLst/>
                          <a:latin typeface="Arial Narrow" panose="020B0606020202030204" pitchFamily="34" charset="0"/>
                          <a:ea typeface="+mn-ea"/>
                          <a:cs typeface="+mn-cs"/>
                        </a:rPr>
                        <a:t>5-28</a:t>
                      </a:r>
                      <a:r>
                        <a:rPr lang="en-US" sz="800" b="0" i="0" u="none" strike="noStrike" kern="1200" dirty="0">
                          <a:solidFill>
                            <a:srgbClr val="000000"/>
                          </a:solidFill>
                          <a:effectLst/>
                          <a:latin typeface="Arial Narrow" panose="020B0606020202030204" pitchFamily="34" charset="0"/>
                          <a:ea typeface="+mn-ea"/>
                          <a:cs typeface="+mn-cs"/>
                        </a:rPr>
                        <a:t>. Verify bugs from External team</a:t>
                      </a:r>
                    </a:p>
                  </a:txBody>
                  <a:tcPr marL="4196" marR="4196" marT="4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003">
                <a:tc>
                  <a:txBody>
                    <a:bodyPr/>
                    <a:lstStyle/>
                    <a:p>
                      <a:pPr algn="l" fontAlgn="ctr"/>
                      <a:r>
                        <a:rPr lang="vi-VN" sz="800" b="0" i="0" u="none" strike="noStrike" dirty="0">
                          <a:solidFill>
                            <a:srgbClr val="000000"/>
                          </a:solidFill>
                          <a:effectLst/>
                          <a:latin typeface="Arial Narrow" panose="020B0606020202030204" pitchFamily="34" charset="0"/>
                        </a:rPr>
                        <a:t>Khi upload test result lên Code Beamer khi khai vào task nào?</a:t>
                      </a:r>
                      <a:br>
                        <a:rPr lang="vi-VN" sz="800" b="0" i="0" u="none" strike="noStrike" dirty="0">
                          <a:solidFill>
                            <a:srgbClr val="000000"/>
                          </a:solidFill>
                          <a:effectLst/>
                          <a:latin typeface="Arial Narrow" panose="020B0606020202030204" pitchFamily="34" charset="0"/>
                        </a:rPr>
                      </a:br>
                      <a:r>
                        <a:rPr lang="vi-VN" sz="800" b="0" i="0" u="none" strike="noStrike" dirty="0">
                          <a:solidFill>
                            <a:srgbClr val="000000"/>
                          </a:solidFill>
                          <a:effectLst/>
                          <a:latin typeface="Arial Narrow" panose="020B0606020202030204" pitchFamily="34" charset="0"/>
                        </a:rPr>
                        <a:t>Note: task này mất nhiều thời gian do số lượng dữ liệu nhiều và CB đôi khi chậm</a:t>
                      </a:r>
                    </a:p>
                  </a:txBody>
                  <a:tcPr marL="4196" marR="4196" marT="4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800" b="1" i="0" u="none" strike="noStrike" kern="1200" dirty="0">
                          <a:solidFill>
                            <a:srgbClr val="000000"/>
                          </a:solidFill>
                          <a:effectLst/>
                          <a:latin typeface="Arial Narrow" panose="020B0606020202030204" pitchFamily="34" charset="0"/>
                          <a:ea typeface="+mn-ea"/>
                          <a:cs typeface="+mn-cs"/>
                        </a:rPr>
                        <a:t>5-24. </a:t>
                      </a:r>
                      <a:r>
                        <a:rPr lang="en-US" sz="800" b="0" i="0" u="none" strike="noStrike" kern="1200" dirty="0">
                          <a:solidFill>
                            <a:srgbClr val="000000"/>
                          </a:solidFill>
                          <a:effectLst/>
                          <a:latin typeface="Arial Narrow" panose="020B0606020202030204" pitchFamily="34" charset="0"/>
                          <a:ea typeface="+mn-ea"/>
                          <a:cs typeface="+mn-cs"/>
                        </a:rPr>
                        <a:t>Create Test Set </a:t>
                      </a:r>
                      <a:r>
                        <a:rPr lang="en-US" sz="800" b="0" i="0" u="none" strike="noStrike" kern="1200" dirty="0" err="1">
                          <a:solidFill>
                            <a:srgbClr val="000000"/>
                          </a:solidFill>
                          <a:effectLst/>
                          <a:latin typeface="Arial Narrow" panose="020B0606020202030204" pitchFamily="34" charset="0"/>
                          <a:ea typeface="+mn-ea"/>
                          <a:cs typeface="+mn-cs"/>
                        </a:rPr>
                        <a:t>vì</a:t>
                      </a:r>
                      <a:r>
                        <a:rPr lang="en-US" sz="800" b="0" i="0" u="none" strike="noStrike" kern="1200" dirty="0">
                          <a:solidFill>
                            <a:srgbClr val="000000"/>
                          </a:solidFill>
                          <a:effectLst/>
                          <a:latin typeface="Arial Narrow" panose="020B0606020202030204" pitchFamily="34" charset="0"/>
                          <a:ea typeface="+mn-ea"/>
                          <a:cs typeface="+mn-cs"/>
                        </a:rPr>
                        <a:t> </a:t>
                      </a:r>
                      <a:r>
                        <a:rPr lang="en-US" sz="800" b="0" i="0" u="none" strike="noStrike" kern="1200" dirty="0" err="1">
                          <a:solidFill>
                            <a:srgbClr val="000000"/>
                          </a:solidFill>
                          <a:effectLst/>
                          <a:latin typeface="Arial Narrow" panose="020B0606020202030204" pitchFamily="34" charset="0"/>
                          <a:ea typeface="+mn-ea"/>
                          <a:cs typeface="+mn-cs"/>
                        </a:rPr>
                        <a:t>là</a:t>
                      </a:r>
                      <a:r>
                        <a:rPr lang="en-US" sz="800" b="0" i="0" u="none" strike="noStrike" kern="1200" dirty="0">
                          <a:solidFill>
                            <a:srgbClr val="000000"/>
                          </a:solidFill>
                          <a:effectLst/>
                          <a:latin typeface="Arial Narrow" panose="020B0606020202030204" pitchFamily="34" charset="0"/>
                          <a:ea typeface="+mn-ea"/>
                          <a:cs typeface="+mn-cs"/>
                        </a:rPr>
                        <a:t> </a:t>
                      </a:r>
                      <a:r>
                        <a:rPr lang="en-US" sz="800" b="0" i="0" u="none" strike="noStrike" kern="1200" dirty="0" err="1">
                          <a:solidFill>
                            <a:srgbClr val="000000"/>
                          </a:solidFill>
                          <a:effectLst/>
                          <a:latin typeface="Arial Narrow" panose="020B0606020202030204" pitchFamily="34" charset="0"/>
                          <a:ea typeface="+mn-ea"/>
                          <a:cs typeface="+mn-cs"/>
                        </a:rPr>
                        <a:t>hoạt</a:t>
                      </a:r>
                      <a:r>
                        <a:rPr lang="en-US" sz="800" b="0" i="0" u="none" strike="noStrike" kern="1200" dirty="0">
                          <a:solidFill>
                            <a:srgbClr val="000000"/>
                          </a:solidFill>
                          <a:effectLst/>
                          <a:latin typeface="Arial Narrow" panose="020B0606020202030204" pitchFamily="34" charset="0"/>
                          <a:ea typeface="+mn-ea"/>
                          <a:cs typeface="+mn-cs"/>
                        </a:rPr>
                        <a:t> </a:t>
                      </a:r>
                      <a:r>
                        <a:rPr lang="en-US" sz="800" b="0" i="0" u="none" strike="noStrike" kern="1200" dirty="0" err="1">
                          <a:solidFill>
                            <a:srgbClr val="000000"/>
                          </a:solidFill>
                          <a:effectLst/>
                          <a:latin typeface="Arial Narrow" panose="020B0606020202030204" pitchFamily="34" charset="0"/>
                          <a:ea typeface="+mn-ea"/>
                          <a:cs typeface="+mn-cs"/>
                        </a:rPr>
                        <a:t>động</a:t>
                      </a:r>
                      <a:r>
                        <a:rPr lang="en-US" sz="800" b="0" i="0" u="none" strike="noStrike" kern="1200" dirty="0">
                          <a:solidFill>
                            <a:srgbClr val="000000"/>
                          </a:solidFill>
                          <a:effectLst/>
                          <a:latin typeface="Arial Narrow" panose="020B0606020202030204" pitchFamily="34" charset="0"/>
                          <a:ea typeface="+mn-ea"/>
                          <a:cs typeface="+mn-cs"/>
                        </a:rPr>
                        <a:t> Overall </a:t>
                      </a:r>
                      <a:r>
                        <a:rPr lang="en-US" sz="800" b="0" i="0" u="none" strike="noStrike" kern="1200" dirty="0" err="1">
                          <a:solidFill>
                            <a:srgbClr val="000000"/>
                          </a:solidFill>
                          <a:effectLst/>
                          <a:latin typeface="Arial Narrow" panose="020B0606020202030204" pitchFamily="34" charset="0"/>
                          <a:ea typeface="+mn-ea"/>
                          <a:cs typeface="+mn-cs"/>
                        </a:rPr>
                        <a:t>của</a:t>
                      </a:r>
                      <a:r>
                        <a:rPr lang="en-US" sz="800" b="0" i="0" u="none" strike="noStrike" kern="1200" dirty="0">
                          <a:solidFill>
                            <a:srgbClr val="000000"/>
                          </a:solidFill>
                          <a:effectLst/>
                          <a:latin typeface="Arial Narrow" panose="020B0606020202030204" pitchFamily="34" charset="0"/>
                          <a:ea typeface="+mn-ea"/>
                          <a:cs typeface="+mn-cs"/>
                        </a:rPr>
                        <a:t> Project</a:t>
                      </a:r>
                    </a:p>
                  </a:txBody>
                  <a:tcPr marL="4196" marR="4196" marT="4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4136">
                <a:tc>
                  <a:txBody>
                    <a:bodyPr/>
                    <a:lstStyle/>
                    <a:p>
                      <a:pPr algn="l" fontAlgn="ctr"/>
                      <a:r>
                        <a:rPr lang="en-US" sz="800" b="0" i="0" u="none" strike="noStrike">
                          <a:solidFill>
                            <a:srgbClr val="000000"/>
                          </a:solidFill>
                          <a:effectLst/>
                          <a:latin typeface="Arial Narrow" panose="020B0606020202030204" pitchFamily="34" charset="0"/>
                        </a:rPr>
                        <a:t>Trong quá trình verify defect mà take time để setup test enviroment thì log vào đâu?</a:t>
                      </a:r>
                    </a:p>
                  </a:txBody>
                  <a:tcPr marL="4196" marR="4196" marT="4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800" b="0" i="0" u="none" strike="noStrike" kern="1200" dirty="0">
                          <a:solidFill>
                            <a:srgbClr val="000000"/>
                          </a:solidFill>
                          <a:effectLst/>
                          <a:latin typeface="Arial Narrow" panose="020B0606020202030204" pitchFamily="34" charset="0"/>
                          <a:ea typeface="+mn-ea"/>
                          <a:cs typeface="+mn-cs"/>
                        </a:rPr>
                        <a:t>Cho </a:t>
                      </a:r>
                      <a:r>
                        <a:rPr lang="en-US" sz="800" b="0" i="0" u="none" strike="noStrike" kern="1200" dirty="0" err="1">
                          <a:solidFill>
                            <a:srgbClr val="000000"/>
                          </a:solidFill>
                          <a:effectLst/>
                          <a:latin typeface="Arial Narrow" panose="020B0606020202030204" pitchFamily="34" charset="0"/>
                          <a:ea typeface="+mn-ea"/>
                          <a:cs typeface="+mn-cs"/>
                        </a:rPr>
                        <a:t>vào</a:t>
                      </a:r>
                      <a:r>
                        <a:rPr lang="en-US" sz="800" b="0" i="0" u="none" strike="noStrike" kern="1200" dirty="0">
                          <a:solidFill>
                            <a:srgbClr val="000000"/>
                          </a:solidFill>
                          <a:effectLst/>
                          <a:latin typeface="Arial Narrow" panose="020B0606020202030204" pitchFamily="34" charset="0"/>
                          <a:ea typeface="+mn-ea"/>
                          <a:cs typeface="+mn-cs"/>
                        </a:rPr>
                        <a:t> verify defect </a:t>
                      </a:r>
                      <a:r>
                        <a:rPr lang="en-US" sz="800" b="0" i="0" u="none" strike="noStrike" kern="1200" dirty="0" err="1">
                          <a:solidFill>
                            <a:srgbClr val="000000"/>
                          </a:solidFill>
                          <a:effectLst/>
                          <a:latin typeface="Arial Narrow" panose="020B0606020202030204" pitchFamily="34" charset="0"/>
                          <a:ea typeface="+mn-ea"/>
                          <a:cs typeface="+mn-cs"/>
                        </a:rPr>
                        <a:t>tùy</a:t>
                      </a:r>
                      <a:r>
                        <a:rPr lang="en-US" sz="800" b="0" i="0" u="none" strike="noStrike" kern="1200" dirty="0">
                          <a:solidFill>
                            <a:srgbClr val="000000"/>
                          </a:solidFill>
                          <a:effectLst/>
                          <a:latin typeface="Arial Narrow" panose="020B0606020202030204" pitchFamily="34" charset="0"/>
                          <a:ea typeface="+mn-ea"/>
                          <a:cs typeface="+mn-cs"/>
                        </a:rPr>
                        <a:t> </a:t>
                      </a:r>
                      <a:r>
                        <a:rPr lang="en-US" sz="800" b="0" i="0" u="none" strike="noStrike" kern="1200" dirty="0" err="1">
                          <a:solidFill>
                            <a:srgbClr val="000000"/>
                          </a:solidFill>
                          <a:effectLst/>
                          <a:latin typeface="Arial Narrow" panose="020B0606020202030204" pitchFamily="34" charset="0"/>
                          <a:ea typeface="+mn-ea"/>
                          <a:cs typeface="+mn-cs"/>
                        </a:rPr>
                        <a:t>từng</a:t>
                      </a:r>
                      <a:r>
                        <a:rPr lang="en-US" sz="800" b="0" i="0" u="none" strike="noStrike" kern="1200" dirty="0">
                          <a:solidFill>
                            <a:srgbClr val="000000"/>
                          </a:solidFill>
                          <a:effectLst/>
                          <a:latin typeface="Arial Narrow" panose="020B0606020202030204" pitchFamily="34" charset="0"/>
                          <a:ea typeface="+mn-ea"/>
                          <a:cs typeface="+mn-cs"/>
                        </a:rPr>
                        <a:t> </a:t>
                      </a:r>
                      <a:r>
                        <a:rPr lang="en-US" sz="800" b="0" i="0" u="none" strike="noStrike" kern="1200" dirty="0" err="1">
                          <a:solidFill>
                            <a:srgbClr val="000000"/>
                          </a:solidFill>
                          <a:effectLst/>
                          <a:latin typeface="Arial Narrow" panose="020B0606020202030204" pitchFamily="34" charset="0"/>
                          <a:ea typeface="+mn-ea"/>
                          <a:cs typeface="+mn-cs"/>
                        </a:rPr>
                        <a:t>loại</a:t>
                      </a:r>
                      <a:r>
                        <a:rPr lang="en-US" sz="800" b="0" i="0" u="none" strike="noStrike" kern="1200" dirty="0">
                          <a:solidFill>
                            <a:srgbClr val="000000"/>
                          </a:solidFill>
                          <a:effectLst/>
                          <a:latin typeface="Arial Narrow" panose="020B0606020202030204" pitchFamily="34" charset="0"/>
                          <a:ea typeface="+mn-ea"/>
                          <a:cs typeface="+mn-cs"/>
                        </a:rPr>
                        <a:t>:</a:t>
                      </a:r>
                      <a:br>
                        <a:rPr lang="en-US" sz="800" b="0" i="0" u="none" strike="noStrike" kern="1200" dirty="0">
                          <a:solidFill>
                            <a:srgbClr val="000000"/>
                          </a:solidFill>
                          <a:effectLst/>
                          <a:latin typeface="Arial Narrow" panose="020B0606020202030204" pitchFamily="34" charset="0"/>
                          <a:ea typeface="+mn-ea"/>
                          <a:cs typeface="+mn-cs"/>
                        </a:rPr>
                      </a:br>
                      <a:r>
                        <a:rPr lang="en-US" sz="800" b="1" i="0" u="none" strike="noStrike" kern="1200" dirty="0">
                          <a:solidFill>
                            <a:srgbClr val="000000"/>
                          </a:solidFill>
                          <a:effectLst/>
                          <a:latin typeface="Arial Narrow" panose="020B0606020202030204" pitchFamily="34" charset="0"/>
                          <a:ea typeface="+mn-ea"/>
                          <a:cs typeface="+mn-cs"/>
                        </a:rPr>
                        <a:t>5-27</a:t>
                      </a:r>
                      <a:r>
                        <a:rPr lang="en-US" sz="800" b="0" i="0" u="none" strike="noStrike" kern="1200" dirty="0">
                          <a:solidFill>
                            <a:srgbClr val="000000"/>
                          </a:solidFill>
                          <a:effectLst/>
                          <a:latin typeface="Arial Narrow" panose="020B0606020202030204" pitchFamily="34" charset="0"/>
                          <a:ea typeface="+mn-ea"/>
                          <a:cs typeface="+mn-cs"/>
                        </a:rPr>
                        <a:t>. Verify bugs from Internal team</a:t>
                      </a:r>
                      <a:br>
                        <a:rPr lang="en-US" sz="800" b="0" i="0" u="none" strike="noStrike" kern="1200" dirty="0">
                          <a:solidFill>
                            <a:srgbClr val="000000"/>
                          </a:solidFill>
                          <a:effectLst/>
                          <a:latin typeface="Arial Narrow" panose="020B0606020202030204" pitchFamily="34" charset="0"/>
                          <a:ea typeface="+mn-ea"/>
                          <a:cs typeface="+mn-cs"/>
                        </a:rPr>
                      </a:br>
                      <a:r>
                        <a:rPr lang="en-US" sz="800" b="1" i="0" u="none" strike="noStrike" kern="1200" dirty="0">
                          <a:solidFill>
                            <a:srgbClr val="000000"/>
                          </a:solidFill>
                          <a:effectLst/>
                          <a:latin typeface="Arial Narrow" panose="020B0606020202030204" pitchFamily="34" charset="0"/>
                          <a:ea typeface="+mn-ea"/>
                          <a:cs typeface="+mn-cs"/>
                        </a:rPr>
                        <a:t>5-28</a:t>
                      </a:r>
                      <a:r>
                        <a:rPr lang="en-US" sz="800" b="0" i="0" u="none" strike="noStrike" kern="1200" dirty="0">
                          <a:solidFill>
                            <a:srgbClr val="000000"/>
                          </a:solidFill>
                          <a:effectLst/>
                          <a:latin typeface="Arial Narrow" panose="020B0606020202030204" pitchFamily="34" charset="0"/>
                          <a:ea typeface="+mn-ea"/>
                          <a:cs typeface="+mn-cs"/>
                        </a:rPr>
                        <a:t>. Verify bugs from External team</a:t>
                      </a:r>
                      <a:br>
                        <a:rPr lang="en-US" sz="800" b="0" i="0" u="none" strike="noStrike" kern="1200" dirty="0">
                          <a:solidFill>
                            <a:srgbClr val="000000"/>
                          </a:solidFill>
                          <a:effectLst/>
                          <a:latin typeface="Arial Narrow" panose="020B0606020202030204" pitchFamily="34" charset="0"/>
                          <a:ea typeface="+mn-ea"/>
                          <a:cs typeface="+mn-cs"/>
                        </a:rPr>
                      </a:br>
                      <a:r>
                        <a:rPr lang="en-US" sz="800" b="1" i="0" u="none" strike="noStrike" kern="1200" dirty="0">
                          <a:solidFill>
                            <a:srgbClr val="000000"/>
                          </a:solidFill>
                          <a:effectLst/>
                          <a:latin typeface="Arial Narrow" panose="020B0606020202030204" pitchFamily="34" charset="0"/>
                          <a:ea typeface="+mn-ea"/>
                          <a:cs typeface="+mn-cs"/>
                        </a:rPr>
                        <a:t>5-4. </a:t>
                      </a:r>
                      <a:r>
                        <a:rPr lang="en-US" sz="800" b="0" i="0" u="none" strike="noStrike" kern="1200" dirty="0">
                          <a:solidFill>
                            <a:srgbClr val="000000"/>
                          </a:solidFill>
                          <a:effectLst/>
                          <a:latin typeface="Arial Narrow" panose="020B0606020202030204" pitchFamily="34" charset="0"/>
                          <a:ea typeface="+mn-ea"/>
                          <a:cs typeface="+mn-cs"/>
                        </a:rPr>
                        <a:t>Reproduce Test (Reproduce defect by OEM or Developer's Request)</a:t>
                      </a:r>
                    </a:p>
                  </a:txBody>
                  <a:tcPr marL="4196" marR="4196" marT="4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54292">
                <a:tc>
                  <a:txBody>
                    <a:bodyPr/>
                    <a:lstStyle/>
                    <a:p>
                      <a:pPr algn="l" fontAlgn="ctr"/>
                      <a:r>
                        <a:rPr lang="vi-VN" sz="800" b="0" i="0" u="none" strike="noStrike" dirty="0">
                          <a:solidFill>
                            <a:srgbClr val="000000"/>
                          </a:solidFill>
                          <a:effectLst/>
                          <a:latin typeface="Arial Narrow" panose="020B0606020202030204" pitchFamily="34" charset="0"/>
                        </a:rPr>
                        <a:t>Em đang thấy task " Practice TCs" được khai vào 5-31. Investigae Manual TCs. </a:t>
                      </a:r>
                      <a:br>
                        <a:rPr lang="vi-VN" sz="800" b="0" i="0" u="none" strike="noStrike" dirty="0">
                          <a:solidFill>
                            <a:srgbClr val="000000"/>
                          </a:solidFill>
                          <a:effectLst/>
                          <a:latin typeface="Arial Narrow" panose="020B0606020202030204" pitchFamily="34" charset="0"/>
                        </a:rPr>
                      </a:br>
                      <a:r>
                        <a:rPr lang="vi-VN" sz="800" b="0" i="0" u="none" strike="noStrike" dirty="0">
                          <a:solidFill>
                            <a:srgbClr val="000000"/>
                          </a:solidFill>
                          <a:effectLst/>
                          <a:latin typeface="Arial Narrow" panose="020B0606020202030204" pitchFamily="34" charset="0"/>
                        </a:rPr>
                        <a:t>- Với dự án DQA của bọn </a:t>
                      </a:r>
                      <a:r>
                        <a:rPr lang="vi-VN" sz="800" b="0" i="0" u="none" strike="noStrike" dirty="0" smtClean="0">
                          <a:solidFill>
                            <a:srgbClr val="000000"/>
                          </a:solidFill>
                          <a:effectLst/>
                          <a:latin typeface="Arial Narrow" panose="020B0606020202030204" pitchFamily="34" charset="0"/>
                        </a:rPr>
                        <a:t>em,investigate </a:t>
                      </a:r>
                      <a:r>
                        <a:rPr lang="vi-VN" sz="800" b="0" i="0" u="none" strike="noStrike" dirty="0">
                          <a:solidFill>
                            <a:srgbClr val="000000"/>
                          </a:solidFill>
                          <a:effectLst/>
                          <a:latin typeface="Arial Narrow" panose="020B0606020202030204" pitchFamily="34" charset="0"/>
                        </a:rPr>
                        <a:t>module khác vào giai đoạn </a:t>
                      </a:r>
                      <a:r>
                        <a:rPr lang="vi-VN" sz="800" b="0" i="0" u="none" strike="noStrike" dirty="0" smtClean="0">
                          <a:solidFill>
                            <a:srgbClr val="000000"/>
                          </a:solidFill>
                          <a:effectLst/>
                          <a:latin typeface="Arial Narrow" panose="020B0606020202030204" pitchFamily="34" charset="0"/>
                        </a:rPr>
                        <a:t>B</a:t>
                      </a:r>
                      <a:r>
                        <a:rPr lang="en-US" sz="800" b="0" i="0" u="none" strike="noStrike" dirty="0" err="1" smtClean="0">
                          <a:solidFill>
                            <a:srgbClr val="000000"/>
                          </a:solidFill>
                          <a:effectLst/>
                          <a:latin typeface="Arial Narrow" panose="020B0606020202030204" pitchFamily="34" charset="0"/>
                        </a:rPr>
                        <a:t>reak</a:t>
                      </a:r>
                      <a:r>
                        <a:rPr lang="vi-VN" sz="800" b="0" i="0" u="none" strike="noStrike" dirty="0" smtClean="0">
                          <a:solidFill>
                            <a:srgbClr val="000000"/>
                          </a:solidFill>
                          <a:effectLst/>
                          <a:latin typeface="Arial Narrow" panose="020B0606020202030204" pitchFamily="34" charset="0"/>
                        </a:rPr>
                        <a:t> </a:t>
                      </a:r>
                      <a:r>
                        <a:rPr lang="vi-VN" sz="800" b="0" i="0" u="none" strike="noStrike" dirty="0">
                          <a:solidFill>
                            <a:srgbClr val="000000"/>
                          </a:solidFill>
                          <a:effectLst/>
                          <a:latin typeface="Arial Narrow" panose="020B0606020202030204" pitchFamily="34" charset="0"/>
                        </a:rPr>
                        <a:t>time sau phase test. </a:t>
                      </a:r>
                      <a:r>
                        <a:rPr lang="vi-VN" sz="800" b="0" i="0" u="none" strike="noStrike" dirty="0" smtClean="0">
                          <a:solidFill>
                            <a:srgbClr val="000000"/>
                          </a:solidFill>
                          <a:effectLst/>
                          <a:latin typeface="Arial Narrow" panose="020B0606020202030204" pitchFamily="34" charset="0"/>
                        </a:rPr>
                        <a:t>Practice </a:t>
                      </a:r>
                      <a:r>
                        <a:rPr lang="vi-VN" sz="800" b="0" i="0" u="none" strike="noStrike" dirty="0">
                          <a:solidFill>
                            <a:srgbClr val="000000"/>
                          </a:solidFill>
                          <a:effectLst/>
                          <a:latin typeface="Arial Narrow" panose="020B0606020202030204" pitchFamily="34" charset="0"/>
                        </a:rPr>
                        <a:t>TCs của module mới nhiều . </a:t>
                      </a:r>
                      <a:br>
                        <a:rPr lang="vi-VN" sz="800" b="0" i="0" u="none" strike="noStrike" dirty="0">
                          <a:solidFill>
                            <a:srgbClr val="000000"/>
                          </a:solidFill>
                          <a:effectLst/>
                          <a:latin typeface="Arial Narrow" panose="020B0606020202030204" pitchFamily="34" charset="0"/>
                        </a:rPr>
                      </a:br>
                      <a:r>
                        <a:rPr lang="vi-VN" sz="800" b="0" i="0" u="none" strike="noStrike" dirty="0">
                          <a:solidFill>
                            <a:srgbClr val="000000"/>
                          </a:solidFill>
                          <a:effectLst/>
                          <a:latin typeface="Arial Narrow" panose="020B0606020202030204" pitchFamily="34" charset="0"/>
                        </a:rPr>
                        <a:t>- Bên cạnh đó, sang năm </a:t>
                      </a:r>
                      <a:r>
                        <a:rPr lang="vi-VN" sz="800" b="0" i="0" u="none" strike="noStrike" dirty="0" smtClean="0">
                          <a:solidFill>
                            <a:srgbClr val="000000"/>
                          </a:solidFill>
                          <a:effectLst/>
                          <a:latin typeface="Arial Narrow" panose="020B0606020202030204" pitchFamily="34" charset="0"/>
                        </a:rPr>
                        <a:t>có </a:t>
                      </a:r>
                      <a:r>
                        <a:rPr lang="vi-VN" sz="800" b="0" i="0" u="none" strike="noStrike" dirty="0">
                          <a:solidFill>
                            <a:srgbClr val="000000"/>
                          </a:solidFill>
                          <a:effectLst/>
                          <a:latin typeface="Arial Narrow" panose="020B0606020202030204" pitchFamily="34" charset="0"/>
                        </a:rPr>
                        <a:t>thêm nhiều scope mới với mức độ khó cao hơn, </a:t>
                      </a:r>
                      <a:r>
                        <a:rPr lang="vi-VN" sz="800" b="0" i="0" u="none" strike="noStrike" dirty="0" smtClean="0">
                          <a:solidFill>
                            <a:srgbClr val="000000"/>
                          </a:solidFill>
                          <a:effectLst/>
                          <a:latin typeface="Arial Narrow" panose="020B0606020202030204" pitchFamily="34" charset="0"/>
                        </a:rPr>
                        <a:t>sẽ </a:t>
                      </a:r>
                      <a:r>
                        <a:rPr lang="vi-VN" sz="800" b="0" i="0" u="none" strike="noStrike" dirty="0">
                          <a:solidFill>
                            <a:srgbClr val="000000"/>
                          </a:solidFill>
                          <a:effectLst/>
                          <a:latin typeface="Arial Narrow" panose="020B0606020202030204" pitchFamily="34" charset="0"/>
                        </a:rPr>
                        <a:t>cần thời gian Practice khá nhiều với số lượng TCs </a:t>
                      </a:r>
                      <a:r>
                        <a:rPr lang="vi-VN" sz="800" b="0" i="0" u="none" strike="noStrike" dirty="0" smtClean="0">
                          <a:solidFill>
                            <a:srgbClr val="000000"/>
                          </a:solidFill>
                          <a:effectLst/>
                          <a:latin typeface="Arial Narrow" panose="020B0606020202030204" pitchFamily="34" charset="0"/>
                        </a:rPr>
                        <a:t>lớn.</a:t>
                      </a:r>
                      <a:r>
                        <a:rPr lang="en-US" sz="800" b="0" i="0" u="none" strike="noStrike" dirty="0" smtClean="0">
                          <a:solidFill>
                            <a:srgbClr val="000000"/>
                          </a:solidFill>
                          <a:effectLst/>
                          <a:latin typeface="Arial Narrow" panose="020B0606020202030204" pitchFamily="34" charset="0"/>
                        </a:rPr>
                        <a:t> </a:t>
                      </a:r>
                      <a:r>
                        <a:rPr lang="vi-VN" sz="800" b="0" i="0" u="none" strike="noStrike" dirty="0" smtClean="0">
                          <a:solidFill>
                            <a:srgbClr val="000000"/>
                          </a:solidFill>
                          <a:effectLst/>
                          <a:latin typeface="Arial Narrow" panose="020B0606020202030204" pitchFamily="34" charset="0"/>
                        </a:rPr>
                        <a:t>Nếu </a:t>
                      </a:r>
                      <a:r>
                        <a:rPr lang="vi-VN" sz="800" b="0" i="0" u="none" strike="noStrike" dirty="0">
                          <a:solidFill>
                            <a:srgbClr val="000000"/>
                          </a:solidFill>
                          <a:effectLst/>
                          <a:latin typeface="Arial Narrow" panose="020B0606020202030204" pitchFamily="34" charset="0"/>
                        </a:rPr>
                        <a:t>khai vào mục này thì Overall sẽ rất thấp cho tất cả mọi người. </a:t>
                      </a:r>
                      <a:br>
                        <a:rPr lang="vi-VN" sz="800" b="0" i="0" u="none" strike="noStrike" dirty="0">
                          <a:solidFill>
                            <a:srgbClr val="000000"/>
                          </a:solidFill>
                          <a:effectLst/>
                          <a:latin typeface="Arial Narrow" panose="020B0606020202030204" pitchFamily="34" charset="0"/>
                        </a:rPr>
                      </a:br>
                      <a:r>
                        <a:rPr lang="en-US" sz="800" b="0" i="0" u="none" strike="noStrike" dirty="0" smtClean="0">
                          <a:solidFill>
                            <a:srgbClr val="000000"/>
                          </a:solidFill>
                          <a:effectLst/>
                          <a:latin typeface="Arial Narrow" panose="020B0606020202030204" pitchFamily="34" charset="0"/>
                          <a:sym typeface="Wingdings" panose="05000000000000000000" pitchFamily="2" charset="2"/>
                        </a:rPr>
                        <a:t></a:t>
                      </a:r>
                      <a:r>
                        <a:rPr lang="vi-VN" sz="800" b="0" i="0" u="none" strike="noStrike" dirty="0" smtClean="0">
                          <a:solidFill>
                            <a:srgbClr val="000000"/>
                          </a:solidFill>
                          <a:effectLst/>
                          <a:latin typeface="Arial Narrow" panose="020B0606020202030204" pitchFamily="34" charset="0"/>
                        </a:rPr>
                        <a:t> </a:t>
                      </a:r>
                      <a:r>
                        <a:rPr lang="vi-VN" sz="800" b="0" i="0" u="none" strike="noStrike" dirty="0">
                          <a:solidFill>
                            <a:srgbClr val="000000"/>
                          </a:solidFill>
                          <a:effectLst/>
                          <a:latin typeface="Arial Narrow" panose="020B0606020202030204" pitchFamily="34" charset="0"/>
                        </a:rPr>
                        <a:t>Bọn em có thể khai sang 6-3. OJT&amp; Training cho trường hợp này không?</a:t>
                      </a:r>
                    </a:p>
                  </a:txBody>
                  <a:tcPr marL="4196" marR="4196" marT="4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vi-VN" sz="800" b="1" i="0" u="none" strike="noStrike" kern="1200" dirty="0">
                          <a:solidFill>
                            <a:srgbClr val="000000"/>
                          </a:solidFill>
                          <a:effectLst/>
                          <a:latin typeface="Arial Narrow" panose="020B0606020202030204" pitchFamily="34" charset="0"/>
                          <a:ea typeface="+mn-ea"/>
                          <a:cs typeface="+mn-cs"/>
                        </a:rPr>
                        <a:t>5-31</a:t>
                      </a:r>
                      <a:r>
                        <a:rPr lang="vi-VN" sz="800" b="0" i="0" u="none" strike="noStrike" kern="1200" dirty="0">
                          <a:solidFill>
                            <a:srgbClr val="000000"/>
                          </a:solidFill>
                          <a:effectLst/>
                          <a:latin typeface="Arial Narrow" panose="020B0606020202030204" pitchFamily="34" charset="0"/>
                          <a:ea typeface="+mn-ea"/>
                          <a:cs typeface="+mn-cs"/>
                        </a:rPr>
                        <a:t>. Investigate Manual TCs</a:t>
                      </a:r>
                      <a:br>
                        <a:rPr lang="vi-VN" sz="800" b="0" i="0" u="none" strike="noStrike" kern="1200" dirty="0">
                          <a:solidFill>
                            <a:srgbClr val="000000"/>
                          </a:solidFill>
                          <a:effectLst/>
                          <a:latin typeface="Arial Narrow" panose="020B0606020202030204" pitchFamily="34" charset="0"/>
                          <a:ea typeface="+mn-ea"/>
                          <a:cs typeface="+mn-cs"/>
                        </a:rPr>
                      </a:br>
                      <a:r>
                        <a:rPr lang="vi-VN" sz="800" b="0" i="0" u="none" strike="noStrike" kern="1200" dirty="0">
                          <a:solidFill>
                            <a:srgbClr val="000000"/>
                          </a:solidFill>
                          <a:effectLst/>
                          <a:latin typeface="Arial Narrow" panose="020B0606020202030204" pitchFamily="34" charset="0"/>
                          <a:ea typeface="+mn-ea"/>
                          <a:cs typeface="+mn-cs"/>
                        </a:rPr>
                        <a:t>Lưu ý để note lý do cho Project Overall thấp</a:t>
                      </a:r>
                    </a:p>
                  </a:txBody>
                  <a:tcPr marL="4196" marR="4196" marT="4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5769">
                <a:tc>
                  <a:txBody>
                    <a:bodyPr/>
                    <a:lstStyle/>
                    <a:p>
                      <a:pPr algn="l" fontAlgn="ctr"/>
                      <a:r>
                        <a:rPr lang="vi-VN" sz="800" b="0" i="0" u="none" strike="noStrike">
                          <a:solidFill>
                            <a:srgbClr val="000000"/>
                          </a:solidFill>
                          <a:effectLst/>
                          <a:latin typeface="Arial Narrow" panose="020B0606020202030204" pitchFamily="34" charset="0"/>
                        </a:rPr>
                        <a:t>Em là một new members, đã finish training on job và đã join vào hoạt động offical test của dự án. Tuy nhiên, em xong trước plan và tự practice thêm các TCs khác. Vậy trường hợp em practice TCs này sẽ khai vào mục nào ạ?</a:t>
                      </a:r>
                    </a:p>
                  </a:txBody>
                  <a:tcPr marL="4196" marR="4196" marT="4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800" b="1" i="0" u="none" strike="noStrike" kern="1200" dirty="0">
                          <a:solidFill>
                            <a:srgbClr val="000000"/>
                          </a:solidFill>
                          <a:effectLst/>
                          <a:latin typeface="Arial Narrow" panose="020B0606020202030204" pitchFamily="34" charset="0"/>
                          <a:ea typeface="+mn-ea"/>
                          <a:cs typeface="+mn-cs"/>
                        </a:rPr>
                        <a:t>5-31</a:t>
                      </a:r>
                      <a:r>
                        <a:rPr lang="en-US" sz="800" b="0" i="0" u="none" strike="noStrike" kern="1200" dirty="0">
                          <a:solidFill>
                            <a:srgbClr val="000000"/>
                          </a:solidFill>
                          <a:effectLst/>
                          <a:latin typeface="Arial Narrow" panose="020B0606020202030204" pitchFamily="34" charset="0"/>
                          <a:ea typeface="+mn-ea"/>
                          <a:cs typeface="+mn-cs"/>
                        </a:rPr>
                        <a:t>. Investigate manual test case</a:t>
                      </a:r>
                    </a:p>
                  </a:txBody>
                  <a:tcPr marL="4196" marR="4196" marT="4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655">
                <a:tc>
                  <a:txBody>
                    <a:bodyPr/>
                    <a:lstStyle/>
                    <a:p>
                      <a:pPr algn="l" fontAlgn="ctr"/>
                      <a:r>
                        <a:rPr lang="en-US" sz="800" b="0" i="0" u="none" strike="noStrike">
                          <a:solidFill>
                            <a:srgbClr val="000000"/>
                          </a:solidFill>
                          <a:effectLst/>
                          <a:latin typeface="Arial Narrow" panose="020B0606020202030204" pitchFamily="34" charset="0"/>
                        </a:rPr>
                        <a:t>Chủ động reproduce lại OEM defects thì khai vào mục 5-4.Reproduce test hay 5.28. Verify bugs from External team</a:t>
                      </a:r>
                    </a:p>
                  </a:txBody>
                  <a:tcPr marL="4196" marR="4196" marT="4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800" b="1" i="0" u="none" strike="noStrike" kern="1200" dirty="0">
                          <a:solidFill>
                            <a:srgbClr val="000000"/>
                          </a:solidFill>
                          <a:effectLst/>
                          <a:latin typeface="Arial Narrow" panose="020B0606020202030204" pitchFamily="34" charset="0"/>
                          <a:ea typeface="+mn-ea"/>
                          <a:cs typeface="+mn-cs"/>
                        </a:rPr>
                        <a:t>5-4</a:t>
                      </a:r>
                      <a:r>
                        <a:rPr lang="en-US" sz="800" b="0" i="0" u="none" strike="noStrike" kern="1200" dirty="0">
                          <a:solidFill>
                            <a:srgbClr val="000000"/>
                          </a:solidFill>
                          <a:effectLst/>
                          <a:latin typeface="Arial Narrow" panose="020B0606020202030204" pitchFamily="34" charset="0"/>
                          <a:ea typeface="+mn-ea"/>
                          <a:cs typeface="+mn-cs"/>
                        </a:rPr>
                        <a:t>. Reproduce Test</a:t>
                      </a:r>
                      <a:br>
                        <a:rPr lang="en-US" sz="800" b="0" i="0" u="none" strike="noStrike" kern="1200" dirty="0">
                          <a:solidFill>
                            <a:srgbClr val="000000"/>
                          </a:solidFill>
                          <a:effectLst/>
                          <a:latin typeface="Arial Narrow" panose="020B0606020202030204" pitchFamily="34" charset="0"/>
                          <a:ea typeface="+mn-ea"/>
                          <a:cs typeface="+mn-cs"/>
                        </a:rPr>
                      </a:br>
                      <a:r>
                        <a:rPr lang="en-US" sz="800" b="0" i="0" u="none" strike="noStrike" kern="1200" dirty="0">
                          <a:solidFill>
                            <a:srgbClr val="000000"/>
                          </a:solidFill>
                          <a:effectLst/>
                          <a:latin typeface="Arial Narrow" panose="020B0606020202030204" pitchFamily="34" charset="0"/>
                          <a:ea typeface="+mn-ea"/>
                          <a:cs typeface="+mn-cs"/>
                        </a:rPr>
                        <a:t>Note </a:t>
                      </a:r>
                      <a:r>
                        <a:rPr lang="en-US" sz="800" b="0" i="0" u="none" strike="noStrike" kern="1200" dirty="0" err="1">
                          <a:solidFill>
                            <a:srgbClr val="000000"/>
                          </a:solidFill>
                          <a:effectLst/>
                          <a:latin typeface="Arial Narrow" panose="020B0606020202030204" pitchFamily="34" charset="0"/>
                          <a:ea typeface="+mn-ea"/>
                          <a:cs typeface="+mn-cs"/>
                        </a:rPr>
                        <a:t>cụ</a:t>
                      </a:r>
                      <a:r>
                        <a:rPr lang="en-US" sz="800" b="0" i="0" u="none" strike="noStrike" kern="1200" dirty="0">
                          <a:solidFill>
                            <a:srgbClr val="000000"/>
                          </a:solidFill>
                          <a:effectLst/>
                          <a:latin typeface="Arial Narrow" panose="020B0606020202030204" pitchFamily="34" charset="0"/>
                          <a:ea typeface="+mn-ea"/>
                          <a:cs typeface="+mn-cs"/>
                        </a:rPr>
                        <a:t> </a:t>
                      </a:r>
                      <a:r>
                        <a:rPr lang="en-US" sz="800" b="0" i="0" u="none" strike="noStrike" kern="1200" dirty="0" err="1">
                          <a:solidFill>
                            <a:srgbClr val="000000"/>
                          </a:solidFill>
                          <a:effectLst/>
                          <a:latin typeface="Arial Narrow" panose="020B0606020202030204" pitchFamily="34" charset="0"/>
                          <a:ea typeface="+mn-ea"/>
                          <a:cs typeface="+mn-cs"/>
                        </a:rPr>
                        <a:t>thể</a:t>
                      </a:r>
                      <a:r>
                        <a:rPr lang="en-US" sz="800" b="0" i="0" u="none" strike="noStrike" kern="1200" dirty="0">
                          <a:solidFill>
                            <a:srgbClr val="000000"/>
                          </a:solidFill>
                          <a:effectLst/>
                          <a:latin typeface="Arial Narrow" panose="020B0606020202030204" pitchFamily="34" charset="0"/>
                          <a:ea typeface="+mn-ea"/>
                          <a:cs typeface="+mn-cs"/>
                        </a:rPr>
                        <a:t> </a:t>
                      </a:r>
                      <a:r>
                        <a:rPr lang="en-US" sz="800" b="0" i="0" u="none" strike="noStrike" kern="1200" dirty="0" err="1">
                          <a:solidFill>
                            <a:srgbClr val="000000"/>
                          </a:solidFill>
                          <a:effectLst/>
                          <a:latin typeface="Arial Narrow" panose="020B0606020202030204" pitchFamily="34" charset="0"/>
                          <a:ea typeface="+mn-ea"/>
                          <a:cs typeface="+mn-cs"/>
                        </a:rPr>
                        <a:t>việc</a:t>
                      </a:r>
                      <a:r>
                        <a:rPr lang="en-US" sz="800" b="0" i="0" u="none" strike="noStrike" kern="1200" dirty="0">
                          <a:solidFill>
                            <a:srgbClr val="000000"/>
                          </a:solidFill>
                          <a:effectLst/>
                          <a:latin typeface="Arial Narrow" panose="020B0606020202030204" pitchFamily="34" charset="0"/>
                          <a:ea typeface="+mn-ea"/>
                          <a:cs typeface="+mn-cs"/>
                        </a:rPr>
                        <a:t> </a:t>
                      </a:r>
                      <a:r>
                        <a:rPr lang="en-US" sz="800" b="0" i="0" u="none" strike="noStrike" kern="1200" dirty="0" err="1">
                          <a:solidFill>
                            <a:srgbClr val="000000"/>
                          </a:solidFill>
                          <a:effectLst/>
                          <a:latin typeface="Arial Narrow" panose="020B0606020202030204" pitchFamily="34" charset="0"/>
                          <a:ea typeface="+mn-ea"/>
                          <a:cs typeface="+mn-cs"/>
                        </a:rPr>
                        <a:t>chủ</a:t>
                      </a:r>
                      <a:r>
                        <a:rPr lang="en-US" sz="800" b="0" i="0" u="none" strike="noStrike" kern="1200" dirty="0">
                          <a:solidFill>
                            <a:srgbClr val="000000"/>
                          </a:solidFill>
                          <a:effectLst/>
                          <a:latin typeface="Arial Narrow" panose="020B0606020202030204" pitchFamily="34" charset="0"/>
                          <a:ea typeface="+mn-ea"/>
                          <a:cs typeface="+mn-cs"/>
                        </a:rPr>
                        <a:t> </a:t>
                      </a:r>
                      <a:r>
                        <a:rPr lang="en-US" sz="800" b="0" i="0" u="none" strike="noStrike" kern="1200" dirty="0" err="1">
                          <a:solidFill>
                            <a:srgbClr val="000000"/>
                          </a:solidFill>
                          <a:effectLst/>
                          <a:latin typeface="Arial Narrow" panose="020B0606020202030204" pitchFamily="34" charset="0"/>
                          <a:ea typeface="+mn-ea"/>
                          <a:cs typeface="+mn-cs"/>
                        </a:rPr>
                        <a:t>động</a:t>
                      </a:r>
                      <a:r>
                        <a:rPr lang="en-US" sz="800" b="0" i="0" u="none" strike="noStrike" kern="1200" dirty="0">
                          <a:solidFill>
                            <a:srgbClr val="000000"/>
                          </a:solidFill>
                          <a:effectLst/>
                          <a:latin typeface="Arial Narrow" panose="020B0606020202030204" pitchFamily="34" charset="0"/>
                          <a:ea typeface="+mn-ea"/>
                          <a:cs typeface="+mn-cs"/>
                        </a:rPr>
                        <a:t> Reproduce</a:t>
                      </a:r>
                    </a:p>
                  </a:txBody>
                  <a:tcPr marL="4196" marR="4196" marT="4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l" fontAlgn="ctr"/>
                      <a:r>
                        <a:rPr lang="vi-VN" sz="800" b="0" i="0" u="none" strike="noStrike">
                          <a:solidFill>
                            <a:srgbClr val="000000"/>
                          </a:solidFill>
                          <a:effectLst/>
                          <a:latin typeface="Arial Narrow" panose="020B0606020202030204" pitchFamily="34" charset="0"/>
                        </a:rPr>
                        <a:t>Trường hợp reproduce opened internal defects ở bản build hiện tại (HQ yêu cầu) em sẽ khai vào mục nào ạ?</a:t>
                      </a:r>
                    </a:p>
                  </a:txBody>
                  <a:tcPr marL="4196" marR="4196" marT="4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800" b="1" i="0" u="none" strike="noStrike" kern="1200" dirty="0">
                          <a:solidFill>
                            <a:srgbClr val="000000"/>
                          </a:solidFill>
                          <a:effectLst/>
                          <a:latin typeface="Arial Narrow" panose="020B0606020202030204" pitchFamily="34" charset="0"/>
                          <a:ea typeface="+mn-ea"/>
                          <a:cs typeface="+mn-cs"/>
                        </a:rPr>
                        <a:t>5-4</a:t>
                      </a:r>
                      <a:r>
                        <a:rPr lang="en-US" sz="800" b="0" i="0" u="none" strike="noStrike" kern="1200" dirty="0">
                          <a:solidFill>
                            <a:srgbClr val="000000"/>
                          </a:solidFill>
                          <a:effectLst/>
                          <a:latin typeface="Arial Narrow" panose="020B0606020202030204" pitchFamily="34" charset="0"/>
                          <a:ea typeface="+mn-ea"/>
                          <a:cs typeface="+mn-cs"/>
                        </a:rPr>
                        <a:t>. Reproduce Test</a:t>
                      </a:r>
                    </a:p>
                  </a:txBody>
                  <a:tcPr marL="4196" marR="4196" marT="4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9" name="실행 단추: 홈 62">
            <a:hlinkClick r:id="rId2" action="ppaction://hlinksldjump" highlightClick="1"/>
          </p:cNvPr>
          <p:cNvSpPr/>
          <p:nvPr/>
        </p:nvSpPr>
        <p:spPr bwMode="auto">
          <a:xfrm>
            <a:off x="9453492" y="6417324"/>
            <a:ext cx="288040" cy="288040"/>
          </a:xfrm>
          <a:prstGeom prst="actionButtonHom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400" b="1" i="0" u="none" strike="noStrike" cap="none" normalizeH="0" baseline="0" dirty="0" smtClean="0">
              <a:ln>
                <a:noFill/>
              </a:ln>
              <a:solidFill>
                <a:schemeClr val="tx1"/>
              </a:solidFill>
              <a:effectLst/>
              <a:latin typeface="Times New Roman" pitchFamily="18" charset="0"/>
              <a:ea typeface="바탕" pitchFamily="18" charset="-127"/>
            </a:endParaRPr>
          </a:p>
        </p:txBody>
      </p:sp>
    </p:spTree>
    <p:extLst>
      <p:ext uri="{BB962C8B-B14F-4D97-AF65-F5344CB8AC3E}">
        <p14:creationId xmlns:p14="http://schemas.microsoft.com/office/powerpoint/2010/main" val="4213401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16"/>
          <p:cNvSpPr>
            <a:spLocks noChangeShapeType="1"/>
          </p:cNvSpPr>
          <p:nvPr/>
        </p:nvSpPr>
        <p:spPr bwMode="auto">
          <a:xfrm>
            <a:off x="0" y="592138"/>
            <a:ext cx="9906000" cy="0"/>
          </a:xfrm>
          <a:prstGeom prst="line">
            <a:avLst/>
          </a:prstGeom>
          <a:noFill/>
          <a:ln w="9525">
            <a:solidFill>
              <a:schemeClr val="tx1"/>
            </a:solidFill>
            <a:round/>
            <a:headEnd/>
            <a:tailEnd/>
          </a:ln>
        </p:spPr>
        <p:txBody>
          <a:bodyPr/>
          <a:lstStyle/>
          <a:p>
            <a:endParaRPr lang="ko-KR" altLang="en-US" dirty="0"/>
          </a:p>
        </p:txBody>
      </p:sp>
      <p:sp>
        <p:nvSpPr>
          <p:cNvPr id="31" name="Text Box 41"/>
          <p:cNvSpPr txBox="1">
            <a:spLocks noChangeArrowheads="1"/>
          </p:cNvSpPr>
          <p:nvPr/>
        </p:nvSpPr>
        <p:spPr bwMode="auto">
          <a:xfrm>
            <a:off x="4688592" y="6669360"/>
            <a:ext cx="511358" cy="1692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hangingPunct="1">
              <a:spcBef>
                <a:spcPct val="50000"/>
              </a:spcBef>
              <a:buFont typeface="Wingdings" pitchFamily="2" charset="2"/>
              <a:buNone/>
            </a:pPr>
            <a:r>
              <a:rPr lang="en-US" altLang="ko-KR" sz="1100" b="1" dirty="0" smtClean="0">
                <a:solidFill>
                  <a:srgbClr val="000000"/>
                </a:solidFill>
                <a:latin typeface="맑은 고딕" panose="020B0503020000020004" pitchFamily="50" charset="-127"/>
                <a:ea typeface="맑은 고딕" panose="020B0503020000020004" pitchFamily="50" charset="-127"/>
              </a:rPr>
              <a:t>A. 5 / 5</a:t>
            </a:r>
            <a:endParaRPr lang="en-US" altLang="ko-KR" sz="1100" b="1" dirty="0">
              <a:solidFill>
                <a:srgbClr val="000000"/>
              </a:solidFill>
              <a:latin typeface="맑은 고딕" panose="020B0503020000020004" pitchFamily="50" charset="-127"/>
              <a:ea typeface="맑은 고딕" panose="020B0503020000020004" pitchFamily="50" charset="-127"/>
            </a:endParaRPr>
          </a:p>
        </p:txBody>
      </p:sp>
      <p:sp>
        <p:nvSpPr>
          <p:cNvPr id="27" name="Text Box 3"/>
          <p:cNvSpPr txBox="1">
            <a:spLocks noChangeArrowheads="1"/>
          </p:cNvSpPr>
          <p:nvPr/>
        </p:nvSpPr>
        <p:spPr bwMode="auto">
          <a:xfrm>
            <a:off x="79270" y="179268"/>
            <a:ext cx="5053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eaLnBrk="1" hangingPunct="1"/>
            <a:r>
              <a:rPr lang="en-US" altLang="ko-KR" sz="1800" b="1" dirty="0" smtClean="0">
                <a:latin typeface="Arial Narrow" panose="020B0606020202030204" pitchFamily="34" charset="0"/>
                <a:ea typeface="LG스마트체 Regular" panose="020B0600000101010101" pitchFamily="50" charset="-127"/>
              </a:rPr>
              <a:t>Appendix. </a:t>
            </a:r>
            <a:r>
              <a:rPr lang="en-US" altLang="ko-KR" sz="1800" b="1" dirty="0">
                <a:latin typeface="Arial Narrow" panose="020B0606020202030204" pitchFamily="34" charset="0"/>
                <a:ea typeface="LG스마트체 Regular" panose="020B0600000101010101" pitchFamily="50" charset="-127"/>
              </a:rPr>
              <a:t>Follow-up &amp; </a:t>
            </a:r>
            <a:r>
              <a:rPr lang="en-US" altLang="ko-KR" sz="1800" b="1" dirty="0" err="1" smtClean="0">
                <a:latin typeface="Arial Narrow" panose="020B0606020202030204" pitchFamily="34" charset="0"/>
                <a:ea typeface="LG스마트체 Regular" panose="020B0600000101010101" pitchFamily="50" charset="-127"/>
              </a:rPr>
              <a:t>Etc</a:t>
            </a:r>
            <a:r>
              <a:rPr lang="en-US" altLang="ko-KR" sz="1800" b="1" dirty="0" smtClean="0">
                <a:latin typeface="Arial Narrow" panose="020B0606020202030204" pitchFamily="34" charset="0"/>
                <a:ea typeface="LG스마트체 Regular" panose="020B0600000101010101" pitchFamily="50" charset="-127"/>
              </a:rPr>
              <a:t>; Day off; Exploratory Test</a:t>
            </a:r>
            <a:endParaRPr lang="ko-KR" altLang="en-US" sz="1800" b="1" dirty="0">
              <a:latin typeface="Arial Narrow" panose="020B0606020202030204" pitchFamily="34" charset="0"/>
              <a:ea typeface="LG스마트체 Regular" panose="020B0600000101010101" pitchFamily="50" charset="-127"/>
            </a:endParaRPr>
          </a:p>
        </p:txBody>
      </p:sp>
      <p:graphicFrame>
        <p:nvGraphicFramePr>
          <p:cNvPr id="3" name="Table 2"/>
          <p:cNvGraphicFramePr>
            <a:graphicFrameLocks noGrp="1"/>
          </p:cNvGraphicFramePr>
          <p:nvPr>
            <p:extLst>
              <p:ext uri="{D42A27DB-BD31-4B8C-83A1-F6EECF244321}">
                <p14:modId xmlns:p14="http://schemas.microsoft.com/office/powerpoint/2010/main" val="3944757749"/>
              </p:ext>
            </p:extLst>
          </p:nvPr>
        </p:nvGraphicFramePr>
        <p:xfrm>
          <a:off x="200472" y="692696"/>
          <a:ext cx="6156685" cy="5939808"/>
        </p:xfrm>
        <a:graphic>
          <a:graphicData uri="http://schemas.openxmlformats.org/drawingml/2006/table">
            <a:tbl>
              <a:tblPr/>
              <a:tblGrid>
                <a:gridCol w="612068"/>
                <a:gridCol w="1368152"/>
                <a:gridCol w="1980220"/>
                <a:gridCol w="360040"/>
                <a:gridCol w="432048"/>
                <a:gridCol w="432048"/>
                <a:gridCol w="468052"/>
                <a:gridCol w="504057"/>
              </a:tblGrid>
              <a:tr h="153134">
                <a:tc rowSpan="2">
                  <a:txBody>
                    <a:bodyPr/>
                    <a:lstStyle/>
                    <a:p>
                      <a:pPr algn="ctr" fontAlgn="ctr"/>
                      <a:r>
                        <a:rPr lang="en-US" sz="900" b="1" i="0" u="none" strike="noStrike" dirty="0">
                          <a:solidFill>
                            <a:srgbClr val="000000"/>
                          </a:solidFill>
                          <a:effectLst/>
                          <a:latin typeface="Arial Narrow" panose="020B0606020202030204" pitchFamily="34" charset="0"/>
                        </a:rPr>
                        <a:t>Category</a:t>
                      </a:r>
                    </a:p>
                  </a:txBody>
                  <a:tcPr marL="6573" marR="6573" marT="6573"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BFBFBF"/>
                    </a:solidFill>
                  </a:tcPr>
                </a:tc>
                <a:tc rowSpan="2">
                  <a:txBody>
                    <a:bodyPr/>
                    <a:lstStyle/>
                    <a:p>
                      <a:pPr algn="ctr" fontAlgn="ctr"/>
                      <a:r>
                        <a:rPr lang="en-US" sz="900" b="1" i="0" u="none" strike="noStrike">
                          <a:solidFill>
                            <a:srgbClr val="000000"/>
                          </a:solidFill>
                          <a:effectLst/>
                          <a:latin typeface="Arial Narrow" panose="020B0606020202030204" pitchFamily="34" charset="0"/>
                        </a:rPr>
                        <a:t>VT Task</a:t>
                      </a:r>
                    </a:p>
                  </a:txBody>
                  <a:tcPr marL="6573" marR="6573" marT="6573"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rowSpan="2">
                  <a:txBody>
                    <a:bodyPr/>
                    <a:lstStyle/>
                    <a:p>
                      <a:pPr algn="ctr" fontAlgn="ctr"/>
                      <a:r>
                        <a:rPr lang="en-US" sz="900" b="1" i="0" u="none" strike="noStrike">
                          <a:solidFill>
                            <a:srgbClr val="000000"/>
                          </a:solidFill>
                          <a:effectLst/>
                          <a:latin typeface="Arial Narrow" panose="020B0606020202030204" pitchFamily="34" charset="0"/>
                        </a:rPr>
                        <a:t>Description (WHEN)</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rowSpan="2">
                  <a:txBody>
                    <a:bodyPr/>
                    <a:lstStyle/>
                    <a:p>
                      <a:pPr algn="ctr" fontAlgn="ctr"/>
                      <a:r>
                        <a:rPr lang="en-US" sz="900" b="1" i="0" u="none" strike="noStrike" dirty="0">
                          <a:solidFill>
                            <a:srgbClr val="000000"/>
                          </a:solidFill>
                          <a:effectLst/>
                          <a:latin typeface="Arial Narrow" panose="020B0606020202030204" pitchFamily="34" charset="0"/>
                        </a:rPr>
                        <a:t>Remark</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gridSpan="2">
                  <a:txBody>
                    <a:bodyPr/>
                    <a:lstStyle/>
                    <a:p>
                      <a:pPr algn="ctr" fontAlgn="ctr"/>
                      <a:r>
                        <a:rPr lang="en-US" sz="900" b="1" i="0" u="none" strike="noStrike">
                          <a:solidFill>
                            <a:srgbClr val="000000"/>
                          </a:solidFill>
                          <a:effectLst/>
                          <a:latin typeface="Arial Narrow" panose="020B0606020202030204" pitchFamily="34" charset="0"/>
                        </a:rPr>
                        <a:t>Personal KPI</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rowSpan="2">
                  <a:txBody>
                    <a:bodyPr/>
                    <a:lstStyle/>
                    <a:p>
                      <a:pPr algn="ctr" fontAlgn="ctr"/>
                      <a:r>
                        <a:rPr lang="en-US" sz="900" b="1" i="0" u="none" strike="noStrike">
                          <a:solidFill>
                            <a:srgbClr val="000000"/>
                          </a:solidFill>
                          <a:effectLst/>
                          <a:latin typeface="Arial Narrow" panose="020B0606020202030204" pitchFamily="34" charset="0"/>
                        </a:rPr>
                        <a:t>Project KPI (Overall)</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rowSpan="2">
                  <a:txBody>
                    <a:bodyPr/>
                    <a:lstStyle/>
                    <a:p>
                      <a:pPr algn="ctr" fontAlgn="ctr"/>
                      <a:r>
                        <a:rPr lang="en-US" sz="900" b="1" i="0" u="none" strike="noStrike">
                          <a:solidFill>
                            <a:srgbClr val="000000"/>
                          </a:solidFill>
                          <a:effectLst/>
                          <a:latin typeface="Arial Narrow" panose="020B0606020202030204" pitchFamily="34" charset="0"/>
                        </a:rPr>
                        <a:t>Related KPIs</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30627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900" b="1" i="0" u="none" strike="noStrike">
                          <a:solidFill>
                            <a:srgbClr val="000000"/>
                          </a:solidFill>
                          <a:effectLst/>
                          <a:latin typeface="Arial Narrow" panose="020B0606020202030204" pitchFamily="34" charset="0"/>
                        </a:rPr>
                        <a:t>Focused </a:t>
                      </a:r>
                      <a:br>
                        <a:rPr lang="en-US" sz="900" b="1" i="0" u="none" strike="noStrike">
                          <a:solidFill>
                            <a:srgbClr val="000000"/>
                          </a:solidFill>
                          <a:effectLst/>
                          <a:latin typeface="Arial Narrow" panose="020B0606020202030204" pitchFamily="34" charset="0"/>
                        </a:rPr>
                      </a:br>
                      <a:r>
                        <a:rPr lang="en-US" sz="900" b="1" i="0" u="none" strike="noStrike">
                          <a:solidFill>
                            <a:srgbClr val="000000"/>
                          </a:solidFill>
                          <a:effectLst/>
                          <a:latin typeface="Arial Narrow" panose="020B0606020202030204" pitchFamily="34" charset="0"/>
                        </a:rPr>
                        <a:t>Prod.</a:t>
                      </a:r>
                    </a:p>
                  </a:txBody>
                  <a:tcPr marL="6573" marR="6573" marT="65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rial Narrow" panose="020B0606020202030204" pitchFamily="34" charset="0"/>
                        </a:rPr>
                        <a:t>Overall </a:t>
                      </a:r>
                      <a:br>
                        <a:rPr lang="en-US" sz="900" b="1" i="0" u="none" strike="noStrike">
                          <a:solidFill>
                            <a:srgbClr val="000000"/>
                          </a:solidFill>
                          <a:effectLst/>
                          <a:latin typeface="Arial Narrow" panose="020B0606020202030204" pitchFamily="34" charset="0"/>
                        </a:rPr>
                      </a:br>
                      <a:r>
                        <a:rPr lang="en-US" sz="900" b="1" i="0" u="none" strike="noStrike">
                          <a:solidFill>
                            <a:srgbClr val="000000"/>
                          </a:solidFill>
                          <a:effectLst/>
                          <a:latin typeface="Arial Narrow" panose="020B0606020202030204" pitchFamily="34" charset="0"/>
                        </a:rPr>
                        <a:t>Prod.</a:t>
                      </a:r>
                    </a:p>
                  </a:txBody>
                  <a:tcPr marL="6573" marR="6573" marT="65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endParaRPr lang="en-US"/>
                    </a:p>
                  </a:txBody>
                  <a:tcPr/>
                </a:tc>
                <a:tc vMerge="1">
                  <a:txBody>
                    <a:bodyPr/>
                    <a:lstStyle/>
                    <a:p>
                      <a:endParaRPr lang="en-US"/>
                    </a:p>
                  </a:txBody>
                  <a:tcPr/>
                </a:tc>
              </a:tr>
              <a:tr h="422737">
                <a:tc rowSpan="8">
                  <a:txBody>
                    <a:bodyPr/>
                    <a:lstStyle/>
                    <a:p>
                      <a:pPr algn="ctr" fontAlgn="ctr"/>
                      <a:r>
                        <a:rPr lang="en-US" sz="900" b="1" i="0" u="none" strike="noStrike" dirty="0">
                          <a:solidFill>
                            <a:srgbClr val="000000"/>
                          </a:solidFill>
                          <a:effectLst/>
                          <a:latin typeface="Arial Narrow" panose="020B0606020202030204" pitchFamily="34" charset="0"/>
                        </a:rPr>
                        <a:t>6. Follow-up &amp; </a:t>
                      </a:r>
                      <a:r>
                        <a:rPr lang="en-US" sz="900" b="1" i="0" u="none" strike="noStrike" dirty="0" err="1">
                          <a:solidFill>
                            <a:srgbClr val="000000"/>
                          </a:solidFill>
                          <a:effectLst/>
                          <a:latin typeface="Arial Narrow" panose="020B0606020202030204" pitchFamily="34" charset="0"/>
                        </a:rPr>
                        <a:t>Etc</a:t>
                      </a:r>
                      <a:endParaRPr lang="en-US" sz="900" b="1" i="0" u="none" strike="noStrike" dirty="0">
                        <a:solidFill>
                          <a:srgbClr val="000000"/>
                        </a:solidFill>
                        <a:effectLst/>
                        <a:latin typeface="Arial Narrow" panose="020B0606020202030204" pitchFamily="34" charset="0"/>
                      </a:endParaRPr>
                    </a:p>
                  </a:txBody>
                  <a:tcPr marL="6573" marR="6573" marT="6573"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60325" indent="0" algn="l" fontAlgn="ctr"/>
                      <a:r>
                        <a:rPr lang="en-US" sz="900" b="0" i="0" u="none" strike="noStrike" dirty="0">
                          <a:solidFill>
                            <a:srgbClr val="000000"/>
                          </a:solidFill>
                          <a:effectLst/>
                          <a:latin typeface="Arial Narrow" panose="020B0606020202030204" pitchFamily="34" charset="0"/>
                        </a:rPr>
                        <a:t>6-2. Test Process review/improvement</a:t>
                      </a:r>
                    </a:p>
                  </a:txBody>
                  <a:tcPr marL="6573" marR="6573" marT="6573"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fontAlgn="ctr"/>
                      <a:r>
                        <a:rPr lang="en-US" sz="900" b="0" i="0" u="none" strike="noStrike" dirty="0" smtClean="0">
                          <a:solidFill>
                            <a:srgbClr val="00B050"/>
                          </a:solidFill>
                          <a:effectLst/>
                          <a:latin typeface="Arial Narrow" panose="020B0606020202030204" pitchFamily="34" charset="0"/>
                        </a:rPr>
                        <a:t>- </a:t>
                      </a:r>
                      <a:r>
                        <a:rPr lang="en-US" sz="900" b="0" i="0" u="none" strike="noStrike" dirty="0">
                          <a:solidFill>
                            <a:srgbClr val="00B050"/>
                          </a:solidFill>
                          <a:effectLst/>
                          <a:latin typeface="Arial Narrow" panose="020B0606020202030204" pitchFamily="34" charset="0"/>
                        </a:rPr>
                        <a:t>Review/audit process or outcomes (ex. TCs, Defects, Q&amp;A)</a:t>
                      </a:r>
                      <a:br>
                        <a:rPr lang="en-US" sz="900" b="0" i="0" u="none" strike="noStrike" dirty="0">
                          <a:solidFill>
                            <a:srgbClr val="00B050"/>
                          </a:solidFill>
                          <a:effectLst/>
                          <a:latin typeface="Arial Narrow" panose="020B0606020202030204" pitchFamily="34" charset="0"/>
                        </a:rPr>
                      </a:br>
                      <a:r>
                        <a:rPr lang="en-US" sz="900" b="0" i="0" u="none" strike="noStrike" dirty="0">
                          <a:solidFill>
                            <a:srgbClr val="00B050"/>
                          </a:solidFill>
                          <a:effectLst/>
                          <a:latin typeface="Arial Narrow" panose="020B0606020202030204" pitchFamily="34" charset="0"/>
                        </a:rPr>
                        <a:t>- Support making tools/scripts</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Narrow" panose="020B0606020202030204" pitchFamily="34" charset="0"/>
                        </a:rPr>
                        <a:t> </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al Narrow" panose="020B0606020202030204" pitchFamily="34" charset="0"/>
                        </a:rPr>
                        <a:t> </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1196">
                <a:tc vMerge="1">
                  <a:txBody>
                    <a:bodyPr/>
                    <a:lstStyle/>
                    <a:p>
                      <a:endParaRPr lang="en-US"/>
                    </a:p>
                  </a:txBody>
                  <a:tcPr/>
                </a:tc>
                <a:tc>
                  <a:txBody>
                    <a:bodyPr/>
                    <a:lstStyle/>
                    <a:p>
                      <a:pPr marL="60325" indent="0" algn="l" defTabSz="914400" rtl="0" eaLnBrk="1" fontAlgn="ctr" latinLnBrk="0" hangingPunct="1"/>
                      <a:r>
                        <a:rPr lang="en-US" sz="900" b="0" i="0" u="none" strike="noStrike" dirty="0">
                          <a:solidFill>
                            <a:srgbClr val="000000"/>
                          </a:solidFill>
                          <a:effectLst/>
                          <a:latin typeface="Arial Narrow" panose="020B0606020202030204" pitchFamily="34" charset="0"/>
                        </a:rPr>
                        <a:t>6-3. OJT </a:t>
                      </a:r>
                      <a:r>
                        <a:rPr lang="en-US" sz="900" b="0" i="0" u="none" strike="noStrike" kern="1200" dirty="0">
                          <a:solidFill>
                            <a:srgbClr val="000000"/>
                          </a:solidFill>
                          <a:effectLst/>
                          <a:latin typeface="Arial Narrow" panose="020B0606020202030204" pitchFamily="34" charset="0"/>
                          <a:ea typeface="+mn-ea"/>
                          <a:cs typeface="+mn-cs"/>
                        </a:rPr>
                        <a:t>&amp; Training</a:t>
                      </a:r>
                    </a:p>
                  </a:txBody>
                  <a:tcPr marL="6573" marR="6573" marT="6573"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fontAlgn="ctr"/>
                      <a:r>
                        <a:rPr lang="en-US" sz="900" b="0" i="0" u="none" strike="noStrike" dirty="0">
                          <a:solidFill>
                            <a:srgbClr val="000000"/>
                          </a:solidFill>
                          <a:effectLst/>
                          <a:latin typeface="Arial Narrow" panose="020B0606020202030204" pitchFamily="34" charset="0"/>
                        </a:rPr>
                        <a:t>- All activities related to </a:t>
                      </a:r>
                      <a:r>
                        <a:rPr lang="en-US" sz="900" b="1" i="0" u="none" strike="noStrike" dirty="0">
                          <a:solidFill>
                            <a:srgbClr val="000000"/>
                          </a:solidFill>
                          <a:effectLst/>
                          <a:latin typeface="Arial Narrow" panose="020B0606020202030204" pitchFamily="34" charset="0"/>
                        </a:rPr>
                        <a:t>VT</a:t>
                      </a:r>
                      <a:r>
                        <a:rPr lang="en-US" sz="900" b="0" i="0" u="none" strike="noStrike" dirty="0">
                          <a:solidFill>
                            <a:srgbClr val="000000"/>
                          </a:solidFill>
                          <a:effectLst/>
                          <a:latin typeface="Arial Narrow" panose="020B0606020202030204" pitchFamily="34" charset="0"/>
                        </a:rPr>
                        <a:t> Training/CBL: </a:t>
                      </a:r>
                      <a:br>
                        <a:rPr lang="en-US" sz="900" b="0" i="0" u="none" strike="noStrike" dirty="0">
                          <a:solidFill>
                            <a:srgbClr val="000000"/>
                          </a:solidFill>
                          <a:effectLst/>
                          <a:latin typeface="Arial Narrow" panose="020B0606020202030204" pitchFamily="34" charset="0"/>
                        </a:rPr>
                      </a:br>
                      <a:r>
                        <a:rPr lang="en-US" sz="900" b="0" i="0" u="none" strike="noStrike" dirty="0">
                          <a:solidFill>
                            <a:srgbClr val="000000"/>
                          </a:solidFill>
                          <a:effectLst/>
                          <a:latin typeface="Arial Narrow" panose="020B0606020202030204" pitchFamily="34" charset="0"/>
                        </a:rPr>
                        <a:t>   + Create, review, update the training material</a:t>
                      </a:r>
                      <a:br>
                        <a:rPr lang="en-US" sz="900" b="0" i="0" u="none" strike="noStrike" dirty="0">
                          <a:solidFill>
                            <a:srgbClr val="000000"/>
                          </a:solidFill>
                          <a:effectLst/>
                          <a:latin typeface="Arial Narrow" panose="020B0606020202030204" pitchFamily="34" charset="0"/>
                        </a:rPr>
                      </a:br>
                      <a:r>
                        <a:rPr lang="en-US" sz="900" b="0" i="0" u="none" strike="noStrike" dirty="0">
                          <a:solidFill>
                            <a:srgbClr val="000000"/>
                          </a:solidFill>
                          <a:effectLst/>
                          <a:latin typeface="Arial Narrow" panose="020B0606020202030204" pitchFamily="34" charset="0"/>
                        </a:rPr>
                        <a:t>   + New member join project (during probation time only): </a:t>
                      </a:r>
                      <a:r>
                        <a:rPr lang="en-US" sz="900" b="0" i="0" u="none" strike="noStrike" dirty="0" err="1">
                          <a:solidFill>
                            <a:srgbClr val="000000"/>
                          </a:solidFill>
                          <a:effectLst/>
                          <a:latin typeface="Arial Narrow" panose="020B0606020202030204" pitchFamily="34" charset="0"/>
                        </a:rPr>
                        <a:t>practise</a:t>
                      </a:r>
                      <a:r>
                        <a:rPr lang="en-US" sz="900" b="0" i="0" u="none" strike="noStrike" dirty="0">
                          <a:solidFill>
                            <a:srgbClr val="000000"/>
                          </a:solidFill>
                          <a:effectLst/>
                          <a:latin typeface="Arial Narrow" panose="020B0606020202030204" pitchFamily="34" charset="0"/>
                        </a:rPr>
                        <a:t> TCs, investigate/study documents </a:t>
                      </a:r>
                      <a:br>
                        <a:rPr lang="en-US" sz="900" b="0" i="0" u="none" strike="noStrike" dirty="0">
                          <a:solidFill>
                            <a:srgbClr val="000000"/>
                          </a:solidFill>
                          <a:effectLst/>
                          <a:latin typeface="Arial Narrow" panose="020B0606020202030204" pitchFamily="34" charset="0"/>
                        </a:rPr>
                      </a:br>
                      <a:r>
                        <a:rPr lang="en-US" sz="900" b="0" i="0" u="none" strike="noStrike" dirty="0">
                          <a:solidFill>
                            <a:srgbClr val="00B050"/>
                          </a:solidFill>
                          <a:effectLst/>
                          <a:latin typeface="Arial Narrow" panose="020B0606020202030204" pitchFamily="34" charset="0"/>
                        </a:rPr>
                        <a:t>- Setup environment for training</a:t>
                      </a:r>
                      <a:br>
                        <a:rPr lang="en-US" sz="900" b="0" i="0" u="none" strike="noStrike" dirty="0">
                          <a:solidFill>
                            <a:srgbClr val="00B050"/>
                          </a:solidFill>
                          <a:effectLst/>
                          <a:latin typeface="Arial Narrow" panose="020B0606020202030204" pitchFamily="34" charset="0"/>
                        </a:rPr>
                      </a:br>
                      <a:r>
                        <a:rPr lang="en-US" sz="900" b="0" i="0" u="none" strike="noStrike" dirty="0">
                          <a:solidFill>
                            <a:srgbClr val="00B050"/>
                          </a:solidFill>
                          <a:effectLst/>
                          <a:latin typeface="Arial Narrow" panose="020B0606020202030204" pitchFamily="34" charset="0"/>
                        </a:rPr>
                        <a:t>- Conduct training for other members</a:t>
                      </a:r>
                      <a:br>
                        <a:rPr lang="en-US" sz="900" b="0" i="0" u="none" strike="noStrike" dirty="0">
                          <a:solidFill>
                            <a:srgbClr val="00B050"/>
                          </a:solidFill>
                          <a:effectLst/>
                          <a:latin typeface="Arial Narrow" panose="020B0606020202030204" pitchFamily="34" charset="0"/>
                        </a:rPr>
                      </a:br>
                      <a:r>
                        <a:rPr lang="en-US" sz="900" b="0" i="0" u="none" strike="noStrike" dirty="0">
                          <a:solidFill>
                            <a:srgbClr val="00B050"/>
                          </a:solidFill>
                          <a:effectLst/>
                          <a:latin typeface="Arial Narrow" panose="020B0606020202030204" pitchFamily="34" charset="0"/>
                        </a:rPr>
                        <a:t>- Trainer/Trainee has Cross Training (to switch functions,...)</a:t>
                      </a:r>
                      <a:endParaRPr lang="en-US" sz="900" b="0" i="0" u="none" strike="noStrike" dirty="0">
                        <a:solidFill>
                          <a:srgbClr val="000000"/>
                        </a:solidFill>
                        <a:effectLst/>
                        <a:latin typeface="Arial Narrow" panose="020B0606020202030204" pitchFamily="34" charset="0"/>
                      </a:endParaRP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Narrow" panose="020B0606020202030204" pitchFamily="34" charset="0"/>
                        </a:rPr>
                        <a:t> </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al Narrow" panose="020B0606020202030204" pitchFamily="34" charset="0"/>
                        </a:rPr>
                        <a:t> </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2737">
                <a:tc vMerge="1">
                  <a:txBody>
                    <a:bodyPr/>
                    <a:lstStyle/>
                    <a:p>
                      <a:endParaRPr lang="en-US"/>
                    </a:p>
                  </a:txBody>
                  <a:tcPr/>
                </a:tc>
                <a:tc>
                  <a:txBody>
                    <a:bodyPr/>
                    <a:lstStyle/>
                    <a:p>
                      <a:pPr marL="60325" indent="0" algn="l" defTabSz="914400" rtl="0" eaLnBrk="1" fontAlgn="ctr" latinLnBrk="0" hangingPunct="1"/>
                      <a:r>
                        <a:rPr lang="en-US" sz="900" b="0" i="0" u="none" strike="noStrike" kern="1200">
                          <a:solidFill>
                            <a:srgbClr val="000000"/>
                          </a:solidFill>
                          <a:effectLst/>
                          <a:latin typeface="Arial Narrow" panose="020B0606020202030204" pitchFamily="34" charset="0"/>
                          <a:ea typeface="+mn-ea"/>
                          <a:cs typeface="+mn-cs"/>
                        </a:rPr>
                        <a:t>6-4. Seminar</a:t>
                      </a:r>
                    </a:p>
                  </a:txBody>
                  <a:tcPr marL="6573" marR="6573" marT="6573"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fontAlgn="ctr">
                        <a:tabLst>
                          <a:tab pos="60325" algn="l"/>
                        </a:tabLst>
                      </a:pPr>
                      <a:r>
                        <a:rPr lang="en-US" sz="900" b="0" i="0" u="none" strike="noStrike" dirty="0">
                          <a:solidFill>
                            <a:srgbClr val="000000"/>
                          </a:solidFill>
                          <a:effectLst/>
                          <a:latin typeface="Arial Narrow" panose="020B0606020202030204" pitchFamily="34" charset="0"/>
                        </a:rPr>
                        <a:t>All activities of VT seminars: Create, review, conduct and participate the technical presentation, sharing, seminar and workshop</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70C0"/>
                          </a:solidFill>
                          <a:effectLst/>
                          <a:latin typeface="Arial Narrow" panose="020B0606020202030204" pitchFamily="34" charset="0"/>
                        </a:rPr>
                        <a:t> </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al Narrow" panose="020B0606020202030204" pitchFamily="34" charset="0"/>
                        </a:rPr>
                        <a:t> </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6584">
                <a:tc vMerge="1">
                  <a:txBody>
                    <a:bodyPr/>
                    <a:lstStyle/>
                    <a:p>
                      <a:endParaRPr lang="en-US"/>
                    </a:p>
                  </a:txBody>
                  <a:tcPr/>
                </a:tc>
                <a:tc>
                  <a:txBody>
                    <a:bodyPr/>
                    <a:lstStyle/>
                    <a:p>
                      <a:pPr marL="60325" indent="0" algn="l" defTabSz="914400" rtl="0" eaLnBrk="1" fontAlgn="ctr" latinLnBrk="0" hangingPunct="1"/>
                      <a:r>
                        <a:rPr lang="en-US" sz="900" b="0" i="0" u="none" strike="noStrike" kern="1200">
                          <a:solidFill>
                            <a:srgbClr val="000000"/>
                          </a:solidFill>
                          <a:effectLst/>
                          <a:latin typeface="Arial Narrow" panose="020B0606020202030204" pitchFamily="34" charset="0"/>
                          <a:ea typeface="+mn-ea"/>
                          <a:cs typeface="+mn-cs"/>
                        </a:rPr>
                        <a:t>6-6. Equipment management</a:t>
                      </a:r>
                    </a:p>
                  </a:txBody>
                  <a:tcPr marL="6573" marR="6573" marT="6573"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fontAlgn="ctr"/>
                      <a:r>
                        <a:rPr lang="en-US" sz="900" b="0" i="0" u="none" strike="noStrike" dirty="0">
                          <a:solidFill>
                            <a:srgbClr val="000000"/>
                          </a:solidFill>
                          <a:effectLst/>
                          <a:latin typeface="Arial Narrow" panose="020B0606020202030204" pitchFamily="34" charset="0"/>
                        </a:rPr>
                        <a:t>Manage equipment</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al Narrow" panose="020B0606020202030204" pitchFamily="34" charset="0"/>
                        </a:rPr>
                        <a:t> </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al Narrow" panose="020B0606020202030204" pitchFamily="34" charset="0"/>
                        </a:rPr>
                        <a:t> </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75043">
                <a:tc vMerge="1">
                  <a:txBody>
                    <a:bodyPr/>
                    <a:lstStyle/>
                    <a:p>
                      <a:endParaRPr lang="en-US"/>
                    </a:p>
                  </a:txBody>
                  <a:tcPr/>
                </a:tc>
                <a:tc>
                  <a:txBody>
                    <a:bodyPr/>
                    <a:lstStyle/>
                    <a:p>
                      <a:pPr marL="60325" indent="0" algn="l" defTabSz="914400" rtl="0" eaLnBrk="1" fontAlgn="ctr" latinLnBrk="0" hangingPunct="1"/>
                      <a:r>
                        <a:rPr lang="en-US" sz="900" b="0" i="0" u="none" strike="noStrike" kern="1200">
                          <a:solidFill>
                            <a:srgbClr val="000000"/>
                          </a:solidFill>
                          <a:effectLst/>
                          <a:latin typeface="Arial Narrow" panose="020B0606020202030204" pitchFamily="34" charset="0"/>
                          <a:ea typeface="+mn-ea"/>
                          <a:cs typeface="+mn-cs"/>
                        </a:rPr>
                        <a:t>6-7. Attend meeting</a:t>
                      </a:r>
                    </a:p>
                  </a:txBody>
                  <a:tcPr marL="6573" marR="6573" marT="6573"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fontAlgn="ctr"/>
                      <a:r>
                        <a:rPr lang="en-US" sz="900" b="0" i="0" u="none" strike="noStrike" dirty="0">
                          <a:solidFill>
                            <a:srgbClr val="00B050"/>
                          </a:solidFill>
                          <a:effectLst/>
                          <a:latin typeface="Arial Narrow" panose="020B0606020202030204" pitchFamily="34" charset="0"/>
                        </a:rPr>
                        <a:t>Meeting for non-executing phase or other company works</a:t>
                      </a:r>
                      <a:br>
                        <a:rPr lang="en-US" sz="900" b="0" i="0" u="none" strike="noStrike" dirty="0">
                          <a:solidFill>
                            <a:srgbClr val="00B050"/>
                          </a:solidFill>
                          <a:effectLst/>
                          <a:latin typeface="Arial Narrow" panose="020B0606020202030204" pitchFamily="34" charset="0"/>
                        </a:rPr>
                      </a:br>
                      <a:r>
                        <a:rPr lang="en-US" sz="900" b="0" i="0" u="none" strike="noStrike" dirty="0">
                          <a:solidFill>
                            <a:srgbClr val="00B050"/>
                          </a:solidFill>
                          <a:effectLst/>
                          <a:latin typeface="Arial Narrow" panose="020B0606020202030204" pitchFamily="34" charset="0"/>
                        </a:rPr>
                        <a:t>- VT Task meeting</a:t>
                      </a:r>
                      <a:br>
                        <a:rPr lang="en-US" sz="900" b="0" i="0" u="none" strike="noStrike" dirty="0">
                          <a:solidFill>
                            <a:srgbClr val="00B050"/>
                          </a:solidFill>
                          <a:effectLst/>
                          <a:latin typeface="Arial Narrow" panose="020B0606020202030204" pitchFamily="34" charset="0"/>
                        </a:rPr>
                      </a:br>
                      <a:r>
                        <a:rPr lang="en-US" sz="900" b="0" i="0" u="none" strike="noStrike" dirty="0">
                          <a:solidFill>
                            <a:srgbClr val="00B050"/>
                          </a:solidFill>
                          <a:effectLst/>
                          <a:latin typeface="Arial Narrow" panose="020B0606020202030204" pitchFamily="34" charset="0"/>
                        </a:rPr>
                        <a:t>- Team Contribution activities (CA, GA, test equipment management, Process documents,…)</a:t>
                      </a:r>
                      <a:br>
                        <a:rPr lang="en-US" sz="900" b="0" i="0" u="none" strike="noStrike" dirty="0">
                          <a:solidFill>
                            <a:srgbClr val="00B050"/>
                          </a:solidFill>
                          <a:effectLst/>
                          <a:latin typeface="Arial Narrow" panose="020B0606020202030204" pitchFamily="34" charset="0"/>
                        </a:rPr>
                      </a:br>
                      <a:r>
                        <a:rPr lang="en-US" sz="900" b="0" i="0" u="none" strike="noStrike" dirty="0">
                          <a:solidFill>
                            <a:srgbClr val="00B050"/>
                          </a:solidFill>
                          <a:effectLst/>
                          <a:latin typeface="Arial Narrow" panose="020B0606020202030204" pitchFamily="34" charset="0"/>
                        </a:rPr>
                        <a:t>- 1:1 Caring, Self-evaluation</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al Narrow" panose="020B0606020202030204" pitchFamily="34" charset="0"/>
                        </a:rPr>
                        <a:t> </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al Narrow" panose="020B0606020202030204" pitchFamily="34" charset="0"/>
                        </a:rPr>
                        <a:t> </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2737">
                <a:tc vMerge="1">
                  <a:txBody>
                    <a:bodyPr/>
                    <a:lstStyle/>
                    <a:p>
                      <a:endParaRPr lang="en-US"/>
                    </a:p>
                  </a:txBody>
                  <a:tcPr/>
                </a:tc>
                <a:tc>
                  <a:txBody>
                    <a:bodyPr/>
                    <a:lstStyle/>
                    <a:p>
                      <a:pPr marL="60325" indent="0" algn="l" defTabSz="914400" rtl="0" eaLnBrk="1" fontAlgn="ctr" latinLnBrk="0" hangingPunct="1"/>
                      <a:r>
                        <a:rPr lang="en-US" sz="900" b="0" i="0" u="none" strike="noStrike" kern="1200" dirty="0">
                          <a:solidFill>
                            <a:srgbClr val="000000"/>
                          </a:solidFill>
                          <a:effectLst/>
                          <a:latin typeface="Arial Narrow" panose="020B0606020202030204" pitchFamily="34" charset="0"/>
                          <a:ea typeface="+mn-ea"/>
                          <a:cs typeface="+mn-cs"/>
                        </a:rPr>
                        <a:t>6-8. Create a document</a:t>
                      </a:r>
                    </a:p>
                  </a:txBody>
                  <a:tcPr marL="6573" marR="6573" marT="6573"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fontAlgn="ctr"/>
                      <a:r>
                        <a:rPr lang="en-US" sz="900" b="0" i="0" u="none" strike="noStrike" dirty="0">
                          <a:solidFill>
                            <a:srgbClr val="00B050"/>
                          </a:solidFill>
                          <a:effectLst/>
                          <a:latin typeface="Arial Narrow" panose="020B0606020202030204" pitchFamily="34" charset="0"/>
                        </a:rPr>
                        <a:t>- Create any document include sharing document, </a:t>
                      </a:r>
                      <a:r>
                        <a:rPr lang="en-US" sz="900" b="1" i="0" u="none" strike="noStrike" dirty="0">
                          <a:solidFill>
                            <a:srgbClr val="00B050"/>
                          </a:solidFill>
                          <a:effectLst/>
                          <a:latin typeface="Arial Narrow" panose="020B0606020202030204" pitchFamily="34" charset="0"/>
                        </a:rPr>
                        <a:t>Handbook</a:t>
                      </a:r>
                      <a:r>
                        <a:rPr lang="en-US" sz="900" b="0" i="0" u="none" strike="noStrike" dirty="0">
                          <a:solidFill>
                            <a:srgbClr val="00B050"/>
                          </a:solidFill>
                          <a:effectLst/>
                          <a:latin typeface="Arial Narrow" panose="020B0606020202030204" pitchFamily="34" charset="0"/>
                        </a:rPr>
                        <a:t>,…</a:t>
                      </a:r>
                      <a:br>
                        <a:rPr lang="en-US" sz="900" b="0" i="0" u="none" strike="noStrike" dirty="0">
                          <a:solidFill>
                            <a:srgbClr val="00B050"/>
                          </a:solidFill>
                          <a:effectLst/>
                          <a:latin typeface="Arial Narrow" panose="020B0606020202030204" pitchFamily="34" charset="0"/>
                        </a:rPr>
                      </a:br>
                      <a:r>
                        <a:rPr lang="en-US" sz="900" b="0" i="0" u="none" strike="noStrike" dirty="0">
                          <a:solidFill>
                            <a:srgbClr val="00B050"/>
                          </a:solidFill>
                          <a:effectLst/>
                          <a:latin typeface="Arial Narrow" panose="020B0606020202030204" pitchFamily="34" charset="0"/>
                        </a:rPr>
                        <a:t>- Create</a:t>
                      </a:r>
                      <a:r>
                        <a:rPr lang="en-US" sz="900" b="1" i="0" u="none" strike="noStrike" dirty="0">
                          <a:solidFill>
                            <a:srgbClr val="00B050"/>
                          </a:solidFill>
                          <a:effectLst/>
                          <a:latin typeface="Arial Narrow" panose="020B0606020202030204" pitchFamily="34" charset="0"/>
                        </a:rPr>
                        <a:t> common TC Library</a:t>
                      </a:r>
                      <a:endParaRPr lang="en-US" sz="900" b="0" i="0" u="none" strike="noStrike" dirty="0">
                        <a:solidFill>
                          <a:srgbClr val="00B050"/>
                        </a:solidFill>
                        <a:effectLst/>
                        <a:latin typeface="Arial Narrow" panose="020B0606020202030204" pitchFamily="34" charset="0"/>
                      </a:endParaRP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al Narrow" panose="020B0606020202030204" pitchFamily="34" charset="0"/>
                        </a:rPr>
                        <a:t> </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al Narrow" panose="020B0606020202030204" pitchFamily="34" charset="0"/>
                        </a:rPr>
                        <a:t> </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6584">
                <a:tc vMerge="1">
                  <a:txBody>
                    <a:bodyPr/>
                    <a:lstStyle/>
                    <a:p>
                      <a:endParaRPr lang="en-US"/>
                    </a:p>
                  </a:txBody>
                  <a:tcPr/>
                </a:tc>
                <a:tc>
                  <a:txBody>
                    <a:bodyPr/>
                    <a:lstStyle/>
                    <a:p>
                      <a:pPr marL="60325" indent="0" algn="l" defTabSz="914400" rtl="0" eaLnBrk="1" fontAlgn="ctr" latinLnBrk="0" hangingPunct="1"/>
                      <a:r>
                        <a:rPr lang="en-US" sz="900" b="0" i="0" u="none" strike="noStrike" kern="1200">
                          <a:solidFill>
                            <a:srgbClr val="000000"/>
                          </a:solidFill>
                          <a:effectLst/>
                          <a:latin typeface="Arial Narrow" panose="020B0606020202030204" pitchFamily="34" charset="0"/>
                          <a:ea typeface="+mn-ea"/>
                          <a:cs typeface="+mn-cs"/>
                        </a:rPr>
                        <a:t>6-9. Email check &amp; write</a:t>
                      </a:r>
                    </a:p>
                  </a:txBody>
                  <a:tcPr marL="6573" marR="6573" marT="6573"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fontAlgn="ctr"/>
                      <a:r>
                        <a:rPr lang="en-US" sz="900" b="0" i="0" u="none" strike="noStrike" dirty="0">
                          <a:solidFill>
                            <a:srgbClr val="000000"/>
                          </a:solidFill>
                          <a:effectLst/>
                          <a:latin typeface="Arial Narrow" panose="020B0606020202030204" pitchFamily="34" charset="0"/>
                        </a:rPr>
                        <a:t>Check other emails</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al Narrow" panose="020B0606020202030204" pitchFamily="34" charset="0"/>
                        </a:rPr>
                        <a:t> </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al Narrow" panose="020B0606020202030204" pitchFamily="34" charset="0"/>
                        </a:rPr>
                        <a:t> </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6584">
                <a:tc vMerge="1">
                  <a:txBody>
                    <a:bodyPr/>
                    <a:lstStyle/>
                    <a:p>
                      <a:endParaRPr lang="en-US"/>
                    </a:p>
                  </a:txBody>
                  <a:tcPr/>
                </a:tc>
                <a:tc>
                  <a:txBody>
                    <a:bodyPr/>
                    <a:lstStyle/>
                    <a:p>
                      <a:pPr marL="60325" indent="0" algn="l" defTabSz="914400" rtl="0" eaLnBrk="1" fontAlgn="ctr" latinLnBrk="0" hangingPunct="1"/>
                      <a:r>
                        <a:rPr lang="en-US" sz="900" b="0" i="0" u="none" strike="noStrike" kern="1200">
                          <a:solidFill>
                            <a:srgbClr val="000000"/>
                          </a:solidFill>
                          <a:effectLst/>
                          <a:latin typeface="Arial Narrow" panose="020B0606020202030204" pitchFamily="34" charset="0"/>
                          <a:ea typeface="+mn-ea"/>
                          <a:cs typeface="+mn-cs"/>
                        </a:rPr>
                        <a:t>6-10. Etc</a:t>
                      </a:r>
                    </a:p>
                  </a:txBody>
                  <a:tcPr marL="6573" marR="6573" marT="6573"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fontAlgn="ctr"/>
                      <a:r>
                        <a:rPr lang="en-US" sz="900" b="0" i="0" u="none" strike="noStrike" dirty="0">
                          <a:solidFill>
                            <a:srgbClr val="000000"/>
                          </a:solidFill>
                          <a:effectLst/>
                          <a:latin typeface="Arial Narrow" panose="020B0606020202030204" pitchFamily="34" charset="0"/>
                        </a:rPr>
                        <a:t>Etc.</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al Narrow" panose="020B0606020202030204" pitchFamily="34" charset="0"/>
                        </a:rPr>
                        <a:t> </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Narrow" panose="020B0606020202030204" pitchFamily="34" charset="0"/>
                        </a:rPr>
                        <a:t> </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Narrow" panose="020B0606020202030204" pitchFamily="34" charset="0"/>
                        </a:rPr>
                        <a:t> </a:t>
                      </a:r>
                    </a:p>
                  </a:txBody>
                  <a:tcPr marL="6573" marR="6573" marT="65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6584">
                <a:tc rowSpan="4">
                  <a:txBody>
                    <a:bodyPr/>
                    <a:lstStyle/>
                    <a:p>
                      <a:pPr marL="0" algn="ctr" defTabSz="914400" rtl="0" eaLnBrk="1" fontAlgn="ctr" latinLnBrk="0" hangingPunct="1"/>
                      <a:r>
                        <a:rPr lang="en-US" sz="900" b="1" i="0" u="none" strike="noStrike" kern="1200" dirty="0">
                          <a:solidFill>
                            <a:srgbClr val="FF0000"/>
                          </a:solidFill>
                          <a:effectLst/>
                          <a:latin typeface="Arial Narrow" panose="020B0606020202030204" pitchFamily="34" charset="0"/>
                          <a:ea typeface="+mn-ea"/>
                          <a:cs typeface="+mn-cs"/>
                        </a:rPr>
                        <a:t>7. Exploratory Test</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900" b="0" i="0" u="none" strike="noStrike" kern="1200" dirty="0">
                          <a:solidFill>
                            <a:srgbClr val="FF0000"/>
                          </a:solidFill>
                          <a:effectLst/>
                          <a:latin typeface="Arial Narrow" panose="020B0606020202030204" pitchFamily="34" charset="0"/>
                          <a:ea typeface="+mn-ea"/>
                          <a:cs typeface="+mn-cs"/>
                        </a:rPr>
                        <a:t>7-1. Create Test Charter</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900" b="0" i="0" u="none" strike="noStrike" kern="1200">
                          <a:solidFill>
                            <a:srgbClr val="FF0000"/>
                          </a:solidFill>
                          <a:effectLst/>
                          <a:latin typeface="Arial Narrow" panose="020B0606020202030204" pitchFamily="34" charset="0"/>
                          <a:ea typeface="+mn-ea"/>
                          <a:cs typeface="+mn-cs"/>
                        </a:rPr>
                        <a:t>- Investigate all kinds of documents (REQ, Defects, TCs)</a:t>
                      </a:r>
                      <a:br>
                        <a:rPr lang="en-US" sz="900" b="0" i="0" u="none" strike="noStrike" kern="1200">
                          <a:solidFill>
                            <a:srgbClr val="FF0000"/>
                          </a:solidFill>
                          <a:effectLst/>
                          <a:latin typeface="Arial Narrow" panose="020B0606020202030204" pitchFamily="34" charset="0"/>
                          <a:ea typeface="+mn-ea"/>
                          <a:cs typeface="+mn-cs"/>
                        </a:rPr>
                      </a:br>
                      <a:r>
                        <a:rPr lang="en-US" sz="900" b="0" i="0" u="none" strike="noStrike" kern="1200">
                          <a:solidFill>
                            <a:srgbClr val="FF0000"/>
                          </a:solidFill>
                          <a:effectLst/>
                          <a:latin typeface="Arial Narrow" panose="020B0606020202030204" pitchFamily="34" charset="0"/>
                          <a:ea typeface="+mn-ea"/>
                          <a:cs typeface="+mn-cs"/>
                        </a:rPr>
                        <a:t>- Create Test Charter/Test 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900" b="0" i="0" u="none" strike="noStrike" kern="1200">
                          <a:solidFill>
                            <a:srgbClr val="FF0000"/>
                          </a:solidFill>
                          <a:effectLst/>
                          <a:latin typeface="Arial Narrow" panose="020B0606020202030204" pitchFamily="34" charset="0"/>
                          <a:ea typeface="+mn-ea"/>
                          <a:cs typeface="+mn-cs"/>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900" b="0" i="0" u="none" strike="noStrike" kern="1200">
                          <a:solidFill>
                            <a:srgbClr val="FF0000"/>
                          </a:solidFill>
                          <a:effectLst/>
                          <a:latin typeface="Arial Narrow" panose="020B0606020202030204" pitchFamily="34" charset="0"/>
                          <a:ea typeface="+mn-ea"/>
                          <a:cs typeface="+mn-cs"/>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900" b="0" i="0" u="none" strike="noStrike" kern="1200">
                          <a:solidFill>
                            <a:srgbClr val="FF0000"/>
                          </a:solidFill>
                          <a:effectLst/>
                          <a:latin typeface="Arial Narrow" panose="020B0606020202030204" pitchFamily="34" charset="0"/>
                          <a:ea typeface="+mn-ea"/>
                          <a:cs typeface="+mn-cs"/>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900" b="0" i="0" u="none" strike="noStrike" kern="1200">
                          <a:solidFill>
                            <a:srgbClr val="FF0000"/>
                          </a:solidFill>
                          <a:effectLst/>
                          <a:latin typeface="Arial Narrow" panose="020B0606020202030204" pitchFamily="34" charset="0"/>
                          <a:ea typeface="+mn-ea"/>
                          <a:cs typeface="+mn-cs"/>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900" b="0" i="0" u="none" strike="noStrike" kern="1200">
                          <a:solidFill>
                            <a:srgbClr val="FF0000"/>
                          </a:solidFill>
                          <a:effectLst/>
                          <a:latin typeface="Arial Narrow" panose="020B0606020202030204" pitchFamily="34" charset="0"/>
                          <a:ea typeface="+mn-ea"/>
                          <a:cs typeface="+mn-cs"/>
                        </a:rPr>
                        <a:t>TBD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6584">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900" b="0" i="0" u="none" strike="noStrike" kern="1200">
                          <a:solidFill>
                            <a:srgbClr val="FF0000"/>
                          </a:solidFill>
                          <a:effectLst/>
                          <a:latin typeface="Arial Narrow" panose="020B0606020202030204" pitchFamily="34" charset="0"/>
                          <a:ea typeface="+mn-ea"/>
                          <a:cs typeface="+mn-cs"/>
                        </a:rPr>
                        <a:t>7-2. Exploratory Test</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900" b="0" i="0" u="none" strike="noStrike" kern="1200" dirty="0">
                          <a:solidFill>
                            <a:srgbClr val="FF0000"/>
                          </a:solidFill>
                          <a:effectLst/>
                          <a:latin typeface="Arial Narrow" panose="020B0606020202030204" pitchFamily="34" charset="0"/>
                          <a:ea typeface="+mn-ea"/>
                          <a:cs typeface="+mn-cs"/>
                        </a:rPr>
                        <a:t>- Setup Test Environment</a:t>
                      </a:r>
                      <a:br>
                        <a:rPr lang="en-US" sz="900" b="0" i="0" u="none" strike="noStrike" kern="1200" dirty="0">
                          <a:solidFill>
                            <a:srgbClr val="FF0000"/>
                          </a:solidFill>
                          <a:effectLst/>
                          <a:latin typeface="Arial Narrow" panose="020B0606020202030204" pitchFamily="34" charset="0"/>
                          <a:ea typeface="+mn-ea"/>
                          <a:cs typeface="+mn-cs"/>
                        </a:rPr>
                      </a:br>
                      <a:r>
                        <a:rPr lang="en-US" sz="900" b="0" i="0" u="none" strike="noStrike" kern="1200" dirty="0">
                          <a:solidFill>
                            <a:srgbClr val="FF0000"/>
                          </a:solidFill>
                          <a:effectLst/>
                          <a:latin typeface="Arial Narrow" panose="020B0606020202030204" pitchFamily="34" charset="0"/>
                          <a:ea typeface="+mn-ea"/>
                          <a:cs typeface="+mn-cs"/>
                        </a:rPr>
                        <a:t>- Exploratory 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900" b="0" i="0" u="none" strike="noStrike" kern="1200">
                          <a:solidFill>
                            <a:srgbClr val="FF0000"/>
                          </a:solidFill>
                          <a:effectLst/>
                          <a:latin typeface="Arial Narrow" panose="020B0606020202030204" pitchFamily="34" charset="0"/>
                          <a:ea typeface="+mn-ea"/>
                          <a:cs typeface="+mn-cs"/>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900" b="0" i="0" u="none" strike="noStrike" kern="1200">
                          <a:solidFill>
                            <a:srgbClr val="FF0000"/>
                          </a:solidFill>
                          <a:effectLst/>
                          <a:latin typeface="Arial Narrow" panose="020B0606020202030204" pitchFamily="34" charset="0"/>
                          <a:ea typeface="+mn-ea"/>
                          <a:cs typeface="+mn-cs"/>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900" b="0" i="0" u="none" strike="noStrike" kern="1200">
                          <a:solidFill>
                            <a:srgbClr val="FF0000"/>
                          </a:solidFill>
                          <a:effectLst/>
                          <a:latin typeface="Arial Narrow" panose="020B0606020202030204" pitchFamily="34" charset="0"/>
                          <a:ea typeface="+mn-ea"/>
                          <a:cs typeface="+mn-cs"/>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900" b="0" i="0" u="none" strike="noStrike" kern="1200">
                          <a:solidFill>
                            <a:srgbClr val="FF0000"/>
                          </a:solidFill>
                          <a:effectLst/>
                          <a:latin typeface="Arial Narrow" panose="020B0606020202030204" pitchFamily="34" charset="0"/>
                          <a:ea typeface="+mn-ea"/>
                          <a:cs typeface="+mn-cs"/>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900" b="0" i="0" u="none" strike="noStrike" kern="1200" dirty="0">
                          <a:solidFill>
                            <a:srgbClr val="FF0000"/>
                          </a:solidFill>
                          <a:effectLst/>
                          <a:latin typeface="Arial Narrow" panose="020B0606020202030204" pitchFamily="34" charset="0"/>
                          <a:ea typeface="+mn-ea"/>
                          <a:cs typeface="+mn-cs"/>
                        </a:rPr>
                        <a:t>TBD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6584">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900" b="0" i="0" u="none" strike="noStrike" kern="1200">
                          <a:solidFill>
                            <a:srgbClr val="FF0000"/>
                          </a:solidFill>
                          <a:effectLst/>
                          <a:latin typeface="Arial Narrow" panose="020B0606020202030204" pitchFamily="34" charset="0"/>
                          <a:ea typeface="+mn-ea"/>
                          <a:cs typeface="+mn-cs"/>
                        </a:rPr>
                        <a:t>7-3. Register ET Defect</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900" b="0" i="0" u="none" strike="noStrike" kern="1200" dirty="0">
                          <a:solidFill>
                            <a:srgbClr val="FF0000"/>
                          </a:solidFill>
                          <a:effectLst/>
                          <a:latin typeface="Arial Narrow" panose="020B0606020202030204" pitchFamily="34" charset="0"/>
                          <a:ea typeface="+mn-ea"/>
                          <a:cs typeface="+mn-cs"/>
                        </a:rPr>
                        <a:t>- Register/Discuss/Verify ET defects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900" b="0" i="0" u="none" strike="noStrike" kern="1200">
                          <a:solidFill>
                            <a:srgbClr val="FF0000"/>
                          </a:solidFill>
                          <a:effectLst/>
                          <a:latin typeface="Arial Narrow" panose="020B0606020202030204" pitchFamily="34" charset="0"/>
                          <a:ea typeface="+mn-ea"/>
                          <a:cs typeface="+mn-cs"/>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900" b="0" i="0" u="none" strike="noStrike" kern="1200">
                          <a:solidFill>
                            <a:srgbClr val="FF0000"/>
                          </a:solidFill>
                          <a:effectLst/>
                          <a:latin typeface="Arial Narrow" panose="020B0606020202030204" pitchFamily="34" charset="0"/>
                          <a:ea typeface="+mn-ea"/>
                          <a:cs typeface="+mn-cs"/>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900" b="0" i="0" u="none" strike="noStrike" kern="1200">
                          <a:solidFill>
                            <a:srgbClr val="FF0000"/>
                          </a:solidFill>
                          <a:effectLst/>
                          <a:latin typeface="Arial Narrow" panose="020B0606020202030204" pitchFamily="34" charset="0"/>
                          <a:ea typeface="+mn-ea"/>
                          <a:cs typeface="+mn-cs"/>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900" b="0" i="0" u="none" strike="noStrike" kern="1200">
                          <a:solidFill>
                            <a:srgbClr val="FF0000"/>
                          </a:solidFill>
                          <a:effectLst/>
                          <a:latin typeface="Arial Narrow" panose="020B0606020202030204" pitchFamily="34" charset="0"/>
                          <a:ea typeface="+mn-ea"/>
                          <a:cs typeface="+mn-cs"/>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900" b="0" i="0" u="none" strike="noStrike" kern="1200">
                          <a:solidFill>
                            <a:srgbClr val="FF0000"/>
                          </a:solidFill>
                          <a:effectLst/>
                          <a:latin typeface="Arial Narrow" panose="020B0606020202030204" pitchFamily="34" charset="0"/>
                          <a:ea typeface="+mn-ea"/>
                          <a:cs typeface="+mn-cs"/>
                        </a:rPr>
                        <a:t>TBD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6584">
                <a:tc v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900" b="0" i="0" u="none" strike="noStrike" kern="1200" dirty="0">
                          <a:solidFill>
                            <a:srgbClr val="FF0000"/>
                          </a:solidFill>
                          <a:effectLst/>
                          <a:latin typeface="Arial Narrow" panose="020B0606020202030204" pitchFamily="34" charset="0"/>
                          <a:ea typeface="+mn-ea"/>
                          <a:cs typeface="+mn-cs"/>
                        </a:rPr>
                        <a:t>7-4. Create ET Test Case</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900" b="0" i="0" u="none" strike="noStrike" kern="1200" dirty="0">
                          <a:solidFill>
                            <a:srgbClr val="FF0000"/>
                          </a:solidFill>
                          <a:effectLst/>
                          <a:latin typeface="Arial Narrow" panose="020B0606020202030204" pitchFamily="34" charset="0"/>
                          <a:ea typeface="+mn-ea"/>
                          <a:cs typeface="+mn-cs"/>
                        </a:rPr>
                        <a:t>Create ET Test Case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900" b="0" i="0" u="none" strike="noStrike" kern="1200">
                          <a:solidFill>
                            <a:srgbClr val="FF0000"/>
                          </a:solidFill>
                          <a:effectLst/>
                          <a:latin typeface="Arial Narrow" panose="020B0606020202030204" pitchFamily="34" charset="0"/>
                          <a:ea typeface="+mn-ea"/>
                          <a:cs typeface="+mn-cs"/>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900" b="0" i="0" u="none" strike="noStrike" kern="1200">
                          <a:solidFill>
                            <a:srgbClr val="FF0000"/>
                          </a:solidFill>
                          <a:effectLst/>
                          <a:latin typeface="Arial Narrow" panose="020B0606020202030204" pitchFamily="34" charset="0"/>
                          <a:ea typeface="+mn-ea"/>
                          <a:cs typeface="+mn-cs"/>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900" b="0" i="0" u="none" strike="noStrike" kern="1200">
                          <a:solidFill>
                            <a:srgbClr val="FF0000"/>
                          </a:solidFill>
                          <a:effectLst/>
                          <a:latin typeface="Arial Narrow" panose="020B0606020202030204" pitchFamily="34" charset="0"/>
                          <a:ea typeface="+mn-ea"/>
                          <a:cs typeface="+mn-cs"/>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900" b="0" i="0" u="none" strike="noStrike" kern="1200">
                          <a:solidFill>
                            <a:srgbClr val="FF0000"/>
                          </a:solidFill>
                          <a:effectLst/>
                          <a:latin typeface="Arial Narrow" panose="020B0606020202030204" pitchFamily="34" charset="0"/>
                          <a:ea typeface="+mn-ea"/>
                          <a:cs typeface="+mn-cs"/>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900" b="0" i="0" u="none" strike="noStrike" kern="1200" dirty="0">
                          <a:solidFill>
                            <a:srgbClr val="FF0000"/>
                          </a:solidFill>
                          <a:effectLst/>
                          <a:latin typeface="Arial Narrow" panose="020B0606020202030204" pitchFamily="34" charset="0"/>
                          <a:ea typeface="+mn-ea"/>
                          <a:cs typeface="+mn-cs"/>
                        </a:rPr>
                        <a:t>TBD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6584">
                <a:tc>
                  <a:txBody>
                    <a:bodyPr/>
                    <a:lstStyle/>
                    <a:p>
                      <a:pPr marL="0" algn="ctr" defTabSz="914400" rtl="0" eaLnBrk="1" fontAlgn="ctr" latinLnBrk="0" hangingPunct="1"/>
                      <a:r>
                        <a:rPr lang="en-US" sz="900" b="1" i="0" u="none" strike="noStrike" kern="1200" dirty="0">
                          <a:solidFill>
                            <a:srgbClr val="00B050"/>
                          </a:solidFill>
                          <a:effectLst/>
                          <a:latin typeface="Arial Narrow" panose="020B0606020202030204" pitchFamily="34" charset="0"/>
                          <a:ea typeface="+mn-ea"/>
                          <a:cs typeface="+mn-cs"/>
                        </a:rPr>
                        <a:t>8. Day off (Training, off, etc.)</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60325" indent="0" algn="l" defTabSz="914400" rtl="0" eaLnBrk="1" fontAlgn="ctr" latinLnBrk="0" hangingPunct="1"/>
                      <a:r>
                        <a:rPr lang="en-US" sz="900" b="0" i="0" u="none" strike="noStrike" kern="1200" dirty="0" smtClean="0">
                          <a:solidFill>
                            <a:srgbClr val="00B050"/>
                          </a:solidFill>
                          <a:effectLst/>
                          <a:latin typeface="Arial Narrow" panose="020B0606020202030204" pitchFamily="34" charset="0"/>
                          <a:ea typeface="+mn-ea"/>
                          <a:cs typeface="+mn-cs"/>
                        </a:rPr>
                        <a:t>8</a:t>
                      </a:r>
                      <a:r>
                        <a:rPr lang="en-US" sz="900" b="0" i="0" u="none" strike="noStrike" kern="1200" dirty="0">
                          <a:solidFill>
                            <a:srgbClr val="00B050"/>
                          </a:solidFill>
                          <a:effectLst/>
                          <a:latin typeface="Arial Narrow" panose="020B0606020202030204" pitchFamily="34" charset="0"/>
                          <a:ea typeface="+mn-ea"/>
                          <a:cs typeface="+mn-cs"/>
                        </a:rPr>
                        <a:t>. Day off (Out of office, etc.)</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900" b="0" i="0" u="none" strike="noStrike" kern="1200" dirty="0">
                          <a:solidFill>
                            <a:srgbClr val="00B050"/>
                          </a:solidFill>
                          <a:effectLst/>
                          <a:latin typeface="Arial Narrow" panose="020B0606020202030204" pitchFamily="34" charset="0"/>
                          <a:ea typeface="+mn-ea"/>
                          <a:cs typeface="+mn-cs"/>
                        </a:rPr>
                        <a:t>Day off (Out of office, etc.)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900" b="0" i="0" u="none" strike="noStrike" kern="1200" dirty="0">
                          <a:solidFill>
                            <a:srgbClr val="00B050"/>
                          </a:solidFill>
                          <a:effectLst/>
                          <a:latin typeface="Arial Narrow" panose="020B0606020202030204" pitchFamily="34" charset="0"/>
                          <a:ea typeface="+mn-ea"/>
                          <a:cs typeface="+mn-cs"/>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900" b="0" i="0" u="none" strike="noStrike" kern="1200" dirty="0">
                          <a:solidFill>
                            <a:srgbClr val="00B050"/>
                          </a:solidFill>
                          <a:effectLst/>
                          <a:latin typeface="Arial Narrow" panose="020B0606020202030204" pitchFamily="34" charset="0"/>
                          <a:ea typeface="+mn-ea"/>
                          <a:cs typeface="+mn-cs"/>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900" b="0" i="0" u="none" strike="noStrike" kern="1200" dirty="0">
                          <a:solidFill>
                            <a:srgbClr val="00B050"/>
                          </a:solidFill>
                          <a:effectLst/>
                          <a:latin typeface="Arial Narrow" panose="020B0606020202030204" pitchFamily="34" charset="0"/>
                          <a:ea typeface="+mn-ea"/>
                          <a:cs typeface="+mn-cs"/>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900" b="0" i="0" u="none" strike="noStrike" kern="1200" dirty="0">
                          <a:solidFill>
                            <a:srgbClr val="00B050"/>
                          </a:solidFill>
                          <a:effectLst/>
                          <a:latin typeface="Arial Narrow" panose="020B0606020202030204" pitchFamily="34" charset="0"/>
                          <a:ea typeface="+mn-ea"/>
                          <a:cs typeface="+mn-cs"/>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900" b="0" i="0" u="none" strike="noStrike" kern="1200" dirty="0">
                          <a:solidFill>
                            <a:srgbClr val="00B050"/>
                          </a:solidFill>
                          <a:effectLst/>
                          <a:latin typeface="Arial Narrow" panose="020B0606020202030204" pitchFamily="34" charset="0"/>
                          <a:ea typeface="+mn-ea"/>
                          <a:cs typeface="+mn-cs"/>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479943726"/>
              </p:ext>
            </p:extLst>
          </p:nvPr>
        </p:nvGraphicFramePr>
        <p:xfrm>
          <a:off x="6429164" y="692695"/>
          <a:ext cx="3348372" cy="6025677"/>
        </p:xfrm>
        <a:graphic>
          <a:graphicData uri="http://schemas.openxmlformats.org/drawingml/2006/table">
            <a:tbl>
              <a:tblPr/>
              <a:tblGrid>
                <a:gridCol w="1620180"/>
                <a:gridCol w="1728192"/>
              </a:tblGrid>
              <a:tr h="106655">
                <a:tc>
                  <a:txBody>
                    <a:bodyPr/>
                    <a:lstStyle/>
                    <a:p>
                      <a:pPr algn="ctr" fontAlgn="ctr"/>
                      <a:r>
                        <a:rPr lang="en-US" sz="800" b="1" i="0" u="none" strike="noStrike" dirty="0">
                          <a:solidFill>
                            <a:srgbClr val="000000"/>
                          </a:solidFill>
                          <a:effectLst/>
                          <a:latin typeface="Arial Narrow" panose="020B0606020202030204" pitchFamily="34" charset="0"/>
                        </a:rPr>
                        <a:t>Question</a:t>
                      </a:r>
                    </a:p>
                  </a:txBody>
                  <a:tcPr marL="5733" marR="5733" marT="57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000000"/>
                          </a:solidFill>
                          <a:effectLst/>
                          <a:latin typeface="Arial Narrow" panose="020B0606020202030204" pitchFamily="34" charset="0"/>
                        </a:rPr>
                        <a:t>Final Answer</a:t>
                      </a:r>
                    </a:p>
                  </a:txBody>
                  <a:tcPr marL="5733" marR="5733" marT="57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97619">
                <a:tc>
                  <a:txBody>
                    <a:bodyPr/>
                    <a:lstStyle/>
                    <a:p>
                      <a:pPr marL="60325" indent="0" algn="l" fontAlgn="ctr"/>
                      <a:r>
                        <a:rPr lang="en-US" sz="800" b="0" i="0" u="none" strike="noStrike" dirty="0">
                          <a:solidFill>
                            <a:srgbClr val="000000"/>
                          </a:solidFill>
                          <a:effectLst/>
                          <a:latin typeface="Arial Narrow" panose="020B0606020202030204" pitchFamily="34" charset="0"/>
                        </a:rPr>
                        <a:t>- Meeting </a:t>
                      </a:r>
                      <a:r>
                        <a:rPr lang="en-US" sz="800" b="0" i="0" u="none" strike="noStrike" dirty="0" err="1">
                          <a:solidFill>
                            <a:srgbClr val="000000"/>
                          </a:solidFill>
                          <a:effectLst/>
                          <a:latin typeface="Arial Narrow" panose="020B0606020202030204" pitchFamily="34" charset="0"/>
                        </a:rPr>
                        <a:t>không</a:t>
                      </a:r>
                      <a:r>
                        <a:rPr lang="en-US" sz="800" b="0" i="0" u="none" strike="noStrike" dirty="0">
                          <a:solidFill>
                            <a:srgbClr val="000000"/>
                          </a:solidFill>
                          <a:effectLst/>
                          <a:latin typeface="Arial Narrow" panose="020B0606020202030204" pitchFamily="34" charset="0"/>
                        </a:rPr>
                        <a:t> </a:t>
                      </a:r>
                      <a:r>
                        <a:rPr lang="en-US" sz="800" b="0" i="0" u="none" strike="noStrike" dirty="0" err="1">
                          <a:solidFill>
                            <a:srgbClr val="000000"/>
                          </a:solidFill>
                          <a:effectLst/>
                          <a:latin typeface="Arial Narrow" panose="020B0606020202030204" pitchFamily="34" charset="0"/>
                        </a:rPr>
                        <a:t>thuộc</a:t>
                      </a:r>
                      <a:r>
                        <a:rPr lang="en-US" sz="800" b="0" i="0" u="none" strike="noStrike" dirty="0">
                          <a:solidFill>
                            <a:srgbClr val="000000"/>
                          </a:solidFill>
                          <a:effectLst/>
                          <a:latin typeface="Arial Narrow" panose="020B0606020202030204" pitchFamily="34" charset="0"/>
                        </a:rPr>
                        <a:t> phase </a:t>
                      </a:r>
                      <a:r>
                        <a:rPr lang="en-US" sz="800" b="0" i="0" u="none" strike="noStrike" dirty="0" err="1">
                          <a:solidFill>
                            <a:srgbClr val="000000"/>
                          </a:solidFill>
                          <a:effectLst/>
                          <a:latin typeface="Arial Narrow" panose="020B0606020202030204" pitchFamily="34" charset="0"/>
                        </a:rPr>
                        <a:t>của</a:t>
                      </a:r>
                      <a:r>
                        <a:rPr lang="en-US" sz="800" b="0" i="0" u="none" strike="noStrike" dirty="0">
                          <a:solidFill>
                            <a:srgbClr val="000000"/>
                          </a:solidFill>
                          <a:effectLst/>
                          <a:latin typeface="Arial Narrow" panose="020B0606020202030204" pitchFamily="34" charset="0"/>
                        </a:rPr>
                        <a:t> </a:t>
                      </a:r>
                      <a:r>
                        <a:rPr lang="en-US" sz="800" b="0" i="0" u="none" strike="noStrike" dirty="0" err="1">
                          <a:solidFill>
                            <a:srgbClr val="000000"/>
                          </a:solidFill>
                          <a:effectLst/>
                          <a:latin typeface="Arial Narrow" panose="020B0606020202030204" pitchFamily="34" charset="0"/>
                        </a:rPr>
                        <a:t>dự</a:t>
                      </a:r>
                      <a:r>
                        <a:rPr lang="en-US" sz="800" b="0" i="0" u="none" strike="noStrike" dirty="0">
                          <a:solidFill>
                            <a:srgbClr val="000000"/>
                          </a:solidFill>
                          <a:effectLst/>
                          <a:latin typeface="Arial Narrow" panose="020B0606020202030204" pitchFamily="34" charset="0"/>
                        </a:rPr>
                        <a:t> </a:t>
                      </a:r>
                      <a:r>
                        <a:rPr lang="en-US" sz="800" b="0" i="0" u="none" strike="noStrike" dirty="0" err="1">
                          <a:solidFill>
                            <a:srgbClr val="000000"/>
                          </a:solidFill>
                          <a:effectLst/>
                          <a:latin typeface="Arial Narrow" panose="020B0606020202030204" pitchFamily="34" charset="0"/>
                        </a:rPr>
                        <a:t>án</a:t>
                      </a:r>
                      <a:r>
                        <a:rPr lang="en-US" sz="800" b="0" i="0" u="none" strike="noStrike" dirty="0">
                          <a:solidFill>
                            <a:srgbClr val="000000"/>
                          </a:solidFill>
                          <a:effectLst/>
                          <a:latin typeface="Arial Narrow" panose="020B0606020202030204" pitchFamily="34" charset="0"/>
                        </a:rPr>
                        <a:t> (ex. CA, GA,…) </a:t>
                      </a:r>
                      <a:r>
                        <a:rPr lang="en-US" sz="800" b="0" i="0" u="none" strike="noStrike" dirty="0" err="1">
                          <a:solidFill>
                            <a:srgbClr val="000000"/>
                          </a:solidFill>
                          <a:effectLst/>
                          <a:latin typeface="Arial Narrow" panose="020B0606020202030204" pitchFamily="34" charset="0"/>
                        </a:rPr>
                        <a:t>thì</a:t>
                      </a:r>
                      <a:r>
                        <a:rPr lang="en-US" sz="800" b="0" i="0" u="none" strike="noStrike" dirty="0">
                          <a:solidFill>
                            <a:srgbClr val="000000"/>
                          </a:solidFill>
                          <a:effectLst/>
                          <a:latin typeface="Arial Narrow" panose="020B0606020202030204" pitchFamily="34" charset="0"/>
                        </a:rPr>
                        <a:t> log </a:t>
                      </a:r>
                      <a:r>
                        <a:rPr lang="en-US" sz="800" b="0" i="0" u="none" strike="noStrike" dirty="0" err="1">
                          <a:solidFill>
                            <a:srgbClr val="000000"/>
                          </a:solidFill>
                          <a:effectLst/>
                          <a:latin typeface="Arial Narrow" panose="020B0606020202030204" pitchFamily="34" charset="0"/>
                        </a:rPr>
                        <a:t>vào</a:t>
                      </a:r>
                      <a:r>
                        <a:rPr lang="en-US" sz="800" b="0" i="0" u="none" strike="noStrike" dirty="0">
                          <a:solidFill>
                            <a:srgbClr val="000000"/>
                          </a:solidFill>
                          <a:effectLst/>
                          <a:latin typeface="Arial Narrow" panose="020B0606020202030204" pitchFamily="34" charset="0"/>
                        </a:rPr>
                        <a:t> </a:t>
                      </a:r>
                      <a:r>
                        <a:rPr lang="en-US" sz="800" b="0" i="0" u="none" strike="noStrike" dirty="0" err="1">
                          <a:solidFill>
                            <a:srgbClr val="000000"/>
                          </a:solidFill>
                          <a:effectLst/>
                          <a:latin typeface="Arial Narrow" panose="020B0606020202030204" pitchFamily="34" charset="0"/>
                        </a:rPr>
                        <a:t>đâu</a:t>
                      </a:r>
                      <a:r>
                        <a:rPr lang="en-US" sz="800" b="0" i="0" u="none" strike="noStrike" dirty="0">
                          <a:solidFill>
                            <a:srgbClr val="000000"/>
                          </a:solidFill>
                          <a:effectLst/>
                          <a:latin typeface="Arial Narrow" panose="020B0606020202030204" pitchFamily="34" charset="0"/>
                        </a:rPr>
                        <a:t/>
                      </a:r>
                      <a:br>
                        <a:rPr lang="en-US" sz="800" b="0" i="0" u="none" strike="noStrike" dirty="0">
                          <a:solidFill>
                            <a:srgbClr val="000000"/>
                          </a:solidFill>
                          <a:effectLst/>
                          <a:latin typeface="Arial Narrow" panose="020B0606020202030204" pitchFamily="34" charset="0"/>
                        </a:rPr>
                      </a:br>
                      <a:r>
                        <a:rPr lang="en-US" sz="800" b="0" i="0" u="none" strike="noStrike" dirty="0">
                          <a:solidFill>
                            <a:srgbClr val="000000"/>
                          </a:solidFill>
                          <a:effectLst/>
                          <a:latin typeface="Arial Narrow" panose="020B0606020202030204" pitchFamily="34" charset="0"/>
                        </a:rPr>
                        <a:t>- </a:t>
                      </a:r>
                      <a:r>
                        <a:rPr lang="en-US" sz="800" b="0" i="0" u="none" strike="noStrike" dirty="0" err="1">
                          <a:solidFill>
                            <a:srgbClr val="000000"/>
                          </a:solidFill>
                          <a:effectLst/>
                          <a:latin typeface="Arial Narrow" panose="020B0606020202030204" pitchFamily="34" charset="0"/>
                        </a:rPr>
                        <a:t>Em</a:t>
                      </a:r>
                      <a:r>
                        <a:rPr lang="en-US" sz="800" b="0" i="0" u="none" strike="noStrike" dirty="0">
                          <a:solidFill>
                            <a:srgbClr val="000000"/>
                          </a:solidFill>
                          <a:effectLst/>
                          <a:latin typeface="Arial Narrow" panose="020B0606020202030204" pitchFamily="34" charset="0"/>
                        </a:rPr>
                        <a:t> setup test environment </a:t>
                      </a:r>
                      <a:r>
                        <a:rPr lang="en-US" sz="800" b="0" i="0" u="none" strike="noStrike" dirty="0" err="1">
                          <a:solidFill>
                            <a:srgbClr val="000000"/>
                          </a:solidFill>
                          <a:effectLst/>
                          <a:latin typeface="Arial Narrow" panose="020B0606020202030204" pitchFamily="34" charset="0"/>
                        </a:rPr>
                        <a:t>cho</a:t>
                      </a:r>
                      <a:r>
                        <a:rPr lang="en-US" sz="800" b="0" i="0" u="none" strike="noStrike" dirty="0">
                          <a:solidFill>
                            <a:srgbClr val="000000"/>
                          </a:solidFill>
                          <a:effectLst/>
                          <a:latin typeface="Arial Narrow" panose="020B0606020202030204" pitchFamily="34" charset="0"/>
                        </a:rPr>
                        <a:t> training </a:t>
                      </a:r>
                      <a:r>
                        <a:rPr lang="en-US" sz="800" b="0" i="0" u="none" strike="noStrike" dirty="0" err="1">
                          <a:solidFill>
                            <a:srgbClr val="000000"/>
                          </a:solidFill>
                          <a:effectLst/>
                          <a:latin typeface="Arial Narrow" panose="020B0606020202030204" pitchFamily="34" charset="0"/>
                        </a:rPr>
                        <a:t>thì</a:t>
                      </a:r>
                      <a:r>
                        <a:rPr lang="en-US" sz="800" b="0" i="0" u="none" strike="noStrike" dirty="0">
                          <a:solidFill>
                            <a:srgbClr val="000000"/>
                          </a:solidFill>
                          <a:effectLst/>
                          <a:latin typeface="Arial Narrow" panose="020B0606020202030204" pitchFamily="34" charset="0"/>
                        </a:rPr>
                        <a:t> log </a:t>
                      </a:r>
                      <a:r>
                        <a:rPr lang="en-US" sz="800" b="0" i="0" u="none" strike="noStrike" dirty="0" err="1">
                          <a:solidFill>
                            <a:srgbClr val="000000"/>
                          </a:solidFill>
                          <a:effectLst/>
                          <a:latin typeface="Arial Narrow" panose="020B0606020202030204" pitchFamily="34" charset="0"/>
                        </a:rPr>
                        <a:t>vào</a:t>
                      </a:r>
                      <a:r>
                        <a:rPr lang="en-US" sz="800" b="0" i="0" u="none" strike="noStrike" dirty="0">
                          <a:solidFill>
                            <a:srgbClr val="000000"/>
                          </a:solidFill>
                          <a:effectLst/>
                          <a:latin typeface="Arial Narrow" panose="020B0606020202030204" pitchFamily="34" charset="0"/>
                        </a:rPr>
                        <a:t> </a:t>
                      </a:r>
                      <a:r>
                        <a:rPr lang="en-US" sz="800" b="0" i="0" u="none" strike="noStrike" dirty="0" err="1">
                          <a:solidFill>
                            <a:srgbClr val="000000"/>
                          </a:solidFill>
                          <a:effectLst/>
                          <a:latin typeface="Arial Narrow" panose="020B0606020202030204" pitchFamily="34" charset="0"/>
                        </a:rPr>
                        <a:t>đâu</a:t>
                      </a:r>
                      <a:r>
                        <a:rPr lang="en-US" sz="800" b="0" i="0" u="none" strike="noStrike" dirty="0">
                          <a:solidFill>
                            <a:srgbClr val="000000"/>
                          </a:solidFill>
                          <a:effectLst/>
                          <a:latin typeface="Arial Narrow" panose="020B0606020202030204" pitchFamily="34" charset="0"/>
                        </a:rPr>
                        <a:t>?</a:t>
                      </a:r>
                    </a:p>
                  </a:txBody>
                  <a:tcPr marL="5733" marR="5733" marT="57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fontAlgn="ctr"/>
                      <a:r>
                        <a:rPr lang="en-US" sz="800" b="0" i="0" u="none" strike="noStrike" dirty="0">
                          <a:solidFill>
                            <a:srgbClr val="000000"/>
                          </a:solidFill>
                          <a:effectLst/>
                          <a:latin typeface="Arial Narrow" panose="020B0606020202030204" pitchFamily="34" charset="0"/>
                        </a:rPr>
                        <a:t>- Meeting ở phase </a:t>
                      </a:r>
                      <a:r>
                        <a:rPr lang="en-US" sz="800" b="0" i="0" u="none" strike="noStrike" dirty="0" err="1">
                          <a:solidFill>
                            <a:srgbClr val="000000"/>
                          </a:solidFill>
                          <a:effectLst/>
                          <a:latin typeface="Arial Narrow" panose="020B0606020202030204" pitchFamily="34" charset="0"/>
                        </a:rPr>
                        <a:t>nào</a:t>
                      </a:r>
                      <a:r>
                        <a:rPr lang="en-US" sz="800" b="0" i="0" u="none" strike="noStrike" dirty="0">
                          <a:solidFill>
                            <a:srgbClr val="000000"/>
                          </a:solidFill>
                          <a:effectLst/>
                          <a:latin typeface="Arial Narrow" panose="020B0606020202030204" pitchFamily="34" charset="0"/>
                        </a:rPr>
                        <a:t> </a:t>
                      </a:r>
                      <a:r>
                        <a:rPr lang="en-US" sz="800" b="0" i="0" u="none" strike="noStrike" dirty="0" err="1">
                          <a:solidFill>
                            <a:srgbClr val="000000"/>
                          </a:solidFill>
                          <a:effectLst/>
                          <a:latin typeface="Arial Narrow" panose="020B0606020202030204" pitchFamily="34" charset="0"/>
                        </a:rPr>
                        <a:t>thì</a:t>
                      </a:r>
                      <a:r>
                        <a:rPr lang="en-US" sz="800" b="0" i="0" u="none" strike="noStrike" dirty="0">
                          <a:solidFill>
                            <a:srgbClr val="000000"/>
                          </a:solidFill>
                          <a:effectLst/>
                          <a:latin typeface="Arial Narrow" panose="020B0606020202030204" pitchFamily="34" charset="0"/>
                        </a:rPr>
                        <a:t> log </a:t>
                      </a:r>
                      <a:r>
                        <a:rPr lang="en-US" sz="800" b="0" i="0" u="none" strike="noStrike" dirty="0" err="1">
                          <a:solidFill>
                            <a:srgbClr val="000000"/>
                          </a:solidFill>
                          <a:effectLst/>
                          <a:latin typeface="Arial Narrow" panose="020B0606020202030204" pitchFamily="34" charset="0"/>
                        </a:rPr>
                        <a:t>vào</a:t>
                      </a:r>
                      <a:r>
                        <a:rPr lang="en-US" sz="800" b="0" i="0" u="none" strike="noStrike" dirty="0">
                          <a:solidFill>
                            <a:srgbClr val="000000"/>
                          </a:solidFill>
                          <a:effectLst/>
                          <a:latin typeface="Arial Narrow" panose="020B0606020202030204" pitchFamily="34" charset="0"/>
                        </a:rPr>
                        <a:t> phase </a:t>
                      </a:r>
                      <a:r>
                        <a:rPr lang="en-US" sz="800" b="0" i="0" u="none" strike="noStrike" dirty="0" err="1">
                          <a:solidFill>
                            <a:srgbClr val="000000"/>
                          </a:solidFill>
                          <a:effectLst/>
                          <a:latin typeface="Arial Narrow" panose="020B0606020202030204" pitchFamily="34" charset="0"/>
                        </a:rPr>
                        <a:t>đó</a:t>
                      </a:r>
                      <a:r>
                        <a:rPr lang="en-US" sz="800" b="0" i="0" u="none" strike="noStrike" dirty="0">
                          <a:solidFill>
                            <a:srgbClr val="000000"/>
                          </a:solidFill>
                          <a:effectLst/>
                          <a:latin typeface="Arial Narrow" panose="020B0606020202030204" pitchFamily="34" charset="0"/>
                        </a:rPr>
                        <a:t>. </a:t>
                      </a:r>
                      <a:r>
                        <a:rPr lang="en-US" sz="800" b="0" i="0" u="none" strike="noStrike" dirty="0" err="1">
                          <a:solidFill>
                            <a:srgbClr val="000000"/>
                          </a:solidFill>
                          <a:effectLst/>
                          <a:latin typeface="Arial Narrow" panose="020B0606020202030204" pitchFamily="34" charset="0"/>
                        </a:rPr>
                        <a:t>Còn</a:t>
                      </a:r>
                      <a:r>
                        <a:rPr lang="en-US" sz="800" b="0" i="0" u="none" strike="noStrike" dirty="0">
                          <a:solidFill>
                            <a:srgbClr val="000000"/>
                          </a:solidFill>
                          <a:effectLst/>
                          <a:latin typeface="Arial Narrow" panose="020B0606020202030204" pitchFamily="34" charset="0"/>
                        </a:rPr>
                        <a:t> </a:t>
                      </a:r>
                      <a:r>
                        <a:rPr lang="en-US" sz="800" b="0" i="0" u="none" strike="noStrike" dirty="0" err="1">
                          <a:solidFill>
                            <a:srgbClr val="000000"/>
                          </a:solidFill>
                          <a:effectLst/>
                          <a:latin typeface="Arial Narrow" panose="020B0606020202030204" pitchFamily="34" charset="0"/>
                        </a:rPr>
                        <a:t>lại</a:t>
                      </a:r>
                      <a:r>
                        <a:rPr lang="en-US" sz="800" b="0" i="0" u="none" strike="noStrike" dirty="0">
                          <a:solidFill>
                            <a:srgbClr val="000000"/>
                          </a:solidFill>
                          <a:effectLst/>
                          <a:latin typeface="Arial Narrow" panose="020B0606020202030204" pitchFamily="34" charset="0"/>
                        </a:rPr>
                        <a:t> </a:t>
                      </a:r>
                      <a:r>
                        <a:rPr lang="en-US" sz="800" b="0" i="0" u="none" strike="noStrike" dirty="0" err="1">
                          <a:solidFill>
                            <a:srgbClr val="000000"/>
                          </a:solidFill>
                          <a:effectLst/>
                          <a:latin typeface="Arial Narrow" panose="020B0606020202030204" pitchFamily="34" charset="0"/>
                        </a:rPr>
                        <a:t>nhập</a:t>
                      </a:r>
                      <a:r>
                        <a:rPr lang="en-US" sz="800" b="0" i="0" u="none" strike="noStrike" dirty="0">
                          <a:solidFill>
                            <a:srgbClr val="000000"/>
                          </a:solidFill>
                          <a:effectLst/>
                          <a:latin typeface="Arial Narrow" panose="020B0606020202030204" pitchFamily="34" charset="0"/>
                        </a:rPr>
                        <a:t> </a:t>
                      </a:r>
                      <a:r>
                        <a:rPr lang="en-US" sz="800" b="0" i="0" u="none" strike="noStrike" dirty="0" err="1">
                          <a:solidFill>
                            <a:srgbClr val="000000"/>
                          </a:solidFill>
                          <a:effectLst/>
                          <a:latin typeface="Arial Narrow" panose="020B0606020202030204" pitchFamily="34" charset="0"/>
                        </a:rPr>
                        <a:t>vào</a:t>
                      </a:r>
                      <a:r>
                        <a:rPr lang="en-US" sz="800" b="0" i="0" u="none" strike="noStrike" dirty="0">
                          <a:solidFill>
                            <a:srgbClr val="000000"/>
                          </a:solidFill>
                          <a:effectLst/>
                          <a:latin typeface="Arial Narrow" panose="020B0606020202030204" pitchFamily="34" charset="0"/>
                        </a:rPr>
                        <a:t> </a:t>
                      </a:r>
                      <a:r>
                        <a:rPr lang="en-US" sz="800" b="0" i="0" u="none" strike="noStrike" dirty="0" err="1">
                          <a:solidFill>
                            <a:srgbClr val="000000"/>
                          </a:solidFill>
                          <a:effectLst/>
                          <a:latin typeface="Arial Narrow" panose="020B0606020202030204" pitchFamily="34" charset="0"/>
                        </a:rPr>
                        <a:t>mục</a:t>
                      </a:r>
                      <a:r>
                        <a:rPr lang="en-US" sz="800" b="0" i="0" u="none" strike="noStrike" dirty="0">
                          <a:solidFill>
                            <a:srgbClr val="000000"/>
                          </a:solidFill>
                          <a:effectLst/>
                          <a:latin typeface="Arial Narrow" panose="020B0606020202030204" pitchFamily="34" charset="0"/>
                        </a:rPr>
                        <a:t> "</a:t>
                      </a:r>
                      <a:r>
                        <a:rPr lang="en-US" sz="800" b="1" i="0" u="none" strike="noStrike" dirty="0">
                          <a:solidFill>
                            <a:srgbClr val="000000"/>
                          </a:solidFill>
                          <a:effectLst/>
                          <a:latin typeface="Arial Narrow" panose="020B0606020202030204" pitchFamily="34" charset="0"/>
                        </a:rPr>
                        <a:t>6-7 Attend Meeting</a:t>
                      </a:r>
                      <a:r>
                        <a:rPr lang="en-US" sz="800" b="0" i="0" u="none" strike="noStrike" dirty="0">
                          <a:solidFill>
                            <a:srgbClr val="000000"/>
                          </a:solidFill>
                          <a:effectLst/>
                          <a:latin typeface="Arial Narrow" panose="020B0606020202030204" pitchFamily="34" charset="0"/>
                        </a:rPr>
                        <a:t>"</a:t>
                      </a:r>
                      <a:br>
                        <a:rPr lang="en-US" sz="800" b="0" i="0" u="none" strike="noStrike" dirty="0">
                          <a:solidFill>
                            <a:srgbClr val="000000"/>
                          </a:solidFill>
                          <a:effectLst/>
                          <a:latin typeface="Arial Narrow" panose="020B0606020202030204" pitchFamily="34" charset="0"/>
                        </a:rPr>
                      </a:br>
                      <a:r>
                        <a:rPr lang="en-US" sz="800" b="0" i="0" u="none" strike="noStrike" dirty="0">
                          <a:solidFill>
                            <a:srgbClr val="000000"/>
                          </a:solidFill>
                          <a:effectLst/>
                          <a:latin typeface="Arial Narrow" panose="020B0606020202030204" pitchFamily="34" charset="0"/>
                        </a:rPr>
                        <a:t>- All training activities log to "</a:t>
                      </a:r>
                      <a:r>
                        <a:rPr lang="en-US" sz="800" b="1" i="0" u="none" strike="noStrike" dirty="0">
                          <a:solidFill>
                            <a:srgbClr val="000000"/>
                          </a:solidFill>
                          <a:effectLst/>
                          <a:latin typeface="Arial Narrow" panose="020B0606020202030204" pitchFamily="34" charset="0"/>
                        </a:rPr>
                        <a:t>6-3. OJT &amp; Training</a:t>
                      </a:r>
                      <a:r>
                        <a:rPr lang="en-US" sz="800" b="0" i="0" u="none" strike="noStrike" dirty="0">
                          <a:solidFill>
                            <a:srgbClr val="000000"/>
                          </a:solidFill>
                          <a:effectLst/>
                          <a:latin typeface="Arial Narrow" panose="020B0606020202030204" pitchFamily="34" charset="0"/>
                        </a:rPr>
                        <a:t>"</a:t>
                      </a:r>
                    </a:p>
                  </a:txBody>
                  <a:tcPr marL="5733" marR="5733" marT="57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0782">
                <a:tc>
                  <a:txBody>
                    <a:bodyPr/>
                    <a:lstStyle/>
                    <a:p>
                      <a:pPr marL="60325" indent="0" algn="l" defTabSz="914400" rtl="0" eaLnBrk="1" fontAlgn="ctr" latinLnBrk="0" hangingPunct="1"/>
                      <a:r>
                        <a:rPr lang="en-US" sz="800" b="0" i="0" u="none" strike="noStrike" kern="1200">
                          <a:solidFill>
                            <a:srgbClr val="000000"/>
                          </a:solidFill>
                          <a:effectLst/>
                          <a:latin typeface="Arial Narrow" panose="020B0606020202030204" pitchFamily="34" charset="0"/>
                          <a:ea typeface="+mn-ea"/>
                          <a:cs typeface="+mn-cs"/>
                        </a:rPr>
                        <a:t>Theo phân loại task mới thì Combination khai vào task của Exploratory luôn có phải không?</a:t>
                      </a:r>
                    </a:p>
                  </a:txBody>
                  <a:tcPr marL="5733" marR="5733" marT="57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800" b="0" i="0" u="none" strike="noStrike" kern="1200">
                          <a:solidFill>
                            <a:srgbClr val="000000"/>
                          </a:solidFill>
                          <a:effectLst/>
                          <a:latin typeface="Arial Narrow" panose="020B0606020202030204" pitchFamily="34" charset="0"/>
                          <a:ea typeface="+mn-ea"/>
                          <a:cs typeface="+mn-cs"/>
                        </a:rPr>
                        <a:t>Đúng</a:t>
                      </a:r>
                    </a:p>
                  </a:txBody>
                  <a:tcPr marL="5733" marR="5733" marT="57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4201">
                <a:tc>
                  <a:txBody>
                    <a:bodyPr/>
                    <a:lstStyle/>
                    <a:p>
                      <a:pPr marL="60325" indent="0" algn="l" defTabSz="914400" rtl="0" eaLnBrk="1" fontAlgn="ctr" latinLnBrk="0" hangingPunct="1"/>
                      <a:r>
                        <a:rPr lang="en-US" sz="800" b="0" i="0" u="none" strike="noStrike" kern="1200">
                          <a:solidFill>
                            <a:srgbClr val="000000"/>
                          </a:solidFill>
                          <a:effectLst/>
                          <a:latin typeface="Arial Narrow" panose="020B0606020202030204" pitchFamily="34" charset="0"/>
                          <a:ea typeface="+mn-ea"/>
                          <a:cs typeface="+mn-cs"/>
                        </a:rPr>
                        <a:t>Đối với dự án có giai đoạn Combination/Exploratory nhiều dẫn đến khi tính Overall dự án bị thấp thì phải làm thế nào?</a:t>
                      </a:r>
                    </a:p>
                  </a:txBody>
                  <a:tcPr marL="5733" marR="5733" marT="57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800" b="0" i="0" u="none" strike="noStrike" kern="1200" dirty="0" err="1">
                          <a:solidFill>
                            <a:srgbClr val="000000"/>
                          </a:solidFill>
                          <a:effectLst/>
                          <a:latin typeface="Arial Narrow" panose="020B0606020202030204" pitchFamily="34" charset="0"/>
                          <a:ea typeface="+mn-ea"/>
                          <a:cs typeface="+mn-cs"/>
                        </a:rPr>
                        <a:t>Nhập</a:t>
                      </a:r>
                      <a:r>
                        <a:rPr lang="en-US" sz="800" b="0" i="0" u="none" strike="noStrike" kern="1200" dirty="0">
                          <a:solidFill>
                            <a:srgbClr val="000000"/>
                          </a:solidFill>
                          <a:effectLst/>
                          <a:latin typeface="Arial Narrow" panose="020B0606020202030204" pitchFamily="34" charset="0"/>
                          <a:ea typeface="+mn-ea"/>
                          <a:cs typeface="+mn-cs"/>
                        </a:rPr>
                        <a:t> </a:t>
                      </a:r>
                      <a:r>
                        <a:rPr lang="en-US" sz="800" b="0" i="0" u="none" strike="noStrike" kern="1200" dirty="0" err="1">
                          <a:solidFill>
                            <a:srgbClr val="000000"/>
                          </a:solidFill>
                          <a:effectLst/>
                          <a:latin typeface="Arial Narrow" panose="020B0606020202030204" pitchFamily="34" charset="0"/>
                          <a:ea typeface="+mn-ea"/>
                          <a:cs typeface="+mn-cs"/>
                        </a:rPr>
                        <a:t>vào</a:t>
                      </a:r>
                      <a:r>
                        <a:rPr lang="en-US" sz="800" b="0" i="0" u="none" strike="noStrike" kern="1200" dirty="0">
                          <a:solidFill>
                            <a:srgbClr val="000000"/>
                          </a:solidFill>
                          <a:effectLst/>
                          <a:latin typeface="Arial Narrow" panose="020B0606020202030204" pitchFamily="34" charset="0"/>
                          <a:ea typeface="+mn-ea"/>
                          <a:cs typeface="+mn-cs"/>
                        </a:rPr>
                        <a:t> </a:t>
                      </a:r>
                      <a:r>
                        <a:rPr lang="en-US" sz="800" b="0" i="0" u="none" strike="noStrike" kern="1200" dirty="0" err="1">
                          <a:solidFill>
                            <a:srgbClr val="000000"/>
                          </a:solidFill>
                          <a:effectLst/>
                          <a:latin typeface="Arial Narrow" panose="020B0606020202030204" pitchFamily="34" charset="0"/>
                          <a:ea typeface="+mn-ea"/>
                          <a:cs typeface="+mn-cs"/>
                        </a:rPr>
                        <a:t>mục</a:t>
                      </a:r>
                      <a:r>
                        <a:rPr lang="en-US" sz="800" b="0" i="0" u="none" strike="noStrike" kern="1200" dirty="0">
                          <a:solidFill>
                            <a:srgbClr val="000000"/>
                          </a:solidFill>
                          <a:effectLst/>
                          <a:latin typeface="Arial Narrow" panose="020B0606020202030204" pitchFamily="34" charset="0"/>
                          <a:ea typeface="+mn-ea"/>
                          <a:cs typeface="+mn-cs"/>
                        </a:rPr>
                        <a:t> </a:t>
                      </a:r>
                      <a:r>
                        <a:rPr lang="en-US" sz="800" b="0" i="0" u="none" strike="noStrike" kern="1200" dirty="0" err="1">
                          <a:solidFill>
                            <a:srgbClr val="000000"/>
                          </a:solidFill>
                          <a:effectLst/>
                          <a:latin typeface="Arial Narrow" panose="020B0606020202030204" pitchFamily="34" charset="0"/>
                          <a:ea typeface="+mn-ea"/>
                          <a:cs typeface="+mn-cs"/>
                        </a:rPr>
                        <a:t>mới</a:t>
                      </a:r>
                      <a:r>
                        <a:rPr lang="en-US" sz="800" b="0" i="0" u="none" strike="noStrike" kern="1200" dirty="0">
                          <a:solidFill>
                            <a:srgbClr val="000000"/>
                          </a:solidFill>
                          <a:effectLst/>
                          <a:latin typeface="Arial Narrow" panose="020B0606020202030204" pitchFamily="34" charset="0"/>
                          <a:ea typeface="+mn-ea"/>
                          <a:cs typeface="+mn-cs"/>
                        </a:rPr>
                        <a:t> </a:t>
                      </a:r>
                      <a:r>
                        <a:rPr lang="en-US" sz="800" b="1" i="0" u="none" strike="noStrike" kern="1200" dirty="0" smtClean="0">
                          <a:solidFill>
                            <a:srgbClr val="000000"/>
                          </a:solidFill>
                          <a:effectLst/>
                          <a:latin typeface="Arial Narrow" panose="020B0606020202030204" pitchFamily="34" charset="0"/>
                          <a:ea typeface="+mn-ea"/>
                          <a:cs typeface="+mn-cs"/>
                        </a:rPr>
                        <a:t>7.x</a:t>
                      </a:r>
                      <a:endParaRPr lang="en-US" sz="800" b="1" i="0" u="none" strike="noStrike" kern="1200" dirty="0">
                        <a:solidFill>
                          <a:srgbClr val="000000"/>
                        </a:solidFill>
                        <a:effectLst/>
                        <a:latin typeface="Arial Narrow" panose="020B0606020202030204" pitchFamily="34" charset="0"/>
                        <a:ea typeface="+mn-ea"/>
                        <a:cs typeface="+mn-cs"/>
                      </a:endParaRPr>
                    </a:p>
                  </a:txBody>
                  <a:tcPr marL="5733" marR="5733" marT="57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4413">
                <a:tc>
                  <a:txBody>
                    <a:bodyPr/>
                    <a:lstStyle/>
                    <a:p>
                      <a:pPr marL="60325" indent="0" algn="l" defTabSz="914400" rtl="0" eaLnBrk="1" fontAlgn="ctr" latinLnBrk="0" hangingPunct="1"/>
                      <a:r>
                        <a:rPr lang="en-US" sz="800" b="0" i="0" u="none" strike="noStrike" kern="1200">
                          <a:solidFill>
                            <a:srgbClr val="000000"/>
                          </a:solidFill>
                          <a:effectLst/>
                          <a:latin typeface="Arial Narrow" panose="020B0606020202030204" pitchFamily="34" charset="0"/>
                          <a:ea typeface="+mn-ea"/>
                          <a:cs typeface="+mn-cs"/>
                        </a:rPr>
                        <a:t>Exploratory chỉ chạy 2h mỗi lần mà khai chung task với Combination test sẽ có thời gian test rất cao, liệu có mâu thuẫn ko</a:t>
                      </a:r>
                    </a:p>
                  </a:txBody>
                  <a:tcPr marL="5733" marR="5733" marT="57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800" b="0" i="0" u="none" strike="noStrike" kern="1200" dirty="0" err="1">
                          <a:solidFill>
                            <a:srgbClr val="000000"/>
                          </a:solidFill>
                          <a:effectLst/>
                          <a:latin typeface="Arial Narrow" panose="020B0606020202030204" pitchFamily="34" charset="0"/>
                          <a:ea typeface="+mn-ea"/>
                          <a:cs typeface="+mn-cs"/>
                        </a:rPr>
                        <a:t>Nhập</a:t>
                      </a:r>
                      <a:r>
                        <a:rPr lang="en-US" sz="800" b="0" i="0" u="none" strike="noStrike" kern="1200" dirty="0">
                          <a:solidFill>
                            <a:srgbClr val="000000"/>
                          </a:solidFill>
                          <a:effectLst/>
                          <a:latin typeface="Arial Narrow" panose="020B0606020202030204" pitchFamily="34" charset="0"/>
                          <a:ea typeface="+mn-ea"/>
                          <a:cs typeface="+mn-cs"/>
                        </a:rPr>
                        <a:t> </a:t>
                      </a:r>
                      <a:r>
                        <a:rPr lang="en-US" sz="800" b="0" i="0" u="none" strike="noStrike" kern="1200" dirty="0" err="1">
                          <a:solidFill>
                            <a:srgbClr val="000000"/>
                          </a:solidFill>
                          <a:effectLst/>
                          <a:latin typeface="Arial Narrow" panose="020B0606020202030204" pitchFamily="34" charset="0"/>
                          <a:ea typeface="+mn-ea"/>
                          <a:cs typeface="+mn-cs"/>
                        </a:rPr>
                        <a:t>vào</a:t>
                      </a:r>
                      <a:r>
                        <a:rPr lang="en-US" sz="800" b="0" i="0" u="none" strike="noStrike" kern="1200" dirty="0">
                          <a:solidFill>
                            <a:srgbClr val="000000"/>
                          </a:solidFill>
                          <a:effectLst/>
                          <a:latin typeface="Arial Narrow" panose="020B0606020202030204" pitchFamily="34" charset="0"/>
                          <a:ea typeface="+mn-ea"/>
                          <a:cs typeface="+mn-cs"/>
                        </a:rPr>
                        <a:t> </a:t>
                      </a:r>
                      <a:r>
                        <a:rPr lang="en-US" sz="800" b="0" i="0" u="none" strike="noStrike" kern="1200" dirty="0" err="1">
                          <a:solidFill>
                            <a:srgbClr val="000000"/>
                          </a:solidFill>
                          <a:effectLst/>
                          <a:latin typeface="Arial Narrow" panose="020B0606020202030204" pitchFamily="34" charset="0"/>
                          <a:ea typeface="+mn-ea"/>
                          <a:cs typeface="+mn-cs"/>
                        </a:rPr>
                        <a:t>mục</a:t>
                      </a:r>
                      <a:r>
                        <a:rPr lang="en-US" sz="800" b="0" i="0" u="none" strike="noStrike" kern="1200" dirty="0">
                          <a:solidFill>
                            <a:srgbClr val="000000"/>
                          </a:solidFill>
                          <a:effectLst/>
                          <a:latin typeface="Arial Narrow" panose="020B0606020202030204" pitchFamily="34" charset="0"/>
                          <a:ea typeface="+mn-ea"/>
                          <a:cs typeface="+mn-cs"/>
                        </a:rPr>
                        <a:t> </a:t>
                      </a:r>
                      <a:r>
                        <a:rPr lang="en-US" sz="800" b="0" i="0" u="none" strike="noStrike" kern="1200" dirty="0" err="1">
                          <a:solidFill>
                            <a:srgbClr val="000000"/>
                          </a:solidFill>
                          <a:effectLst/>
                          <a:latin typeface="Arial Narrow" panose="020B0606020202030204" pitchFamily="34" charset="0"/>
                          <a:ea typeface="+mn-ea"/>
                          <a:cs typeface="+mn-cs"/>
                        </a:rPr>
                        <a:t>mới</a:t>
                      </a:r>
                      <a:r>
                        <a:rPr lang="en-US" sz="800" b="0" i="0" u="none" strike="noStrike" kern="1200" dirty="0">
                          <a:solidFill>
                            <a:srgbClr val="000000"/>
                          </a:solidFill>
                          <a:effectLst/>
                          <a:latin typeface="Arial Narrow" panose="020B0606020202030204" pitchFamily="34" charset="0"/>
                          <a:ea typeface="+mn-ea"/>
                          <a:cs typeface="+mn-cs"/>
                        </a:rPr>
                        <a:t> </a:t>
                      </a:r>
                      <a:r>
                        <a:rPr lang="en-US" sz="800" b="1" i="0" u="none" strike="noStrike" kern="1200" dirty="0" smtClean="0">
                          <a:solidFill>
                            <a:srgbClr val="000000"/>
                          </a:solidFill>
                          <a:effectLst/>
                          <a:latin typeface="Arial Narrow" panose="020B0606020202030204" pitchFamily="34" charset="0"/>
                          <a:ea typeface="+mn-ea"/>
                          <a:cs typeface="+mn-cs"/>
                        </a:rPr>
                        <a:t>7.x</a:t>
                      </a:r>
                      <a:endParaRPr lang="en-US" sz="800" b="1" i="0" u="none" strike="noStrike" kern="1200" dirty="0">
                        <a:solidFill>
                          <a:srgbClr val="000000"/>
                        </a:solidFill>
                        <a:effectLst/>
                        <a:latin typeface="Arial Narrow" panose="020B0606020202030204" pitchFamily="34" charset="0"/>
                        <a:ea typeface="+mn-ea"/>
                        <a:cs typeface="+mn-cs"/>
                      </a:endParaRPr>
                    </a:p>
                  </a:txBody>
                  <a:tcPr marL="5733" marR="5733" marT="57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1038">
                <a:tc>
                  <a:txBody>
                    <a:bodyPr/>
                    <a:lstStyle/>
                    <a:p>
                      <a:pPr marL="60325" indent="0" algn="l" defTabSz="914400" rtl="0" eaLnBrk="1" fontAlgn="ctr" latinLnBrk="0" hangingPunct="1"/>
                      <a:r>
                        <a:rPr lang="vi-VN" sz="800" b="0" i="0" u="none" strike="noStrike" kern="1200">
                          <a:solidFill>
                            <a:srgbClr val="000000"/>
                          </a:solidFill>
                          <a:effectLst/>
                          <a:latin typeface="Arial Narrow" panose="020B0606020202030204" pitchFamily="34" charset="0"/>
                          <a:ea typeface="+mn-ea"/>
                          <a:cs typeface="+mn-cs"/>
                        </a:rPr>
                        <a:t>Với các ET defects, sau khi được fixed thì DCV sẽ tạo new TCs trên Code beamer --&gt; Khai vào Task nào?</a:t>
                      </a:r>
                    </a:p>
                  </a:txBody>
                  <a:tcPr marL="5733" marR="5733" marT="57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800" b="1" i="0" u="none" strike="noStrike" kern="1200" dirty="0" smtClean="0">
                          <a:solidFill>
                            <a:srgbClr val="000000"/>
                          </a:solidFill>
                          <a:effectLst/>
                          <a:latin typeface="Arial Narrow" panose="020B0606020202030204" pitchFamily="34" charset="0"/>
                          <a:ea typeface="+mn-ea"/>
                          <a:cs typeface="+mn-cs"/>
                        </a:rPr>
                        <a:t>7-4</a:t>
                      </a:r>
                      <a:r>
                        <a:rPr lang="en-US" sz="800" b="0" i="0" u="none" strike="noStrike" kern="1200" dirty="0">
                          <a:solidFill>
                            <a:srgbClr val="000000"/>
                          </a:solidFill>
                          <a:effectLst/>
                          <a:latin typeface="Arial Narrow" panose="020B0606020202030204" pitchFamily="34" charset="0"/>
                          <a:ea typeface="+mn-ea"/>
                          <a:cs typeface="+mn-cs"/>
                        </a:rPr>
                        <a:t>. Create ET Test Case -&gt; </a:t>
                      </a:r>
                      <a:r>
                        <a:rPr lang="en-US" sz="800" b="0" i="0" u="none" strike="noStrike" kern="1200" dirty="0" err="1">
                          <a:solidFill>
                            <a:srgbClr val="000000"/>
                          </a:solidFill>
                          <a:effectLst/>
                          <a:latin typeface="Arial Narrow" panose="020B0606020202030204" pitchFamily="34" charset="0"/>
                          <a:ea typeface="+mn-ea"/>
                          <a:cs typeface="+mn-cs"/>
                        </a:rPr>
                        <a:t>Sẽ</a:t>
                      </a:r>
                      <a:r>
                        <a:rPr lang="en-US" sz="800" b="0" i="0" u="none" strike="noStrike" kern="1200" dirty="0">
                          <a:solidFill>
                            <a:srgbClr val="000000"/>
                          </a:solidFill>
                          <a:effectLst/>
                          <a:latin typeface="Arial Narrow" panose="020B0606020202030204" pitchFamily="34" charset="0"/>
                          <a:ea typeface="+mn-ea"/>
                          <a:cs typeface="+mn-cs"/>
                        </a:rPr>
                        <a:t> </a:t>
                      </a:r>
                      <a:r>
                        <a:rPr lang="en-US" sz="800" b="0" i="0" u="none" strike="noStrike" kern="1200" dirty="0" err="1">
                          <a:solidFill>
                            <a:srgbClr val="000000"/>
                          </a:solidFill>
                          <a:effectLst/>
                          <a:latin typeface="Arial Narrow" panose="020B0606020202030204" pitchFamily="34" charset="0"/>
                          <a:ea typeface="+mn-ea"/>
                          <a:cs typeface="+mn-cs"/>
                        </a:rPr>
                        <a:t>bao</a:t>
                      </a:r>
                      <a:r>
                        <a:rPr lang="en-US" sz="800" b="0" i="0" u="none" strike="noStrike" kern="1200" dirty="0">
                          <a:solidFill>
                            <a:srgbClr val="000000"/>
                          </a:solidFill>
                          <a:effectLst/>
                          <a:latin typeface="Arial Narrow" panose="020B0606020202030204" pitchFamily="34" charset="0"/>
                          <a:ea typeface="+mn-ea"/>
                          <a:cs typeface="+mn-cs"/>
                        </a:rPr>
                        <a:t> </a:t>
                      </a:r>
                      <a:r>
                        <a:rPr lang="en-US" sz="800" b="0" i="0" u="none" strike="noStrike" kern="1200" dirty="0" err="1">
                          <a:solidFill>
                            <a:srgbClr val="000000"/>
                          </a:solidFill>
                          <a:effectLst/>
                          <a:latin typeface="Arial Narrow" panose="020B0606020202030204" pitchFamily="34" charset="0"/>
                          <a:ea typeface="+mn-ea"/>
                          <a:cs typeface="+mn-cs"/>
                        </a:rPr>
                        <a:t>gồm</a:t>
                      </a:r>
                      <a:r>
                        <a:rPr lang="en-US" sz="800" b="0" i="0" u="none" strike="noStrike" kern="1200" dirty="0">
                          <a:solidFill>
                            <a:srgbClr val="000000"/>
                          </a:solidFill>
                          <a:effectLst/>
                          <a:latin typeface="Arial Narrow" panose="020B0606020202030204" pitchFamily="34" charset="0"/>
                          <a:ea typeface="+mn-ea"/>
                          <a:cs typeface="+mn-cs"/>
                        </a:rPr>
                        <a:t> </a:t>
                      </a:r>
                      <a:r>
                        <a:rPr lang="en-US" sz="800" b="0" i="0" u="none" strike="noStrike" kern="1200" dirty="0" err="1">
                          <a:solidFill>
                            <a:srgbClr val="000000"/>
                          </a:solidFill>
                          <a:effectLst/>
                          <a:latin typeface="Arial Narrow" panose="020B0606020202030204" pitchFamily="34" charset="0"/>
                          <a:ea typeface="+mn-ea"/>
                          <a:cs typeface="+mn-cs"/>
                        </a:rPr>
                        <a:t>cả</a:t>
                      </a:r>
                      <a:r>
                        <a:rPr lang="en-US" sz="800" b="0" i="0" u="none" strike="noStrike" kern="1200" dirty="0">
                          <a:solidFill>
                            <a:srgbClr val="000000"/>
                          </a:solidFill>
                          <a:effectLst/>
                          <a:latin typeface="Arial Narrow" panose="020B0606020202030204" pitchFamily="34" charset="0"/>
                          <a:ea typeface="+mn-ea"/>
                          <a:cs typeface="+mn-cs"/>
                        </a:rPr>
                        <a:t> TC create </a:t>
                      </a:r>
                      <a:r>
                        <a:rPr lang="en-US" sz="800" b="0" i="0" u="none" strike="noStrike" kern="1200" dirty="0" err="1">
                          <a:solidFill>
                            <a:srgbClr val="000000"/>
                          </a:solidFill>
                          <a:effectLst/>
                          <a:latin typeface="Arial Narrow" panose="020B0606020202030204" pitchFamily="34" charset="0"/>
                          <a:ea typeface="+mn-ea"/>
                          <a:cs typeface="+mn-cs"/>
                        </a:rPr>
                        <a:t>cho</a:t>
                      </a:r>
                      <a:r>
                        <a:rPr lang="en-US" sz="800" b="0" i="0" u="none" strike="noStrike" kern="1200" dirty="0">
                          <a:solidFill>
                            <a:srgbClr val="000000"/>
                          </a:solidFill>
                          <a:effectLst/>
                          <a:latin typeface="Arial Narrow" panose="020B0606020202030204" pitchFamily="34" charset="0"/>
                          <a:ea typeface="+mn-ea"/>
                          <a:cs typeface="+mn-cs"/>
                        </a:rPr>
                        <a:t> ET defect </a:t>
                      </a:r>
                      <a:r>
                        <a:rPr lang="en-US" sz="800" b="0" i="0" u="none" strike="noStrike" kern="1200" dirty="0" err="1">
                          <a:solidFill>
                            <a:srgbClr val="000000"/>
                          </a:solidFill>
                          <a:effectLst/>
                          <a:latin typeface="Arial Narrow" panose="020B0606020202030204" pitchFamily="34" charset="0"/>
                          <a:ea typeface="+mn-ea"/>
                          <a:cs typeface="+mn-cs"/>
                        </a:rPr>
                        <a:t>và</a:t>
                      </a:r>
                      <a:r>
                        <a:rPr lang="en-US" sz="800" b="0" i="0" u="none" strike="noStrike" kern="1200" dirty="0">
                          <a:solidFill>
                            <a:srgbClr val="000000"/>
                          </a:solidFill>
                          <a:effectLst/>
                          <a:latin typeface="Arial Narrow" panose="020B0606020202030204" pitchFamily="34" charset="0"/>
                          <a:ea typeface="+mn-ea"/>
                          <a:cs typeface="+mn-cs"/>
                        </a:rPr>
                        <a:t> </a:t>
                      </a:r>
                      <a:r>
                        <a:rPr lang="en-US" sz="800" b="0" i="0" u="none" strike="noStrike" kern="1200" dirty="0" err="1">
                          <a:solidFill>
                            <a:srgbClr val="000000"/>
                          </a:solidFill>
                          <a:effectLst/>
                          <a:latin typeface="Arial Narrow" panose="020B0606020202030204" pitchFamily="34" charset="0"/>
                          <a:ea typeface="+mn-ea"/>
                          <a:cs typeface="+mn-cs"/>
                        </a:rPr>
                        <a:t>tạo</a:t>
                      </a:r>
                      <a:r>
                        <a:rPr lang="en-US" sz="800" b="0" i="0" u="none" strike="noStrike" kern="1200" dirty="0">
                          <a:solidFill>
                            <a:srgbClr val="000000"/>
                          </a:solidFill>
                          <a:effectLst/>
                          <a:latin typeface="Arial Narrow" panose="020B0606020202030204" pitchFamily="34" charset="0"/>
                          <a:ea typeface="+mn-ea"/>
                          <a:cs typeface="+mn-cs"/>
                        </a:rPr>
                        <a:t> TC detail </a:t>
                      </a:r>
                      <a:r>
                        <a:rPr lang="en-US" sz="800" b="0" i="0" u="none" strike="noStrike" kern="1200" dirty="0" err="1">
                          <a:solidFill>
                            <a:srgbClr val="000000"/>
                          </a:solidFill>
                          <a:effectLst/>
                          <a:latin typeface="Arial Narrow" panose="020B0606020202030204" pitchFamily="34" charset="0"/>
                          <a:ea typeface="+mn-ea"/>
                          <a:cs typeface="+mn-cs"/>
                        </a:rPr>
                        <a:t>sau</a:t>
                      </a:r>
                      <a:r>
                        <a:rPr lang="en-US" sz="800" b="0" i="0" u="none" strike="noStrike" kern="1200" dirty="0">
                          <a:solidFill>
                            <a:srgbClr val="000000"/>
                          </a:solidFill>
                          <a:effectLst/>
                          <a:latin typeface="Arial Narrow" panose="020B0606020202030204" pitchFamily="34" charset="0"/>
                          <a:ea typeface="+mn-ea"/>
                          <a:cs typeface="+mn-cs"/>
                        </a:rPr>
                        <a:t> ET test</a:t>
                      </a:r>
                      <a:br>
                        <a:rPr lang="en-US" sz="800" b="0" i="0" u="none" strike="noStrike" kern="1200" dirty="0">
                          <a:solidFill>
                            <a:srgbClr val="000000"/>
                          </a:solidFill>
                          <a:effectLst/>
                          <a:latin typeface="Arial Narrow" panose="020B0606020202030204" pitchFamily="34" charset="0"/>
                          <a:ea typeface="+mn-ea"/>
                          <a:cs typeface="+mn-cs"/>
                        </a:rPr>
                      </a:br>
                      <a:r>
                        <a:rPr lang="en-US" sz="800" b="1" i="0" u="none" strike="noStrike" kern="1200" dirty="0" smtClean="0">
                          <a:solidFill>
                            <a:srgbClr val="000000"/>
                          </a:solidFill>
                          <a:effectLst/>
                          <a:latin typeface="Arial Narrow" panose="020B0606020202030204" pitchFamily="34" charset="0"/>
                          <a:ea typeface="+mn-ea"/>
                          <a:cs typeface="+mn-cs"/>
                        </a:rPr>
                        <a:t>7-1</a:t>
                      </a:r>
                      <a:r>
                        <a:rPr lang="en-US" sz="800" b="0" i="0" u="none" strike="noStrike" kern="1200" dirty="0">
                          <a:solidFill>
                            <a:srgbClr val="000000"/>
                          </a:solidFill>
                          <a:effectLst/>
                          <a:latin typeface="Arial Narrow" panose="020B0606020202030204" pitchFamily="34" charset="0"/>
                          <a:ea typeface="+mn-ea"/>
                          <a:cs typeface="+mn-cs"/>
                        </a:rPr>
                        <a:t>. Create Test Charter: </a:t>
                      </a:r>
                      <a:r>
                        <a:rPr lang="en-US" sz="800" b="0" i="0" u="none" strike="noStrike" kern="1200" dirty="0" err="1">
                          <a:solidFill>
                            <a:srgbClr val="000000"/>
                          </a:solidFill>
                          <a:effectLst/>
                          <a:latin typeface="Arial Narrow" panose="020B0606020202030204" pitchFamily="34" charset="0"/>
                          <a:ea typeface="+mn-ea"/>
                          <a:cs typeface="+mn-cs"/>
                        </a:rPr>
                        <a:t>cho</a:t>
                      </a:r>
                      <a:r>
                        <a:rPr lang="en-US" sz="800" b="0" i="0" u="none" strike="noStrike" kern="1200" dirty="0">
                          <a:solidFill>
                            <a:srgbClr val="000000"/>
                          </a:solidFill>
                          <a:effectLst/>
                          <a:latin typeface="Arial Narrow" panose="020B0606020202030204" pitchFamily="34" charset="0"/>
                          <a:ea typeface="+mn-ea"/>
                          <a:cs typeface="+mn-cs"/>
                        </a:rPr>
                        <a:t> create Test design/check point/checklist…</a:t>
                      </a:r>
                      <a:br>
                        <a:rPr lang="en-US" sz="800" b="0" i="0" u="none" strike="noStrike" kern="1200" dirty="0">
                          <a:solidFill>
                            <a:srgbClr val="000000"/>
                          </a:solidFill>
                          <a:effectLst/>
                          <a:latin typeface="Arial Narrow" panose="020B0606020202030204" pitchFamily="34" charset="0"/>
                          <a:ea typeface="+mn-ea"/>
                          <a:cs typeface="+mn-cs"/>
                        </a:rPr>
                      </a:br>
                      <a:endParaRPr lang="en-US" sz="800" b="0" i="0" u="none" strike="noStrike" kern="1200" dirty="0">
                        <a:solidFill>
                          <a:srgbClr val="000000"/>
                        </a:solidFill>
                        <a:effectLst/>
                        <a:latin typeface="Arial Narrow" panose="020B0606020202030204" pitchFamily="34" charset="0"/>
                        <a:ea typeface="+mn-ea"/>
                        <a:cs typeface="+mn-cs"/>
                      </a:endParaRPr>
                    </a:p>
                  </a:txBody>
                  <a:tcPr marL="5733" marR="5733" marT="57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11549">
                <a:tc>
                  <a:txBody>
                    <a:bodyPr/>
                    <a:lstStyle/>
                    <a:p>
                      <a:pPr marL="60325" indent="0" algn="l" defTabSz="914400" rtl="0" eaLnBrk="1" fontAlgn="ctr" latinLnBrk="0" hangingPunct="1"/>
                      <a:r>
                        <a:rPr lang="en-US" sz="800" b="0" i="0" u="none" strike="noStrike" kern="1200" dirty="0">
                          <a:solidFill>
                            <a:srgbClr val="000000"/>
                          </a:solidFill>
                          <a:effectLst/>
                          <a:latin typeface="Arial Narrow" panose="020B0606020202030204" pitchFamily="34" charset="0"/>
                          <a:ea typeface="+mn-ea"/>
                          <a:cs typeface="+mn-cs"/>
                        </a:rPr>
                        <a:t>Member </a:t>
                      </a:r>
                      <a:r>
                        <a:rPr lang="en-US" sz="800" b="0" i="0" u="none" strike="noStrike" kern="1200" dirty="0" err="1">
                          <a:solidFill>
                            <a:srgbClr val="000000"/>
                          </a:solidFill>
                          <a:effectLst/>
                          <a:latin typeface="Arial Narrow" panose="020B0606020202030204" pitchFamily="34" charset="0"/>
                          <a:ea typeface="+mn-ea"/>
                          <a:cs typeface="+mn-cs"/>
                        </a:rPr>
                        <a:t>trả</a:t>
                      </a:r>
                      <a:r>
                        <a:rPr lang="en-US" sz="800" b="0" i="0" u="none" strike="noStrike" kern="1200" dirty="0">
                          <a:solidFill>
                            <a:srgbClr val="000000"/>
                          </a:solidFill>
                          <a:effectLst/>
                          <a:latin typeface="Arial Narrow" panose="020B0606020202030204" pitchFamily="34" charset="0"/>
                          <a:ea typeface="+mn-ea"/>
                          <a:cs typeface="+mn-cs"/>
                        </a:rPr>
                        <a:t> </a:t>
                      </a:r>
                      <a:r>
                        <a:rPr lang="en-US" sz="800" b="0" i="0" u="none" strike="noStrike" kern="1200" dirty="0" err="1">
                          <a:solidFill>
                            <a:srgbClr val="000000"/>
                          </a:solidFill>
                          <a:effectLst/>
                          <a:latin typeface="Arial Narrow" panose="020B0606020202030204" pitchFamily="34" charset="0"/>
                          <a:ea typeface="+mn-ea"/>
                          <a:cs typeface="+mn-cs"/>
                        </a:rPr>
                        <a:t>lời</a:t>
                      </a:r>
                      <a:r>
                        <a:rPr lang="en-US" sz="800" b="0" i="0" u="none" strike="noStrike" kern="1200" dirty="0">
                          <a:solidFill>
                            <a:srgbClr val="000000"/>
                          </a:solidFill>
                          <a:effectLst/>
                          <a:latin typeface="Arial Narrow" panose="020B0606020202030204" pitchFamily="34" charset="0"/>
                          <a:ea typeface="+mn-ea"/>
                          <a:cs typeface="+mn-cs"/>
                        </a:rPr>
                        <a:t> email, request </a:t>
                      </a:r>
                      <a:r>
                        <a:rPr lang="en-US" sz="800" b="0" i="0" u="none" strike="noStrike" kern="1200" dirty="0" err="1">
                          <a:solidFill>
                            <a:srgbClr val="000000"/>
                          </a:solidFill>
                          <a:effectLst/>
                          <a:latin typeface="Arial Narrow" panose="020B0606020202030204" pitchFamily="34" charset="0"/>
                          <a:ea typeface="+mn-ea"/>
                          <a:cs typeface="+mn-cs"/>
                        </a:rPr>
                        <a:t>từ</a:t>
                      </a:r>
                      <a:r>
                        <a:rPr lang="en-US" sz="800" b="0" i="0" u="none" strike="noStrike" kern="1200" dirty="0">
                          <a:solidFill>
                            <a:srgbClr val="000000"/>
                          </a:solidFill>
                          <a:effectLst/>
                          <a:latin typeface="Arial Narrow" panose="020B0606020202030204" pitchFamily="34" charset="0"/>
                          <a:ea typeface="+mn-ea"/>
                          <a:cs typeface="+mn-cs"/>
                        </a:rPr>
                        <a:t> OEM, HQ (feedback issue, collect data ...) </a:t>
                      </a:r>
                      <a:r>
                        <a:rPr lang="en-US" sz="800" b="0" i="0" u="none" strike="noStrike" kern="1200" dirty="0" err="1">
                          <a:solidFill>
                            <a:srgbClr val="000000"/>
                          </a:solidFill>
                          <a:effectLst/>
                          <a:latin typeface="Arial Narrow" panose="020B0606020202030204" pitchFamily="34" charset="0"/>
                          <a:ea typeface="+mn-ea"/>
                          <a:cs typeface="+mn-cs"/>
                        </a:rPr>
                        <a:t>thì</a:t>
                      </a:r>
                      <a:r>
                        <a:rPr lang="en-US" sz="800" b="0" i="0" u="none" strike="noStrike" kern="1200" dirty="0">
                          <a:solidFill>
                            <a:srgbClr val="000000"/>
                          </a:solidFill>
                          <a:effectLst/>
                          <a:latin typeface="Arial Narrow" panose="020B0606020202030204" pitchFamily="34" charset="0"/>
                          <a:ea typeface="+mn-ea"/>
                          <a:cs typeface="+mn-cs"/>
                        </a:rPr>
                        <a:t> </a:t>
                      </a:r>
                      <a:r>
                        <a:rPr lang="en-US" sz="800" b="0" i="0" u="none" strike="noStrike" kern="1200" dirty="0" err="1">
                          <a:solidFill>
                            <a:srgbClr val="000000"/>
                          </a:solidFill>
                          <a:effectLst/>
                          <a:latin typeface="Arial Narrow" panose="020B0606020202030204" pitchFamily="34" charset="0"/>
                          <a:ea typeface="+mn-ea"/>
                          <a:cs typeface="+mn-cs"/>
                        </a:rPr>
                        <a:t>khai</a:t>
                      </a:r>
                      <a:r>
                        <a:rPr lang="en-US" sz="800" b="0" i="0" u="none" strike="noStrike" kern="1200" dirty="0">
                          <a:solidFill>
                            <a:srgbClr val="000000"/>
                          </a:solidFill>
                          <a:effectLst/>
                          <a:latin typeface="Arial Narrow" panose="020B0606020202030204" pitchFamily="34" charset="0"/>
                          <a:ea typeface="+mn-ea"/>
                          <a:cs typeface="+mn-cs"/>
                        </a:rPr>
                        <a:t> </a:t>
                      </a:r>
                      <a:r>
                        <a:rPr lang="en-US" sz="800" b="0" i="0" u="none" strike="noStrike" kern="1200" dirty="0" err="1">
                          <a:solidFill>
                            <a:srgbClr val="000000"/>
                          </a:solidFill>
                          <a:effectLst/>
                          <a:latin typeface="Arial Narrow" panose="020B0606020202030204" pitchFamily="34" charset="0"/>
                          <a:ea typeface="+mn-ea"/>
                          <a:cs typeface="+mn-cs"/>
                        </a:rPr>
                        <a:t>vào</a:t>
                      </a:r>
                      <a:r>
                        <a:rPr lang="en-US" sz="800" b="0" i="0" u="none" strike="noStrike" kern="1200" dirty="0">
                          <a:solidFill>
                            <a:srgbClr val="000000"/>
                          </a:solidFill>
                          <a:effectLst/>
                          <a:latin typeface="Arial Narrow" panose="020B0606020202030204" pitchFamily="34" charset="0"/>
                          <a:ea typeface="+mn-ea"/>
                          <a:cs typeface="+mn-cs"/>
                        </a:rPr>
                        <a:t> </a:t>
                      </a:r>
                      <a:r>
                        <a:rPr lang="en-US" sz="800" b="0" i="0" u="none" strike="noStrike" kern="1200" dirty="0" err="1">
                          <a:solidFill>
                            <a:srgbClr val="000000"/>
                          </a:solidFill>
                          <a:effectLst/>
                          <a:latin typeface="Arial Narrow" panose="020B0606020202030204" pitchFamily="34" charset="0"/>
                          <a:ea typeface="+mn-ea"/>
                          <a:cs typeface="+mn-cs"/>
                        </a:rPr>
                        <a:t>mục</a:t>
                      </a:r>
                      <a:r>
                        <a:rPr lang="en-US" sz="800" b="0" i="0" u="none" strike="noStrike" kern="1200" dirty="0">
                          <a:solidFill>
                            <a:srgbClr val="000000"/>
                          </a:solidFill>
                          <a:effectLst/>
                          <a:latin typeface="Arial Narrow" panose="020B0606020202030204" pitchFamily="34" charset="0"/>
                          <a:ea typeface="+mn-ea"/>
                          <a:cs typeface="+mn-cs"/>
                        </a:rPr>
                        <a:t> </a:t>
                      </a:r>
                      <a:r>
                        <a:rPr lang="en-US" sz="800" b="0" i="0" u="none" strike="noStrike" kern="1200" dirty="0" err="1">
                          <a:solidFill>
                            <a:srgbClr val="000000"/>
                          </a:solidFill>
                          <a:effectLst/>
                          <a:latin typeface="Arial Narrow" panose="020B0606020202030204" pitchFamily="34" charset="0"/>
                          <a:ea typeface="+mn-ea"/>
                          <a:cs typeface="+mn-cs"/>
                        </a:rPr>
                        <a:t>vào</a:t>
                      </a:r>
                      <a:r>
                        <a:rPr lang="en-US" sz="800" b="0" i="0" u="none" strike="noStrike" kern="1200" dirty="0">
                          <a:solidFill>
                            <a:srgbClr val="000000"/>
                          </a:solidFill>
                          <a:effectLst/>
                          <a:latin typeface="Arial Narrow" panose="020B0606020202030204" pitchFamily="34" charset="0"/>
                          <a:ea typeface="+mn-ea"/>
                          <a:cs typeface="+mn-cs"/>
                        </a:rPr>
                        <a:t>.</a:t>
                      </a:r>
                    </a:p>
                  </a:txBody>
                  <a:tcPr marL="5733" marR="5733" marT="57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800" b="1" i="0" u="sng" strike="noStrike" kern="1200" dirty="0">
                          <a:solidFill>
                            <a:srgbClr val="000000"/>
                          </a:solidFill>
                          <a:effectLst/>
                          <a:latin typeface="Arial Narrow" panose="020B0606020202030204" pitchFamily="34" charset="0"/>
                          <a:ea typeface="+mn-ea"/>
                          <a:cs typeface="+mn-cs"/>
                        </a:rPr>
                        <a:t>Feedback Issue</a:t>
                      </a:r>
                      <a:r>
                        <a:rPr lang="en-US" sz="800" b="0" i="0" u="none" strike="noStrike" kern="1200" dirty="0">
                          <a:solidFill>
                            <a:srgbClr val="000000"/>
                          </a:solidFill>
                          <a:effectLst/>
                          <a:latin typeface="Arial Narrow" panose="020B0606020202030204" pitchFamily="34" charset="0"/>
                          <a:ea typeface="+mn-ea"/>
                          <a:cs typeface="+mn-cs"/>
                        </a:rPr>
                        <a:t>:</a:t>
                      </a:r>
                      <a:br>
                        <a:rPr lang="en-US" sz="800" b="0" i="0" u="none" strike="noStrike" kern="1200" dirty="0">
                          <a:solidFill>
                            <a:srgbClr val="000000"/>
                          </a:solidFill>
                          <a:effectLst/>
                          <a:latin typeface="Arial Narrow" panose="020B0606020202030204" pitchFamily="34" charset="0"/>
                          <a:ea typeface="+mn-ea"/>
                          <a:cs typeface="+mn-cs"/>
                        </a:rPr>
                      </a:br>
                      <a:r>
                        <a:rPr lang="en-US" sz="800" b="0" i="0" u="none" strike="noStrike" kern="1200" dirty="0">
                          <a:solidFill>
                            <a:srgbClr val="000000"/>
                          </a:solidFill>
                          <a:effectLst/>
                          <a:latin typeface="Arial Narrow" panose="020B0606020202030204" pitchFamily="34" charset="0"/>
                          <a:ea typeface="+mn-ea"/>
                          <a:cs typeface="+mn-cs"/>
                        </a:rPr>
                        <a:t>- Feedback Issue (Bug) </a:t>
                      </a:r>
                      <a:endParaRPr lang="en-US" sz="800" b="0" i="0" u="none" strike="noStrike" kern="1200" dirty="0" smtClean="0">
                        <a:solidFill>
                          <a:srgbClr val="000000"/>
                        </a:solidFill>
                        <a:effectLst/>
                        <a:latin typeface="Arial Narrow" panose="020B0606020202030204" pitchFamily="34" charset="0"/>
                        <a:ea typeface="+mn-ea"/>
                        <a:cs typeface="+mn-cs"/>
                      </a:endParaRPr>
                    </a:p>
                    <a:p>
                      <a:pPr marL="60325" indent="0" algn="l" defTabSz="914400" rtl="0" eaLnBrk="1" fontAlgn="ctr" latinLnBrk="0" hangingPunct="1"/>
                      <a:r>
                        <a:rPr lang="en-US" sz="800" b="0" i="0" u="none" strike="noStrike" kern="1200" dirty="0" smtClean="0">
                          <a:solidFill>
                            <a:srgbClr val="000000"/>
                          </a:solidFill>
                          <a:effectLst/>
                          <a:latin typeface="Arial Narrow" panose="020B0606020202030204" pitchFamily="34" charset="0"/>
                          <a:ea typeface="+mn-ea"/>
                          <a:cs typeface="+mn-cs"/>
                          <a:sym typeface="Wingdings" panose="05000000000000000000" pitchFamily="2" charset="2"/>
                        </a:rPr>
                        <a:t></a:t>
                      </a:r>
                      <a:r>
                        <a:rPr lang="en-US" sz="800" b="1" i="0" u="none" strike="noStrike" kern="1200" dirty="0" smtClean="0">
                          <a:solidFill>
                            <a:srgbClr val="000000"/>
                          </a:solidFill>
                          <a:effectLst/>
                          <a:latin typeface="Arial Narrow" panose="020B0606020202030204" pitchFamily="34" charset="0"/>
                          <a:ea typeface="+mn-ea"/>
                          <a:cs typeface="+mn-cs"/>
                        </a:rPr>
                        <a:t> 5-21</a:t>
                      </a:r>
                      <a:r>
                        <a:rPr lang="en-US" sz="800" b="0" i="0" u="none" strike="noStrike" kern="1200" dirty="0" smtClean="0">
                          <a:solidFill>
                            <a:srgbClr val="000000"/>
                          </a:solidFill>
                          <a:effectLst/>
                          <a:latin typeface="Arial Narrow" panose="020B0606020202030204" pitchFamily="34" charset="0"/>
                          <a:ea typeface="+mn-ea"/>
                          <a:cs typeface="+mn-cs"/>
                        </a:rPr>
                        <a:t>. </a:t>
                      </a:r>
                      <a:r>
                        <a:rPr lang="en-US" sz="800" b="0" i="0" u="none" strike="noStrike" kern="1200" dirty="0">
                          <a:solidFill>
                            <a:srgbClr val="000000"/>
                          </a:solidFill>
                          <a:effectLst/>
                          <a:latin typeface="Arial Narrow" panose="020B0606020202030204" pitchFamily="34" charset="0"/>
                          <a:ea typeface="+mn-ea"/>
                          <a:cs typeface="+mn-cs"/>
                        </a:rPr>
                        <a:t>Defect Review</a:t>
                      </a:r>
                      <a:br>
                        <a:rPr lang="en-US" sz="800" b="0" i="0" u="none" strike="noStrike" kern="1200" dirty="0">
                          <a:solidFill>
                            <a:srgbClr val="000000"/>
                          </a:solidFill>
                          <a:effectLst/>
                          <a:latin typeface="Arial Narrow" panose="020B0606020202030204" pitchFamily="34" charset="0"/>
                          <a:ea typeface="+mn-ea"/>
                          <a:cs typeface="+mn-cs"/>
                        </a:rPr>
                      </a:br>
                      <a:r>
                        <a:rPr lang="en-US" sz="800" b="0" i="0" u="none" strike="noStrike" kern="1200" dirty="0">
                          <a:solidFill>
                            <a:srgbClr val="000000"/>
                          </a:solidFill>
                          <a:effectLst/>
                          <a:latin typeface="Arial Narrow" panose="020B0606020202030204" pitchFamily="34" charset="0"/>
                          <a:ea typeface="+mn-ea"/>
                          <a:cs typeface="+mn-cs"/>
                        </a:rPr>
                        <a:t>- Feedback </a:t>
                      </a:r>
                      <a:r>
                        <a:rPr lang="en-US" sz="800" b="0" i="0" u="none" strike="noStrike" kern="1200" dirty="0" err="1">
                          <a:solidFill>
                            <a:srgbClr val="000000"/>
                          </a:solidFill>
                          <a:effectLst/>
                          <a:latin typeface="Arial Narrow" panose="020B0606020202030204" pitchFamily="34" charset="0"/>
                          <a:ea typeface="+mn-ea"/>
                          <a:cs typeface="+mn-cs"/>
                        </a:rPr>
                        <a:t>về</a:t>
                      </a:r>
                      <a:r>
                        <a:rPr lang="en-US" sz="800" b="0" i="0" u="none" strike="noStrike" kern="1200" dirty="0">
                          <a:solidFill>
                            <a:srgbClr val="000000"/>
                          </a:solidFill>
                          <a:effectLst/>
                          <a:latin typeface="Arial Narrow" panose="020B0606020202030204" pitchFamily="34" charset="0"/>
                          <a:ea typeface="+mn-ea"/>
                          <a:cs typeface="+mn-cs"/>
                        </a:rPr>
                        <a:t> TC, TD, Q&amp;A, </a:t>
                      </a:r>
                      <a:r>
                        <a:rPr lang="en-US" sz="800" b="0" i="0" u="none" strike="noStrike" kern="1200" dirty="0" err="1">
                          <a:solidFill>
                            <a:srgbClr val="000000"/>
                          </a:solidFill>
                          <a:effectLst/>
                          <a:latin typeface="Arial Narrow" panose="020B0606020202030204" pitchFamily="34" charset="0"/>
                          <a:ea typeface="+mn-ea"/>
                          <a:cs typeface="+mn-cs"/>
                        </a:rPr>
                        <a:t>SyRS</a:t>
                      </a:r>
                      <a:r>
                        <a:rPr lang="en-US" sz="800" b="0" i="0" u="none" strike="noStrike" kern="1200" dirty="0">
                          <a:solidFill>
                            <a:srgbClr val="000000"/>
                          </a:solidFill>
                          <a:effectLst/>
                          <a:latin typeface="Arial Narrow" panose="020B0606020202030204" pitchFamily="34" charset="0"/>
                          <a:ea typeface="+mn-ea"/>
                          <a:cs typeface="+mn-cs"/>
                        </a:rPr>
                        <a:t> </a:t>
                      </a:r>
                      <a:endParaRPr lang="en-US" sz="800" b="0" i="0" u="none" strike="noStrike" kern="1200" dirty="0" smtClean="0">
                        <a:solidFill>
                          <a:srgbClr val="000000"/>
                        </a:solidFill>
                        <a:effectLst/>
                        <a:latin typeface="Arial Narrow" panose="020B0606020202030204" pitchFamily="34" charset="0"/>
                        <a:ea typeface="+mn-ea"/>
                        <a:cs typeface="+mn-cs"/>
                      </a:endParaRPr>
                    </a:p>
                    <a:p>
                      <a:pPr marL="60325" indent="0" algn="l" defTabSz="914400" rtl="0" eaLnBrk="1" fontAlgn="ctr" latinLnBrk="0" hangingPunct="1"/>
                      <a:r>
                        <a:rPr lang="en-US" sz="800" b="0" i="0" u="none" strike="noStrike" kern="1200" dirty="0" smtClean="0">
                          <a:solidFill>
                            <a:srgbClr val="000000"/>
                          </a:solidFill>
                          <a:effectLst/>
                          <a:latin typeface="Arial Narrow" panose="020B0606020202030204" pitchFamily="34" charset="0"/>
                          <a:ea typeface="+mn-ea"/>
                          <a:cs typeface="+mn-cs"/>
                          <a:sym typeface="Wingdings" panose="05000000000000000000" pitchFamily="2" charset="2"/>
                        </a:rPr>
                        <a:t></a:t>
                      </a:r>
                      <a:r>
                        <a:rPr lang="en-US" sz="800" b="1" i="0" u="none" strike="noStrike" kern="1200" dirty="0" smtClean="0">
                          <a:solidFill>
                            <a:srgbClr val="000000"/>
                          </a:solidFill>
                          <a:effectLst/>
                          <a:latin typeface="Arial Narrow" panose="020B0606020202030204" pitchFamily="34" charset="0"/>
                          <a:ea typeface="+mn-ea"/>
                          <a:cs typeface="+mn-cs"/>
                        </a:rPr>
                        <a:t> 3-1</a:t>
                      </a:r>
                      <a:r>
                        <a:rPr lang="en-US" sz="800" b="0" i="0" u="none" strike="noStrike" kern="1200" dirty="0">
                          <a:solidFill>
                            <a:srgbClr val="000000"/>
                          </a:solidFill>
                          <a:effectLst/>
                          <a:latin typeface="Arial Narrow" panose="020B0606020202030204" pitchFamily="34" charset="0"/>
                          <a:ea typeface="+mn-ea"/>
                          <a:cs typeface="+mn-cs"/>
                        </a:rPr>
                        <a:t>. Investigate REQ</a:t>
                      </a:r>
                      <a:br>
                        <a:rPr lang="en-US" sz="800" b="0" i="0" u="none" strike="noStrike" kern="1200" dirty="0">
                          <a:solidFill>
                            <a:srgbClr val="000000"/>
                          </a:solidFill>
                          <a:effectLst/>
                          <a:latin typeface="Arial Narrow" panose="020B0606020202030204" pitchFamily="34" charset="0"/>
                          <a:ea typeface="+mn-ea"/>
                          <a:cs typeface="+mn-cs"/>
                        </a:rPr>
                      </a:br>
                      <a:r>
                        <a:rPr lang="en-US" sz="800" b="0" i="0" u="none" strike="noStrike" kern="1200" dirty="0">
                          <a:solidFill>
                            <a:srgbClr val="000000"/>
                          </a:solidFill>
                          <a:effectLst/>
                          <a:latin typeface="Arial Narrow" panose="020B0606020202030204" pitchFamily="34" charset="0"/>
                          <a:ea typeface="+mn-ea"/>
                          <a:cs typeface="+mn-cs"/>
                        </a:rPr>
                        <a:t>- Discuss with </a:t>
                      </a:r>
                      <a:r>
                        <a:rPr lang="en-US" sz="800" b="0" i="0" u="none" strike="noStrike" kern="1200" dirty="0" err="1">
                          <a:solidFill>
                            <a:srgbClr val="000000"/>
                          </a:solidFill>
                          <a:effectLst/>
                          <a:latin typeface="Arial Narrow" panose="020B0606020202030204" pitchFamily="34" charset="0"/>
                          <a:ea typeface="+mn-ea"/>
                          <a:cs typeface="+mn-cs"/>
                        </a:rPr>
                        <a:t>Dev</a:t>
                      </a:r>
                      <a:r>
                        <a:rPr lang="en-US" sz="800" b="0" i="0" u="none" strike="noStrike" kern="1200" dirty="0">
                          <a:solidFill>
                            <a:srgbClr val="000000"/>
                          </a:solidFill>
                          <a:effectLst/>
                          <a:latin typeface="Arial Narrow" panose="020B0606020202030204" pitchFamily="34" charset="0"/>
                          <a:ea typeface="+mn-ea"/>
                          <a:cs typeface="+mn-cs"/>
                        </a:rPr>
                        <a:t> about Test Method (How to test) while executing test </a:t>
                      </a:r>
                      <a:endParaRPr lang="en-US" sz="800" b="0" i="0" u="none" strike="noStrike" kern="1200" dirty="0" smtClean="0">
                        <a:solidFill>
                          <a:srgbClr val="000000"/>
                        </a:solidFill>
                        <a:effectLst/>
                        <a:latin typeface="Arial Narrow" panose="020B0606020202030204" pitchFamily="34" charset="0"/>
                        <a:ea typeface="+mn-ea"/>
                        <a:cs typeface="+mn-cs"/>
                      </a:endParaRPr>
                    </a:p>
                    <a:p>
                      <a:pPr marL="60325" indent="0" algn="l" defTabSz="914400" rtl="0" eaLnBrk="1" fontAlgn="ctr" latinLnBrk="0" hangingPunct="1"/>
                      <a:r>
                        <a:rPr lang="en-US" sz="800" b="0" i="0" u="none" strike="noStrike" kern="1200" dirty="0" smtClean="0">
                          <a:solidFill>
                            <a:srgbClr val="000000"/>
                          </a:solidFill>
                          <a:effectLst/>
                          <a:latin typeface="Arial Narrow" panose="020B0606020202030204" pitchFamily="34" charset="0"/>
                          <a:ea typeface="+mn-ea"/>
                          <a:cs typeface="+mn-cs"/>
                          <a:sym typeface="Wingdings" panose="05000000000000000000" pitchFamily="2" charset="2"/>
                        </a:rPr>
                        <a:t></a:t>
                      </a:r>
                      <a:r>
                        <a:rPr lang="en-US" sz="800" b="0" i="0" u="none" strike="noStrike" kern="1200" dirty="0" smtClean="0">
                          <a:solidFill>
                            <a:srgbClr val="000000"/>
                          </a:solidFill>
                          <a:effectLst/>
                          <a:latin typeface="Arial Narrow" panose="020B0606020202030204" pitchFamily="34" charset="0"/>
                          <a:ea typeface="+mn-ea"/>
                          <a:cs typeface="+mn-cs"/>
                        </a:rPr>
                        <a:t> </a:t>
                      </a:r>
                      <a:r>
                        <a:rPr lang="en-US" sz="800" b="1" i="0" u="none" strike="noStrike" kern="1200" dirty="0" smtClean="0">
                          <a:solidFill>
                            <a:srgbClr val="000000"/>
                          </a:solidFill>
                          <a:effectLst/>
                          <a:latin typeface="Arial Narrow" panose="020B0606020202030204" pitchFamily="34" charset="0"/>
                          <a:ea typeface="+mn-ea"/>
                          <a:cs typeface="+mn-cs"/>
                        </a:rPr>
                        <a:t>2-1</a:t>
                      </a:r>
                      <a:r>
                        <a:rPr lang="en-US" sz="800" b="0" i="0" u="none" strike="noStrike" kern="1200" dirty="0">
                          <a:solidFill>
                            <a:srgbClr val="000000"/>
                          </a:solidFill>
                          <a:effectLst/>
                          <a:latin typeface="Arial Narrow" panose="020B0606020202030204" pitchFamily="34" charset="0"/>
                          <a:ea typeface="+mn-ea"/>
                          <a:cs typeface="+mn-cs"/>
                        </a:rPr>
                        <a:t>. Test Environment Setup</a:t>
                      </a:r>
                      <a:br>
                        <a:rPr lang="en-US" sz="800" b="0" i="0" u="none" strike="noStrike" kern="1200" dirty="0">
                          <a:solidFill>
                            <a:srgbClr val="000000"/>
                          </a:solidFill>
                          <a:effectLst/>
                          <a:latin typeface="Arial Narrow" panose="020B0606020202030204" pitchFamily="34" charset="0"/>
                          <a:ea typeface="+mn-ea"/>
                          <a:cs typeface="+mn-cs"/>
                        </a:rPr>
                      </a:br>
                      <a:r>
                        <a:rPr lang="en-US" sz="800" b="0" i="0" u="none" strike="noStrike" kern="1200" dirty="0">
                          <a:solidFill>
                            <a:srgbClr val="000000"/>
                          </a:solidFill>
                          <a:effectLst/>
                          <a:latin typeface="Arial Narrow" panose="020B0606020202030204" pitchFamily="34" charset="0"/>
                          <a:ea typeface="+mn-ea"/>
                          <a:cs typeface="+mn-cs"/>
                        </a:rPr>
                        <a:t>- Discuss </a:t>
                      </a:r>
                      <a:r>
                        <a:rPr lang="en-US" sz="800" b="0" i="0" u="none" strike="noStrike" kern="1200" dirty="0" err="1">
                          <a:solidFill>
                            <a:srgbClr val="000000"/>
                          </a:solidFill>
                          <a:effectLst/>
                          <a:latin typeface="Arial Narrow" panose="020B0606020202030204" pitchFamily="34" charset="0"/>
                          <a:ea typeface="+mn-ea"/>
                          <a:cs typeface="+mn-cs"/>
                        </a:rPr>
                        <a:t>về</a:t>
                      </a:r>
                      <a:r>
                        <a:rPr lang="en-US" sz="800" b="0" i="0" u="none" strike="noStrike" kern="1200" dirty="0">
                          <a:solidFill>
                            <a:srgbClr val="000000"/>
                          </a:solidFill>
                          <a:effectLst/>
                          <a:latin typeface="Arial Narrow" panose="020B0606020202030204" pitchFamily="34" charset="0"/>
                          <a:ea typeface="+mn-ea"/>
                          <a:cs typeface="+mn-cs"/>
                        </a:rPr>
                        <a:t> issue </a:t>
                      </a:r>
                      <a:r>
                        <a:rPr lang="en-US" sz="800" b="0" i="0" u="none" strike="noStrike" kern="1200" dirty="0" err="1">
                          <a:solidFill>
                            <a:srgbClr val="000000"/>
                          </a:solidFill>
                          <a:effectLst/>
                          <a:latin typeface="Arial Narrow" panose="020B0606020202030204" pitchFamily="34" charset="0"/>
                          <a:ea typeface="+mn-ea"/>
                          <a:cs typeface="+mn-cs"/>
                        </a:rPr>
                        <a:t>chung</a:t>
                      </a:r>
                      <a:r>
                        <a:rPr lang="en-US" sz="800" b="0" i="0" u="none" strike="noStrike" kern="1200" dirty="0">
                          <a:solidFill>
                            <a:srgbClr val="000000"/>
                          </a:solidFill>
                          <a:effectLst/>
                          <a:latin typeface="Arial Narrow" panose="020B0606020202030204" pitchFamily="34" charset="0"/>
                          <a:ea typeface="+mn-ea"/>
                          <a:cs typeface="+mn-cs"/>
                        </a:rPr>
                        <a:t> </a:t>
                      </a:r>
                      <a:r>
                        <a:rPr lang="en-US" sz="800" b="0" i="0" u="none" strike="noStrike" kern="1200" dirty="0" err="1">
                          <a:solidFill>
                            <a:srgbClr val="000000"/>
                          </a:solidFill>
                          <a:effectLst/>
                          <a:latin typeface="Arial Narrow" panose="020B0606020202030204" pitchFamily="34" charset="0"/>
                          <a:ea typeface="+mn-ea"/>
                          <a:cs typeface="+mn-cs"/>
                        </a:rPr>
                        <a:t>của</a:t>
                      </a:r>
                      <a:r>
                        <a:rPr lang="en-US" sz="800" b="0" i="0" u="none" strike="noStrike" kern="1200" dirty="0">
                          <a:solidFill>
                            <a:srgbClr val="000000"/>
                          </a:solidFill>
                          <a:effectLst/>
                          <a:latin typeface="Arial Narrow" panose="020B0606020202030204" pitchFamily="34" charset="0"/>
                          <a:ea typeface="+mn-ea"/>
                          <a:cs typeface="+mn-cs"/>
                        </a:rPr>
                        <a:t> </a:t>
                      </a:r>
                      <a:r>
                        <a:rPr lang="en-US" sz="800" b="0" i="0" u="none" strike="noStrike" kern="1200" dirty="0" err="1">
                          <a:solidFill>
                            <a:srgbClr val="000000"/>
                          </a:solidFill>
                          <a:effectLst/>
                          <a:latin typeface="Arial Narrow" panose="020B0606020202030204" pitchFamily="34" charset="0"/>
                          <a:ea typeface="+mn-ea"/>
                          <a:cs typeface="+mn-cs"/>
                        </a:rPr>
                        <a:t>dự</a:t>
                      </a:r>
                      <a:r>
                        <a:rPr lang="en-US" sz="800" b="0" i="0" u="none" strike="noStrike" kern="1200" dirty="0">
                          <a:solidFill>
                            <a:srgbClr val="000000"/>
                          </a:solidFill>
                          <a:effectLst/>
                          <a:latin typeface="Arial Narrow" panose="020B0606020202030204" pitchFamily="34" charset="0"/>
                          <a:ea typeface="+mn-ea"/>
                          <a:cs typeface="+mn-cs"/>
                        </a:rPr>
                        <a:t> </a:t>
                      </a:r>
                      <a:r>
                        <a:rPr lang="en-US" sz="800" b="0" i="0" u="none" strike="noStrike" kern="1200" dirty="0" err="1">
                          <a:solidFill>
                            <a:srgbClr val="000000"/>
                          </a:solidFill>
                          <a:effectLst/>
                          <a:latin typeface="Arial Narrow" panose="020B0606020202030204" pitchFamily="34" charset="0"/>
                          <a:ea typeface="+mn-ea"/>
                          <a:cs typeface="+mn-cs"/>
                        </a:rPr>
                        <a:t>án</a:t>
                      </a:r>
                      <a:r>
                        <a:rPr lang="en-US" sz="800" b="0" i="0" u="none" strike="noStrike" kern="1200" dirty="0">
                          <a:solidFill>
                            <a:srgbClr val="000000"/>
                          </a:solidFill>
                          <a:effectLst/>
                          <a:latin typeface="Arial Narrow" panose="020B0606020202030204" pitchFamily="34" charset="0"/>
                          <a:ea typeface="+mn-ea"/>
                          <a:cs typeface="+mn-cs"/>
                        </a:rPr>
                        <a:t> (</a:t>
                      </a:r>
                      <a:r>
                        <a:rPr lang="en-US" sz="800" b="0" i="0" u="none" strike="noStrike" kern="1200" dirty="0" err="1">
                          <a:solidFill>
                            <a:srgbClr val="000000"/>
                          </a:solidFill>
                          <a:effectLst/>
                          <a:latin typeface="Arial Narrow" panose="020B0606020202030204" pitchFamily="34" charset="0"/>
                          <a:ea typeface="+mn-ea"/>
                          <a:cs typeface="+mn-cs"/>
                        </a:rPr>
                        <a:t>vd</a:t>
                      </a:r>
                      <a:r>
                        <a:rPr lang="en-US" sz="800" b="0" i="0" u="none" strike="noStrike" kern="1200" dirty="0">
                          <a:solidFill>
                            <a:srgbClr val="000000"/>
                          </a:solidFill>
                          <a:effectLst/>
                          <a:latin typeface="Arial Narrow" panose="020B0606020202030204" pitchFamily="34" charset="0"/>
                          <a:ea typeface="+mn-ea"/>
                          <a:cs typeface="+mn-cs"/>
                        </a:rPr>
                        <a:t>. </a:t>
                      </a:r>
                      <a:r>
                        <a:rPr lang="en-US" sz="800" b="0" i="0" u="none" strike="noStrike" kern="1200" dirty="0" err="1">
                          <a:solidFill>
                            <a:srgbClr val="000000"/>
                          </a:solidFill>
                          <a:effectLst/>
                          <a:latin typeface="Arial Narrow" panose="020B0606020202030204" pitchFamily="34" charset="0"/>
                          <a:ea typeface="+mn-ea"/>
                          <a:cs typeface="+mn-cs"/>
                        </a:rPr>
                        <a:t>Lỗi</a:t>
                      </a:r>
                      <a:r>
                        <a:rPr lang="en-US" sz="800" b="0" i="0" u="none" strike="noStrike" kern="1200" dirty="0">
                          <a:solidFill>
                            <a:srgbClr val="000000"/>
                          </a:solidFill>
                          <a:effectLst/>
                          <a:latin typeface="Arial Narrow" panose="020B0606020202030204" pitchFamily="34" charset="0"/>
                          <a:ea typeface="+mn-ea"/>
                          <a:cs typeface="+mn-cs"/>
                        </a:rPr>
                        <a:t> </a:t>
                      </a:r>
                      <a:r>
                        <a:rPr lang="en-US" sz="800" b="0" i="0" u="none" strike="noStrike" kern="1200" dirty="0" err="1">
                          <a:solidFill>
                            <a:srgbClr val="000000"/>
                          </a:solidFill>
                          <a:effectLst/>
                          <a:latin typeface="Arial Narrow" panose="020B0606020202030204" pitchFamily="34" charset="0"/>
                          <a:ea typeface="+mn-ea"/>
                          <a:cs typeface="+mn-cs"/>
                        </a:rPr>
                        <a:t>bản</a:t>
                      </a:r>
                      <a:r>
                        <a:rPr lang="en-US" sz="800" b="0" i="0" u="none" strike="noStrike" kern="1200" dirty="0">
                          <a:solidFill>
                            <a:srgbClr val="000000"/>
                          </a:solidFill>
                          <a:effectLst/>
                          <a:latin typeface="Arial Narrow" panose="020B0606020202030204" pitchFamily="34" charset="0"/>
                          <a:ea typeface="+mn-ea"/>
                          <a:cs typeface="+mn-cs"/>
                        </a:rPr>
                        <a:t> build,...) </a:t>
                      </a:r>
                      <a:endParaRPr lang="en-US" sz="800" b="0" i="0" u="none" strike="noStrike" kern="1200" dirty="0" smtClean="0">
                        <a:solidFill>
                          <a:srgbClr val="000000"/>
                        </a:solidFill>
                        <a:effectLst/>
                        <a:latin typeface="Arial Narrow" panose="020B0606020202030204" pitchFamily="34" charset="0"/>
                        <a:ea typeface="+mn-ea"/>
                        <a:cs typeface="+mn-cs"/>
                      </a:endParaRPr>
                    </a:p>
                    <a:p>
                      <a:pPr marL="60325" indent="0" algn="l" defTabSz="914400" rtl="0" eaLnBrk="1" fontAlgn="ctr" latinLnBrk="0" hangingPunct="1"/>
                      <a:r>
                        <a:rPr lang="en-US" sz="800" b="0" i="0" u="none" strike="noStrike" kern="1200" dirty="0" smtClean="0">
                          <a:solidFill>
                            <a:srgbClr val="000000"/>
                          </a:solidFill>
                          <a:effectLst/>
                          <a:latin typeface="Arial Narrow" panose="020B0606020202030204" pitchFamily="34" charset="0"/>
                          <a:ea typeface="+mn-ea"/>
                          <a:cs typeface="+mn-cs"/>
                          <a:sym typeface="Wingdings" panose="05000000000000000000" pitchFamily="2" charset="2"/>
                        </a:rPr>
                        <a:t></a:t>
                      </a:r>
                      <a:r>
                        <a:rPr lang="en-US" sz="800" b="0" i="0" u="none" strike="noStrike" kern="1200" dirty="0" smtClean="0">
                          <a:solidFill>
                            <a:srgbClr val="000000"/>
                          </a:solidFill>
                          <a:effectLst/>
                          <a:latin typeface="Arial Narrow" panose="020B0606020202030204" pitchFamily="34" charset="0"/>
                          <a:ea typeface="+mn-ea"/>
                          <a:cs typeface="+mn-cs"/>
                        </a:rPr>
                        <a:t> </a:t>
                      </a:r>
                      <a:r>
                        <a:rPr lang="en-US" sz="800" b="1" i="0" u="none" strike="noStrike" kern="1200" dirty="0">
                          <a:solidFill>
                            <a:srgbClr val="000000"/>
                          </a:solidFill>
                          <a:effectLst/>
                          <a:latin typeface="Arial Narrow" panose="020B0606020202030204" pitchFamily="34" charset="0"/>
                          <a:ea typeface="+mn-ea"/>
                          <a:cs typeface="+mn-cs"/>
                        </a:rPr>
                        <a:t>2-3</a:t>
                      </a:r>
                      <a:r>
                        <a:rPr lang="en-US" sz="800" b="0" i="0" u="none" strike="noStrike" kern="1200" dirty="0">
                          <a:solidFill>
                            <a:srgbClr val="000000"/>
                          </a:solidFill>
                          <a:effectLst/>
                          <a:latin typeface="Arial Narrow" panose="020B0606020202030204" pitchFamily="34" charset="0"/>
                          <a:ea typeface="+mn-ea"/>
                          <a:cs typeface="+mn-cs"/>
                        </a:rPr>
                        <a:t>. Project - Test Environment setup</a:t>
                      </a:r>
                      <a:br>
                        <a:rPr lang="en-US" sz="800" b="0" i="0" u="none" strike="noStrike" kern="1200" dirty="0">
                          <a:solidFill>
                            <a:srgbClr val="000000"/>
                          </a:solidFill>
                          <a:effectLst/>
                          <a:latin typeface="Arial Narrow" panose="020B0606020202030204" pitchFamily="34" charset="0"/>
                          <a:ea typeface="+mn-ea"/>
                          <a:cs typeface="+mn-cs"/>
                        </a:rPr>
                      </a:br>
                      <a:r>
                        <a:rPr lang="en-US" sz="800" b="1" i="0" u="sng" strike="noStrike" kern="1200" dirty="0">
                          <a:solidFill>
                            <a:srgbClr val="000000"/>
                          </a:solidFill>
                          <a:effectLst/>
                          <a:latin typeface="Arial Narrow" panose="020B0606020202030204" pitchFamily="34" charset="0"/>
                          <a:ea typeface="+mn-ea"/>
                          <a:cs typeface="+mn-cs"/>
                        </a:rPr>
                        <a:t>Collect Data:</a:t>
                      </a:r>
                      <a:br>
                        <a:rPr lang="en-US" sz="800" b="1" i="0" u="sng" strike="noStrike" kern="1200" dirty="0">
                          <a:solidFill>
                            <a:srgbClr val="000000"/>
                          </a:solidFill>
                          <a:effectLst/>
                          <a:latin typeface="Arial Narrow" panose="020B0606020202030204" pitchFamily="34" charset="0"/>
                          <a:ea typeface="+mn-ea"/>
                          <a:cs typeface="+mn-cs"/>
                        </a:rPr>
                      </a:br>
                      <a:r>
                        <a:rPr lang="en-US" sz="800" b="0" i="0" u="none" strike="noStrike" kern="1200" dirty="0">
                          <a:solidFill>
                            <a:srgbClr val="000000"/>
                          </a:solidFill>
                          <a:effectLst/>
                          <a:latin typeface="Arial Narrow" panose="020B0606020202030204" pitchFamily="34" charset="0"/>
                          <a:ea typeface="+mn-ea"/>
                          <a:cs typeface="+mn-cs"/>
                        </a:rPr>
                        <a:t>- All activities related to reports/HQ requests </a:t>
                      </a:r>
                      <a:r>
                        <a:rPr lang="en-US" sz="800" b="0" i="0" u="none" strike="noStrike" kern="1200" dirty="0" smtClean="0">
                          <a:solidFill>
                            <a:srgbClr val="000000"/>
                          </a:solidFill>
                          <a:effectLst/>
                          <a:latin typeface="Arial Narrow" panose="020B0606020202030204" pitchFamily="34" charset="0"/>
                          <a:ea typeface="+mn-ea"/>
                          <a:cs typeface="+mn-cs"/>
                          <a:sym typeface="Wingdings" panose="05000000000000000000" pitchFamily="2" charset="2"/>
                        </a:rPr>
                        <a:t></a:t>
                      </a:r>
                      <a:r>
                        <a:rPr lang="en-US" sz="800" b="0" i="0" u="none" strike="noStrike" kern="1200" dirty="0" smtClean="0">
                          <a:solidFill>
                            <a:srgbClr val="000000"/>
                          </a:solidFill>
                          <a:effectLst/>
                          <a:latin typeface="Arial Narrow" panose="020B0606020202030204" pitchFamily="34" charset="0"/>
                          <a:ea typeface="+mn-ea"/>
                          <a:cs typeface="+mn-cs"/>
                        </a:rPr>
                        <a:t> </a:t>
                      </a:r>
                      <a:r>
                        <a:rPr lang="en-US" sz="800" b="1" i="0" u="none" strike="noStrike" kern="1200" dirty="0">
                          <a:solidFill>
                            <a:srgbClr val="000000"/>
                          </a:solidFill>
                          <a:effectLst/>
                          <a:latin typeface="Arial Narrow" panose="020B0606020202030204" pitchFamily="34" charset="0"/>
                          <a:ea typeface="+mn-ea"/>
                          <a:cs typeface="+mn-cs"/>
                        </a:rPr>
                        <a:t>1-3</a:t>
                      </a:r>
                      <a:r>
                        <a:rPr lang="en-US" sz="800" b="0" i="0" u="none" strike="noStrike" kern="1200" dirty="0">
                          <a:solidFill>
                            <a:srgbClr val="000000"/>
                          </a:solidFill>
                          <a:effectLst/>
                          <a:latin typeface="Arial Narrow" panose="020B0606020202030204" pitchFamily="34" charset="0"/>
                          <a:ea typeface="+mn-ea"/>
                          <a:cs typeface="+mn-cs"/>
                        </a:rPr>
                        <a:t>. Verification status Monitoring</a:t>
                      </a:r>
                    </a:p>
                  </a:txBody>
                  <a:tcPr marL="5733" marR="5733" marT="57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7619">
                <a:tc>
                  <a:txBody>
                    <a:bodyPr/>
                    <a:lstStyle/>
                    <a:p>
                      <a:pPr marL="60325" indent="0" algn="l" defTabSz="914400" rtl="0" eaLnBrk="1" fontAlgn="ctr" latinLnBrk="0" hangingPunct="1"/>
                      <a:r>
                        <a:rPr lang="en-US" sz="800" b="0" i="0" u="none" strike="noStrike" kern="1200">
                          <a:solidFill>
                            <a:srgbClr val="000000"/>
                          </a:solidFill>
                          <a:effectLst/>
                          <a:latin typeface="Arial Narrow" panose="020B0606020202030204" pitchFamily="34" charset="0"/>
                          <a:ea typeface="+mn-ea"/>
                          <a:cs typeface="+mn-cs"/>
                        </a:rPr>
                        <a:t>Với task meeting to discuss về ECP mới thì khai vào mục nào?</a:t>
                      </a:r>
                    </a:p>
                  </a:txBody>
                  <a:tcPr marL="5733" marR="5733" marT="57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800" b="0" i="0" u="none" strike="noStrike" kern="1200" dirty="0">
                          <a:solidFill>
                            <a:srgbClr val="000000"/>
                          </a:solidFill>
                          <a:effectLst/>
                          <a:latin typeface="Arial Narrow" panose="020B0606020202030204" pitchFamily="34" charset="0"/>
                          <a:ea typeface="+mn-ea"/>
                          <a:cs typeface="+mn-cs"/>
                        </a:rPr>
                        <a:t>Discuss to make TC </a:t>
                      </a:r>
                      <a:endParaRPr lang="en-US" sz="800" b="0" i="0" u="none" strike="noStrike" kern="1200" dirty="0" smtClean="0">
                        <a:solidFill>
                          <a:srgbClr val="000000"/>
                        </a:solidFill>
                        <a:effectLst/>
                        <a:latin typeface="Arial Narrow" panose="020B0606020202030204" pitchFamily="34" charset="0"/>
                        <a:ea typeface="+mn-ea"/>
                        <a:cs typeface="+mn-cs"/>
                      </a:endParaRPr>
                    </a:p>
                    <a:p>
                      <a:pPr marL="60325" indent="0" algn="l" defTabSz="914400" rtl="0" eaLnBrk="1" fontAlgn="ctr" latinLnBrk="0" hangingPunct="1"/>
                      <a:r>
                        <a:rPr lang="en-US" sz="800" b="0" i="0" u="none" strike="noStrike" kern="1200" dirty="0" smtClean="0">
                          <a:solidFill>
                            <a:srgbClr val="000000"/>
                          </a:solidFill>
                          <a:effectLst/>
                          <a:latin typeface="Arial Narrow" panose="020B0606020202030204" pitchFamily="34" charset="0"/>
                          <a:ea typeface="+mn-ea"/>
                          <a:cs typeface="+mn-cs"/>
                          <a:sym typeface="Wingdings" panose="05000000000000000000" pitchFamily="2" charset="2"/>
                        </a:rPr>
                        <a:t></a:t>
                      </a:r>
                      <a:r>
                        <a:rPr lang="en-US" sz="800" b="1" i="0" u="none" strike="noStrike" kern="1200" dirty="0" smtClean="0">
                          <a:solidFill>
                            <a:srgbClr val="000000"/>
                          </a:solidFill>
                          <a:effectLst/>
                          <a:latin typeface="Arial Narrow" panose="020B0606020202030204" pitchFamily="34" charset="0"/>
                          <a:ea typeface="+mn-ea"/>
                          <a:cs typeface="+mn-cs"/>
                        </a:rPr>
                        <a:t>4-15</a:t>
                      </a:r>
                      <a:r>
                        <a:rPr lang="en-US" sz="800" b="0" i="0" u="none" strike="noStrike" kern="1200" dirty="0" smtClean="0">
                          <a:solidFill>
                            <a:srgbClr val="000000"/>
                          </a:solidFill>
                          <a:effectLst/>
                          <a:latin typeface="Arial Narrow" panose="020B0606020202030204" pitchFamily="34" charset="0"/>
                          <a:ea typeface="+mn-ea"/>
                          <a:cs typeface="+mn-cs"/>
                        </a:rPr>
                        <a:t>. Meeting TC Creation</a:t>
                      </a:r>
                      <a:br>
                        <a:rPr lang="en-US" sz="800" b="0" i="0" u="none" strike="noStrike" kern="1200" dirty="0" smtClean="0">
                          <a:solidFill>
                            <a:srgbClr val="000000"/>
                          </a:solidFill>
                          <a:effectLst/>
                          <a:latin typeface="Arial Narrow" panose="020B0606020202030204" pitchFamily="34" charset="0"/>
                          <a:ea typeface="+mn-ea"/>
                          <a:cs typeface="+mn-cs"/>
                        </a:rPr>
                      </a:br>
                      <a:r>
                        <a:rPr lang="en-US" sz="800" b="0" i="0" u="none" strike="noStrike" kern="1200" dirty="0" smtClean="0">
                          <a:solidFill>
                            <a:srgbClr val="000000"/>
                          </a:solidFill>
                          <a:effectLst/>
                          <a:latin typeface="Arial Narrow" panose="020B0606020202030204" pitchFamily="34" charset="0"/>
                          <a:ea typeface="+mn-ea"/>
                          <a:cs typeface="+mn-cs"/>
                        </a:rPr>
                        <a:t>Discuss to execute </a:t>
                      </a:r>
                    </a:p>
                    <a:p>
                      <a:pPr marL="60325" indent="0" algn="l" defTabSz="914400" rtl="0" eaLnBrk="1" fontAlgn="ctr" latinLnBrk="0" hangingPunct="1"/>
                      <a:r>
                        <a:rPr lang="en-US" sz="800" b="0" i="0" u="none" strike="noStrike" kern="1200" dirty="0" smtClean="0">
                          <a:solidFill>
                            <a:srgbClr val="000000"/>
                          </a:solidFill>
                          <a:effectLst/>
                          <a:latin typeface="Arial Narrow" panose="020B0606020202030204" pitchFamily="34" charset="0"/>
                          <a:ea typeface="+mn-ea"/>
                          <a:cs typeface="+mn-cs"/>
                          <a:sym typeface="Wingdings" panose="05000000000000000000" pitchFamily="2" charset="2"/>
                        </a:rPr>
                        <a:t></a:t>
                      </a:r>
                      <a:r>
                        <a:rPr lang="en-US" sz="800" b="0" i="0" u="none" strike="noStrike" kern="1200" dirty="0" smtClean="0">
                          <a:solidFill>
                            <a:srgbClr val="000000"/>
                          </a:solidFill>
                          <a:effectLst/>
                          <a:latin typeface="Arial Narrow" panose="020B0606020202030204" pitchFamily="34" charset="0"/>
                          <a:ea typeface="+mn-ea"/>
                          <a:cs typeface="+mn-cs"/>
                        </a:rPr>
                        <a:t> </a:t>
                      </a:r>
                      <a:r>
                        <a:rPr lang="en-US" sz="800" b="1" i="0" u="none" strike="noStrike" kern="1200" dirty="0" smtClean="0">
                          <a:solidFill>
                            <a:srgbClr val="000000"/>
                          </a:solidFill>
                          <a:effectLst/>
                          <a:latin typeface="Arial Narrow" panose="020B0606020202030204" pitchFamily="34" charset="0"/>
                          <a:ea typeface="+mn-ea"/>
                          <a:cs typeface="+mn-cs"/>
                        </a:rPr>
                        <a:t>5-30</a:t>
                      </a:r>
                      <a:r>
                        <a:rPr lang="en-US" sz="800" b="0" i="0" u="none" strike="noStrike" kern="1200" dirty="0" smtClean="0">
                          <a:solidFill>
                            <a:srgbClr val="000000"/>
                          </a:solidFill>
                          <a:effectLst/>
                          <a:latin typeface="Arial Narrow" panose="020B0606020202030204" pitchFamily="34" charset="0"/>
                          <a:ea typeface="+mn-ea"/>
                          <a:cs typeface="+mn-cs"/>
                        </a:rPr>
                        <a:t>. Meeting TC execution</a:t>
                      </a:r>
                      <a:br>
                        <a:rPr lang="en-US" sz="800" b="0" i="0" u="none" strike="noStrike" kern="1200" dirty="0" smtClean="0">
                          <a:solidFill>
                            <a:srgbClr val="000000"/>
                          </a:solidFill>
                          <a:effectLst/>
                          <a:latin typeface="Arial Narrow" panose="020B0606020202030204" pitchFamily="34" charset="0"/>
                          <a:ea typeface="+mn-ea"/>
                          <a:cs typeface="+mn-cs"/>
                        </a:rPr>
                      </a:br>
                      <a:r>
                        <a:rPr lang="en-US" sz="800" b="0" i="0" u="none" strike="noStrike" kern="1200" dirty="0" smtClean="0">
                          <a:solidFill>
                            <a:srgbClr val="000000"/>
                          </a:solidFill>
                          <a:effectLst/>
                          <a:latin typeface="Arial Narrow" panose="020B0606020202030204" pitchFamily="34" charset="0"/>
                          <a:ea typeface="+mn-ea"/>
                          <a:cs typeface="+mn-cs"/>
                        </a:rPr>
                        <a:t>Discuss </a:t>
                      </a:r>
                      <a:r>
                        <a:rPr lang="en-US" sz="800" b="0" i="0" u="none" strike="noStrike" kern="1200" dirty="0" err="1" smtClean="0">
                          <a:solidFill>
                            <a:srgbClr val="000000"/>
                          </a:solidFill>
                          <a:effectLst/>
                          <a:latin typeface="Arial Narrow" panose="020B0606020202030204" pitchFamily="34" charset="0"/>
                          <a:ea typeface="+mn-ea"/>
                          <a:cs typeface="+mn-cs"/>
                        </a:rPr>
                        <a:t>và</a:t>
                      </a:r>
                      <a:r>
                        <a:rPr lang="en-US" sz="800" b="0" i="0" u="none" strike="noStrike" kern="1200" dirty="0" smtClean="0">
                          <a:solidFill>
                            <a:srgbClr val="000000"/>
                          </a:solidFill>
                          <a:effectLst/>
                          <a:latin typeface="Arial Narrow" panose="020B0606020202030204" pitchFamily="34" charset="0"/>
                          <a:ea typeface="+mn-ea"/>
                          <a:cs typeface="+mn-cs"/>
                        </a:rPr>
                        <a:t> sharing (</a:t>
                      </a:r>
                      <a:r>
                        <a:rPr lang="en-US" sz="800" b="0" i="0" u="none" strike="noStrike" kern="1200" dirty="0" err="1" smtClean="0">
                          <a:solidFill>
                            <a:srgbClr val="000000"/>
                          </a:solidFill>
                          <a:effectLst/>
                          <a:latin typeface="Arial Narrow" panose="020B0606020202030204" pitchFamily="34" charset="0"/>
                          <a:ea typeface="+mn-ea"/>
                          <a:cs typeface="+mn-cs"/>
                        </a:rPr>
                        <a:t>Ko</a:t>
                      </a:r>
                      <a:r>
                        <a:rPr lang="en-US" sz="800" b="0" i="0" u="none" strike="noStrike" kern="1200" dirty="0" smtClean="0">
                          <a:solidFill>
                            <a:srgbClr val="000000"/>
                          </a:solidFill>
                          <a:effectLst/>
                          <a:latin typeface="Arial Narrow" panose="020B0606020202030204" pitchFamily="34" charset="0"/>
                          <a:ea typeface="+mn-ea"/>
                          <a:cs typeface="+mn-cs"/>
                        </a:rPr>
                        <a:t> </a:t>
                      </a:r>
                      <a:r>
                        <a:rPr lang="en-US" sz="800" b="0" i="0" u="none" strike="noStrike" kern="1200" dirty="0" err="1" smtClean="0">
                          <a:solidFill>
                            <a:srgbClr val="000000"/>
                          </a:solidFill>
                          <a:effectLst/>
                          <a:latin typeface="Arial Narrow" panose="020B0606020202030204" pitchFamily="34" charset="0"/>
                          <a:ea typeface="+mn-ea"/>
                          <a:cs typeface="+mn-cs"/>
                        </a:rPr>
                        <a:t>thuộc</a:t>
                      </a:r>
                      <a:r>
                        <a:rPr lang="en-US" sz="800" b="0" i="0" u="none" strike="noStrike" kern="1200" dirty="0" smtClean="0">
                          <a:solidFill>
                            <a:srgbClr val="000000"/>
                          </a:solidFill>
                          <a:effectLst/>
                          <a:latin typeface="Arial Narrow" panose="020B0606020202030204" pitchFamily="34" charset="0"/>
                          <a:ea typeface="+mn-ea"/>
                          <a:cs typeface="+mn-cs"/>
                        </a:rPr>
                        <a:t> phase </a:t>
                      </a:r>
                      <a:r>
                        <a:rPr lang="en-US" sz="800" b="0" i="0" u="none" strike="noStrike" kern="1200" dirty="0" err="1" smtClean="0">
                          <a:solidFill>
                            <a:srgbClr val="000000"/>
                          </a:solidFill>
                          <a:effectLst/>
                          <a:latin typeface="Arial Narrow" panose="020B0606020202030204" pitchFamily="34" charset="0"/>
                          <a:ea typeface="+mn-ea"/>
                          <a:cs typeface="+mn-cs"/>
                        </a:rPr>
                        <a:t>nào</a:t>
                      </a:r>
                      <a:r>
                        <a:rPr lang="en-US" sz="800" b="0" i="0" u="none" strike="noStrike" kern="1200" dirty="0" smtClean="0">
                          <a:solidFill>
                            <a:srgbClr val="000000"/>
                          </a:solidFill>
                          <a:effectLst/>
                          <a:latin typeface="Arial Narrow" panose="020B0606020202030204" pitchFamily="34" charset="0"/>
                          <a:ea typeface="+mn-ea"/>
                          <a:cs typeface="+mn-cs"/>
                        </a:rPr>
                        <a:t>) </a:t>
                      </a:r>
                    </a:p>
                    <a:p>
                      <a:pPr marL="60325" indent="0" algn="l" defTabSz="914400" rtl="0" eaLnBrk="1" fontAlgn="ctr" latinLnBrk="0" hangingPunct="1"/>
                      <a:r>
                        <a:rPr lang="en-US" sz="800" b="0" i="0" u="none" strike="noStrike" kern="1200" dirty="0" smtClean="0">
                          <a:solidFill>
                            <a:srgbClr val="000000"/>
                          </a:solidFill>
                          <a:effectLst/>
                          <a:latin typeface="Arial Narrow" panose="020B0606020202030204" pitchFamily="34" charset="0"/>
                          <a:ea typeface="+mn-ea"/>
                          <a:cs typeface="+mn-cs"/>
                          <a:sym typeface="Wingdings" panose="05000000000000000000" pitchFamily="2" charset="2"/>
                        </a:rPr>
                        <a:t></a:t>
                      </a:r>
                      <a:r>
                        <a:rPr lang="en-US" sz="800" b="1" i="0" u="none" strike="noStrike" kern="1200" dirty="0" smtClean="0">
                          <a:solidFill>
                            <a:srgbClr val="000000"/>
                          </a:solidFill>
                          <a:effectLst/>
                          <a:latin typeface="Arial Narrow" panose="020B0606020202030204" pitchFamily="34" charset="0"/>
                          <a:ea typeface="+mn-ea"/>
                          <a:cs typeface="+mn-cs"/>
                        </a:rPr>
                        <a:t> </a:t>
                      </a:r>
                      <a:r>
                        <a:rPr lang="en-US" sz="800" b="1" i="0" u="none" strike="noStrike" kern="1200" dirty="0">
                          <a:solidFill>
                            <a:srgbClr val="000000"/>
                          </a:solidFill>
                          <a:effectLst/>
                          <a:latin typeface="Arial Narrow" panose="020B0606020202030204" pitchFamily="34" charset="0"/>
                          <a:ea typeface="+mn-ea"/>
                          <a:cs typeface="+mn-cs"/>
                        </a:rPr>
                        <a:t>3-7</a:t>
                      </a:r>
                      <a:r>
                        <a:rPr lang="en-US" sz="800" b="0" i="0" u="none" strike="noStrike" kern="1200" dirty="0">
                          <a:solidFill>
                            <a:srgbClr val="000000"/>
                          </a:solidFill>
                          <a:effectLst/>
                          <a:latin typeface="Arial Narrow" panose="020B0606020202030204" pitchFamily="34" charset="0"/>
                          <a:ea typeface="+mn-ea"/>
                          <a:cs typeface="+mn-cs"/>
                        </a:rPr>
                        <a:t>. Research documents</a:t>
                      </a:r>
                    </a:p>
                  </a:txBody>
                  <a:tcPr marL="5733" marR="5733" marT="57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4456">
                <a:tc>
                  <a:txBody>
                    <a:bodyPr/>
                    <a:lstStyle/>
                    <a:p>
                      <a:pPr marL="60325" indent="0" algn="l" defTabSz="914400" rtl="0" eaLnBrk="1" fontAlgn="ctr" latinLnBrk="0" hangingPunct="1"/>
                      <a:r>
                        <a:rPr lang="vi-VN" sz="800" b="0" i="0" u="none" strike="noStrike" kern="1200" dirty="0">
                          <a:solidFill>
                            <a:srgbClr val="000000"/>
                          </a:solidFill>
                          <a:effectLst/>
                          <a:latin typeface="Arial Narrow" panose="020B0606020202030204" pitchFamily="34" charset="0"/>
                          <a:ea typeface="+mn-ea"/>
                          <a:cs typeface="+mn-cs"/>
                        </a:rPr>
                        <a:t>Bọn em thường làm task manual test và free test các vùng xung quanh trong cùng 1 ngày và các bugs tìm thấy hiện tại đều đến từ free test. </a:t>
                      </a:r>
                      <a:br>
                        <a:rPr lang="vi-VN" sz="800" b="0" i="0" u="none" strike="noStrike" kern="1200" dirty="0">
                          <a:solidFill>
                            <a:srgbClr val="000000"/>
                          </a:solidFill>
                          <a:effectLst/>
                          <a:latin typeface="Arial Narrow" panose="020B0606020202030204" pitchFamily="34" charset="0"/>
                          <a:ea typeface="+mn-ea"/>
                          <a:cs typeface="+mn-cs"/>
                        </a:rPr>
                      </a:br>
                      <a:r>
                        <a:rPr lang="vi-VN" sz="800" b="0" i="0" u="none" strike="noStrike" kern="1200" dirty="0">
                          <a:solidFill>
                            <a:srgbClr val="000000"/>
                          </a:solidFill>
                          <a:effectLst/>
                          <a:latin typeface="Arial Narrow" panose="020B0606020202030204" pitchFamily="34" charset="0"/>
                          <a:ea typeface="+mn-ea"/>
                          <a:cs typeface="+mn-cs"/>
                        </a:rPr>
                        <a:t>Vậy khi log bug thì khai vào task nào?</a:t>
                      </a:r>
                      <a:br>
                        <a:rPr lang="vi-VN" sz="800" b="0" i="0" u="none" strike="noStrike" kern="1200" dirty="0">
                          <a:solidFill>
                            <a:srgbClr val="000000"/>
                          </a:solidFill>
                          <a:effectLst/>
                          <a:latin typeface="Arial Narrow" panose="020B0606020202030204" pitchFamily="34" charset="0"/>
                          <a:ea typeface="+mn-ea"/>
                          <a:cs typeface="+mn-cs"/>
                        </a:rPr>
                      </a:br>
                      <a:r>
                        <a:rPr lang="vi-VN" sz="800" b="0" i="0" u="none" strike="noStrike" kern="1200" dirty="0">
                          <a:solidFill>
                            <a:srgbClr val="000000"/>
                          </a:solidFill>
                          <a:effectLst/>
                          <a:latin typeface="Arial Narrow" panose="020B0606020202030204" pitchFamily="34" charset="0"/>
                          <a:ea typeface="+mn-ea"/>
                          <a:cs typeface="+mn-cs"/>
                        </a:rPr>
                        <a:t>Mỗi ngày sẽ phải chia nhỏ ra thành rất nhiều task </a:t>
                      </a:r>
                    </a:p>
                  </a:txBody>
                  <a:tcPr marL="5733" marR="5733" marT="57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defTabSz="914400" rtl="0" eaLnBrk="1" fontAlgn="ctr" latinLnBrk="0" hangingPunct="1"/>
                      <a:r>
                        <a:rPr lang="en-US" sz="800" b="0" i="0" u="none" strike="noStrike" kern="1200" dirty="0">
                          <a:solidFill>
                            <a:srgbClr val="000000"/>
                          </a:solidFill>
                          <a:effectLst/>
                          <a:latin typeface="Arial Narrow" panose="020B0606020202030204" pitchFamily="34" charset="0"/>
                          <a:ea typeface="+mn-ea"/>
                          <a:cs typeface="+mn-cs"/>
                        </a:rPr>
                        <a:t>- Bug fail </a:t>
                      </a:r>
                      <a:r>
                        <a:rPr lang="en-US" sz="800" b="0" i="0" u="none" strike="noStrike" kern="1200" dirty="0" err="1">
                          <a:solidFill>
                            <a:srgbClr val="000000"/>
                          </a:solidFill>
                          <a:effectLst/>
                          <a:latin typeface="Arial Narrow" panose="020B0606020202030204" pitchFamily="34" charset="0"/>
                          <a:ea typeface="+mn-ea"/>
                          <a:cs typeface="+mn-cs"/>
                        </a:rPr>
                        <a:t>theo</a:t>
                      </a:r>
                      <a:r>
                        <a:rPr lang="en-US" sz="800" b="0" i="0" u="none" strike="noStrike" kern="1200" dirty="0">
                          <a:solidFill>
                            <a:srgbClr val="000000"/>
                          </a:solidFill>
                          <a:effectLst/>
                          <a:latin typeface="Arial Narrow" panose="020B0606020202030204" pitchFamily="34" charset="0"/>
                          <a:ea typeface="+mn-ea"/>
                          <a:cs typeface="+mn-cs"/>
                        </a:rPr>
                        <a:t> TCs: </a:t>
                      </a:r>
                      <a:r>
                        <a:rPr lang="en-US" sz="800" b="1" i="0" u="none" strike="noStrike" kern="1200" dirty="0">
                          <a:solidFill>
                            <a:srgbClr val="000000"/>
                          </a:solidFill>
                          <a:effectLst/>
                          <a:latin typeface="Arial Narrow" panose="020B0606020202030204" pitchFamily="34" charset="0"/>
                          <a:ea typeface="+mn-ea"/>
                          <a:cs typeface="+mn-cs"/>
                        </a:rPr>
                        <a:t>5-19</a:t>
                      </a:r>
                      <a:r>
                        <a:rPr lang="en-US" sz="800" b="0" i="0" u="none" strike="noStrike" kern="1200" dirty="0">
                          <a:solidFill>
                            <a:srgbClr val="000000"/>
                          </a:solidFill>
                          <a:effectLst/>
                          <a:latin typeface="Arial Narrow" panose="020B0606020202030204" pitchFamily="34" charset="0"/>
                          <a:ea typeface="+mn-ea"/>
                          <a:cs typeface="+mn-cs"/>
                        </a:rPr>
                        <a:t>. Registration issue</a:t>
                      </a:r>
                      <a:br>
                        <a:rPr lang="en-US" sz="800" b="0" i="0" u="none" strike="noStrike" kern="1200" dirty="0">
                          <a:solidFill>
                            <a:srgbClr val="000000"/>
                          </a:solidFill>
                          <a:effectLst/>
                          <a:latin typeface="Arial Narrow" panose="020B0606020202030204" pitchFamily="34" charset="0"/>
                          <a:ea typeface="+mn-ea"/>
                          <a:cs typeface="+mn-cs"/>
                        </a:rPr>
                      </a:br>
                      <a:r>
                        <a:rPr lang="en-US" sz="800" b="0" i="0" u="none" strike="noStrike" kern="1200" dirty="0">
                          <a:solidFill>
                            <a:srgbClr val="000000"/>
                          </a:solidFill>
                          <a:effectLst/>
                          <a:latin typeface="Arial Narrow" panose="020B0606020202030204" pitchFamily="34" charset="0"/>
                          <a:ea typeface="+mn-ea"/>
                          <a:cs typeface="+mn-cs"/>
                        </a:rPr>
                        <a:t>- Bug </a:t>
                      </a:r>
                      <a:r>
                        <a:rPr lang="en-US" sz="800" b="0" i="0" u="none" strike="noStrike" kern="1200" dirty="0" err="1">
                          <a:solidFill>
                            <a:srgbClr val="000000"/>
                          </a:solidFill>
                          <a:effectLst/>
                          <a:latin typeface="Arial Narrow" panose="020B0606020202030204" pitchFamily="34" charset="0"/>
                          <a:ea typeface="+mn-ea"/>
                          <a:cs typeface="+mn-cs"/>
                        </a:rPr>
                        <a:t>tìm</a:t>
                      </a:r>
                      <a:r>
                        <a:rPr lang="en-US" sz="800" b="0" i="0" u="none" strike="noStrike" kern="1200" dirty="0">
                          <a:solidFill>
                            <a:srgbClr val="000000"/>
                          </a:solidFill>
                          <a:effectLst/>
                          <a:latin typeface="Arial Narrow" panose="020B0606020202030204" pitchFamily="34" charset="0"/>
                          <a:ea typeface="+mn-ea"/>
                          <a:cs typeface="+mn-cs"/>
                        </a:rPr>
                        <a:t> </a:t>
                      </a:r>
                      <a:r>
                        <a:rPr lang="en-US" sz="800" b="0" i="0" u="none" strike="noStrike" kern="1200" dirty="0" err="1">
                          <a:solidFill>
                            <a:srgbClr val="000000"/>
                          </a:solidFill>
                          <a:effectLst/>
                          <a:latin typeface="Arial Narrow" panose="020B0606020202030204" pitchFamily="34" charset="0"/>
                          <a:ea typeface="+mn-ea"/>
                          <a:cs typeface="+mn-cs"/>
                        </a:rPr>
                        <a:t>ra</a:t>
                      </a:r>
                      <a:r>
                        <a:rPr lang="en-US" sz="800" b="0" i="0" u="none" strike="noStrike" kern="1200" dirty="0">
                          <a:solidFill>
                            <a:srgbClr val="000000"/>
                          </a:solidFill>
                          <a:effectLst/>
                          <a:latin typeface="Arial Narrow" panose="020B0606020202030204" pitchFamily="34" charset="0"/>
                          <a:ea typeface="+mn-ea"/>
                          <a:cs typeface="+mn-cs"/>
                        </a:rPr>
                        <a:t> </a:t>
                      </a:r>
                      <a:r>
                        <a:rPr lang="en-US" sz="800" b="0" i="0" u="none" strike="noStrike" kern="1200" dirty="0" err="1">
                          <a:solidFill>
                            <a:srgbClr val="000000"/>
                          </a:solidFill>
                          <a:effectLst/>
                          <a:latin typeface="Arial Narrow" panose="020B0606020202030204" pitchFamily="34" charset="0"/>
                          <a:ea typeface="+mn-ea"/>
                          <a:cs typeface="+mn-cs"/>
                        </a:rPr>
                        <a:t>bởi</a:t>
                      </a:r>
                      <a:r>
                        <a:rPr lang="en-US" sz="800" b="0" i="0" u="none" strike="noStrike" kern="1200" dirty="0">
                          <a:solidFill>
                            <a:srgbClr val="000000"/>
                          </a:solidFill>
                          <a:effectLst/>
                          <a:latin typeface="Arial Narrow" panose="020B0606020202030204" pitchFamily="34" charset="0"/>
                          <a:ea typeface="+mn-ea"/>
                          <a:cs typeface="+mn-cs"/>
                        </a:rPr>
                        <a:t> ET: </a:t>
                      </a:r>
                      <a:r>
                        <a:rPr lang="en-US" sz="800" b="1" i="0" u="none" strike="noStrike" kern="1200" dirty="0" smtClean="0">
                          <a:solidFill>
                            <a:srgbClr val="000000"/>
                          </a:solidFill>
                          <a:effectLst/>
                          <a:latin typeface="Arial Narrow" panose="020B0606020202030204" pitchFamily="34" charset="0"/>
                          <a:ea typeface="+mn-ea"/>
                          <a:cs typeface="+mn-cs"/>
                        </a:rPr>
                        <a:t>7-3</a:t>
                      </a:r>
                      <a:r>
                        <a:rPr lang="en-US" sz="800" b="0" i="0" u="none" strike="noStrike" kern="1200" dirty="0">
                          <a:solidFill>
                            <a:srgbClr val="000000"/>
                          </a:solidFill>
                          <a:effectLst/>
                          <a:latin typeface="Arial Narrow" panose="020B0606020202030204" pitchFamily="34" charset="0"/>
                          <a:ea typeface="+mn-ea"/>
                          <a:cs typeface="+mn-cs"/>
                        </a:rPr>
                        <a:t>. Register ET defect </a:t>
                      </a:r>
                    </a:p>
                  </a:txBody>
                  <a:tcPr marL="5733" marR="5733" marT="57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실행 단추: 홈 62">
            <a:hlinkClick r:id="rId2" action="ppaction://hlinksldjump" highlightClick="1"/>
          </p:cNvPr>
          <p:cNvSpPr/>
          <p:nvPr/>
        </p:nvSpPr>
        <p:spPr bwMode="auto">
          <a:xfrm>
            <a:off x="9453492" y="6417324"/>
            <a:ext cx="288040" cy="288040"/>
          </a:xfrm>
          <a:prstGeom prst="actionButtonHom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400" b="1" i="0" u="none" strike="noStrike" cap="none" normalizeH="0" baseline="0" dirty="0" smtClean="0">
              <a:ln>
                <a:noFill/>
              </a:ln>
              <a:solidFill>
                <a:schemeClr val="tx1"/>
              </a:solidFill>
              <a:effectLst/>
              <a:latin typeface="Times New Roman" pitchFamily="18" charset="0"/>
              <a:ea typeface="바탕" pitchFamily="18" charset="-127"/>
            </a:endParaRPr>
          </a:p>
        </p:txBody>
      </p:sp>
    </p:spTree>
    <p:extLst>
      <p:ext uri="{BB962C8B-B14F-4D97-AF65-F5344CB8AC3E}">
        <p14:creationId xmlns:p14="http://schemas.microsoft.com/office/powerpoint/2010/main" val="137138051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ESIZE" val="Yes"/>
</p:tagLst>
</file>

<file path=ppt/theme/theme1.xml><?xml version="1.0" encoding="utf-8"?>
<a:theme xmlns:a="http://schemas.openxmlformats.org/drawingml/2006/main" name="10년_HE(2)">
  <a:themeElements>
    <a:clrScheme name="10년_HE(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0년_HE(2)">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 typeface="Wingdings" pitchFamily="2" charset="2"/>
          <a:buNone/>
          <a:tabLst/>
          <a:defRPr kumimoji="1" lang="ko-KR" altLang="en-US" sz="1200" b="1" i="0" u="none" strike="noStrike" cap="none" normalizeH="0" baseline="0" smtClean="0">
            <a:ln>
              <a:noFill/>
            </a:ln>
            <a:solidFill>
              <a:schemeClr val="tx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 typeface="Wingdings" pitchFamily="2" charset="2"/>
          <a:buNone/>
          <a:tabLst/>
          <a:defRPr kumimoji="1" lang="ko-KR" altLang="en-US" sz="1200" b="1" i="0" u="none" strike="noStrike" cap="none" normalizeH="0" baseline="0" smtClean="0">
            <a:ln>
              <a:noFill/>
            </a:ln>
            <a:solidFill>
              <a:schemeClr val="tx1"/>
            </a:solidFill>
            <a:effectLst/>
            <a:latin typeface="Arial" charset="0"/>
            <a:ea typeface="돋움" pitchFamily="50" charset="-127"/>
          </a:defRPr>
        </a:defPPr>
      </a:lstStyle>
    </a:lnDef>
  </a:objectDefaults>
  <a:extraClrSchemeLst>
    <a:extraClrScheme>
      <a:clrScheme name="10년_HE(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0년_HE(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0년_HE(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0년_HE(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0년_HE(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0년_HE(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0년_HE(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0년_HE(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0년_HE(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0년_HE(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0년_HE(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0년_HE(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39517</TotalTime>
  <Words>2559</Words>
  <Application>Microsoft Office PowerPoint</Application>
  <PresentationFormat>A4 Paper (210x297 mm)</PresentationFormat>
  <Paragraphs>665</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맑은 고딕</vt:lpstr>
      <vt:lpstr>Arial</vt:lpstr>
      <vt:lpstr>Arial Narrow</vt:lpstr>
      <vt:lpstr>바탕</vt:lpstr>
      <vt:lpstr>돋움</vt:lpstr>
      <vt:lpstr>굴림</vt:lpstr>
      <vt:lpstr>LG스마트체 Regular</vt:lpstr>
      <vt:lpstr>Times New Roman</vt:lpstr>
      <vt:lpstr>Wingdings</vt:lpstr>
      <vt:lpstr>10년_HE(2)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seungmo.hwang</dc:creator>
  <cp:lastModifiedBy>TRANG THU DAO/Part Leader/LGEVH VS VALIDATION TEST 1(trang.dao@lge.com)</cp:lastModifiedBy>
  <cp:revision>2824</cp:revision>
  <cp:lastPrinted>2016-07-27T12:58:04Z</cp:lastPrinted>
  <dcterms:created xsi:type="dcterms:W3CDTF">2013-09-17T00:50:35Z</dcterms:created>
  <dcterms:modified xsi:type="dcterms:W3CDTF">2021-01-05T08:02:35Z</dcterms:modified>
</cp:coreProperties>
</file>