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8" r:id="rId2"/>
    <p:sldId id="278" r:id="rId3"/>
    <p:sldId id="281" r:id="rId4"/>
    <p:sldId id="275" r:id="rId5"/>
    <p:sldId id="279" r:id="rId6"/>
    <p:sldId id="257" r:id="rId7"/>
    <p:sldId id="274" r:id="rId8"/>
    <p:sldId id="282" r:id="rId9"/>
    <p:sldId id="288" r:id="rId10"/>
    <p:sldId id="287" r:id="rId11"/>
    <p:sldId id="286" r:id="rId12"/>
    <p:sldId id="285" r:id="rId13"/>
    <p:sldId id="262" r:id="rId14"/>
    <p:sldId id="290" r:id="rId15"/>
    <p:sldId id="289" r:id="rId16"/>
    <p:sldId id="266"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656" autoAdjust="0"/>
  </p:normalViewPr>
  <p:slideViewPr>
    <p:cSldViewPr snapToGrid="0">
      <p:cViewPr varScale="1">
        <p:scale>
          <a:sx n="105" d="100"/>
          <a:sy n="105" d="100"/>
        </p:scale>
        <p:origin x="105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0510B1-1825-4C7F-9F83-85E813BE808E}" type="datetimeFigureOut">
              <a:rPr lang="en-US" smtClean="0"/>
              <a:t>1/20/2021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840D5E-DDA0-4309-AFCB-CC0310D4B262}" type="slidenum">
              <a:rPr lang="en-US" smtClean="0"/>
              <a:t>‹#›</a:t>
            </a:fld>
            <a:endParaRPr lang="en-US"/>
          </a:p>
        </p:txBody>
      </p:sp>
    </p:spTree>
    <p:extLst>
      <p:ext uri="{BB962C8B-B14F-4D97-AF65-F5344CB8AC3E}">
        <p14:creationId xmlns:p14="http://schemas.microsoft.com/office/powerpoint/2010/main" val="1313561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840D5E-DDA0-4309-AFCB-CC0310D4B262}" type="slidenum">
              <a:rPr lang="en-US" smtClean="0"/>
              <a:t>1</a:t>
            </a:fld>
            <a:endParaRPr lang="en-US"/>
          </a:p>
        </p:txBody>
      </p:sp>
    </p:spTree>
    <p:extLst>
      <p:ext uri="{BB962C8B-B14F-4D97-AF65-F5344CB8AC3E}">
        <p14:creationId xmlns:p14="http://schemas.microsoft.com/office/powerpoint/2010/main" val="656809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840D5E-DDA0-4309-AFCB-CC0310D4B262}" type="slidenum">
              <a:rPr lang="en-US" smtClean="0"/>
              <a:t>4</a:t>
            </a:fld>
            <a:endParaRPr lang="en-US"/>
          </a:p>
        </p:txBody>
      </p:sp>
    </p:spTree>
    <p:extLst>
      <p:ext uri="{BB962C8B-B14F-4D97-AF65-F5344CB8AC3E}">
        <p14:creationId xmlns:p14="http://schemas.microsoft.com/office/powerpoint/2010/main" val="2501640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840D5E-DDA0-4309-AFCB-CC0310D4B262}" type="slidenum">
              <a:rPr lang="en-US" smtClean="0"/>
              <a:t>14</a:t>
            </a:fld>
            <a:endParaRPr lang="en-US"/>
          </a:p>
        </p:txBody>
      </p:sp>
    </p:spTree>
    <p:extLst>
      <p:ext uri="{BB962C8B-B14F-4D97-AF65-F5344CB8AC3E}">
        <p14:creationId xmlns:p14="http://schemas.microsoft.com/office/powerpoint/2010/main" val="956755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973236-3B6E-4E45-BFE2-14E026ED6286}" type="datetime1">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167086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E2200A-D836-4B88-814E-FFB08E4607B0}" type="datetime1">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1196146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9161ED-F512-43A1-BC29-3C74C6B336B8}" type="datetime1">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1862675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8578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64E897-9DF8-4257-A6B1-B29ABA0612DB}" type="datetime1">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3944183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81A9C5-82F9-4BD2-8301-73B6F04176AB}" type="datetime1">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2584137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2502A2-114A-4D25-9B8A-48C739E2CFEA}" type="datetime1">
              <a:rPr lang="en-US" smtClean="0"/>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982519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EA87F23-167E-4E19-8BE7-FD696E1ACB91}" type="datetime1">
              <a:rPr lang="en-US" smtClean="0"/>
              <a:t>1/20/2021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3954065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1F49EA9-0DE8-4663-B0CA-99F9F669926A}" type="datetime1">
              <a:rPr lang="en-US" smtClean="0"/>
              <a:t>1/20/2021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3147475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42BCF7-2A70-4FB1-9D37-2634AF9F6869}" type="datetime1">
              <a:rPr lang="en-US" smtClean="0"/>
              <a:t>1/20/2021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3537947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B55625-1E65-46A4-B099-BD3D0B741B82}" type="datetime1">
              <a:rPr lang="en-US" smtClean="0"/>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4124842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F6D16F-F7DC-40C2-8F2D-235A5BC6ECFC}" type="datetime1">
              <a:rPr lang="en-US" smtClean="0"/>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3928195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C7C3D2-B907-42CC-96FE-73E708C7259F}" type="datetime1">
              <a:rPr lang="en-US" smtClean="0"/>
              <a:t>1/20/2021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DD5DAE-49A1-4814-A2C0-857B1A97878B}" type="slidenum">
              <a:rPr lang="en-US" smtClean="0"/>
              <a:t>‹#›</a:t>
            </a:fld>
            <a:endParaRPr lang="en-US"/>
          </a:p>
        </p:txBody>
      </p:sp>
    </p:spTree>
    <p:extLst>
      <p:ext uri="{BB962C8B-B14F-4D97-AF65-F5344CB8AC3E}">
        <p14:creationId xmlns:p14="http://schemas.microsoft.com/office/powerpoint/2010/main" val="1408502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28000"/>
            <a:lum/>
          </a:blip>
          <a:srcRect/>
          <a:stretch>
            <a:fillRect l="-17000" r="-17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61822" y="1796796"/>
            <a:ext cx="7456932" cy="2750058"/>
          </a:xfrm>
        </p:spPr>
        <p:txBody>
          <a:bodyPr>
            <a:normAutofit/>
          </a:bodyPr>
          <a:lstStyle/>
          <a:p>
            <a:r>
              <a:rPr lang="en-US" sz="6000" dirty="0">
                <a:latin typeface="Arial Narrow" panose="020B0606020202030204" pitchFamily="34" charset="0"/>
              </a:rPr>
              <a:t>Numeric and conversion</a:t>
            </a:r>
          </a:p>
        </p:txBody>
      </p:sp>
      <p:sp>
        <p:nvSpPr>
          <p:cNvPr id="2" name="Slide Number Placeholder 1"/>
          <p:cNvSpPr>
            <a:spLocks noGrp="1"/>
          </p:cNvSpPr>
          <p:nvPr>
            <p:ph type="sldNum" sz="quarter" idx="12"/>
          </p:nvPr>
        </p:nvSpPr>
        <p:spPr/>
        <p:txBody>
          <a:bodyPr/>
          <a:lstStyle/>
          <a:p>
            <a:fld id="{ADDD5DAE-49A1-4814-A2C0-857B1A97878B}" type="slidenum">
              <a:rPr lang="en-US" smtClean="0"/>
              <a:t>1</a:t>
            </a:fld>
            <a:endParaRPr lang="en-US"/>
          </a:p>
        </p:txBody>
      </p:sp>
      <p:pic>
        <p:nvPicPr>
          <p:cNvPr id="5" name="Picture 15" descr="C:\Users\Administrator\Desktop\BCG\BCG 3.0\로고\LG_CI_3D_RGB_Standard.png"/>
          <p:cNvPicPr>
            <a:picLocks noChangeAspect="1" noChangeArrowheads="1"/>
          </p:cNvPicPr>
          <p:nvPr/>
        </p:nvPicPr>
        <p:blipFill>
          <a:blip r:embed="rId4" cstate="print"/>
          <a:srcRect/>
          <a:stretch>
            <a:fillRect/>
          </a:stretch>
        </p:blipFill>
        <p:spPr bwMode="auto">
          <a:xfrm>
            <a:off x="8226922" y="6169026"/>
            <a:ext cx="781050" cy="552450"/>
          </a:xfrm>
          <a:prstGeom prst="rect">
            <a:avLst/>
          </a:prstGeom>
          <a:noFill/>
          <a:ln w="9525">
            <a:noFill/>
            <a:miter lim="800000"/>
            <a:headEnd/>
            <a:tailEnd/>
          </a:ln>
        </p:spPr>
      </p:pic>
      <p:sp>
        <p:nvSpPr>
          <p:cNvPr id="6" name="TextBox 5"/>
          <p:cNvSpPr txBox="1"/>
          <p:nvPr/>
        </p:nvSpPr>
        <p:spPr>
          <a:xfrm>
            <a:off x="5440268" y="5359782"/>
            <a:ext cx="2786654" cy="715581"/>
          </a:xfrm>
          <a:prstGeom prst="rect">
            <a:avLst/>
          </a:prstGeom>
          <a:noFill/>
        </p:spPr>
        <p:txBody>
          <a:bodyPr wrap="square" rtlCol="0">
            <a:spAutoFit/>
          </a:bodyPr>
          <a:lstStyle/>
          <a:p>
            <a:pPr algn="r"/>
            <a:r>
              <a:rPr lang="en-US" sz="1350" dirty="0">
                <a:latin typeface="Arial Narrow" panose="020B0606020202030204" pitchFamily="34" charset="0"/>
              </a:rPr>
              <a:t>Validation Test Team</a:t>
            </a:r>
          </a:p>
          <a:p>
            <a:pPr algn="r"/>
            <a:r>
              <a:rPr lang="en-US" sz="1350" dirty="0">
                <a:latin typeface="Arial Narrow" panose="020B0606020202030204" pitchFamily="34" charset="0"/>
              </a:rPr>
              <a:t>Dao Xuan Truong</a:t>
            </a:r>
          </a:p>
          <a:p>
            <a:pPr algn="r"/>
            <a:r>
              <a:rPr lang="en-US" sz="1350" dirty="0">
                <a:latin typeface="Arial Narrow" panose="020B0606020202030204" pitchFamily="34" charset="0"/>
              </a:rPr>
              <a:t>01/202</a:t>
            </a:r>
            <a:r>
              <a:rPr lang="en-US" sz="1350" dirty="0"/>
              <a:t>1</a:t>
            </a:r>
          </a:p>
        </p:txBody>
      </p:sp>
    </p:spTree>
    <p:extLst>
      <p:ext uri="{BB962C8B-B14F-4D97-AF65-F5344CB8AC3E}">
        <p14:creationId xmlns:p14="http://schemas.microsoft.com/office/powerpoint/2010/main" val="37428119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사각형: 둥근 모서리 97">
            <a:extLst>
              <a:ext uri="{FF2B5EF4-FFF2-40B4-BE49-F238E27FC236}">
                <a16:creationId xmlns="" xmlns:a16="http://schemas.microsoft.com/office/drawing/2014/main" id="{9CEA9A66-32B0-4D77-BF85-84215BC68EE9}"/>
              </a:ext>
            </a:extLst>
          </p:cNvPr>
          <p:cNvSpPr/>
          <p:nvPr/>
        </p:nvSpPr>
        <p:spPr>
          <a:xfrm>
            <a:off x="689885" y="5491205"/>
            <a:ext cx="7105214" cy="870554"/>
          </a:xfrm>
          <a:prstGeom prst="roundRect">
            <a:avLst>
              <a:gd name="adj" fmla="val 50000"/>
            </a:avLst>
          </a:prstGeom>
          <a:gradFill>
            <a:gsLst>
              <a:gs pos="0">
                <a:schemeClr val="bg1"/>
              </a:gs>
              <a:gs pos="100000">
                <a:schemeClr val="bg1"/>
              </a:gs>
            </a:gsLst>
            <a:lin ang="0" scaled="0"/>
          </a:gra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18" name="TextBox 17">
            <a:extLst>
              <a:ext uri="{FF2B5EF4-FFF2-40B4-BE49-F238E27FC236}">
                <a16:creationId xmlns="" xmlns:a16="http://schemas.microsoft.com/office/drawing/2014/main" id="{384D30F6-78B7-4132-B616-E9CD41BA1568}"/>
              </a:ext>
            </a:extLst>
          </p:cNvPr>
          <p:cNvSpPr txBox="1"/>
          <p:nvPr/>
        </p:nvSpPr>
        <p:spPr>
          <a:xfrm>
            <a:off x="939167" y="5823492"/>
            <a:ext cx="620106" cy="276999"/>
          </a:xfrm>
          <a:prstGeom prst="rect">
            <a:avLst/>
          </a:prstGeom>
          <a:noFill/>
        </p:spPr>
        <p:txBody>
          <a:bodyPr wrap="none" rtlCol="0">
            <a:spAutoFit/>
          </a:bodyPr>
          <a:lstStyle/>
          <a:p>
            <a:r>
              <a:rPr lang="en-US" altLang="ko-KR" sz="1200" b="1" dirty="0" smtClean="0">
                <a:latin typeface="Arial Narrow" panose="020B0606020202030204" pitchFamily="34" charset="0"/>
                <a:cs typeface="Arial" panose="020B0604020202020204" pitchFamily="34" charset="0"/>
              </a:rPr>
              <a:t>STEP 4</a:t>
            </a:r>
            <a:endParaRPr lang="ko-KR" altLang="en-US" sz="1200" b="1" dirty="0">
              <a:latin typeface="Arial Narrow" panose="020B0606020202030204" pitchFamily="34" charset="0"/>
              <a:cs typeface="Arial" panose="020B0604020202020204" pitchFamily="34" charset="0"/>
            </a:endParaRPr>
          </a:p>
        </p:txBody>
      </p:sp>
      <p:sp>
        <p:nvSpPr>
          <p:cNvPr id="10" name="사각형: 둥근 모서리 97">
            <a:extLst>
              <a:ext uri="{FF2B5EF4-FFF2-40B4-BE49-F238E27FC236}">
                <a16:creationId xmlns="" xmlns:a16="http://schemas.microsoft.com/office/drawing/2014/main" id="{9CEA9A66-32B0-4D77-BF85-84215BC68EE9}"/>
              </a:ext>
            </a:extLst>
          </p:cNvPr>
          <p:cNvSpPr/>
          <p:nvPr/>
        </p:nvSpPr>
        <p:spPr>
          <a:xfrm>
            <a:off x="718023" y="3982261"/>
            <a:ext cx="7077076" cy="512268"/>
          </a:xfrm>
          <a:prstGeom prst="roundRect">
            <a:avLst>
              <a:gd name="adj" fmla="val 50000"/>
            </a:avLst>
          </a:prstGeom>
          <a:gradFill>
            <a:gsLst>
              <a:gs pos="0">
                <a:schemeClr val="bg1"/>
              </a:gs>
              <a:gs pos="100000">
                <a:schemeClr val="bg1"/>
              </a:gs>
            </a:gsLst>
            <a:lin ang="0" scaled="0"/>
          </a:gra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13" name="사각형: 둥근 모서리 97">
            <a:extLst>
              <a:ext uri="{FF2B5EF4-FFF2-40B4-BE49-F238E27FC236}">
                <a16:creationId xmlns="" xmlns:a16="http://schemas.microsoft.com/office/drawing/2014/main" id="{9CEA9A66-32B0-4D77-BF85-84215BC68EE9}"/>
              </a:ext>
            </a:extLst>
          </p:cNvPr>
          <p:cNvSpPr/>
          <p:nvPr/>
        </p:nvSpPr>
        <p:spPr>
          <a:xfrm>
            <a:off x="718022" y="4531310"/>
            <a:ext cx="7077076" cy="826285"/>
          </a:xfrm>
          <a:prstGeom prst="roundRect">
            <a:avLst>
              <a:gd name="adj" fmla="val 50000"/>
            </a:avLst>
          </a:prstGeom>
          <a:gradFill>
            <a:gsLst>
              <a:gs pos="0">
                <a:schemeClr val="bg1"/>
              </a:gs>
              <a:gs pos="100000">
                <a:schemeClr val="bg1"/>
              </a:gs>
            </a:gsLst>
            <a:lin ang="0" scaled="0"/>
          </a:gra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7" name="사각형: 둥근 모서리 97">
            <a:extLst>
              <a:ext uri="{FF2B5EF4-FFF2-40B4-BE49-F238E27FC236}">
                <a16:creationId xmlns="" xmlns:a16="http://schemas.microsoft.com/office/drawing/2014/main" id="{9CEA9A66-32B0-4D77-BF85-84215BC68EE9}"/>
              </a:ext>
            </a:extLst>
          </p:cNvPr>
          <p:cNvSpPr/>
          <p:nvPr/>
        </p:nvSpPr>
        <p:spPr>
          <a:xfrm>
            <a:off x="718023" y="3321661"/>
            <a:ext cx="7077076" cy="581025"/>
          </a:xfrm>
          <a:prstGeom prst="roundRect">
            <a:avLst>
              <a:gd name="adj" fmla="val 50000"/>
            </a:avLst>
          </a:prstGeom>
          <a:gradFill>
            <a:gsLst>
              <a:gs pos="0">
                <a:schemeClr val="bg1"/>
              </a:gs>
              <a:gs pos="100000">
                <a:schemeClr val="bg1"/>
              </a:gs>
            </a:gsLst>
            <a:lin ang="0" scaled="0"/>
          </a:gra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3" name="Subtitle 2"/>
          <p:cNvSpPr>
            <a:spLocks noGrp="1"/>
          </p:cNvSpPr>
          <p:nvPr>
            <p:ph type="subTitle" idx="1"/>
          </p:nvPr>
        </p:nvSpPr>
        <p:spPr>
          <a:xfrm>
            <a:off x="718022" y="914158"/>
            <a:ext cx="7686675" cy="1289222"/>
          </a:xfrm>
          <a:solidFill>
            <a:schemeClr val="bg1">
              <a:lumMod val="95000"/>
            </a:schemeClr>
          </a:solidFill>
          <a:ln>
            <a:solidFill>
              <a:schemeClr val="bg1">
                <a:lumMod val="50000"/>
              </a:schemeClr>
            </a:solidFill>
          </a:ln>
        </p:spPr>
        <p:txBody>
          <a:bodyPr>
            <a:normAutofit/>
          </a:bodyPr>
          <a:lstStyle/>
          <a:p>
            <a:pPr algn="l">
              <a:buFont typeface="+mj-lt"/>
              <a:buAutoNum type="arabicPeriod"/>
            </a:pPr>
            <a:r>
              <a:rPr lang="en-GB" sz="1200" b="1" dirty="0">
                <a:latin typeface="Arial Narrow" panose="020B0606020202030204" pitchFamily="34" charset="0"/>
              </a:rPr>
              <a:t> </a:t>
            </a:r>
            <a:r>
              <a:rPr lang="en-GB" sz="1200" dirty="0">
                <a:latin typeface="Arial Narrow" panose="020B0606020202030204" pitchFamily="34" charset="0"/>
              </a:rPr>
              <a:t>Write down the powers of 16</a:t>
            </a:r>
            <a:r>
              <a:rPr lang="en-GB" sz="1200" dirty="0">
                <a:solidFill>
                  <a:srgbClr val="212529"/>
                </a:solidFill>
                <a:latin typeface="Arial Narrow" panose="020B0606020202030204" pitchFamily="34" charset="0"/>
              </a:rPr>
              <a:t>.</a:t>
            </a:r>
          </a:p>
          <a:p>
            <a:pPr algn="l">
              <a:buFont typeface="+mj-lt"/>
              <a:buAutoNum type="arabicPeriod"/>
            </a:pPr>
            <a:r>
              <a:rPr lang="en-GB" sz="1200" b="1" dirty="0">
                <a:latin typeface="Arial Narrow" panose="020B0606020202030204" pitchFamily="34" charset="0"/>
              </a:rPr>
              <a:t> </a:t>
            </a:r>
            <a:r>
              <a:rPr lang="en-GB" sz="1200" dirty="0">
                <a:latin typeface="Arial Narrow" panose="020B0606020202030204" pitchFamily="34" charset="0"/>
              </a:rPr>
              <a:t>Under each power of two result, write the corresponding bit value</a:t>
            </a:r>
          </a:p>
          <a:p>
            <a:pPr algn="l">
              <a:buFont typeface="+mj-lt"/>
              <a:buAutoNum type="arabicPeriod"/>
            </a:pPr>
            <a:r>
              <a:rPr lang="en-GB" sz="1200" b="1" dirty="0">
                <a:latin typeface="Arial Narrow" panose="020B0606020202030204" pitchFamily="34" charset="0"/>
              </a:rPr>
              <a:t> </a:t>
            </a:r>
            <a:r>
              <a:rPr lang="en-GB" sz="1200" dirty="0">
                <a:latin typeface="Arial Narrow" panose="020B0606020202030204" pitchFamily="34" charset="0"/>
              </a:rPr>
              <a:t>Multiply each value with the corresponding power of 16 and add the products together</a:t>
            </a:r>
          </a:p>
          <a:p>
            <a:pPr algn="l">
              <a:buFont typeface="+mj-lt"/>
              <a:buAutoNum type="arabicPeriod"/>
            </a:pPr>
            <a:r>
              <a:rPr lang="en-GB" sz="1200" b="1" dirty="0">
                <a:latin typeface="Arial Narrow" panose="020B0606020202030204" pitchFamily="34" charset="0"/>
              </a:rPr>
              <a:t> </a:t>
            </a:r>
            <a:r>
              <a:rPr lang="en-GB" sz="1200" dirty="0">
                <a:latin typeface="Arial Narrow" panose="020B0606020202030204" pitchFamily="34" charset="0"/>
              </a:rPr>
              <a:t>The result of the sum is the decimal </a:t>
            </a:r>
            <a:r>
              <a:rPr lang="en-GB" sz="1200" dirty="0" smtClean="0">
                <a:latin typeface="Arial Narrow" panose="020B0606020202030204" pitchFamily="34" charset="0"/>
              </a:rPr>
              <a:t>number</a:t>
            </a:r>
            <a:endParaRPr lang="en-GB" sz="1200" dirty="0">
              <a:solidFill>
                <a:srgbClr val="212529"/>
              </a:solidFill>
              <a:latin typeface="Arial Narrow" panose="020B0606020202030204" pitchFamily="34" charset="0"/>
            </a:endParaRPr>
          </a:p>
        </p:txBody>
      </p:sp>
      <p:sp>
        <p:nvSpPr>
          <p:cNvPr id="4" name="Title 13"/>
          <p:cNvSpPr txBox="1">
            <a:spLocks/>
          </p:cNvSpPr>
          <p:nvPr/>
        </p:nvSpPr>
        <p:spPr>
          <a:xfrm>
            <a:off x="628650" y="171382"/>
            <a:ext cx="7886700" cy="425903"/>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Arial Narrow" panose="020B0606020202030204" pitchFamily="34" charset="0"/>
              </a:rPr>
              <a:t>Hexadecimal to Decimal</a:t>
            </a:r>
            <a:endParaRPr lang="en-US" dirty="0"/>
          </a:p>
        </p:txBody>
      </p:sp>
      <p:sp>
        <p:nvSpPr>
          <p:cNvPr id="9" name="TextBox 8">
            <a:extLst>
              <a:ext uri="{FF2B5EF4-FFF2-40B4-BE49-F238E27FC236}">
                <a16:creationId xmlns="" xmlns:a16="http://schemas.microsoft.com/office/drawing/2014/main" id="{384D30F6-78B7-4132-B616-E9CD41BA1568}"/>
              </a:ext>
            </a:extLst>
          </p:cNvPr>
          <p:cNvSpPr txBox="1"/>
          <p:nvPr/>
        </p:nvSpPr>
        <p:spPr>
          <a:xfrm>
            <a:off x="939167" y="3466849"/>
            <a:ext cx="620106" cy="276999"/>
          </a:xfrm>
          <a:prstGeom prst="rect">
            <a:avLst/>
          </a:prstGeom>
          <a:noFill/>
        </p:spPr>
        <p:txBody>
          <a:bodyPr wrap="none" rtlCol="0">
            <a:spAutoFit/>
          </a:bodyPr>
          <a:lstStyle/>
          <a:p>
            <a:r>
              <a:rPr lang="en-US" altLang="ko-KR" sz="1200" b="1" dirty="0" smtClean="0">
                <a:latin typeface="Arial Narrow" panose="020B0606020202030204" pitchFamily="34" charset="0"/>
                <a:cs typeface="Arial" panose="020B0604020202020204" pitchFamily="34" charset="0"/>
              </a:rPr>
              <a:t>STEP 1</a:t>
            </a:r>
            <a:endParaRPr lang="ko-KR" altLang="en-US" sz="1200" b="1" dirty="0">
              <a:latin typeface="Arial Narrow" panose="020B0606020202030204" pitchFamily="34" charset="0"/>
              <a:cs typeface="Arial" panose="020B0604020202020204" pitchFamily="34" charset="0"/>
            </a:endParaRPr>
          </a:p>
        </p:txBody>
      </p:sp>
      <p:sp>
        <p:nvSpPr>
          <p:cNvPr id="12" name="TextBox 11">
            <a:extLst>
              <a:ext uri="{FF2B5EF4-FFF2-40B4-BE49-F238E27FC236}">
                <a16:creationId xmlns="" xmlns:a16="http://schemas.microsoft.com/office/drawing/2014/main" id="{384D30F6-78B7-4132-B616-E9CD41BA1568}"/>
              </a:ext>
            </a:extLst>
          </p:cNvPr>
          <p:cNvSpPr txBox="1"/>
          <p:nvPr/>
        </p:nvSpPr>
        <p:spPr>
          <a:xfrm>
            <a:off x="939167" y="4127448"/>
            <a:ext cx="620106" cy="276999"/>
          </a:xfrm>
          <a:prstGeom prst="rect">
            <a:avLst/>
          </a:prstGeom>
          <a:noFill/>
        </p:spPr>
        <p:txBody>
          <a:bodyPr wrap="none" rtlCol="0">
            <a:spAutoFit/>
          </a:bodyPr>
          <a:lstStyle/>
          <a:p>
            <a:r>
              <a:rPr lang="en-US" altLang="ko-KR" sz="1200" b="1" dirty="0" smtClean="0">
                <a:latin typeface="Arial Narrow" panose="020B0606020202030204" pitchFamily="34" charset="0"/>
                <a:cs typeface="Arial" panose="020B0604020202020204" pitchFamily="34" charset="0"/>
              </a:rPr>
              <a:t>STEP 2</a:t>
            </a:r>
            <a:endParaRPr lang="ko-KR" altLang="en-US" sz="1200" b="1" dirty="0">
              <a:latin typeface="Arial Narrow" panose="020B0606020202030204" pitchFamily="34" charset="0"/>
              <a:cs typeface="Arial" panose="020B0604020202020204" pitchFamily="34" charset="0"/>
            </a:endParaRPr>
          </a:p>
        </p:txBody>
      </p:sp>
      <p:sp>
        <p:nvSpPr>
          <p:cNvPr id="15" name="TextBox 14">
            <a:extLst>
              <a:ext uri="{FF2B5EF4-FFF2-40B4-BE49-F238E27FC236}">
                <a16:creationId xmlns="" xmlns:a16="http://schemas.microsoft.com/office/drawing/2014/main" id="{384D30F6-78B7-4132-B616-E9CD41BA1568}"/>
              </a:ext>
            </a:extLst>
          </p:cNvPr>
          <p:cNvSpPr txBox="1"/>
          <p:nvPr/>
        </p:nvSpPr>
        <p:spPr>
          <a:xfrm>
            <a:off x="939167" y="4902788"/>
            <a:ext cx="620106" cy="276999"/>
          </a:xfrm>
          <a:prstGeom prst="rect">
            <a:avLst/>
          </a:prstGeom>
          <a:noFill/>
        </p:spPr>
        <p:txBody>
          <a:bodyPr wrap="none" rtlCol="0">
            <a:spAutoFit/>
          </a:bodyPr>
          <a:lstStyle/>
          <a:p>
            <a:r>
              <a:rPr lang="en-US" altLang="ko-KR" sz="1200" b="1" dirty="0" smtClean="0">
                <a:latin typeface="Arial Narrow" panose="020B0606020202030204" pitchFamily="34" charset="0"/>
                <a:cs typeface="Arial" panose="020B0604020202020204" pitchFamily="34" charset="0"/>
              </a:rPr>
              <a:t>STEP 3</a:t>
            </a:r>
            <a:endParaRPr lang="ko-KR" altLang="en-US" sz="1200" b="1" dirty="0">
              <a:latin typeface="Arial Narrow" panose="020B0606020202030204" pitchFamily="34" charset="0"/>
              <a:cs typeface="Arial" panose="020B0604020202020204" pitchFamily="34" charset="0"/>
            </a:endParaRPr>
          </a:p>
        </p:txBody>
      </p:sp>
      <p:sp>
        <p:nvSpPr>
          <p:cNvPr id="25" name="Title 13"/>
          <p:cNvSpPr txBox="1">
            <a:spLocks/>
          </p:cNvSpPr>
          <p:nvPr/>
        </p:nvSpPr>
        <p:spPr>
          <a:xfrm>
            <a:off x="313210" y="488254"/>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How to convert </a:t>
            </a:r>
            <a:endParaRPr lang="en-US" sz="1400" b="1" dirty="0">
              <a:latin typeface="Arial Narrow" panose="020B0606020202030204" pitchFamily="34" charset="0"/>
            </a:endParaRPr>
          </a:p>
        </p:txBody>
      </p:sp>
      <p:sp>
        <p:nvSpPr>
          <p:cNvPr id="26" name="Title 13"/>
          <p:cNvSpPr txBox="1">
            <a:spLocks/>
          </p:cNvSpPr>
          <p:nvPr/>
        </p:nvSpPr>
        <p:spPr>
          <a:xfrm>
            <a:off x="313210" y="2632938"/>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Example</a:t>
            </a:r>
            <a:endParaRPr lang="en-US" sz="1400" b="1" dirty="0">
              <a:latin typeface="Arial Narrow" panose="020B0606020202030204" pitchFamily="34" charset="0"/>
            </a:endParaRPr>
          </a:p>
        </p:txBody>
      </p:sp>
      <p:sp>
        <p:nvSpPr>
          <p:cNvPr id="27" name="Title 13"/>
          <p:cNvSpPr txBox="1">
            <a:spLocks/>
          </p:cNvSpPr>
          <p:nvPr/>
        </p:nvSpPr>
        <p:spPr>
          <a:xfrm>
            <a:off x="689884" y="2911598"/>
            <a:ext cx="7886700" cy="330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b="1" dirty="0" smtClean="0">
                <a:latin typeface="Arial Narrow" panose="020B0606020202030204" pitchFamily="34" charset="0"/>
              </a:rPr>
              <a:t>(A2F7)</a:t>
            </a:r>
            <a:r>
              <a:rPr lang="en-US" sz="1200" b="1" baseline="-25000" dirty="0" smtClean="0">
                <a:latin typeface="Arial Narrow" panose="020B0606020202030204" pitchFamily="34" charset="0"/>
              </a:rPr>
              <a:t>16</a:t>
            </a:r>
            <a:r>
              <a:rPr lang="en-US" sz="1200" b="1" dirty="0" smtClean="0">
                <a:latin typeface="Arial Narrow" panose="020B0606020202030204" pitchFamily="34" charset="0"/>
              </a:rPr>
              <a:t> = (?)</a:t>
            </a:r>
            <a:r>
              <a:rPr lang="en-US" sz="1200" b="1" baseline="-25000" dirty="0" smtClean="0">
                <a:latin typeface="Arial Narrow" panose="020B0606020202030204" pitchFamily="34" charset="0"/>
              </a:rPr>
              <a:t>10</a:t>
            </a:r>
            <a:endParaRPr lang="en-US" sz="1200" b="1" baseline="-25000" dirty="0">
              <a:latin typeface="Arial Narrow" panose="020B0606020202030204" pitchFamily="34" charset="0"/>
            </a:endParaRPr>
          </a:p>
        </p:txBody>
      </p:sp>
      <p:graphicFrame>
        <p:nvGraphicFramePr>
          <p:cNvPr id="28" name="Table 27"/>
          <p:cNvGraphicFramePr>
            <a:graphicFrameLocks noGrp="1"/>
          </p:cNvGraphicFramePr>
          <p:nvPr>
            <p:extLst>
              <p:ext uri="{D42A27DB-BD31-4B8C-83A1-F6EECF244321}">
                <p14:modId xmlns:p14="http://schemas.microsoft.com/office/powerpoint/2010/main" val="2580660328"/>
              </p:ext>
            </p:extLst>
          </p:nvPr>
        </p:nvGraphicFramePr>
        <p:xfrm>
          <a:off x="3134965" y="4110454"/>
          <a:ext cx="1451428" cy="281103"/>
        </p:xfrm>
        <a:graphic>
          <a:graphicData uri="http://schemas.openxmlformats.org/drawingml/2006/table">
            <a:tbl>
              <a:tblPr firstRow="1" bandRow="1">
                <a:tableStyleId>{5C22544A-7EE6-4342-B048-85BDC9FD1C3A}</a:tableStyleId>
              </a:tblPr>
              <a:tblGrid>
                <a:gridCol w="362857"/>
                <a:gridCol w="362857"/>
                <a:gridCol w="362857"/>
                <a:gridCol w="362857"/>
              </a:tblGrid>
              <a:tr h="281103">
                <a:tc>
                  <a:txBody>
                    <a:bodyPr/>
                    <a:lstStyle/>
                    <a:p>
                      <a:pPr algn="ctr"/>
                      <a:r>
                        <a:rPr lang="en-GB" sz="1200" b="0" dirty="0" smtClean="0">
                          <a:solidFill>
                            <a:schemeClr val="tx1"/>
                          </a:solidFill>
                          <a:latin typeface="Arial Narrow" panose="020B0606020202030204" pitchFamily="34" charset="0"/>
                        </a:rPr>
                        <a:t>A</a:t>
                      </a:r>
                      <a:endParaRPr lang="en-US" sz="1200" b="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200" b="0" dirty="0" smtClean="0">
                          <a:solidFill>
                            <a:schemeClr val="tx1"/>
                          </a:solidFill>
                          <a:latin typeface="Arial Narrow" panose="020B0606020202030204" pitchFamily="34" charset="0"/>
                        </a:rPr>
                        <a:t>2</a:t>
                      </a:r>
                      <a:endParaRPr lang="en-US" sz="1200" b="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200" b="0" dirty="0" smtClean="0">
                          <a:solidFill>
                            <a:schemeClr val="tx1"/>
                          </a:solidFill>
                          <a:latin typeface="Arial Narrow" panose="020B0606020202030204" pitchFamily="34" charset="0"/>
                        </a:rPr>
                        <a:t>F</a:t>
                      </a:r>
                      <a:endParaRPr lang="en-US" sz="1200" b="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200" b="0" dirty="0" smtClean="0">
                          <a:solidFill>
                            <a:schemeClr val="tx1"/>
                          </a:solidFill>
                          <a:latin typeface="Arial Narrow" panose="020B0606020202030204" pitchFamily="34" charset="0"/>
                        </a:rPr>
                        <a:t>7</a:t>
                      </a:r>
                      <a:endParaRPr lang="en-US" sz="1200" b="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cxnSp>
        <p:nvCxnSpPr>
          <p:cNvPr id="29" name="Straight Arrow Connector 28"/>
          <p:cNvCxnSpPr/>
          <p:nvPr/>
        </p:nvCxnSpPr>
        <p:spPr>
          <a:xfrm>
            <a:off x="4388456" y="4666605"/>
            <a:ext cx="4610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4061460" y="4848248"/>
            <a:ext cx="788006" cy="133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3688686" y="5041289"/>
            <a:ext cx="1160780" cy="18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3345786" y="5229249"/>
            <a:ext cx="1503680" cy="116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388456" y="4391554"/>
            <a:ext cx="0" cy="2695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053147" y="4394923"/>
            <a:ext cx="4503" cy="4704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688686" y="4393695"/>
            <a:ext cx="3204" cy="650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345786" y="4391554"/>
            <a:ext cx="3204" cy="8510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849467" y="4522633"/>
            <a:ext cx="734060" cy="276999"/>
          </a:xfrm>
          <a:prstGeom prst="rect">
            <a:avLst/>
          </a:prstGeom>
          <a:noFill/>
        </p:spPr>
        <p:txBody>
          <a:bodyPr wrap="square" rtlCol="0">
            <a:spAutoFit/>
          </a:bodyPr>
          <a:lstStyle/>
          <a:p>
            <a:r>
              <a:rPr lang="en-GB" sz="1200" dirty="0">
                <a:latin typeface="Arial Narrow" panose="020B0606020202030204" pitchFamily="34" charset="0"/>
              </a:rPr>
              <a:t>7</a:t>
            </a:r>
            <a:r>
              <a:rPr lang="en-GB" sz="1200" dirty="0" smtClean="0">
                <a:latin typeface="Arial Narrow" panose="020B0606020202030204" pitchFamily="34" charset="0"/>
              </a:rPr>
              <a:t>.16</a:t>
            </a:r>
            <a:r>
              <a:rPr lang="en-GB" sz="1200" baseline="30000" dirty="0" smtClean="0">
                <a:latin typeface="Arial Narrow" panose="020B0606020202030204" pitchFamily="34" charset="0"/>
              </a:rPr>
              <a:t>0</a:t>
            </a:r>
            <a:endParaRPr lang="en-US" sz="1200" baseline="30000" dirty="0">
              <a:latin typeface="Arial Narrow" panose="020B0606020202030204" pitchFamily="34" charset="0"/>
            </a:endParaRPr>
          </a:p>
        </p:txBody>
      </p:sp>
      <p:sp>
        <p:nvSpPr>
          <p:cNvPr id="38" name="TextBox 37"/>
          <p:cNvSpPr txBox="1"/>
          <p:nvPr/>
        </p:nvSpPr>
        <p:spPr>
          <a:xfrm>
            <a:off x="4849466" y="4717483"/>
            <a:ext cx="734061" cy="276999"/>
          </a:xfrm>
          <a:prstGeom prst="rect">
            <a:avLst/>
          </a:prstGeom>
          <a:noFill/>
        </p:spPr>
        <p:txBody>
          <a:bodyPr wrap="square" rtlCol="0">
            <a:spAutoFit/>
          </a:bodyPr>
          <a:lstStyle/>
          <a:p>
            <a:r>
              <a:rPr lang="en-GB" sz="1200" dirty="0">
                <a:latin typeface="Arial Narrow" panose="020B0606020202030204" pitchFamily="34" charset="0"/>
              </a:rPr>
              <a:t>F</a:t>
            </a:r>
            <a:r>
              <a:rPr lang="en-GB" sz="1200" dirty="0" smtClean="0">
                <a:latin typeface="Arial Narrow" panose="020B0606020202030204" pitchFamily="34" charset="0"/>
              </a:rPr>
              <a:t>.16</a:t>
            </a:r>
            <a:r>
              <a:rPr lang="en-GB" sz="1200" baseline="30000" dirty="0" smtClean="0">
                <a:latin typeface="Arial Narrow" panose="020B0606020202030204" pitchFamily="34" charset="0"/>
              </a:rPr>
              <a:t>1</a:t>
            </a:r>
            <a:endParaRPr lang="en-US" sz="1200" baseline="30000" dirty="0">
              <a:latin typeface="Arial Narrow" panose="020B0606020202030204" pitchFamily="34" charset="0"/>
            </a:endParaRPr>
          </a:p>
        </p:txBody>
      </p:sp>
      <p:sp>
        <p:nvSpPr>
          <p:cNvPr id="39" name="TextBox 38"/>
          <p:cNvSpPr txBox="1"/>
          <p:nvPr/>
        </p:nvSpPr>
        <p:spPr>
          <a:xfrm>
            <a:off x="4849466" y="4913991"/>
            <a:ext cx="734061" cy="276999"/>
          </a:xfrm>
          <a:prstGeom prst="rect">
            <a:avLst/>
          </a:prstGeom>
          <a:noFill/>
        </p:spPr>
        <p:txBody>
          <a:bodyPr wrap="square" rtlCol="0">
            <a:spAutoFit/>
          </a:bodyPr>
          <a:lstStyle/>
          <a:p>
            <a:r>
              <a:rPr lang="en-GB" sz="1200" dirty="0">
                <a:latin typeface="Arial Narrow" panose="020B0606020202030204" pitchFamily="34" charset="0"/>
              </a:rPr>
              <a:t>2</a:t>
            </a:r>
            <a:r>
              <a:rPr lang="en-GB" sz="1200" dirty="0" smtClean="0">
                <a:latin typeface="Arial Narrow" panose="020B0606020202030204" pitchFamily="34" charset="0"/>
              </a:rPr>
              <a:t>.16</a:t>
            </a:r>
            <a:r>
              <a:rPr lang="en-GB" sz="1200" baseline="30000" dirty="0" smtClean="0">
                <a:latin typeface="Arial Narrow" panose="020B0606020202030204" pitchFamily="34" charset="0"/>
              </a:rPr>
              <a:t>2</a:t>
            </a:r>
            <a:endParaRPr lang="en-US" sz="1200" baseline="30000" dirty="0">
              <a:latin typeface="Arial Narrow" panose="020B0606020202030204" pitchFamily="34" charset="0"/>
            </a:endParaRPr>
          </a:p>
        </p:txBody>
      </p:sp>
      <p:sp>
        <p:nvSpPr>
          <p:cNvPr id="40" name="TextBox 39"/>
          <p:cNvSpPr txBox="1"/>
          <p:nvPr/>
        </p:nvSpPr>
        <p:spPr>
          <a:xfrm>
            <a:off x="4849466" y="5080596"/>
            <a:ext cx="734061" cy="276999"/>
          </a:xfrm>
          <a:prstGeom prst="rect">
            <a:avLst/>
          </a:prstGeom>
          <a:noFill/>
        </p:spPr>
        <p:txBody>
          <a:bodyPr wrap="square" rtlCol="0">
            <a:spAutoFit/>
          </a:bodyPr>
          <a:lstStyle/>
          <a:p>
            <a:r>
              <a:rPr lang="en-GB" sz="1200" dirty="0">
                <a:latin typeface="Arial Narrow" panose="020B0606020202030204" pitchFamily="34" charset="0"/>
              </a:rPr>
              <a:t>A</a:t>
            </a:r>
            <a:r>
              <a:rPr lang="en-GB" sz="1200" dirty="0" smtClean="0">
                <a:latin typeface="Arial Narrow" panose="020B0606020202030204" pitchFamily="34" charset="0"/>
              </a:rPr>
              <a:t>.16</a:t>
            </a:r>
            <a:r>
              <a:rPr lang="en-GB" sz="1200" baseline="30000" dirty="0" smtClean="0">
                <a:latin typeface="Arial Narrow" panose="020B0606020202030204" pitchFamily="34" charset="0"/>
              </a:rPr>
              <a:t>3</a:t>
            </a:r>
            <a:endParaRPr lang="en-US" sz="1200" baseline="30000" dirty="0">
              <a:latin typeface="Arial Narrow" panose="020B0606020202030204" pitchFamily="34" charset="0"/>
            </a:endParaRPr>
          </a:p>
        </p:txBody>
      </p:sp>
      <p:sp>
        <p:nvSpPr>
          <p:cNvPr id="41" name="TextBox 40"/>
          <p:cNvSpPr txBox="1"/>
          <p:nvPr/>
        </p:nvSpPr>
        <p:spPr>
          <a:xfrm>
            <a:off x="2656993" y="5629703"/>
            <a:ext cx="3140684" cy="769441"/>
          </a:xfrm>
          <a:prstGeom prst="rect">
            <a:avLst/>
          </a:prstGeom>
          <a:noFill/>
        </p:spPr>
        <p:txBody>
          <a:bodyPr wrap="square" rtlCol="0">
            <a:spAutoFit/>
          </a:bodyPr>
          <a:lstStyle/>
          <a:p>
            <a:r>
              <a:rPr lang="en-US" sz="1200" dirty="0" smtClean="0">
                <a:latin typeface="Arial Narrow" panose="020B0606020202030204" pitchFamily="34" charset="0"/>
              </a:rPr>
              <a:t>(</a:t>
            </a:r>
            <a:r>
              <a:rPr lang="en-US" sz="1200" b="1" dirty="0" smtClean="0">
                <a:latin typeface="Arial Narrow" panose="020B0606020202030204" pitchFamily="34" charset="0"/>
              </a:rPr>
              <a:t>A2F7</a:t>
            </a:r>
            <a:r>
              <a:rPr lang="en-US" sz="1200" dirty="0" smtClean="0">
                <a:latin typeface="Arial Narrow" panose="020B0606020202030204" pitchFamily="34" charset="0"/>
              </a:rPr>
              <a:t>)</a:t>
            </a:r>
            <a:r>
              <a:rPr lang="en-US" sz="1200" baseline="-25000" dirty="0" smtClean="0">
                <a:latin typeface="Arial Narrow" panose="020B0606020202030204" pitchFamily="34" charset="0"/>
              </a:rPr>
              <a:t>16</a:t>
            </a:r>
            <a:r>
              <a:rPr lang="en-US" sz="1200" dirty="0" smtClean="0">
                <a:latin typeface="Arial Narrow" panose="020B0606020202030204" pitchFamily="34" charset="0"/>
              </a:rPr>
              <a:t> = (</a:t>
            </a:r>
            <a:r>
              <a:rPr lang="en-GB" sz="1200" dirty="0" smtClean="0">
                <a:latin typeface="Arial Narrow" panose="020B0606020202030204" pitchFamily="34" charset="0"/>
              </a:rPr>
              <a:t>A.16</a:t>
            </a:r>
            <a:r>
              <a:rPr lang="en-GB" sz="1200" baseline="30000" dirty="0">
                <a:latin typeface="Arial Narrow" panose="020B0606020202030204" pitchFamily="34" charset="0"/>
              </a:rPr>
              <a:t>3</a:t>
            </a:r>
            <a:r>
              <a:rPr lang="en-GB" sz="1200" baseline="30000" dirty="0" smtClean="0">
                <a:latin typeface="Arial Narrow" panose="020B0606020202030204" pitchFamily="34" charset="0"/>
              </a:rPr>
              <a:t> </a:t>
            </a:r>
            <a:r>
              <a:rPr lang="en-GB" sz="1200" dirty="0" smtClean="0">
                <a:latin typeface="Arial Narrow" panose="020B0606020202030204" pitchFamily="34" charset="0"/>
              </a:rPr>
              <a:t>+</a:t>
            </a:r>
            <a:r>
              <a:rPr lang="en-GB" sz="1200" baseline="30000" dirty="0" smtClean="0">
                <a:latin typeface="Arial Narrow" panose="020B0606020202030204" pitchFamily="34" charset="0"/>
              </a:rPr>
              <a:t> </a:t>
            </a:r>
            <a:r>
              <a:rPr lang="en-GB" sz="1200" dirty="0" smtClean="0">
                <a:latin typeface="Arial Narrow" panose="020B0606020202030204" pitchFamily="34" charset="0"/>
              </a:rPr>
              <a:t>2.16</a:t>
            </a:r>
            <a:r>
              <a:rPr lang="en-GB" sz="1200" baseline="30000" dirty="0">
                <a:latin typeface="Arial Narrow" panose="020B0606020202030204" pitchFamily="34" charset="0"/>
              </a:rPr>
              <a:t>2</a:t>
            </a:r>
            <a:r>
              <a:rPr lang="en-GB" sz="1200" baseline="30000" dirty="0" smtClean="0">
                <a:latin typeface="Arial Narrow" panose="020B0606020202030204" pitchFamily="34" charset="0"/>
              </a:rPr>
              <a:t> </a:t>
            </a:r>
            <a:r>
              <a:rPr lang="en-GB" sz="1200" dirty="0" smtClean="0">
                <a:latin typeface="Arial Narrow" panose="020B0606020202030204" pitchFamily="34" charset="0"/>
              </a:rPr>
              <a:t>+</a:t>
            </a:r>
            <a:r>
              <a:rPr lang="en-GB" sz="1200" baseline="30000" dirty="0" smtClean="0">
                <a:latin typeface="Arial Narrow" panose="020B0606020202030204" pitchFamily="34" charset="0"/>
              </a:rPr>
              <a:t> </a:t>
            </a:r>
            <a:r>
              <a:rPr lang="en-GB" sz="1200" dirty="0" smtClean="0">
                <a:latin typeface="Arial Narrow" panose="020B0606020202030204" pitchFamily="34" charset="0"/>
              </a:rPr>
              <a:t>F.16</a:t>
            </a:r>
            <a:r>
              <a:rPr lang="en-GB" sz="1200" baseline="30000" dirty="0">
                <a:latin typeface="Arial Narrow" panose="020B0606020202030204" pitchFamily="34" charset="0"/>
              </a:rPr>
              <a:t>1</a:t>
            </a:r>
            <a:r>
              <a:rPr lang="en-GB" sz="1200" dirty="0" smtClean="0">
                <a:latin typeface="Arial Narrow" panose="020B0606020202030204" pitchFamily="34" charset="0"/>
              </a:rPr>
              <a:t> + 7.16</a:t>
            </a:r>
            <a:r>
              <a:rPr lang="en-GB" sz="1200" baseline="30000" dirty="0">
                <a:latin typeface="Arial Narrow" panose="020B0606020202030204" pitchFamily="34" charset="0"/>
              </a:rPr>
              <a:t>0</a:t>
            </a:r>
            <a:r>
              <a:rPr lang="en-US" sz="1200" dirty="0" smtClean="0">
                <a:latin typeface="Arial Narrow" panose="020B0606020202030204" pitchFamily="34" charset="0"/>
              </a:rPr>
              <a:t>)</a:t>
            </a:r>
            <a:r>
              <a:rPr lang="en-US" sz="1200" baseline="-25000" dirty="0" smtClean="0">
                <a:latin typeface="Arial Narrow" panose="020B0606020202030204" pitchFamily="34" charset="0"/>
              </a:rPr>
              <a:t>10</a:t>
            </a:r>
          </a:p>
          <a:p>
            <a:r>
              <a:rPr lang="en-GB" sz="1200" baseline="-25000" dirty="0">
                <a:latin typeface="Arial Narrow" panose="020B0606020202030204" pitchFamily="34" charset="0"/>
              </a:rPr>
              <a:t> </a:t>
            </a:r>
            <a:r>
              <a:rPr lang="en-GB" sz="1200" dirty="0" smtClean="0">
                <a:latin typeface="Arial Narrow" panose="020B0606020202030204" pitchFamily="34" charset="0"/>
              </a:rPr>
              <a:t>              = </a:t>
            </a:r>
            <a:r>
              <a:rPr lang="en-US" sz="1200" dirty="0" smtClean="0">
                <a:latin typeface="Arial Narrow" panose="020B0606020202030204" pitchFamily="34" charset="0"/>
              </a:rPr>
              <a:t>(</a:t>
            </a:r>
            <a:r>
              <a:rPr lang="en-GB" sz="1200" dirty="0" smtClean="0">
                <a:latin typeface="Arial Narrow" panose="020B0606020202030204" pitchFamily="34" charset="0"/>
              </a:rPr>
              <a:t>10.16</a:t>
            </a:r>
            <a:r>
              <a:rPr lang="en-GB" sz="1200" baseline="30000" dirty="0" smtClean="0">
                <a:latin typeface="Arial Narrow" panose="020B0606020202030204" pitchFamily="34" charset="0"/>
              </a:rPr>
              <a:t>3 </a:t>
            </a:r>
            <a:r>
              <a:rPr lang="en-GB" sz="1200" dirty="0">
                <a:latin typeface="Arial Narrow" panose="020B0606020202030204" pitchFamily="34" charset="0"/>
              </a:rPr>
              <a:t>+</a:t>
            </a:r>
            <a:r>
              <a:rPr lang="en-GB" sz="1200" baseline="30000" dirty="0">
                <a:latin typeface="Arial Narrow" panose="020B0606020202030204" pitchFamily="34" charset="0"/>
              </a:rPr>
              <a:t> </a:t>
            </a:r>
            <a:r>
              <a:rPr lang="en-GB" sz="1200" dirty="0">
                <a:latin typeface="Arial Narrow" panose="020B0606020202030204" pitchFamily="34" charset="0"/>
              </a:rPr>
              <a:t>2.16</a:t>
            </a:r>
            <a:r>
              <a:rPr lang="en-GB" sz="1200" baseline="30000" dirty="0">
                <a:latin typeface="Arial Narrow" panose="020B0606020202030204" pitchFamily="34" charset="0"/>
              </a:rPr>
              <a:t>2 </a:t>
            </a:r>
            <a:r>
              <a:rPr lang="en-GB" sz="1200" dirty="0">
                <a:latin typeface="Arial Narrow" panose="020B0606020202030204" pitchFamily="34" charset="0"/>
              </a:rPr>
              <a:t>+</a:t>
            </a:r>
            <a:r>
              <a:rPr lang="en-GB" sz="1200" baseline="30000" dirty="0">
                <a:latin typeface="Arial Narrow" panose="020B0606020202030204" pitchFamily="34" charset="0"/>
              </a:rPr>
              <a:t> </a:t>
            </a:r>
            <a:r>
              <a:rPr lang="en-GB" sz="1200" dirty="0" smtClean="0">
                <a:latin typeface="Arial Narrow" panose="020B0606020202030204" pitchFamily="34" charset="0"/>
              </a:rPr>
              <a:t>15.16</a:t>
            </a:r>
            <a:r>
              <a:rPr lang="en-GB" sz="1200" baseline="30000" dirty="0" smtClean="0">
                <a:latin typeface="Arial Narrow" panose="020B0606020202030204" pitchFamily="34" charset="0"/>
              </a:rPr>
              <a:t>1</a:t>
            </a:r>
            <a:r>
              <a:rPr lang="en-GB" sz="1200" dirty="0" smtClean="0">
                <a:latin typeface="Arial Narrow" panose="020B0606020202030204" pitchFamily="34" charset="0"/>
              </a:rPr>
              <a:t> </a:t>
            </a:r>
            <a:r>
              <a:rPr lang="en-GB" sz="1200" dirty="0">
                <a:latin typeface="Arial Narrow" panose="020B0606020202030204" pitchFamily="34" charset="0"/>
              </a:rPr>
              <a:t>+ 7.16</a:t>
            </a:r>
            <a:r>
              <a:rPr lang="en-GB" sz="1200" baseline="30000" dirty="0">
                <a:latin typeface="Arial Narrow" panose="020B0606020202030204" pitchFamily="34" charset="0"/>
              </a:rPr>
              <a:t>0</a:t>
            </a:r>
            <a:r>
              <a:rPr lang="en-US" sz="1200" dirty="0" smtClean="0">
                <a:latin typeface="Arial Narrow" panose="020B0606020202030204" pitchFamily="34" charset="0"/>
              </a:rPr>
              <a:t>)</a:t>
            </a:r>
            <a:r>
              <a:rPr lang="en-US" sz="1200" baseline="-25000" dirty="0" smtClean="0">
                <a:latin typeface="Arial Narrow" panose="020B0606020202030204" pitchFamily="34" charset="0"/>
              </a:rPr>
              <a:t>10</a:t>
            </a:r>
          </a:p>
          <a:p>
            <a:r>
              <a:rPr lang="en-GB" sz="1200" baseline="-25000" dirty="0">
                <a:latin typeface="Arial Narrow" panose="020B0606020202030204" pitchFamily="34" charset="0"/>
              </a:rPr>
              <a:t> </a:t>
            </a:r>
            <a:r>
              <a:rPr lang="en-GB" sz="1200" baseline="-25000" dirty="0" smtClean="0">
                <a:latin typeface="Arial Narrow" panose="020B0606020202030204" pitchFamily="34" charset="0"/>
              </a:rPr>
              <a:t>                     </a:t>
            </a:r>
            <a:r>
              <a:rPr lang="en-GB" sz="1200" dirty="0" smtClean="0">
                <a:latin typeface="Arial Narrow" panose="020B0606020202030204" pitchFamily="34" charset="0"/>
              </a:rPr>
              <a:t>= </a:t>
            </a:r>
            <a:r>
              <a:rPr lang="en-US" sz="1200" dirty="0" smtClean="0">
                <a:latin typeface="Arial Narrow" panose="020B0606020202030204" pitchFamily="34" charset="0"/>
              </a:rPr>
              <a:t>(</a:t>
            </a:r>
            <a:r>
              <a:rPr lang="en-GB" sz="1200" b="1" dirty="0" smtClean="0">
                <a:latin typeface="Arial Narrow" panose="020B0606020202030204" pitchFamily="34" charset="0"/>
              </a:rPr>
              <a:t>41719</a:t>
            </a:r>
            <a:r>
              <a:rPr lang="en-US" sz="1200" dirty="0" smtClean="0">
                <a:latin typeface="Arial Narrow" panose="020B0606020202030204" pitchFamily="34" charset="0"/>
              </a:rPr>
              <a:t>)</a:t>
            </a:r>
            <a:r>
              <a:rPr lang="en-US" sz="1200" baseline="-25000" dirty="0" smtClean="0">
                <a:latin typeface="Arial Narrow" panose="020B0606020202030204" pitchFamily="34" charset="0"/>
              </a:rPr>
              <a:t>10</a:t>
            </a:r>
            <a:endParaRPr lang="en-US" sz="1200" baseline="-25000" dirty="0">
              <a:latin typeface="Arial Narrow" panose="020B0606020202030204" pitchFamily="34" charset="0"/>
            </a:endParaRPr>
          </a:p>
          <a:p>
            <a:endParaRPr lang="en-GB" sz="1200" baseline="30000" dirty="0" smtClean="0">
              <a:latin typeface="Arial Narrow" panose="020B0606020202030204" pitchFamily="34" charset="0"/>
            </a:endParaRPr>
          </a:p>
        </p:txBody>
      </p:sp>
      <p:sp>
        <p:nvSpPr>
          <p:cNvPr id="42" name="TextBox 41"/>
          <p:cNvSpPr txBox="1"/>
          <p:nvPr/>
        </p:nvSpPr>
        <p:spPr>
          <a:xfrm>
            <a:off x="3117946" y="3508002"/>
            <a:ext cx="1515288" cy="276999"/>
          </a:xfrm>
          <a:prstGeom prst="rect">
            <a:avLst/>
          </a:prstGeom>
          <a:noFill/>
        </p:spPr>
        <p:txBody>
          <a:bodyPr wrap="square" rtlCol="0">
            <a:spAutoFit/>
          </a:bodyPr>
          <a:lstStyle/>
          <a:p>
            <a:r>
              <a:rPr lang="en-GB" sz="1200" dirty="0" smtClean="0">
                <a:latin typeface="Arial Narrow" panose="020B0606020202030204" pitchFamily="34" charset="0"/>
              </a:rPr>
              <a:t>16</a:t>
            </a:r>
            <a:r>
              <a:rPr lang="en-GB" sz="1200" baseline="30000" dirty="0" smtClean="0">
                <a:latin typeface="Arial Narrow" panose="020B0606020202030204" pitchFamily="34" charset="0"/>
              </a:rPr>
              <a:t>3        </a:t>
            </a:r>
            <a:r>
              <a:rPr lang="en-GB" sz="1200" dirty="0" smtClean="0">
                <a:latin typeface="Arial Narrow" panose="020B0606020202030204" pitchFamily="34" charset="0"/>
              </a:rPr>
              <a:t>16</a:t>
            </a:r>
            <a:r>
              <a:rPr lang="en-GB" sz="1200" baseline="30000" dirty="0" smtClean="0">
                <a:latin typeface="Arial Narrow" panose="020B0606020202030204" pitchFamily="34" charset="0"/>
              </a:rPr>
              <a:t>2</a:t>
            </a:r>
            <a:r>
              <a:rPr lang="en-US" sz="1200" baseline="30000" dirty="0" smtClean="0">
                <a:latin typeface="Arial Narrow" panose="020B0606020202030204" pitchFamily="34" charset="0"/>
              </a:rPr>
              <a:t> </a:t>
            </a:r>
            <a:r>
              <a:rPr lang="en-US" sz="1200" dirty="0" smtClean="0">
                <a:latin typeface="Arial Narrow" panose="020B0606020202030204" pitchFamily="34" charset="0"/>
              </a:rPr>
              <a:t>    </a:t>
            </a:r>
            <a:r>
              <a:rPr lang="en-GB" sz="1200" dirty="0" smtClean="0">
                <a:latin typeface="Arial Narrow" panose="020B0606020202030204" pitchFamily="34" charset="0"/>
              </a:rPr>
              <a:t>16</a:t>
            </a:r>
            <a:r>
              <a:rPr lang="en-GB" sz="1200" baseline="30000" dirty="0" smtClean="0">
                <a:latin typeface="Arial Narrow" panose="020B0606020202030204" pitchFamily="34" charset="0"/>
              </a:rPr>
              <a:t>1</a:t>
            </a:r>
            <a:r>
              <a:rPr lang="en-GB" sz="1200" dirty="0" smtClean="0">
                <a:latin typeface="Arial Narrow" panose="020B0606020202030204" pitchFamily="34" charset="0"/>
              </a:rPr>
              <a:t>      16</a:t>
            </a:r>
            <a:r>
              <a:rPr lang="en-GB" sz="1200" baseline="30000" dirty="0" smtClean="0">
                <a:latin typeface="Arial Narrow" panose="020B0606020202030204" pitchFamily="34" charset="0"/>
              </a:rPr>
              <a:t>0</a:t>
            </a:r>
            <a:endParaRPr lang="en-US" sz="1200" baseline="30000" dirty="0">
              <a:latin typeface="Arial Narrow" panose="020B0606020202030204" pitchFamily="34" charset="0"/>
            </a:endParaRPr>
          </a:p>
        </p:txBody>
      </p:sp>
    </p:spTree>
    <p:extLst>
      <p:ext uri="{BB962C8B-B14F-4D97-AF65-F5344CB8AC3E}">
        <p14:creationId xmlns:p14="http://schemas.microsoft.com/office/powerpoint/2010/main" val="1485649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사각형: 둥근 모서리 97">
            <a:extLst>
              <a:ext uri="{FF2B5EF4-FFF2-40B4-BE49-F238E27FC236}">
                <a16:creationId xmlns="" xmlns:a16="http://schemas.microsoft.com/office/drawing/2014/main" id="{9CEA9A66-32B0-4D77-BF85-84215BC68EE9}"/>
              </a:ext>
            </a:extLst>
          </p:cNvPr>
          <p:cNvSpPr/>
          <p:nvPr/>
        </p:nvSpPr>
        <p:spPr>
          <a:xfrm>
            <a:off x="718023" y="5964057"/>
            <a:ext cx="7077075" cy="581025"/>
          </a:xfrm>
          <a:prstGeom prst="roundRect">
            <a:avLst>
              <a:gd name="adj" fmla="val 50000"/>
            </a:avLst>
          </a:prstGeom>
          <a:gradFill>
            <a:gsLst>
              <a:gs pos="0">
                <a:schemeClr val="bg1">
                  <a:lumMod val="95000"/>
                </a:schemeClr>
              </a:gs>
              <a:gs pos="100000">
                <a:schemeClr val="bg1"/>
              </a:gs>
            </a:gsLst>
            <a:lin ang="0" scaled="0"/>
          </a:gra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16" name="사각형: 둥근 모서리 97">
            <a:extLst>
              <a:ext uri="{FF2B5EF4-FFF2-40B4-BE49-F238E27FC236}">
                <a16:creationId xmlns="" xmlns:a16="http://schemas.microsoft.com/office/drawing/2014/main" id="{9CEA9A66-32B0-4D77-BF85-84215BC68EE9}"/>
              </a:ext>
            </a:extLst>
          </p:cNvPr>
          <p:cNvSpPr/>
          <p:nvPr/>
        </p:nvSpPr>
        <p:spPr>
          <a:xfrm>
            <a:off x="718023" y="5303458"/>
            <a:ext cx="7077075" cy="581025"/>
          </a:xfrm>
          <a:prstGeom prst="roundRect">
            <a:avLst>
              <a:gd name="adj" fmla="val 50000"/>
            </a:avLst>
          </a:prstGeom>
          <a:gradFill>
            <a:gsLst>
              <a:gs pos="0">
                <a:schemeClr val="bg1">
                  <a:lumMod val="95000"/>
                </a:schemeClr>
              </a:gs>
              <a:gs pos="100000">
                <a:schemeClr val="bg1"/>
              </a:gs>
            </a:gsLst>
            <a:lin ang="0" scaled="0"/>
          </a:gra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17" name="순서도: 지연 98">
            <a:extLst>
              <a:ext uri="{FF2B5EF4-FFF2-40B4-BE49-F238E27FC236}">
                <a16:creationId xmlns="" xmlns:a16="http://schemas.microsoft.com/office/drawing/2014/main" id="{CE9D01EF-8EA6-4F1F-A31B-8DA141240824}"/>
              </a:ext>
            </a:extLst>
          </p:cNvPr>
          <p:cNvSpPr/>
          <p:nvPr/>
        </p:nvSpPr>
        <p:spPr>
          <a:xfrm>
            <a:off x="1606109" y="5303458"/>
            <a:ext cx="581025" cy="581025"/>
          </a:xfrm>
          <a:prstGeom prst="flowChartDelay">
            <a:avLst/>
          </a:prstGeom>
          <a:solidFill>
            <a:schemeClr val="bg1">
              <a:lumMod val="50000"/>
            </a:schemeClr>
          </a:solidFill>
          <a:ln w="9525" cap="flat">
            <a:noFill/>
            <a:prstDash val="solid"/>
            <a:miter/>
          </a:ln>
        </p:spPr>
        <p:txBody>
          <a:bodyPr rtlCol="0" anchor="ctr"/>
          <a:lstStyle/>
          <a:p>
            <a:pPr algn="l"/>
            <a:r>
              <a:rPr lang="en-US" altLang="ko-KR" sz="1200" b="1" dirty="0" smtClean="0">
                <a:solidFill>
                  <a:schemeClr val="bg1"/>
                </a:solidFill>
                <a:latin typeface="Arial Narrow" panose="020B0606020202030204" pitchFamily="34" charset="0"/>
              </a:rPr>
              <a:t>04.</a:t>
            </a:r>
            <a:endParaRPr lang="ko-KR" altLang="en-US" sz="1200" b="1" dirty="0">
              <a:solidFill>
                <a:schemeClr val="bg1"/>
              </a:solidFill>
              <a:latin typeface="Arial Narrow" panose="020B0606020202030204" pitchFamily="34" charset="0"/>
            </a:endParaRPr>
          </a:p>
        </p:txBody>
      </p:sp>
      <p:sp>
        <p:nvSpPr>
          <p:cNvPr id="18" name="TextBox 17">
            <a:extLst>
              <a:ext uri="{FF2B5EF4-FFF2-40B4-BE49-F238E27FC236}">
                <a16:creationId xmlns="" xmlns:a16="http://schemas.microsoft.com/office/drawing/2014/main" id="{384D30F6-78B7-4132-B616-E9CD41BA1568}"/>
              </a:ext>
            </a:extLst>
          </p:cNvPr>
          <p:cNvSpPr txBox="1"/>
          <p:nvPr/>
        </p:nvSpPr>
        <p:spPr>
          <a:xfrm>
            <a:off x="939167" y="5448646"/>
            <a:ext cx="516488" cy="276999"/>
          </a:xfrm>
          <a:prstGeom prst="rect">
            <a:avLst/>
          </a:prstGeom>
          <a:noFill/>
        </p:spPr>
        <p:txBody>
          <a:bodyPr wrap="none" rtlCol="0">
            <a:spAutoFit/>
          </a:bodyPr>
          <a:lstStyle/>
          <a:p>
            <a:r>
              <a:rPr lang="en-US" altLang="ko-KR" sz="1200" b="1" dirty="0">
                <a:latin typeface="Arial Narrow" panose="020B0606020202030204" pitchFamily="34" charset="0"/>
                <a:cs typeface="Arial" panose="020B0604020202020204" pitchFamily="34" charset="0"/>
              </a:rPr>
              <a:t>STEP</a:t>
            </a:r>
            <a:endParaRPr lang="ko-KR" altLang="en-US" sz="1200" b="1" dirty="0">
              <a:latin typeface="Arial Narrow" panose="020B0606020202030204" pitchFamily="34" charset="0"/>
              <a:cs typeface="Arial" panose="020B0604020202020204" pitchFamily="34" charset="0"/>
            </a:endParaRPr>
          </a:p>
        </p:txBody>
      </p:sp>
      <p:sp>
        <p:nvSpPr>
          <p:cNvPr id="10" name="사각형: 둥근 모서리 97">
            <a:extLst>
              <a:ext uri="{FF2B5EF4-FFF2-40B4-BE49-F238E27FC236}">
                <a16:creationId xmlns="" xmlns:a16="http://schemas.microsoft.com/office/drawing/2014/main" id="{9CEA9A66-32B0-4D77-BF85-84215BC68EE9}"/>
              </a:ext>
            </a:extLst>
          </p:cNvPr>
          <p:cNvSpPr/>
          <p:nvPr/>
        </p:nvSpPr>
        <p:spPr>
          <a:xfrm>
            <a:off x="718023" y="3982260"/>
            <a:ext cx="7077075" cy="581025"/>
          </a:xfrm>
          <a:prstGeom prst="roundRect">
            <a:avLst>
              <a:gd name="adj" fmla="val 50000"/>
            </a:avLst>
          </a:prstGeom>
          <a:gradFill>
            <a:gsLst>
              <a:gs pos="0">
                <a:schemeClr val="bg1">
                  <a:lumMod val="95000"/>
                </a:schemeClr>
              </a:gs>
              <a:gs pos="100000">
                <a:schemeClr val="bg1"/>
              </a:gs>
            </a:gsLst>
            <a:lin ang="0" scaled="0"/>
          </a:gra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13" name="사각형: 둥근 모서리 97">
            <a:extLst>
              <a:ext uri="{FF2B5EF4-FFF2-40B4-BE49-F238E27FC236}">
                <a16:creationId xmlns="" xmlns:a16="http://schemas.microsoft.com/office/drawing/2014/main" id="{9CEA9A66-32B0-4D77-BF85-84215BC68EE9}"/>
              </a:ext>
            </a:extLst>
          </p:cNvPr>
          <p:cNvSpPr/>
          <p:nvPr/>
        </p:nvSpPr>
        <p:spPr>
          <a:xfrm>
            <a:off x="718023" y="4642859"/>
            <a:ext cx="7077075" cy="581025"/>
          </a:xfrm>
          <a:prstGeom prst="roundRect">
            <a:avLst>
              <a:gd name="adj" fmla="val 50000"/>
            </a:avLst>
          </a:prstGeom>
          <a:gradFill>
            <a:gsLst>
              <a:gs pos="0">
                <a:schemeClr val="bg1">
                  <a:lumMod val="95000"/>
                </a:schemeClr>
              </a:gs>
              <a:gs pos="100000">
                <a:schemeClr val="bg1"/>
              </a:gs>
            </a:gsLst>
            <a:lin ang="0" scaled="0"/>
          </a:gra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7" name="사각형: 둥근 모서리 97">
            <a:extLst>
              <a:ext uri="{FF2B5EF4-FFF2-40B4-BE49-F238E27FC236}">
                <a16:creationId xmlns="" xmlns:a16="http://schemas.microsoft.com/office/drawing/2014/main" id="{9CEA9A66-32B0-4D77-BF85-84215BC68EE9}"/>
              </a:ext>
            </a:extLst>
          </p:cNvPr>
          <p:cNvSpPr/>
          <p:nvPr/>
        </p:nvSpPr>
        <p:spPr>
          <a:xfrm>
            <a:off x="718023" y="3321661"/>
            <a:ext cx="7077075" cy="581025"/>
          </a:xfrm>
          <a:prstGeom prst="roundRect">
            <a:avLst>
              <a:gd name="adj" fmla="val 50000"/>
            </a:avLst>
          </a:prstGeom>
          <a:gradFill>
            <a:gsLst>
              <a:gs pos="0">
                <a:schemeClr val="bg1">
                  <a:lumMod val="95000"/>
                </a:schemeClr>
              </a:gs>
              <a:gs pos="100000">
                <a:schemeClr val="bg1"/>
              </a:gs>
            </a:gsLst>
            <a:lin ang="0" scaled="0"/>
          </a:gra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3" name="Subtitle 2"/>
          <p:cNvSpPr>
            <a:spLocks noGrp="1"/>
          </p:cNvSpPr>
          <p:nvPr>
            <p:ph type="subTitle" idx="1"/>
          </p:nvPr>
        </p:nvSpPr>
        <p:spPr>
          <a:xfrm>
            <a:off x="718022" y="914157"/>
            <a:ext cx="7686675" cy="1401909"/>
          </a:xfrm>
          <a:solidFill>
            <a:schemeClr val="bg1">
              <a:lumMod val="95000"/>
            </a:schemeClr>
          </a:solidFill>
          <a:ln>
            <a:solidFill>
              <a:schemeClr val="bg1">
                <a:lumMod val="50000"/>
              </a:schemeClr>
            </a:solidFill>
          </a:ln>
        </p:spPr>
        <p:txBody>
          <a:bodyPr>
            <a:normAutofit/>
          </a:bodyPr>
          <a:lstStyle/>
          <a:p>
            <a:pPr algn="l">
              <a:spcBef>
                <a:spcPts val="600"/>
              </a:spcBef>
            </a:pPr>
            <a:r>
              <a:rPr lang="en-US" sz="1200" b="1" dirty="0" smtClean="0">
                <a:latin typeface="Arial Narrow" panose="020B0606020202030204" pitchFamily="34" charset="0"/>
              </a:rPr>
              <a:t>1</a:t>
            </a:r>
            <a:r>
              <a:rPr lang="en-US" sz="1200" b="1" dirty="0">
                <a:latin typeface="Arial Narrow" panose="020B0606020202030204" pitchFamily="34" charset="0"/>
              </a:rPr>
              <a:t>.</a:t>
            </a:r>
            <a:r>
              <a:rPr lang="en-US" sz="1200" dirty="0">
                <a:latin typeface="Arial Narrow" panose="020B0606020202030204" pitchFamily="34" charset="0"/>
              </a:rPr>
              <a:t> Write down the binary number and group the digits (0’s and 1’s) in sets of four. Start doing this from the right. If the leftmost group doesn’t have enough digits to make up a set of four, add extra 0’s to make a </a:t>
            </a:r>
            <a:r>
              <a:rPr lang="en-US" sz="1200" dirty="0" smtClean="0">
                <a:latin typeface="Arial Narrow" panose="020B0606020202030204" pitchFamily="34" charset="0"/>
              </a:rPr>
              <a:t>group.</a:t>
            </a:r>
          </a:p>
          <a:p>
            <a:pPr algn="l">
              <a:spcBef>
                <a:spcPts val="600"/>
              </a:spcBef>
            </a:pPr>
            <a:r>
              <a:rPr lang="en-US" sz="1200" b="1" dirty="0" smtClean="0">
                <a:latin typeface="Arial Narrow" panose="020B0606020202030204" pitchFamily="34" charset="0"/>
              </a:rPr>
              <a:t>2</a:t>
            </a:r>
            <a:r>
              <a:rPr lang="en-US" sz="1200" b="1" dirty="0">
                <a:latin typeface="Arial Narrow" panose="020B0606020202030204" pitchFamily="34" charset="0"/>
              </a:rPr>
              <a:t>.</a:t>
            </a:r>
            <a:r>
              <a:rPr lang="en-US" sz="1200" dirty="0" smtClean="0">
                <a:latin typeface="Arial Narrow" panose="020B0606020202030204" pitchFamily="34" charset="0"/>
              </a:rPr>
              <a:t> Write 8, 4, 2 and 1 below each group. These are the weights of the positions or place holders in the number (2</a:t>
            </a:r>
            <a:r>
              <a:rPr lang="en-US" sz="1200" baseline="30000" dirty="0" smtClean="0">
                <a:latin typeface="Arial Narrow" panose="020B0606020202030204" pitchFamily="34" charset="0"/>
              </a:rPr>
              <a:t>3</a:t>
            </a:r>
            <a:r>
              <a:rPr lang="en-US" sz="1200" dirty="0" smtClean="0">
                <a:latin typeface="Arial Narrow" panose="020B0606020202030204" pitchFamily="34" charset="0"/>
              </a:rPr>
              <a:t>, 2</a:t>
            </a:r>
            <a:r>
              <a:rPr lang="en-US" sz="1200" baseline="30000" dirty="0" smtClean="0">
                <a:latin typeface="Arial Narrow" panose="020B0606020202030204" pitchFamily="34" charset="0"/>
              </a:rPr>
              <a:t>2</a:t>
            </a:r>
            <a:r>
              <a:rPr lang="en-US" sz="1200" dirty="0" smtClean="0">
                <a:latin typeface="Arial Narrow" panose="020B0606020202030204" pitchFamily="34" charset="0"/>
              </a:rPr>
              <a:t>, 2</a:t>
            </a:r>
            <a:r>
              <a:rPr lang="en-US" sz="1200" baseline="30000" dirty="0" smtClean="0">
                <a:latin typeface="Arial Narrow" panose="020B0606020202030204" pitchFamily="34" charset="0"/>
              </a:rPr>
              <a:t>1</a:t>
            </a:r>
            <a:r>
              <a:rPr lang="en-US" sz="1200" dirty="0" smtClean="0">
                <a:latin typeface="Arial Narrow" panose="020B0606020202030204" pitchFamily="34" charset="0"/>
              </a:rPr>
              <a:t> and 2</a:t>
            </a:r>
            <a:r>
              <a:rPr lang="en-US" sz="1200" baseline="30000" dirty="0" smtClean="0">
                <a:latin typeface="Arial Narrow" panose="020B0606020202030204" pitchFamily="34" charset="0"/>
              </a:rPr>
              <a:t>0</a:t>
            </a:r>
            <a:r>
              <a:rPr lang="en-US" sz="1200" dirty="0" smtClean="0">
                <a:latin typeface="Arial Narrow" panose="020B0606020202030204" pitchFamily="34" charset="0"/>
              </a:rPr>
              <a:t>).</a:t>
            </a:r>
          </a:p>
          <a:p>
            <a:pPr algn="l">
              <a:spcBef>
                <a:spcPts val="600"/>
              </a:spcBef>
            </a:pPr>
            <a:r>
              <a:rPr lang="en-US" sz="1200" b="1" dirty="0" smtClean="0">
                <a:latin typeface="Arial Narrow" panose="020B0606020202030204" pitchFamily="34" charset="0"/>
              </a:rPr>
              <a:t>3.</a:t>
            </a:r>
            <a:r>
              <a:rPr lang="en-US" sz="1200" dirty="0">
                <a:latin typeface="Arial Narrow" panose="020B0606020202030204" pitchFamily="34" charset="0"/>
              </a:rPr>
              <a:t> Every group of four in binary will give you one digit in hexadecimal. Multiply the 8, 4, 2 and 1’s by the digit above. </a:t>
            </a:r>
          </a:p>
          <a:p>
            <a:pPr algn="l">
              <a:spcBef>
                <a:spcPts val="600"/>
              </a:spcBef>
            </a:pPr>
            <a:r>
              <a:rPr lang="en-US" sz="1200" b="1" dirty="0" smtClean="0">
                <a:latin typeface="Arial Narrow" panose="020B0606020202030204" pitchFamily="34" charset="0"/>
              </a:rPr>
              <a:t>4.</a:t>
            </a:r>
            <a:r>
              <a:rPr lang="en-US" sz="1200" dirty="0">
                <a:latin typeface="Arial Narrow" panose="020B0606020202030204" pitchFamily="34" charset="0"/>
              </a:rPr>
              <a:t> Add the products within each set of four. Write the sums below the groups they belong to.</a:t>
            </a:r>
          </a:p>
          <a:p>
            <a:pPr algn="l">
              <a:spcBef>
                <a:spcPts val="600"/>
              </a:spcBef>
            </a:pPr>
            <a:r>
              <a:rPr lang="en-US" sz="1200" b="1" dirty="0" smtClean="0">
                <a:latin typeface="Arial Narrow" panose="020B0606020202030204" pitchFamily="34" charset="0"/>
              </a:rPr>
              <a:t>5</a:t>
            </a:r>
            <a:r>
              <a:rPr lang="en-US" sz="1200" b="1" dirty="0">
                <a:latin typeface="Arial Narrow" panose="020B0606020202030204" pitchFamily="34" charset="0"/>
              </a:rPr>
              <a:t>.</a:t>
            </a:r>
            <a:r>
              <a:rPr lang="en-US" sz="1200" dirty="0">
                <a:latin typeface="Arial Narrow" panose="020B0606020202030204" pitchFamily="34" charset="0"/>
              </a:rPr>
              <a:t> The digits you get from the sums in each group will give you the hexadecimal number, from left to right.</a:t>
            </a:r>
          </a:p>
          <a:p>
            <a:pPr algn="l"/>
            <a:endParaRPr lang="en-US" dirty="0"/>
          </a:p>
        </p:txBody>
      </p:sp>
      <p:sp>
        <p:nvSpPr>
          <p:cNvPr id="4" name="Title 13"/>
          <p:cNvSpPr txBox="1">
            <a:spLocks/>
          </p:cNvSpPr>
          <p:nvPr/>
        </p:nvSpPr>
        <p:spPr>
          <a:xfrm>
            <a:off x="628650" y="171382"/>
            <a:ext cx="7886700" cy="425903"/>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Arial Narrow" panose="020B0606020202030204" pitchFamily="34" charset="0"/>
              </a:rPr>
              <a:t>Binary to Hexadecimal</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361283622"/>
              </p:ext>
            </p:extLst>
          </p:nvPr>
        </p:nvGraphicFramePr>
        <p:xfrm>
          <a:off x="1110505" y="3127973"/>
          <a:ext cx="6006084" cy="3320148"/>
        </p:xfrm>
        <a:graphic>
          <a:graphicData uri="http://schemas.openxmlformats.org/drawingml/2006/table">
            <a:tbl>
              <a:tblPr firstRow="1" bandRow="1">
                <a:tableStyleId>{5C22544A-7EE6-4342-B048-85BDC9FD1C3A}</a:tableStyleId>
              </a:tblPr>
              <a:tblGrid>
                <a:gridCol w="1347743"/>
                <a:gridCol w="2317919"/>
                <a:gridCol w="2340422"/>
              </a:tblGrid>
              <a:tr h="391305">
                <a:tc>
                  <a:txBody>
                    <a:bodyPr/>
                    <a:lstStyle/>
                    <a:p>
                      <a:endParaRPr lang="en-US" sz="14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310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i="0" kern="1200" dirty="0" smtClean="0">
                          <a:solidFill>
                            <a:schemeClr val="tx1"/>
                          </a:solidFill>
                          <a:effectLst/>
                          <a:latin typeface="Arial Narrow" panose="020B0606020202030204" pitchFamily="34" charset="0"/>
                          <a:ea typeface="+mn-ea"/>
                          <a:cs typeface="+mn-cs"/>
                        </a:rPr>
                        <a:t>1010</a:t>
                      </a: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i="0" kern="1200" dirty="0" smtClean="0">
                          <a:solidFill>
                            <a:schemeClr val="tx1"/>
                          </a:solidFill>
                          <a:effectLst/>
                          <a:latin typeface="Arial Narrow" panose="020B0606020202030204" pitchFamily="34" charset="0"/>
                          <a:ea typeface="+mn-ea"/>
                          <a:cs typeface="+mn-cs"/>
                        </a:rPr>
                        <a:t>1101</a:t>
                      </a: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6749">
                <a:tc>
                  <a:txBody>
                    <a:bodyPr/>
                    <a:lstStyle/>
                    <a:p>
                      <a:endParaRPr lang="en-US" sz="12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6749">
                <a:tc>
                  <a:txBody>
                    <a:bodyPr/>
                    <a:lstStyle/>
                    <a:p>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solidFill>
                            <a:schemeClr val="tx1"/>
                          </a:solidFill>
                          <a:latin typeface="Arial Narrow" panose="020B0606020202030204" pitchFamily="34" charset="0"/>
                        </a:rPr>
                        <a:t>8 4 2 1</a:t>
                      </a: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solidFill>
                            <a:schemeClr val="tx1"/>
                          </a:solidFill>
                          <a:latin typeface="Arial Narrow" panose="020B0606020202030204" pitchFamily="34" charset="0"/>
                        </a:rPr>
                        <a:t>8 4 2 1</a:t>
                      </a: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6749">
                <a:tc>
                  <a:txBody>
                    <a:bodyPr/>
                    <a:lstStyle/>
                    <a:p>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6749">
                <a:tc>
                  <a:txBody>
                    <a:bodyPr/>
                    <a:lstStyle/>
                    <a:p>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dirty="0" smtClean="0">
                          <a:solidFill>
                            <a:srgbClr val="FF0000"/>
                          </a:solidFill>
                          <a:latin typeface="Arial Narrow" panose="020B0606020202030204" pitchFamily="34" charset="0"/>
                        </a:rPr>
                        <a:t>8</a:t>
                      </a:r>
                      <a:r>
                        <a:rPr lang="en-US" sz="1200" b="0" dirty="0" smtClean="0">
                          <a:solidFill>
                            <a:schemeClr val="tx1"/>
                          </a:solidFill>
                          <a:latin typeface="Arial Narrow" panose="020B0606020202030204" pitchFamily="34" charset="0"/>
                        </a:rPr>
                        <a:t> 0 </a:t>
                      </a:r>
                      <a:r>
                        <a:rPr lang="en-US" sz="1200" b="1" dirty="0" smtClean="0">
                          <a:solidFill>
                            <a:srgbClr val="FF0000"/>
                          </a:solidFill>
                          <a:latin typeface="Arial Narrow" panose="020B0606020202030204" pitchFamily="34" charset="0"/>
                        </a:rPr>
                        <a:t>2</a:t>
                      </a:r>
                      <a:r>
                        <a:rPr lang="en-US" sz="1200" b="0" dirty="0" smtClean="0">
                          <a:solidFill>
                            <a:schemeClr val="tx1"/>
                          </a:solidFill>
                          <a:latin typeface="Arial Narrow" panose="020B0606020202030204" pitchFamily="34" charset="0"/>
                        </a:rPr>
                        <a:t> 0</a:t>
                      </a:r>
                      <a:endParaRPr lang="en-US" sz="1200" b="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dirty="0" smtClean="0">
                          <a:solidFill>
                            <a:srgbClr val="FF0000"/>
                          </a:solidFill>
                          <a:latin typeface="Arial Narrow" panose="020B0606020202030204" pitchFamily="34" charset="0"/>
                        </a:rPr>
                        <a:t>8 4</a:t>
                      </a:r>
                      <a:r>
                        <a:rPr lang="en-US" sz="1200" b="1" dirty="0" smtClean="0">
                          <a:solidFill>
                            <a:schemeClr val="tx1"/>
                          </a:solidFill>
                          <a:latin typeface="Arial Narrow" panose="020B0606020202030204" pitchFamily="34" charset="0"/>
                        </a:rPr>
                        <a:t> </a:t>
                      </a:r>
                      <a:r>
                        <a:rPr lang="en-US" sz="1200" b="0" dirty="0" smtClean="0">
                          <a:solidFill>
                            <a:schemeClr val="tx1"/>
                          </a:solidFill>
                          <a:latin typeface="Arial Narrow" panose="020B0606020202030204" pitchFamily="34" charset="0"/>
                        </a:rPr>
                        <a:t>0</a:t>
                      </a:r>
                      <a:r>
                        <a:rPr lang="en-US" sz="1200" b="1" dirty="0" smtClean="0">
                          <a:solidFill>
                            <a:schemeClr val="tx1"/>
                          </a:solidFill>
                          <a:latin typeface="Arial Narrow" panose="020B0606020202030204" pitchFamily="34" charset="0"/>
                        </a:rPr>
                        <a:t> </a:t>
                      </a:r>
                      <a:r>
                        <a:rPr lang="en-US" sz="1200" b="1" dirty="0" smtClean="0">
                          <a:solidFill>
                            <a:srgbClr val="FF0000"/>
                          </a:solidFill>
                          <a:latin typeface="Arial Narrow" panose="020B0606020202030204" pitchFamily="34" charset="0"/>
                        </a:rPr>
                        <a:t>1</a:t>
                      </a:r>
                      <a:endParaRPr lang="en-US" sz="1200" b="1" dirty="0">
                        <a:solidFill>
                          <a:srgbClr val="FF0000"/>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6749">
                <a:tc>
                  <a:txBody>
                    <a:bodyPr/>
                    <a:lstStyle/>
                    <a:p>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32184">
                <a:tc>
                  <a:txBody>
                    <a:bodyPr/>
                    <a:lstStyle/>
                    <a:p>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solidFill>
                            <a:schemeClr val="tx1"/>
                          </a:solidFill>
                          <a:latin typeface="Arial Narrow" panose="020B0606020202030204" pitchFamily="34" charset="0"/>
                        </a:rPr>
                        <a:t>10 </a:t>
                      </a:r>
                    </a:p>
                    <a:p>
                      <a:pPr algn="ctr"/>
                      <a:r>
                        <a:rPr lang="en-US" sz="1200" dirty="0" smtClean="0">
                          <a:solidFill>
                            <a:schemeClr val="tx1"/>
                          </a:solidFill>
                          <a:latin typeface="Arial Narrow" panose="020B0606020202030204" pitchFamily="34" charset="0"/>
                        </a:rPr>
                        <a:t>(10 = 8+2)</a:t>
                      </a: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solidFill>
                            <a:schemeClr val="tx1"/>
                          </a:solidFill>
                          <a:latin typeface="Arial Narrow" panose="020B0606020202030204" pitchFamily="34" charset="0"/>
                        </a:rPr>
                        <a:t>13</a:t>
                      </a:r>
                    </a:p>
                    <a:p>
                      <a:pPr algn="ctr"/>
                      <a:r>
                        <a:rPr lang="en-US" sz="1200" dirty="0" smtClean="0">
                          <a:solidFill>
                            <a:schemeClr val="tx1"/>
                          </a:solidFill>
                          <a:latin typeface="Arial Narrow" panose="020B0606020202030204" pitchFamily="34" charset="0"/>
                        </a:rPr>
                        <a:t>(13 = 8+4+1)</a:t>
                      </a: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0212">
                <a:tc>
                  <a:txBody>
                    <a:bodyPr/>
                    <a:lstStyle/>
                    <a:p>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solidFill>
                            <a:schemeClr val="tx1"/>
                          </a:solidFill>
                          <a:latin typeface="Arial Narrow" panose="020B0606020202030204" pitchFamily="34" charset="0"/>
                        </a:rPr>
                        <a:t>A</a:t>
                      </a: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solidFill>
                            <a:schemeClr val="tx1"/>
                          </a:solidFill>
                          <a:latin typeface="Arial Narrow" panose="020B0606020202030204" pitchFamily="34" charset="0"/>
                        </a:rPr>
                        <a:t>D</a:t>
                      </a: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0212">
                <a:tc>
                  <a:txBody>
                    <a:bodyPr/>
                    <a:lstStyle/>
                    <a:p>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r h="276749">
                <a:tc>
                  <a:txBody>
                    <a:bodyPr/>
                    <a:lstStyle/>
                    <a:p>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Narrow" panose="020B0606020202030204" pitchFamily="34" charset="0"/>
                          <a:ea typeface="+mn-ea"/>
                          <a:cs typeface="+mn-cs"/>
                        </a:rPr>
                        <a:t>(10101101</a:t>
                      </a:r>
                      <a:r>
                        <a:rPr lang="en-US" sz="1200" dirty="0" smtClean="0">
                          <a:solidFill>
                            <a:schemeClr val="tx1"/>
                          </a:solidFill>
                          <a:latin typeface="Arial Narrow" panose="020B0606020202030204" pitchFamily="34" charset="0"/>
                        </a:rPr>
                        <a:t>)</a:t>
                      </a:r>
                      <a:r>
                        <a:rPr lang="en-US" sz="1200" baseline="-25000" dirty="0" smtClean="0">
                          <a:solidFill>
                            <a:schemeClr val="tx1"/>
                          </a:solidFill>
                          <a:latin typeface="Arial Narrow" panose="020B0606020202030204" pitchFamily="34" charset="0"/>
                        </a:rPr>
                        <a:t>2   </a:t>
                      </a:r>
                      <a:r>
                        <a:rPr lang="en-US" sz="1200" dirty="0" smtClean="0">
                          <a:solidFill>
                            <a:schemeClr val="tx1"/>
                          </a:solidFill>
                          <a:latin typeface="Arial Narrow" panose="020B0606020202030204" pitchFamily="34" charset="0"/>
                        </a:rPr>
                        <a:t>= </a:t>
                      </a:r>
                      <a:r>
                        <a:rPr lang="en-US" sz="1200" baseline="-25000" dirty="0" smtClean="0">
                          <a:solidFill>
                            <a:schemeClr val="tx1"/>
                          </a:solidFill>
                          <a:latin typeface="Arial Narrow" panose="020B0606020202030204" pitchFamily="34" charset="0"/>
                        </a:rPr>
                        <a:t> </a:t>
                      </a:r>
                      <a:r>
                        <a:rPr lang="en-US" sz="1200" dirty="0" smtClean="0">
                          <a:solidFill>
                            <a:schemeClr val="tx1"/>
                          </a:solidFill>
                          <a:latin typeface="Arial Narrow" panose="020B0606020202030204" pitchFamily="34" charset="0"/>
                        </a:rPr>
                        <a:t>(AD)</a:t>
                      </a:r>
                      <a:r>
                        <a:rPr lang="en-US" sz="1200" baseline="-25000" dirty="0" smtClean="0">
                          <a:solidFill>
                            <a:schemeClr val="tx1"/>
                          </a:solidFill>
                          <a:latin typeface="Arial Narrow" panose="020B0606020202030204" pitchFamily="34" charset="0"/>
                        </a:rPr>
                        <a:t>16</a:t>
                      </a:r>
                      <a:r>
                        <a:rPr lang="en-US" sz="1200" dirty="0" smtClean="0">
                          <a:solidFill>
                            <a:schemeClr val="tx1"/>
                          </a:solidFill>
                          <a:latin typeface="Arial Narrow" panose="020B0606020202030204" pitchFamily="34" charset="0"/>
                        </a:rPr>
                        <a:t> </a:t>
                      </a: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순서도: 지연 98">
            <a:extLst>
              <a:ext uri="{FF2B5EF4-FFF2-40B4-BE49-F238E27FC236}">
                <a16:creationId xmlns="" xmlns:a16="http://schemas.microsoft.com/office/drawing/2014/main" id="{CE9D01EF-8EA6-4F1F-A31B-8DA141240824}"/>
              </a:ext>
            </a:extLst>
          </p:cNvPr>
          <p:cNvSpPr/>
          <p:nvPr/>
        </p:nvSpPr>
        <p:spPr>
          <a:xfrm>
            <a:off x="1606109" y="3321661"/>
            <a:ext cx="581025" cy="581025"/>
          </a:xfrm>
          <a:prstGeom prst="flowChartDelay">
            <a:avLst/>
          </a:prstGeom>
          <a:solidFill>
            <a:schemeClr val="bg1">
              <a:lumMod val="50000"/>
            </a:schemeClr>
          </a:solidFill>
          <a:ln w="9525" cap="flat">
            <a:noFill/>
            <a:prstDash val="solid"/>
            <a:miter/>
          </a:ln>
        </p:spPr>
        <p:txBody>
          <a:bodyPr rtlCol="0" anchor="ctr"/>
          <a:lstStyle/>
          <a:p>
            <a:pPr algn="l"/>
            <a:r>
              <a:rPr lang="en-US" altLang="ko-KR" sz="1200" b="1" dirty="0">
                <a:solidFill>
                  <a:schemeClr val="bg1"/>
                </a:solidFill>
                <a:latin typeface="Arial Narrow" panose="020B0606020202030204" pitchFamily="34" charset="0"/>
              </a:rPr>
              <a:t>01.</a:t>
            </a:r>
            <a:endParaRPr lang="ko-KR" altLang="en-US" sz="1200" b="1" dirty="0">
              <a:solidFill>
                <a:schemeClr val="bg1"/>
              </a:solidFill>
              <a:latin typeface="Arial Narrow" panose="020B0606020202030204" pitchFamily="34" charset="0"/>
            </a:endParaRPr>
          </a:p>
        </p:txBody>
      </p:sp>
      <p:sp>
        <p:nvSpPr>
          <p:cNvPr id="9" name="TextBox 8">
            <a:extLst>
              <a:ext uri="{FF2B5EF4-FFF2-40B4-BE49-F238E27FC236}">
                <a16:creationId xmlns="" xmlns:a16="http://schemas.microsoft.com/office/drawing/2014/main" id="{384D30F6-78B7-4132-B616-E9CD41BA1568}"/>
              </a:ext>
            </a:extLst>
          </p:cNvPr>
          <p:cNvSpPr txBox="1"/>
          <p:nvPr/>
        </p:nvSpPr>
        <p:spPr>
          <a:xfrm>
            <a:off x="939167" y="3466849"/>
            <a:ext cx="516488" cy="276999"/>
          </a:xfrm>
          <a:prstGeom prst="rect">
            <a:avLst/>
          </a:prstGeom>
          <a:noFill/>
        </p:spPr>
        <p:txBody>
          <a:bodyPr wrap="none" rtlCol="0">
            <a:spAutoFit/>
          </a:bodyPr>
          <a:lstStyle/>
          <a:p>
            <a:r>
              <a:rPr lang="en-US" altLang="ko-KR" sz="1200" b="1" dirty="0">
                <a:latin typeface="Arial Narrow" panose="020B0606020202030204" pitchFamily="34" charset="0"/>
                <a:cs typeface="Arial" panose="020B0604020202020204" pitchFamily="34" charset="0"/>
              </a:rPr>
              <a:t>STEP</a:t>
            </a:r>
            <a:endParaRPr lang="ko-KR" altLang="en-US" sz="1200" b="1" dirty="0">
              <a:latin typeface="Arial Narrow" panose="020B0606020202030204" pitchFamily="34" charset="0"/>
              <a:cs typeface="Arial" panose="020B0604020202020204" pitchFamily="34" charset="0"/>
            </a:endParaRPr>
          </a:p>
        </p:txBody>
      </p:sp>
      <p:sp>
        <p:nvSpPr>
          <p:cNvPr id="11" name="순서도: 지연 98">
            <a:extLst>
              <a:ext uri="{FF2B5EF4-FFF2-40B4-BE49-F238E27FC236}">
                <a16:creationId xmlns="" xmlns:a16="http://schemas.microsoft.com/office/drawing/2014/main" id="{CE9D01EF-8EA6-4F1F-A31B-8DA141240824}"/>
              </a:ext>
            </a:extLst>
          </p:cNvPr>
          <p:cNvSpPr/>
          <p:nvPr/>
        </p:nvSpPr>
        <p:spPr>
          <a:xfrm>
            <a:off x="1606109" y="3982260"/>
            <a:ext cx="581025" cy="581025"/>
          </a:xfrm>
          <a:prstGeom prst="flowChartDelay">
            <a:avLst/>
          </a:prstGeom>
          <a:solidFill>
            <a:schemeClr val="bg1">
              <a:lumMod val="50000"/>
            </a:schemeClr>
          </a:solidFill>
          <a:ln w="9525" cap="flat">
            <a:noFill/>
            <a:prstDash val="solid"/>
            <a:miter/>
          </a:ln>
        </p:spPr>
        <p:txBody>
          <a:bodyPr rtlCol="0" anchor="ctr"/>
          <a:lstStyle/>
          <a:p>
            <a:pPr algn="l"/>
            <a:r>
              <a:rPr lang="en-US" altLang="ko-KR" sz="1200" b="1" dirty="0" smtClean="0">
                <a:solidFill>
                  <a:schemeClr val="bg1"/>
                </a:solidFill>
                <a:latin typeface="Arial Narrow" panose="020B0606020202030204" pitchFamily="34" charset="0"/>
              </a:rPr>
              <a:t>02.</a:t>
            </a:r>
            <a:endParaRPr lang="ko-KR" altLang="en-US" sz="1200" b="1" dirty="0">
              <a:solidFill>
                <a:schemeClr val="bg1"/>
              </a:solidFill>
              <a:latin typeface="Arial Narrow" panose="020B0606020202030204" pitchFamily="34" charset="0"/>
            </a:endParaRPr>
          </a:p>
        </p:txBody>
      </p:sp>
      <p:sp>
        <p:nvSpPr>
          <p:cNvPr id="12" name="TextBox 11">
            <a:extLst>
              <a:ext uri="{FF2B5EF4-FFF2-40B4-BE49-F238E27FC236}">
                <a16:creationId xmlns="" xmlns:a16="http://schemas.microsoft.com/office/drawing/2014/main" id="{384D30F6-78B7-4132-B616-E9CD41BA1568}"/>
              </a:ext>
            </a:extLst>
          </p:cNvPr>
          <p:cNvSpPr txBox="1"/>
          <p:nvPr/>
        </p:nvSpPr>
        <p:spPr>
          <a:xfrm>
            <a:off x="939167" y="4127448"/>
            <a:ext cx="516488" cy="276999"/>
          </a:xfrm>
          <a:prstGeom prst="rect">
            <a:avLst/>
          </a:prstGeom>
          <a:noFill/>
        </p:spPr>
        <p:txBody>
          <a:bodyPr wrap="none" rtlCol="0">
            <a:spAutoFit/>
          </a:bodyPr>
          <a:lstStyle/>
          <a:p>
            <a:r>
              <a:rPr lang="en-US" altLang="ko-KR" sz="1200" b="1" dirty="0">
                <a:latin typeface="Arial Narrow" panose="020B0606020202030204" pitchFamily="34" charset="0"/>
                <a:cs typeface="Arial" panose="020B0604020202020204" pitchFamily="34" charset="0"/>
              </a:rPr>
              <a:t>STEP</a:t>
            </a:r>
            <a:endParaRPr lang="ko-KR" altLang="en-US" sz="1200" b="1" dirty="0">
              <a:latin typeface="Arial Narrow" panose="020B0606020202030204" pitchFamily="34" charset="0"/>
              <a:cs typeface="Arial" panose="020B0604020202020204" pitchFamily="34" charset="0"/>
            </a:endParaRPr>
          </a:p>
        </p:txBody>
      </p:sp>
      <p:sp>
        <p:nvSpPr>
          <p:cNvPr id="14" name="순서도: 지연 98">
            <a:extLst>
              <a:ext uri="{FF2B5EF4-FFF2-40B4-BE49-F238E27FC236}">
                <a16:creationId xmlns="" xmlns:a16="http://schemas.microsoft.com/office/drawing/2014/main" id="{CE9D01EF-8EA6-4F1F-A31B-8DA141240824}"/>
              </a:ext>
            </a:extLst>
          </p:cNvPr>
          <p:cNvSpPr/>
          <p:nvPr/>
        </p:nvSpPr>
        <p:spPr>
          <a:xfrm>
            <a:off x="1606109" y="4642859"/>
            <a:ext cx="581025" cy="581025"/>
          </a:xfrm>
          <a:prstGeom prst="flowChartDelay">
            <a:avLst/>
          </a:prstGeom>
          <a:solidFill>
            <a:schemeClr val="bg1">
              <a:lumMod val="50000"/>
            </a:schemeClr>
          </a:solidFill>
          <a:ln w="9525" cap="flat">
            <a:noFill/>
            <a:prstDash val="solid"/>
            <a:miter/>
          </a:ln>
        </p:spPr>
        <p:txBody>
          <a:bodyPr rtlCol="0" anchor="ctr"/>
          <a:lstStyle/>
          <a:p>
            <a:pPr algn="l"/>
            <a:r>
              <a:rPr lang="en-US" altLang="ko-KR" sz="1200" b="1" dirty="0" smtClean="0">
                <a:solidFill>
                  <a:schemeClr val="bg1"/>
                </a:solidFill>
                <a:latin typeface="Arial Narrow" panose="020B0606020202030204" pitchFamily="34" charset="0"/>
              </a:rPr>
              <a:t>03.</a:t>
            </a:r>
            <a:endParaRPr lang="ko-KR" altLang="en-US" sz="1200" b="1" dirty="0">
              <a:solidFill>
                <a:schemeClr val="bg1"/>
              </a:solidFill>
              <a:latin typeface="Arial Narrow" panose="020B0606020202030204" pitchFamily="34" charset="0"/>
            </a:endParaRPr>
          </a:p>
        </p:txBody>
      </p:sp>
      <p:sp>
        <p:nvSpPr>
          <p:cNvPr id="15" name="TextBox 14">
            <a:extLst>
              <a:ext uri="{FF2B5EF4-FFF2-40B4-BE49-F238E27FC236}">
                <a16:creationId xmlns="" xmlns:a16="http://schemas.microsoft.com/office/drawing/2014/main" id="{384D30F6-78B7-4132-B616-E9CD41BA1568}"/>
              </a:ext>
            </a:extLst>
          </p:cNvPr>
          <p:cNvSpPr txBox="1"/>
          <p:nvPr/>
        </p:nvSpPr>
        <p:spPr>
          <a:xfrm>
            <a:off x="939167" y="4788047"/>
            <a:ext cx="516488" cy="276999"/>
          </a:xfrm>
          <a:prstGeom prst="rect">
            <a:avLst/>
          </a:prstGeom>
          <a:noFill/>
        </p:spPr>
        <p:txBody>
          <a:bodyPr wrap="none" rtlCol="0">
            <a:spAutoFit/>
          </a:bodyPr>
          <a:lstStyle/>
          <a:p>
            <a:r>
              <a:rPr lang="en-US" altLang="ko-KR" sz="1200" b="1" dirty="0">
                <a:latin typeface="Arial Narrow" panose="020B0606020202030204" pitchFamily="34" charset="0"/>
                <a:cs typeface="Arial" panose="020B0604020202020204" pitchFamily="34" charset="0"/>
              </a:rPr>
              <a:t>STEP</a:t>
            </a:r>
            <a:endParaRPr lang="ko-KR" altLang="en-US" sz="1200" b="1" dirty="0">
              <a:latin typeface="Arial Narrow" panose="020B0606020202030204" pitchFamily="34" charset="0"/>
              <a:cs typeface="Arial" panose="020B0604020202020204" pitchFamily="34" charset="0"/>
            </a:endParaRPr>
          </a:p>
        </p:txBody>
      </p:sp>
      <p:sp>
        <p:nvSpPr>
          <p:cNvPr id="20" name="순서도: 지연 98">
            <a:extLst>
              <a:ext uri="{FF2B5EF4-FFF2-40B4-BE49-F238E27FC236}">
                <a16:creationId xmlns="" xmlns:a16="http://schemas.microsoft.com/office/drawing/2014/main" id="{CE9D01EF-8EA6-4F1F-A31B-8DA141240824}"/>
              </a:ext>
            </a:extLst>
          </p:cNvPr>
          <p:cNvSpPr/>
          <p:nvPr/>
        </p:nvSpPr>
        <p:spPr>
          <a:xfrm>
            <a:off x="1606109" y="5964057"/>
            <a:ext cx="581025" cy="581025"/>
          </a:xfrm>
          <a:prstGeom prst="flowChartDelay">
            <a:avLst/>
          </a:prstGeom>
          <a:solidFill>
            <a:schemeClr val="bg1">
              <a:lumMod val="50000"/>
            </a:schemeClr>
          </a:solidFill>
          <a:ln w="9525" cap="flat">
            <a:noFill/>
            <a:prstDash val="solid"/>
            <a:miter/>
          </a:ln>
        </p:spPr>
        <p:txBody>
          <a:bodyPr rtlCol="0" anchor="ctr"/>
          <a:lstStyle/>
          <a:p>
            <a:pPr algn="l"/>
            <a:r>
              <a:rPr lang="en-US" altLang="ko-KR" sz="1200" b="1" dirty="0" smtClean="0">
                <a:solidFill>
                  <a:schemeClr val="bg1"/>
                </a:solidFill>
                <a:latin typeface="Arial Narrow" panose="020B0606020202030204" pitchFamily="34" charset="0"/>
              </a:rPr>
              <a:t>05.</a:t>
            </a:r>
            <a:endParaRPr lang="ko-KR" altLang="en-US" sz="1200" b="1" dirty="0">
              <a:solidFill>
                <a:schemeClr val="bg1"/>
              </a:solidFill>
              <a:latin typeface="Arial Narrow" panose="020B0606020202030204" pitchFamily="34" charset="0"/>
            </a:endParaRPr>
          </a:p>
        </p:txBody>
      </p:sp>
      <p:sp>
        <p:nvSpPr>
          <p:cNvPr id="21" name="TextBox 20">
            <a:extLst>
              <a:ext uri="{FF2B5EF4-FFF2-40B4-BE49-F238E27FC236}">
                <a16:creationId xmlns="" xmlns:a16="http://schemas.microsoft.com/office/drawing/2014/main" id="{384D30F6-78B7-4132-B616-E9CD41BA1568}"/>
              </a:ext>
            </a:extLst>
          </p:cNvPr>
          <p:cNvSpPr txBox="1"/>
          <p:nvPr/>
        </p:nvSpPr>
        <p:spPr>
          <a:xfrm>
            <a:off x="939167" y="6109245"/>
            <a:ext cx="516488" cy="276999"/>
          </a:xfrm>
          <a:prstGeom prst="rect">
            <a:avLst/>
          </a:prstGeom>
          <a:noFill/>
        </p:spPr>
        <p:txBody>
          <a:bodyPr wrap="none" rtlCol="0">
            <a:spAutoFit/>
          </a:bodyPr>
          <a:lstStyle/>
          <a:p>
            <a:r>
              <a:rPr lang="en-US" altLang="ko-KR" sz="1200" b="1" dirty="0">
                <a:latin typeface="Arial Narrow" panose="020B0606020202030204" pitchFamily="34" charset="0"/>
                <a:cs typeface="Arial" panose="020B0604020202020204" pitchFamily="34" charset="0"/>
              </a:rPr>
              <a:t>STEP</a:t>
            </a:r>
            <a:endParaRPr lang="ko-KR" altLang="en-US" sz="1200" b="1" dirty="0">
              <a:latin typeface="Arial Narrow" panose="020B0606020202030204" pitchFamily="34" charset="0"/>
              <a:cs typeface="Arial" panose="020B0604020202020204" pitchFamily="34" charset="0"/>
            </a:endParaRPr>
          </a:p>
        </p:txBody>
      </p:sp>
      <p:sp>
        <p:nvSpPr>
          <p:cNvPr id="25" name="Title 13"/>
          <p:cNvSpPr txBox="1">
            <a:spLocks/>
          </p:cNvSpPr>
          <p:nvPr/>
        </p:nvSpPr>
        <p:spPr>
          <a:xfrm>
            <a:off x="313210" y="488254"/>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How to convert </a:t>
            </a:r>
            <a:endParaRPr lang="en-US" sz="1400" b="1" dirty="0">
              <a:latin typeface="Arial Narrow" panose="020B0606020202030204" pitchFamily="34" charset="0"/>
            </a:endParaRPr>
          </a:p>
        </p:txBody>
      </p:sp>
      <p:sp>
        <p:nvSpPr>
          <p:cNvPr id="26" name="Title 13"/>
          <p:cNvSpPr txBox="1">
            <a:spLocks/>
          </p:cNvSpPr>
          <p:nvPr/>
        </p:nvSpPr>
        <p:spPr>
          <a:xfrm>
            <a:off x="313210" y="2632938"/>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Example</a:t>
            </a:r>
            <a:endParaRPr lang="en-US" sz="1400" b="1" dirty="0">
              <a:latin typeface="Arial Narrow" panose="020B0606020202030204" pitchFamily="34" charset="0"/>
            </a:endParaRPr>
          </a:p>
        </p:txBody>
      </p:sp>
      <p:sp>
        <p:nvSpPr>
          <p:cNvPr id="27" name="Title 13"/>
          <p:cNvSpPr txBox="1">
            <a:spLocks/>
          </p:cNvSpPr>
          <p:nvPr/>
        </p:nvSpPr>
        <p:spPr>
          <a:xfrm>
            <a:off x="689884" y="2911598"/>
            <a:ext cx="7886700" cy="330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b="1" dirty="0" smtClean="0">
                <a:latin typeface="Arial Narrow" panose="020B0606020202030204" pitchFamily="34" charset="0"/>
              </a:rPr>
              <a:t>(10101101)</a:t>
            </a:r>
            <a:r>
              <a:rPr lang="en-US" sz="1200" b="1" baseline="-25000" dirty="0" smtClean="0">
                <a:latin typeface="Arial Narrow" panose="020B0606020202030204" pitchFamily="34" charset="0"/>
              </a:rPr>
              <a:t>2</a:t>
            </a:r>
            <a:r>
              <a:rPr lang="en-US" sz="1200" b="1" dirty="0" smtClean="0">
                <a:latin typeface="Arial Narrow" panose="020B0606020202030204" pitchFamily="34" charset="0"/>
              </a:rPr>
              <a:t> = (?)</a:t>
            </a:r>
            <a:r>
              <a:rPr lang="en-US" sz="1200" b="1" baseline="-25000" dirty="0" smtClean="0">
                <a:latin typeface="Arial Narrow" panose="020B0606020202030204" pitchFamily="34" charset="0"/>
              </a:rPr>
              <a:t>16</a:t>
            </a:r>
            <a:endParaRPr lang="en-US" sz="1200" b="1" baseline="-25000" dirty="0">
              <a:latin typeface="Arial Narrow" panose="020B0606020202030204" pitchFamily="34" charset="0"/>
            </a:endParaRPr>
          </a:p>
        </p:txBody>
      </p:sp>
    </p:spTree>
    <p:extLst>
      <p:ext uri="{BB962C8B-B14F-4D97-AF65-F5344CB8AC3E}">
        <p14:creationId xmlns:p14="http://schemas.microsoft.com/office/powerpoint/2010/main" val="13001895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사각형: 둥근 모서리 97">
            <a:extLst>
              <a:ext uri="{FF2B5EF4-FFF2-40B4-BE49-F238E27FC236}">
                <a16:creationId xmlns="" xmlns:a16="http://schemas.microsoft.com/office/drawing/2014/main" id="{9CEA9A66-32B0-4D77-BF85-84215BC68EE9}"/>
              </a:ext>
            </a:extLst>
          </p:cNvPr>
          <p:cNvSpPr/>
          <p:nvPr/>
        </p:nvSpPr>
        <p:spPr>
          <a:xfrm>
            <a:off x="718023" y="5964057"/>
            <a:ext cx="7077075" cy="581025"/>
          </a:xfrm>
          <a:prstGeom prst="roundRect">
            <a:avLst>
              <a:gd name="adj" fmla="val 50000"/>
            </a:avLst>
          </a:prstGeom>
          <a:gradFill>
            <a:gsLst>
              <a:gs pos="0">
                <a:schemeClr val="bg1">
                  <a:lumMod val="95000"/>
                </a:schemeClr>
              </a:gs>
              <a:gs pos="100000">
                <a:schemeClr val="bg1"/>
              </a:gs>
            </a:gsLst>
            <a:lin ang="0" scaled="0"/>
          </a:gra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16" name="사각형: 둥근 모서리 97">
            <a:extLst>
              <a:ext uri="{FF2B5EF4-FFF2-40B4-BE49-F238E27FC236}">
                <a16:creationId xmlns="" xmlns:a16="http://schemas.microsoft.com/office/drawing/2014/main" id="{9CEA9A66-32B0-4D77-BF85-84215BC68EE9}"/>
              </a:ext>
            </a:extLst>
          </p:cNvPr>
          <p:cNvSpPr/>
          <p:nvPr/>
        </p:nvSpPr>
        <p:spPr>
          <a:xfrm>
            <a:off x="718023" y="5303458"/>
            <a:ext cx="7077075" cy="581025"/>
          </a:xfrm>
          <a:prstGeom prst="roundRect">
            <a:avLst>
              <a:gd name="adj" fmla="val 50000"/>
            </a:avLst>
          </a:prstGeom>
          <a:gradFill>
            <a:gsLst>
              <a:gs pos="0">
                <a:schemeClr val="bg1">
                  <a:lumMod val="95000"/>
                </a:schemeClr>
              </a:gs>
              <a:gs pos="100000">
                <a:schemeClr val="bg1"/>
              </a:gs>
            </a:gsLst>
            <a:lin ang="0" scaled="0"/>
          </a:gra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17" name="순서도: 지연 98">
            <a:extLst>
              <a:ext uri="{FF2B5EF4-FFF2-40B4-BE49-F238E27FC236}">
                <a16:creationId xmlns="" xmlns:a16="http://schemas.microsoft.com/office/drawing/2014/main" id="{CE9D01EF-8EA6-4F1F-A31B-8DA141240824}"/>
              </a:ext>
            </a:extLst>
          </p:cNvPr>
          <p:cNvSpPr/>
          <p:nvPr/>
        </p:nvSpPr>
        <p:spPr>
          <a:xfrm>
            <a:off x="1606109" y="5303458"/>
            <a:ext cx="581025" cy="581025"/>
          </a:xfrm>
          <a:prstGeom prst="flowChartDelay">
            <a:avLst/>
          </a:prstGeom>
          <a:solidFill>
            <a:schemeClr val="bg1">
              <a:lumMod val="50000"/>
            </a:schemeClr>
          </a:solidFill>
          <a:ln w="9525" cap="flat">
            <a:noFill/>
            <a:prstDash val="solid"/>
            <a:miter/>
          </a:ln>
        </p:spPr>
        <p:txBody>
          <a:bodyPr rtlCol="0" anchor="ctr"/>
          <a:lstStyle/>
          <a:p>
            <a:pPr algn="l"/>
            <a:r>
              <a:rPr lang="en-US" altLang="ko-KR" sz="1200" b="1" dirty="0" smtClean="0">
                <a:solidFill>
                  <a:schemeClr val="bg1"/>
                </a:solidFill>
                <a:latin typeface="Arial Narrow" panose="020B0606020202030204" pitchFamily="34" charset="0"/>
              </a:rPr>
              <a:t>04.</a:t>
            </a:r>
            <a:endParaRPr lang="ko-KR" altLang="en-US" sz="1200" b="1" dirty="0">
              <a:solidFill>
                <a:schemeClr val="bg1"/>
              </a:solidFill>
              <a:latin typeface="Arial Narrow" panose="020B0606020202030204" pitchFamily="34" charset="0"/>
            </a:endParaRPr>
          </a:p>
        </p:txBody>
      </p:sp>
      <p:sp>
        <p:nvSpPr>
          <p:cNvPr id="18" name="TextBox 17">
            <a:extLst>
              <a:ext uri="{FF2B5EF4-FFF2-40B4-BE49-F238E27FC236}">
                <a16:creationId xmlns="" xmlns:a16="http://schemas.microsoft.com/office/drawing/2014/main" id="{384D30F6-78B7-4132-B616-E9CD41BA1568}"/>
              </a:ext>
            </a:extLst>
          </p:cNvPr>
          <p:cNvSpPr txBox="1"/>
          <p:nvPr/>
        </p:nvSpPr>
        <p:spPr>
          <a:xfrm>
            <a:off x="939167" y="5448646"/>
            <a:ext cx="516488" cy="276999"/>
          </a:xfrm>
          <a:prstGeom prst="rect">
            <a:avLst/>
          </a:prstGeom>
          <a:noFill/>
        </p:spPr>
        <p:txBody>
          <a:bodyPr wrap="none" rtlCol="0">
            <a:spAutoFit/>
          </a:bodyPr>
          <a:lstStyle/>
          <a:p>
            <a:r>
              <a:rPr lang="en-US" altLang="ko-KR" sz="1200" b="1" dirty="0">
                <a:latin typeface="Arial Narrow" panose="020B0606020202030204" pitchFamily="34" charset="0"/>
                <a:cs typeface="Arial" panose="020B0604020202020204" pitchFamily="34" charset="0"/>
              </a:rPr>
              <a:t>STEP</a:t>
            </a:r>
            <a:endParaRPr lang="ko-KR" altLang="en-US" sz="1200" b="1" dirty="0">
              <a:latin typeface="Arial Narrow" panose="020B0606020202030204" pitchFamily="34" charset="0"/>
              <a:cs typeface="Arial" panose="020B0604020202020204" pitchFamily="34" charset="0"/>
            </a:endParaRPr>
          </a:p>
        </p:txBody>
      </p:sp>
      <p:sp>
        <p:nvSpPr>
          <p:cNvPr id="10" name="사각형: 둥근 모서리 97">
            <a:extLst>
              <a:ext uri="{FF2B5EF4-FFF2-40B4-BE49-F238E27FC236}">
                <a16:creationId xmlns="" xmlns:a16="http://schemas.microsoft.com/office/drawing/2014/main" id="{9CEA9A66-32B0-4D77-BF85-84215BC68EE9}"/>
              </a:ext>
            </a:extLst>
          </p:cNvPr>
          <p:cNvSpPr/>
          <p:nvPr/>
        </p:nvSpPr>
        <p:spPr>
          <a:xfrm>
            <a:off x="718023" y="3982260"/>
            <a:ext cx="7077075" cy="581025"/>
          </a:xfrm>
          <a:prstGeom prst="roundRect">
            <a:avLst>
              <a:gd name="adj" fmla="val 50000"/>
            </a:avLst>
          </a:prstGeom>
          <a:gradFill>
            <a:gsLst>
              <a:gs pos="0">
                <a:schemeClr val="bg1">
                  <a:lumMod val="95000"/>
                </a:schemeClr>
              </a:gs>
              <a:gs pos="100000">
                <a:schemeClr val="bg1"/>
              </a:gs>
            </a:gsLst>
            <a:lin ang="0" scaled="0"/>
          </a:gra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13" name="사각형: 둥근 모서리 97">
            <a:extLst>
              <a:ext uri="{FF2B5EF4-FFF2-40B4-BE49-F238E27FC236}">
                <a16:creationId xmlns="" xmlns:a16="http://schemas.microsoft.com/office/drawing/2014/main" id="{9CEA9A66-32B0-4D77-BF85-84215BC68EE9}"/>
              </a:ext>
            </a:extLst>
          </p:cNvPr>
          <p:cNvSpPr/>
          <p:nvPr/>
        </p:nvSpPr>
        <p:spPr>
          <a:xfrm>
            <a:off x="718023" y="4642859"/>
            <a:ext cx="7077075" cy="581025"/>
          </a:xfrm>
          <a:prstGeom prst="roundRect">
            <a:avLst>
              <a:gd name="adj" fmla="val 50000"/>
            </a:avLst>
          </a:prstGeom>
          <a:gradFill>
            <a:gsLst>
              <a:gs pos="0">
                <a:schemeClr val="bg1">
                  <a:lumMod val="95000"/>
                </a:schemeClr>
              </a:gs>
              <a:gs pos="100000">
                <a:schemeClr val="bg1"/>
              </a:gs>
            </a:gsLst>
            <a:lin ang="0" scaled="0"/>
          </a:gra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7" name="사각형: 둥근 모서리 97">
            <a:extLst>
              <a:ext uri="{FF2B5EF4-FFF2-40B4-BE49-F238E27FC236}">
                <a16:creationId xmlns="" xmlns:a16="http://schemas.microsoft.com/office/drawing/2014/main" id="{9CEA9A66-32B0-4D77-BF85-84215BC68EE9}"/>
              </a:ext>
            </a:extLst>
          </p:cNvPr>
          <p:cNvSpPr/>
          <p:nvPr/>
        </p:nvSpPr>
        <p:spPr>
          <a:xfrm>
            <a:off x="718023" y="3321661"/>
            <a:ext cx="7077075" cy="581025"/>
          </a:xfrm>
          <a:prstGeom prst="roundRect">
            <a:avLst>
              <a:gd name="adj" fmla="val 50000"/>
            </a:avLst>
          </a:prstGeom>
          <a:gradFill>
            <a:gsLst>
              <a:gs pos="0">
                <a:schemeClr val="bg1">
                  <a:lumMod val="95000"/>
                </a:schemeClr>
              </a:gs>
              <a:gs pos="100000">
                <a:schemeClr val="bg1"/>
              </a:gs>
            </a:gsLst>
            <a:lin ang="0" scaled="0"/>
          </a:gra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3" name="Subtitle 2"/>
          <p:cNvSpPr>
            <a:spLocks noGrp="1"/>
          </p:cNvSpPr>
          <p:nvPr>
            <p:ph type="subTitle" idx="1"/>
          </p:nvPr>
        </p:nvSpPr>
        <p:spPr>
          <a:xfrm>
            <a:off x="718022" y="914157"/>
            <a:ext cx="7686675" cy="1718781"/>
          </a:xfrm>
          <a:solidFill>
            <a:schemeClr val="bg1">
              <a:lumMod val="95000"/>
            </a:schemeClr>
          </a:solidFill>
          <a:ln>
            <a:solidFill>
              <a:schemeClr val="bg1">
                <a:lumMod val="50000"/>
              </a:schemeClr>
            </a:solidFill>
          </a:ln>
        </p:spPr>
        <p:txBody>
          <a:bodyPr>
            <a:normAutofit/>
          </a:bodyPr>
          <a:lstStyle/>
          <a:p>
            <a:pPr algn="just">
              <a:spcBef>
                <a:spcPts val="600"/>
              </a:spcBef>
            </a:pPr>
            <a:r>
              <a:rPr lang="en-US" sz="1200" b="1" dirty="0" smtClean="0">
                <a:latin typeface="Arial Narrow" panose="020B0606020202030204" pitchFamily="34" charset="0"/>
              </a:rPr>
              <a:t>1</a:t>
            </a:r>
            <a:r>
              <a:rPr lang="en-US" sz="1200" dirty="0" smtClean="0">
                <a:latin typeface="Arial Narrow" panose="020B0606020202030204" pitchFamily="34" charset="0"/>
              </a:rPr>
              <a:t>. </a:t>
            </a:r>
            <a:r>
              <a:rPr lang="en-US" sz="1200" dirty="0">
                <a:latin typeface="Arial Narrow" panose="020B0606020202030204" pitchFamily="34" charset="0"/>
              </a:rPr>
              <a:t>Write down the hex number. If there are any, change the hex values represented by letters to their decimal equivalents.</a:t>
            </a:r>
          </a:p>
          <a:p>
            <a:pPr algn="just">
              <a:spcBef>
                <a:spcPts val="600"/>
              </a:spcBef>
            </a:pPr>
            <a:r>
              <a:rPr lang="en-US" sz="1200" b="1" dirty="0" smtClean="0">
                <a:latin typeface="Arial Narrow" panose="020B0606020202030204" pitchFamily="34" charset="0"/>
              </a:rPr>
              <a:t>2</a:t>
            </a:r>
            <a:r>
              <a:rPr lang="en-US" sz="1200" dirty="0" smtClean="0">
                <a:latin typeface="Arial Narrow" panose="020B0606020202030204" pitchFamily="34" charset="0"/>
              </a:rPr>
              <a:t>. </a:t>
            </a:r>
            <a:r>
              <a:rPr lang="en-US" sz="1200" dirty="0">
                <a:latin typeface="Arial Narrow" panose="020B0606020202030204" pitchFamily="34" charset="0"/>
              </a:rPr>
              <a:t>Each hex digit represents four binary digits and therefore is equal to a power of 2. The rightmost digit equals to 2</a:t>
            </a:r>
            <a:r>
              <a:rPr lang="en-US" sz="1200" baseline="30000" dirty="0">
                <a:latin typeface="Arial Narrow" panose="020B0606020202030204" pitchFamily="34" charset="0"/>
              </a:rPr>
              <a:t>0</a:t>
            </a:r>
            <a:r>
              <a:rPr lang="en-US" sz="1200" dirty="0">
                <a:latin typeface="Arial Narrow" panose="020B0606020202030204" pitchFamily="34" charset="0"/>
              </a:rPr>
              <a:t> (1), the next one equals to 2</a:t>
            </a:r>
            <a:r>
              <a:rPr lang="en-US" sz="1200" baseline="30000" dirty="0">
                <a:latin typeface="Arial Narrow" panose="020B0606020202030204" pitchFamily="34" charset="0"/>
              </a:rPr>
              <a:t>1</a:t>
            </a:r>
            <a:r>
              <a:rPr lang="en-US" sz="1200" dirty="0">
                <a:latin typeface="Arial Narrow" panose="020B0606020202030204" pitchFamily="34" charset="0"/>
              </a:rPr>
              <a:t> (2), the next one equals to 2</a:t>
            </a:r>
            <a:r>
              <a:rPr lang="en-US" sz="1200" baseline="30000" dirty="0">
                <a:latin typeface="Arial Narrow" panose="020B0606020202030204" pitchFamily="34" charset="0"/>
              </a:rPr>
              <a:t>2</a:t>
            </a:r>
            <a:r>
              <a:rPr lang="en-US" sz="1200" dirty="0">
                <a:latin typeface="Arial Narrow" panose="020B0606020202030204" pitchFamily="34" charset="0"/>
              </a:rPr>
              <a:t> (4) and the leftmost one equals to 2</a:t>
            </a:r>
            <a:r>
              <a:rPr lang="en-US" sz="1200" baseline="30000" dirty="0">
                <a:latin typeface="Arial Narrow" panose="020B0606020202030204" pitchFamily="34" charset="0"/>
              </a:rPr>
              <a:t>3</a:t>
            </a:r>
            <a:r>
              <a:rPr lang="en-US" sz="1200" dirty="0">
                <a:latin typeface="Arial Narrow" panose="020B0606020202030204" pitchFamily="34" charset="0"/>
              </a:rPr>
              <a:t> (8). Write these numbers (8, 4, 2 and 1) below the hex values.</a:t>
            </a:r>
          </a:p>
          <a:p>
            <a:pPr algn="just">
              <a:spcBef>
                <a:spcPts val="600"/>
              </a:spcBef>
            </a:pPr>
            <a:r>
              <a:rPr lang="en-US" sz="1200" b="1" dirty="0" smtClean="0">
                <a:latin typeface="Arial Narrow" panose="020B0606020202030204" pitchFamily="34" charset="0"/>
              </a:rPr>
              <a:t>3</a:t>
            </a:r>
            <a:r>
              <a:rPr lang="en-US" sz="1200" dirty="0" smtClean="0">
                <a:latin typeface="Arial Narrow" panose="020B0606020202030204" pitchFamily="34" charset="0"/>
              </a:rPr>
              <a:t>. </a:t>
            </a:r>
            <a:r>
              <a:rPr lang="en-US" sz="1200" dirty="0">
                <a:latin typeface="Arial Narrow" panose="020B0606020202030204" pitchFamily="34" charset="0"/>
              </a:rPr>
              <a:t>Determine which powers of two (8, 4, 2 or 1) sum up to your hex digits. For example, if one of your hex values is 10, this means 8 and 2 sum up to 10 (4 and 1 are not used). If your hex number is 2, only 2 is used; 8, 4 and 1 are not.</a:t>
            </a:r>
          </a:p>
          <a:p>
            <a:pPr algn="just">
              <a:spcBef>
                <a:spcPts val="600"/>
              </a:spcBef>
            </a:pPr>
            <a:r>
              <a:rPr lang="en-US" sz="1200" b="1" dirty="0" smtClean="0">
                <a:latin typeface="Arial Narrow" panose="020B0606020202030204" pitchFamily="34" charset="0"/>
              </a:rPr>
              <a:t>4</a:t>
            </a:r>
            <a:r>
              <a:rPr lang="en-US" sz="1200" dirty="0" smtClean="0">
                <a:latin typeface="Arial Narrow" panose="020B0606020202030204" pitchFamily="34" charset="0"/>
              </a:rPr>
              <a:t>. </a:t>
            </a:r>
            <a:r>
              <a:rPr lang="en-US" sz="1200" dirty="0">
                <a:latin typeface="Arial Narrow" panose="020B0606020202030204" pitchFamily="34" charset="0"/>
              </a:rPr>
              <a:t>Write down 1 below those 8, 4, 2 and 1’s that are used. Write down 0 below those that are not used.</a:t>
            </a:r>
          </a:p>
          <a:p>
            <a:pPr algn="just">
              <a:spcBef>
                <a:spcPts val="600"/>
              </a:spcBef>
            </a:pPr>
            <a:r>
              <a:rPr lang="en-US" sz="1200" b="1" dirty="0" smtClean="0">
                <a:latin typeface="Arial Narrow" panose="020B0606020202030204" pitchFamily="34" charset="0"/>
              </a:rPr>
              <a:t>5</a:t>
            </a:r>
            <a:r>
              <a:rPr lang="en-US" sz="1200" dirty="0" smtClean="0">
                <a:latin typeface="Arial Narrow" panose="020B0606020202030204" pitchFamily="34" charset="0"/>
              </a:rPr>
              <a:t>. </a:t>
            </a:r>
            <a:r>
              <a:rPr lang="en-US" sz="1200" dirty="0">
                <a:latin typeface="Arial Narrow" panose="020B0606020202030204" pitchFamily="34" charset="0"/>
              </a:rPr>
              <a:t>Read the 1’s and 0’s from left to right to get the binary equivalent of the given hex number.</a:t>
            </a:r>
          </a:p>
          <a:p>
            <a:pPr algn="l"/>
            <a:endParaRPr lang="en-US" dirty="0"/>
          </a:p>
        </p:txBody>
      </p:sp>
      <p:sp>
        <p:nvSpPr>
          <p:cNvPr id="4" name="Title 13"/>
          <p:cNvSpPr txBox="1">
            <a:spLocks/>
          </p:cNvSpPr>
          <p:nvPr/>
        </p:nvSpPr>
        <p:spPr>
          <a:xfrm>
            <a:off x="628650" y="171382"/>
            <a:ext cx="7886700" cy="425903"/>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rial Narrow" panose="020B0606020202030204" pitchFamily="34" charset="0"/>
              </a:rPr>
              <a:t>Hexadecimal to Binary</a:t>
            </a:r>
            <a:endParaRPr lang="en-US" dirty="0"/>
          </a:p>
        </p:txBody>
      </p:sp>
      <p:sp>
        <p:nvSpPr>
          <p:cNvPr id="8" name="순서도: 지연 98">
            <a:extLst>
              <a:ext uri="{FF2B5EF4-FFF2-40B4-BE49-F238E27FC236}">
                <a16:creationId xmlns="" xmlns:a16="http://schemas.microsoft.com/office/drawing/2014/main" id="{CE9D01EF-8EA6-4F1F-A31B-8DA141240824}"/>
              </a:ext>
            </a:extLst>
          </p:cNvPr>
          <p:cNvSpPr/>
          <p:nvPr/>
        </p:nvSpPr>
        <p:spPr>
          <a:xfrm>
            <a:off x="1606109" y="3321661"/>
            <a:ext cx="581025" cy="581025"/>
          </a:xfrm>
          <a:prstGeom prst="flowChartDelay">
            <a:avLst/>
          </a:prstGeom>
          <a:solidFill>
            <a:schemeClr val="bg1">
              <a:lumMod val="50000"/>
            </a:schemeClr>
          </a:solidFill>
          <a:ln w="9525" cap="flat">
            <a:noFill/>
            <a:prstDash val="solid"/>
            <a:miter/>
          </a:ln>
        </p:spPr>
        <p:txBody>
          <a:bodyPr rtlCol="0" anchor="ctr"/>
          <a:lstStyle/>
          <a:p>
            <a:pPr algn="l"/>
            <a:r>
              <a:rPr lang="en-US" altLang="ko-KR" sz="1200" b="1" dirty="0">
                <a:solidFill>
                  <a:schemeClr val="bg1"/>
                </a:solidFill>
                <a:latin typeface="Arial Narrow" panose="020B0606020202030204" pitchFamily="34" charset="0"/>
              </a:rPr>
              <a:t>01.</a:t>
            </a:r>
            <a:endParaRPr lang="ko-KR" altLang="en-US" sz="1200" b="1" dirty="0">
              <a:solidFill>
                <a:schemeClr val="bg1"/>
              </a:solidFill>
              <a:latin typeface="Arial Narrow" panose="020B0606020202030204" pitchFamily="34" charset="0"/>
            </a:endParaRPr>
          </a:p>
        </p:txBody>
      </p:sp>
      <p:sp>
        <p:nvSpPr>
          <p:cNvPr id="9" name="TextBox 8">
            <a:extLst>
              <a:ext uri="{FF2B5EF4-FFF2-40B4-BE49-F238E27FC236}">
                <a16:creationId xmlns="" xmlns:a16="http://schemas.microsoft.com/office/drawing/2014/main" id="{384D30F6-78B7-4132-B616-E9CD41BA1568}"/>
              </a:ext>
            </a:extLst>
          </p:cNvPr>
          <p:cNvSpPr txBox="1"/>
          <p:nvPr/>
        </p:nvSpPr>
        <p:spPr>
          <a:xfrm>
            <a:off x="939167" y="3466849"/>
            <a:ext cx="516488" cy="276999"/>
          </a:xfrm>
          <a:prstGeom prst="rect">
            <a:avLst/>
          </a:prstGeom>
          <a:noFill/>
        </p:spPr>
        <p:txBody>
          <a:bodyPr wrap="none" rtlCol="0">
            <a:spAutoFit/>
          </a:bodyPr>
          <a:lstStyle/>
          <a:p>
            <a:r>
              <a:rPr lang="en-US" altLang="ko-KR" sz="1200" b="1" dirty="0">
                <a:latin typeface="Arial Narrow" panose="020B0606020202030204" pitchFamily="34" charset="0"/>
                <a:cs typeface="Arial" panose="020B0604020202020204" pitchFamily="34" charset="0"/>
              </a:rPr>
              <a:t>STEP</a:t>
            </a:r>
            <a:endParaRPr lang="ko-KR" altLang="en-US" sz="1200" b="1" dirty="0">
              <a:latin typeface="Arial Narrow" panose="020B0606020202030204" pitchFamily="34" charset="0"/>
              <a:cs typeface="Arial" panose="020B0604020202020204" pitchFamily="34" charset="0"/>
            </a:endParaRPr>
          </a:p>
        </p:txBody>
      </p:sp>
      <p:sp>
        <p:nvSpPr>
          <p:cNvPr id="11" name="순서도: 지연 98">
            <a:extLst>
              <a:ext uri="{FF2B5EF4-FFF2-40B4-BE49-F238E27FC236}">
                <a16:creationId xmlns="" xmlns:a16="http://schemas.microsoft.com/office/drawing/2014/main" id="{CE9D01EF-8EA6-4F1F-A31B-8DA141240824}"/>
              </a:ext>
            </a:extLst>
          </p:cNvPr>
          <p:cNvSpPr/>
          <p:nvPr/>
        </p:nvSpPr>
        <p:spPr>
          <a:xfrm>
            <a:off x="1606109" y="3982260"/>
            <a:ext cx="581025" cy="581025"/>
          </a:xfrm>
          <a:prstGeom prst="flowChartDelay">
            <a:avLst/>
          </a:prstGeom>
          <a:solidFill>
            <a:schemeClr val="bg1">
              <a:lumMod val="50000"/>
            </a:schemeClr>
          </a:solidFill>
          <a:ln w="9525" cap="flat">
            <a:noFill/>
            <a:prstDash val="solid"/>
            <a:miter/>
          </a:ln>
        </p:spPr>
        <p:txBody>
          <a:bodyPr rtlCol="0" anchor="ctr"/>
          <a:lstStyle/>
          <a:p>
            <a:pPr algn="l"/>
            <a:r>
              <a:rPr lang="en-US" altLang="ko-KR" sz="1200" b="1" dirty="0" smtClean="0">
                <a:solidFill>
                  <a:schemeClr val="bg1"/>
                </a:solidFill>
                <a:latin typeface="Arial Narrow" panose="020B0606020202030204" pitchFamily="34" charset="0"/>
              </a:rPr>
              <a:t>02.</a:t>
            </a:r>
            <a:endParaRPr lang="ko-KR" altLang="en-US" sz="1200" b="1" dirty="0">
              <a:solidFill>
                <a:schemeClr val="bg1"/>
              </a:solidFill>
              <a:latin typeface="Arial Narrow" panose="020B0606020202030204" pitchFamily="34" charset="0"/>
            </a:endParaRPr>
          </a:p>
        </p:txBody>
      </p:sp>
      <p:sp>
        <p:nvSpPr>
          <p:cNvPr id="12" name="TextBox 11">
            <a:extLst>
              <a:ext uri="{FF2B5EF4-FFF2-40B4-BE49-F238E27FC236}">
                <a16:creationId xmlns="" xmlns:a16="http://schemas.microsoft.com/office/drawing/2014/main" id="{384D30F6-78B7-4132-B616-E9CD41BA1568}"/>
              </a:ext>
            </a:extLst>
          </p:cNvPr>
          <p:cNvSpPr txBox="1"/>
          <p:nvPr/>
        </p:nvSpPr>
        <p:spPr>
          <a:xfrm>
            <a:off x="939167" y="4127448"/>
            <a:ext cx="516488" cy="276999"/>
          </a:xfrm>
          <a:prstGeom prst="rect">
            <a:avLst/>
          </a:prstGeom>
          <a:noFill/>
        </p:spPr>
        <p:txBody>
          <a:bodyPr wrap="none" rtlCol="0">
            <a:spAutoFit/>
          </a:bodyPr>
          <a:lstStyle/>
          <a:p>
            <a:r>
              <a:rPr lang="en-US" altLang="ko-KR" sz="1200" b="1" dirty="0">
                <a:latin typeface="Arial Narrow" panose="020B0606020202030204" pitchFamily="34" charset="0"/>
                <a:cs typeface="Arial" panose="020B0604020202020204" pitchFamily="34" charset="0"/>
              </a:rPr>
              <a:t>STEP</a:t>
            </a:r>
            <a:endParaRPr lang="ko-KR" altLang="en-US" sz="1200" b="1" dirty="0">
              <a:latin typeface="Arial Narrow" panose="020B0606020202030204" pitchFamily="34" charset="0"/>
              <a:cs typeface="Arial" panose="020B0604020202020204" pitchFamily="34" charset="0"/>
            </a:endParaRPr>
          </a:p>
        </p:txBody>
      </p:sp>
      <p:sp>
        <p:nvSpPr>
          <p:cNvPr id="14" name="순서도: 지연 98">
            <a:extLst>
              <a:ext uri="{FF2B5EF4-FFF2-40B4-BE49-F238E27FC236}">
                <a16:creationId xmlns="" xmlns:a16="http://schemas.microsoft.com/office/drawing/2014/main" id="{CE9D01EF-8EA6-4F1F-A31B-8DA141240824}"/>
              </a:ext>
            </a:extLst>
          </p:cNvPr>
          <p:cNvSpPr/>
          <p:nvPr/>
        </p:nvSpPr>
        <p:spPr>
          <a:xfrm>
            <a:off x="1606109" y="4642859"/>
            <a:ext cx="581025" cy="581025"/>
          </a:xfrm>
          <a:prstGeom prst="flowChartDelay">
            <a:avLst/>
          </a:prstGeom>
          <a:solidFill>
            <a:schemeClr val="bg1">
              <a:lumMod val="50000"/>
            </a:schemeClr>
          </a:solidFill>
          <a:ln w="9525" cap="flat">
            <a:noFill/>
            <a:prstDash val="solid"/>
            <a:miter/>
          </a:ln>
        </p:spPr>
        <p:txBody>
          <a:bodyPr rtlCol="0" anchor="ctr"/>
          <a:lstStyle/>
          <a:p>
            <a:pPr algn="l"/>
            <a:r>
              <a:rPr lang="en-US" altLang="ko-KR" sz="1200" b="1" dirty="0" smtClean="0">
                <a:solidFill>
                  <a:schemeClr val="bg1"/>
                </a:solidFill>
                <a:latin typeface="Arial Narrow" panose="020B0606020202030204" pitchFamily="34" charset="0"/>
              </a:rPr>
              <a:t>03.</a:t>
            </a:r>
            <a:endParaRPr lang="ko-KR" altLang="en-US" sz="1200" b="1" dirty="0">
              <a:solidFill>
                <a:schemeClr val="bg1"/>
              </a:solidFill>
              <a:latin typeface="Arial Narrow" panose="020B0606020202030204" pitchFamily="34" charset="0"/>
            </a:endParaRPr>
          </a:p>
        </p:txBody>
      </p:sp>
      <p:sp>
        <p:nvSpPr>
          <p:cNvPr id="15" name="TextBox 14">
            <a:extLst>
              <a:ext uri="{FF2B5EF4-FFF2-40B4-BE49-F238E27FC236}">
                <a16:creationId xmlns="" xmlns:a16="http://schemas.microsoft.com/office/drawing/2014/main" id="{384D30F6-78B7-4132-B616-E9CD41BA1568}"/>
              </a:ext>
            </a:extLst>
          </p:cNvPr>
          <p:cNvSpPr txBox="1"/>
          <p:nvPr/>
        </p:nvSpPr>
        <p:spPr>
          <a:xfrm>
            <a:off x="939167" y="4788047"/>
            <a:ext cx="516488" cy="276999"/>
          </a:xfrm>
          <a:prstGeom prst="rect">
            <a:avLst/>
          </a:prstGeom>
          <a:noFill/>
        </p:spPr>
        <p:txBody>
          <a:bodyPr wrap="none" rtlCol="0">
            <a:spAutoFit/>
          </a:bodyPr>
          <a:lstStyle/>
          <a:p>
            <a:r>
              <a:rPr lang="en-US" altLang="ko-KR" sz="1200" b="1" dirty="0">
                <a:latin typeface="Arial Narrow" panose="020B0606020202030204" pitchFamily="34" charset="0"/>
                <a:cs typeface="Arial" panose="020B0604020202020204" pitchFamily="34" charset="0"/>
              </a:rPr>
              <a:t>STEP</a:t>
            </a:r>
            <a:endParaRPr lang="ko-KR" altLang="en-US" sz="1200" b="1" dirty="0">
              <a:latin typeface="Arial Narrow" panose="020B0606020202030204" pitchFamily="34" charset="0"/>
              <a:cs typeface="Arial" panose="020B0604020202020204" pitchFamily="34" charset="0"/>
            </a:endParaRPr>
          </a:p>
        </p:txBody>
      </p:sp>
      <p:sp>
        <p:nvSpPr>
          <p:cNvPr id="20" name="순서도: 지연 98">
            <a:extLst>
              <a:ext uri="{FF2B5EF4-FFF2-40B4-BE49-F238E27FC236}">
                <a16:creationId xmlns="" xmlns:a16="http://schemas.microsoft.com/office/drawing/2014/main" id="{CE9D01EF-8EA6-4F1F-A31B-8DA141240824}"/>
              </a:ext>
            </a:extLst>
          </p:cNvPr>
          <p:cNvSpPr/>
          <p:nvPr/>
        </p:nvSpPr>
        <p:spPr>
          <a:xfrm>
            <a:off x="1606109" y="5964057"/>
            <a:ext cx="581025" cy="581025"/>
          </a:xfrm>
          <a:prstGeom prst="flowChartDelay">
            <a:avLst/>
          </a:prstGeom>
          <a:solidFill>
            <a:schemeClr val="bg1">
              <a:lumMod val="50000"/>
            </a:schemeClr>
          </a:solidFill>
          <a:ln w="9525" cap="flat">
            <a:noFill/>
            <a:prstDash val="solid"/>
            <a:miter/>
          </a:ln>
        </p:spPr>
        <p:txBody>
          <a:bodyPr rtlCol="0" anchor="ctr"/>
          <a:lstStyle/>
          <a:p>
            <a:pPr algn="l"/>
            <a:r>
              <a:rPr lang="en-US" altLang="ko-KR" sz="1200" b="1" dirty="0" smtClean="0">
                <a:solidFill>
                  <a:schemeClr val="bg1"/>
                </a:solidFill>
                <a:latin typeface="Arial Narrow" panose="020B0606020202030204" pitchFamily="34" charset="0"/>
              </a:rPr>
              <a:t>05.</a:t>
            </a:r>
            <a:endParaRPr lang="ko-KR" altLang="en-US" sz="1200" b="1" dirty="0">
              <a:solidFill>
                <a:schemeClr val="bg1"/>
              </a:solidFill>
              <a:latin typeface="Arial Narrow" panose="020B0606020202030204" pitchFamily="34" charset="0"/>
            </a:endParaRPr>
          </a:p>
        </p:txBody>
      </p:sp>
      <p:sp>
        <p:nvSpPr>
          <p:cNvPr id="21" name="TextBox 20">
            <a:extLst>
              <a:ext uri="{FF2B5EF4-FFF2-40B4-BE49-F238E27FC236}">
                <a16:creationId xmlns="" xmlns:a16="http://schemas.microsoft.com/office/drawing/2014/main" id="{384D30F6-78B7-4132-B616-E9CD41BA1568}"/>
              </a:ext>
            </a:extLst>
          </p:cNvPr>
          <p:cNvSpPr txBox="1"/>
          <p:nvPr/>
        </p:nvSpPr>
        <p:spPr>
          <a:xfrm>
            <a:off x="939167" y="6109245"/>
            <a:ext cx="516488" cy="276999"/>
          </a:xfrm>
          <a:prstGeom prst="rect">
            <a:avLst/>
          </a:prstGeom>
          <a:noFill/>
        </p:spPr>
        <p:txBody>
          <a:bodyPr wrap="none" rtlCol="0">
            <a:spAutoFit/>
          </a:bodyPr>
          <a:lstStyle/>
          <a:p>
            <a:r>
              <a:rPr lang="en-US" altLang="ko-KR" sz="1200" b="1" dirty="0">
                <a:latin typeface="Arial Narrow" panose="020B0606020202030204" pitchFamily="34" charset="0"/>
                <a:cs typeface="Arial" panose="020B0604020202020204" pitchFamily="34" charset="0"/>
              </a:rPr>
              <a:t>STEP</a:t>
            </a:r>
            <a:endParaRPr lang="ko-KR" altLang="en-US" sz="1200" b="1" dirty="0">
              <a:latin typeface="Arial Narrow" panose="020B0606020202030204" pitchFamily="34" charset="0"/>
              <a:cs typeface="Arial" panose="020B0604020202020204" pitchFamily="34" charset="0"/>
            </a:endParaRPr>
          </a:p>
        </p:txBody>
      </p:sp>
      <p:sp>
        <p:nvSpPr>
          <p:cNvPr id="25" name="Title 13"/>
          <p:cNvSpPr txBox="1">
            <a:spLocks/>
          </p:cNvSpPr>
          <p:nvPr/>
        </p:nvSpPr>
        <p:spPr>
          <a:xfrm>
            <a:off x="313210" y="488254"/>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How to convert </a:t>
            </a:r>
            <a:endParaRPr lang="en-US" sz="1400" b="1" dirty="0">
              <a:latin typeface="Arial Narrow" panose="020B0606020202030204" pitchFamily="34" charset="0"/>
            </a:endParaRPr>
          </a:p>
        </p:txBody>
      </p:sp>
      <p:sp>
        <p:nvSpPr>
          <p:cNvPr id="26" name="Title 13"/>
          <p:cNvSpPr txBox="1">
            <a:spLocks/>
          </p:cNvSpPr>
          <p:nvPr/>
        </p:nvSpPr>
        <p:spPr>
          <a:xfrm>
            <a:off x="313210" y="2632938"/>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Example</a:t>
            </a:r>
            <a:endParaRPr lang="en-US" sz="1400" b="1" dirty="0">
              <a:latin typeface="Arial Narrow" panose="020B0606020202030204" pitchFamily="34" charset="0"/>
            </a:endParaRPr>
          </a:p>
        </p:txBody>
      </p:sp>
      <p:sp>
        <p:nvSpPr>
          <p:cNvPr id="27" name="Title 13"/>
          <p:cNvSpPr txBox="1">
            <a:spLocks/>
          </p:cNvSpPr>
          <p:nvPr/>
        </p:nvSpPr>
        <p:spPr>
          <a:xfrm>
            <a:off x="689884" y="2911598"/>
            <a:ext cx="7886700" cy="330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b="1" dirty="0" smtClean="0">
                <a:latin typeface="Arial Narrow" panose="020B0606020202030204" pitchFamily="34" charset="0"/>
              </a:rPr>
              <a:t>(4FA)</a:t>
            </a:r>
            <a:r>
              <a:rPr lang="en-US" sz="1200" b="1" baseline="-25000" dirty="0" smtClean="0">
                <a:latin typeface="Arial Narrow" panose="020B0606020202030204" pitchFamily="34" charset="0"/>
              </a:rPr>
              <a:t>16</a:t>
            </a:r>
            <a:r>
              <a:rPr lang="en-US" sz="1200" b="1" dirty="0" smtClean="0">
                <a:latin typeface="Arial Narrow" panose="020B0606020202030204" pitchFamily="34" charset="0"/>
              </a:rPr>
              <a:t> = (?)</a:t>
            </a:r>
            <a:r>
              <a:rPr lang="en-US" sz="1200" b="1" baseline="-25000" dirty="0">
                <a:latin typeface="Arial Narrow" panose="020B0606020202030204" pitchFamily="34" charset="0"/>
              </a:rPr>
              <a:t>2</a:t>
            </a:r>
          </a:p>
        </p:txBody>
      </p:sp>
      <p:graphicFrame>
        <p:nvGraphicFramePr>
          <p:cNvPr id="23" name="Table 22"/>
          <p:cNvGraphicFramePr>
            <a:graphicFrameLocks noGrp="1"/>
          </p:cNvGraphicFramePr>
          <p:nvPr>
            <p:extLst>
              <p:ext uri="{D42A27DB-BD31-4B8C-83A1-F6EECF244321}">
                <p14:modId xmlns:p14="http://schemas.microsoft.com/office/powerpoint/2010/main" val="364240016"/>
              </p:ext>
            </p:extLst>
          </p:nvPr>
        </p:nvGraphicFramePr>
        <p:xfrm>
          <a:off x="2257661" y="3321662"/>
          <a:ext cx="5011674" cy="3072972"/>
        </p:xfrm>
        <a:graphic>
          <a:graphicData uri="http://schemas.openxmlformats.org/drawingml/2006/table">
            <a:tbl>
              <a:tblPr firstRow="1" bandRow="1">
                <a:tableStyleId>{5C22544A-7EE6-4342-B048-85BDC9FD1C3A}</a:tableStyleId>
              </a:tblPr>
              <a:tblGrid>
                <a:gridCol w="821436"/>
                <a:gridCol w="1412748"/>
                <a:gridCol w="1426464"/>
                <a:gridCol w="1351026"/>
              </a:tblGrid>
              <a:tr h="270293">
                <a:tc>
                  <a:txBody>
                    <a:bodyPr/>
                    <a:lstStyle/>
                    <a:p>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solidFill>
                            <a:schemeClr val="tx1"/>
                          </a:solidFill>
                          <a:latin typeface="Arial Narrow" panose="020B0606020202030204" pitchFamily="34" charset="0"/>
                        </a:rPr>
                        <a:t>4</a:t>
                      </a: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solidFill>
                            <a:schemeClr val="tx1"/>
                          </a:solidFill>
                          <a:latin typeface="Arial Narrow" panose="020B0606020202030204" pitchFamily="34" charset="0"/>
                        </a:rPr>
                        <a:t>F</a:t>
                      </a: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solidFill>
                            <a:schemeClr val="tx1"/>
                          </a:solidFill>
                          <a:latin typeface="Arial Narrow" panose="020B0606020202030204" pitchFamily="34" charset="0"/>
                        </a:rPr>
                        <a:t>A</a:t>
                      </a: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278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latin typeface="Arial Narrow" panose="020B0606020202030204" pitchFamily="34" charset="0"/>
                        </a:rPr>
                        <a:t>4</a:t>
                      </a: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latin typeface="Arial Narrow" panose="020B0606020202030204" pitchFamily="34" charset="0"/>
                        </a:rPr>
                        <a:t>15</a:t>
                      </a: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latin typeface="Arial Narrow" panose="020B0606020202030204" pitchFamily="34" charset="0"/>
                        </a:rPr>
                        <a:t>10</a:t>
                      </a: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4048">
                <a:tc>
                  <a:txBody>
                    <a:bodyPr/>
                    <a:lstStyle/>
                    <a:p>
                      <a:endParaRPr lang="en-US" sz="12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4048">
                <a:tc>
                  <a:txBody>
                    <a:bodyPr/>
                    <a:lstStyle/>
                    <a:p>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latin typeface="Arial Narrow" panose="020B0606020202030204" pitchFamily="34" charset="0"/>
                        </a:rPr>
                        <a:t>8 4 2 1</a:t>
                      </a: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latin typeface="Arial Narrow" panose="020B0606020202030204" pitchFamily="34" charset="0"/>
                        </a:rPr>
                        <a:t>8 4 2 1</a:t>
                      </a: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latin typeface="Arial Narrow" panose="020B0606020202030204" pitchFamily="34" charset="0"/>
                        </a:rPr>
                        <a:t>8 4 2 1</a:t>
                      </a: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81913">
                <a:tc>
                  <a:txBody>
                    <a:bodyPr/>
                    <a:lstStyle/>
                    <a:p>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4048">
                <a:tc>
                  <a:txBody>
                    <a:bodyPr/>
                    <a:lstStyle/>
                    <a:p>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latin typeface="Arial Narrow" panose="020B0606020202030204" pitchFamily="34" charset="0"/>
                        </a:rPr>
                        <a:t>8 </a:t>
                      </a:r>
                      <a:r>
                        <a:rPr lang="en-US" sz="1200" b="1" dirty="0" smtClean="0">
                          <a:solidFill>
                            <a:srgbClr val="FF0000"/>
                          </a:solidFill>
                          <a:latin typeface="Arial Narrow" panose="020B0606020202030204" pitchFamily="34" charset="0"/>
                        </a:rPr>
                        <a:t>4 </a:t>
                      </a:r>
                      <a:r>
                        <a:rPr lang="en-US" sz="1200" dirty="0" smtClean="0">
                          <a:latin typeface="Arial Narrow" panose="020B0606020202030204" pitchFamily="34" charset="0"/>
                        </a:rPr>
                        <a:t>2 1</a:t>
                      </a: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dirty="0" smtClean="0">
                          <a:solidFill>
                            <a:srgbClr val="FF0000"/>
                          </a:solidFill>
                          <a:latin typeface="Arial Narrow" panose="020B0606020202030204" pitchFamily="34" charset="0"/>
                        </a:rPr>
                        <a:t>8 4 2 1</a:t>
                      </a:r>
                      <a:endParaRPr lang="en-US" sz="1200" b="1" dirty="0">
                        <a:solidFill>
                          <a:srgbClr val="FF0000"/>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dirty="0" smtClean="0">
                          <a:solidFill>
                            <a:srgbClr val="FF0000"/>
                          </a:solidFill>
                          <a:latin typeface="Arial Narrow" panose="020B0606020202030204" pitchFamily="34" charset="0"/>
                        </a:rPr>
                        <a:t>8 </a:t>
                      </a:r>
                      <a:r>
                        <a:rPr lang="en-US" sz="1200" dirty="0" smtClean="0">
                          <a:latin typeface="Arial Narrow" panose="020B0606020202030204" pitchFamily="34" charset="0"/>
                        </a:rPr>
                        <a:t>4 </a:t>
                      </a:r>
                      <a:r>
                        <a:rPr lang="en-US" sz="1200" b="1" kern="1200" dirty="0" smtClean="0">
                          <a:solidFill>
                            <a:srgbClr val="FF0000"/>
                          </a:solidFill>
                          <a:latin typeface="Arial Narrow" panose="020B0606020202030204" pitchFamily="34" charset="0"/>
                          <a:ea typeface="+mn-ea"/>
                          <a:cs typeface="+mn-cs"/>
                        </a:rPr>
                        <a:t>2 </a:t>
                      </a: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05026">
                <a:tc>
                  <a:txBody>
                    <a:bodyPr/>
                    <a:lstStyle/>
                    <a:p>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latin typeface="Arial Narrow" panose="020B0606020202030204" pitchFamily="34" charset="0"/>
                        </a:rPr>
                        <a:t>(4 = 4) </a:t>
                      </a: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latin typeface="Arial Narrow" panose="020B0606020202030204" pitchFamily="34" charset="0"/>
                        </a:rPr>
                        <a:t>(15 = 8+4+2+1)</a:t>
                      </a: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latin typeface="Arial Narrow" panose="020B0606020202030204" pitchFamily="34" charset="0"/>
                        </a:rPr>
                        <a:t>(10</a:t>
                      </a:r>
                      <a:r>
                        <a:rPr lang="en-US" sz="1200" baseline="0" dirty="0" smtClean="0">
                          <a:latin typeface="Arial Narrow" panose="020B0606020202030204" pitchFamily="34" charset="0"/>
                        </a:rPr>
                        <a:t> = 8+2)</a:t>
                      </a: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4048">
                <a:tc>
                  <a:txBody>
                    <a:bodyPr/>
                    <a:lstStyle/>
                    <a:p>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200" dirty="0" smtClean="0">
                          <a:latin typeface="Arial Narrow" panose="020B0606020202030204" pitchFamily="34" charset="0"/>
                        </a:rPr>
                        <a:t>0100</a:t>
                      </a:r>
                      <a:endParaRPr lang="en-US" sz="1200" dirty="0">
                        <a:latin typeface="Arial Narrow" panose="020B060602020203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200" dirty="0" smtClean="0">
                          <a:latin typeface="Arial Narrow" panose="020B0606020202030204" pitchFamily="34" charset="0"/>
                        </a:rPr>
                        <a:t>1111</a:t>
                      </a:r>
                      <a:endParaRPr lang="en-US" sz="1200" dirty="0">
                        <a:latin typeface="Arial Narrow" panose="020B060602020203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200" dirty="0" smtClean="0">
                          <a:latin typeface="Arial Narrow" panose="020B0606020202030204" pitchFamily="34" charset="0"/>
                        </a:rPr>
                        <a:t>1010</a:t>
                      </a:r>
                      <a:endParaRPr lang="en-US" sz="1200" dirty="0">
                        <a:latin typeface="Arial Narrow" panose="020B060602020203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4048">
                <a:tc>
                  <a:txBody>
                    <a:bodyPr/>
                    <a:lstStyle/>
                    <a:p>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74048">
                <a:tc>
                  <a:txBody>
                    <a:bodyPr/>
                    <a:lstStyle/>
                    <a:p>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r>
              <a:tr h="274048">
                <a:tc>
                  <a:txBody>
                    <a:bodyPr/>
                    <a:lstStyle/>
                    <a:p>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1200" dirty="0" smtClean="0">
                          <a:latin typeface="Arial Narrow" panose="020B0606020202030204" pitchFamily="34" charset="0"/>
                        </a:rPr>
                        <a:t>(4FA)</a:t>
                      </a:r>
                      <a:r>
                        <a:rPr lang="en-US" sz="1200" baseline="-25000" dirty="0" smtClean="0">
                          <a:latin typeface="Arial Narrow" panose="020B0606020202030204" pitchFamily="34" charset="0"/>
                        </a:rPr>
                        <a:t>16</a:t>
                      </a:r>
                      <a:r>
                        <a:rPr lang="en-US" sz="1200" dirty="0" smtClean="0">
                          <a:latin typeface="Arial Narrow" panose="020B0606020202030204" pitchFamily="34" charset="0"/>
                        </a:rPr>
                        <a:t> = (10011111010)</a:t>
                      </a:r>
                      <a:r>
                        <a:rPr lang="en-US" sz="1200" baseline="-25000" dirty="0" smtClean="0">
                          <a:latin typeface="Arial Narrow" panose="020B0606020202030204" pitchFamily="34" charset="0"/>
                        </a:rPr>
                        <a:t>2</a:t>
                      </a: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40802485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DDD5DAE-49A1-4814-A2C0-857B1A97878B}" type="slidenum">
              <a:rPr lang="en-US" smtClean="0">
                <a:latin typeface="Arial Narrow" panose="020B0606020202030204" pitchFamily="34" charset="0"/>
              </a:rPr>
              <a:t>13</a:t>
            </a:fld>
            <a:endParaRPr lang="en-US">
              <a:latin typeface="Arial Narrow" panose="020B0606020202030204" pitchFamily="34" charset="0"/>
            </a:endParaRPr>
          </a:p>
        </p:txBody>
      </p:sp>
      <p:sp>
        <p:nvSpPr>
          <p:cNvPr id="3" name="TextBox 2"/>
          <p:cNvSpPr txBox="1"/>
          <p:nvPr/>
        </p:nvSpPr>
        <p:spPr>
          <a:xfrm>
            <a:off x="1467929" y="3110182"/>
            <a:ext cx="2749670" cy="276999"/>
          </a:xfrm>
          <a:prstGeom prst="rect">
            <a:avLst/>
          </a:prstGeom>
          <a:noFill/>
        </p:spPr>
        <p:txBody>
          <a:bodyPr wrap="square" rtlCol="0">
            <a:spAutoFit/>
          </a:bodyPr>
          <a:lstStyle/>
          <a:p>
            <a:r>
              <a:rPr lang="en-US" sz="1200" dirty="0">
                <a:latin typeface="Arial Narrow" panose="020B0606020202030204" pitchFamily="34" charset="0"/>
              </a:rPr>
              <a:t>(</a:t>
            </a:r>
            <a:r>
              <a:rPr lang="en-US" sz="1200" dirty="0" smtClean="0">
                <a:latin typeface="Arial Narrow" panose="020B0606020202030204" pitchFamily="34" charset="0"/>
              </a:rPr>
              <a:t>11001011)</a:t>
            </a:r>
            <a:r>
              <a:rPr lang="en-US" sz="1200" baseline="-25000" dirty="0" smtClean="0">
                <a:latin typeface="Arial Narrow" panose="020B0606020202030204" pitchFamily="34" charset="0"/>
              </a:rPr>
              <a:t>2</a:t>
            </a:r>
            <a:r>
              <a:rPr lang="en-US" sz="1200" dirty="0" smtClean="0">
                <a:latin typeface="Arial Narrow" panose="020B0606020202030204" pitchFamily="34" charset="0"/>
              </a:rPr>
              <a:t> </a:t>
            </a:r>
            <a:r>
              <a:rPr lang="en-US" sz="1200" dirty="0">
                <a:latin typeface="Arial Narrow" panose="020B0606020202030204" pitchFamily="34" charset="0"/>
              </a:rPr>
              <a:t>= (</a:t>
            </a:r>
            <a:r>
              <a:rPr lang="en-US" sz="1200" dirty="0" smtClean="0">
                <a:latin typeface="Arial Narrow" panose="020B0606020202030204" pitchFamily="34" charset="0"/>
              </a:rPr>
              <a:t>CB)</a:t>
            </a:r>
            <a:r>
              <a:rPr lang="en-US" sz="1200" baseline="-25000" dirty="0" smtClean="0">
                <a:latin typeface="Arial Narrow" panose="020B0606020202030204" pitchFamily="34" charset="0"/>
              </a:rPr>
              <a:t>16</a:t>
            </a:r>
            <a:endParaRPr lang="en-US" sz="1200" baseline="-25000" dirty="0">
              <a:latin typeface="Arial Narrow" panose="020B0606020202030204" pitchFamily="34" charset="0"/>
            </a:endParaRPr>
          </a:p>
        </p:txBody>
      </p:sp>
      <p:sp>
        <p:nvSpPr>
          <p:cNvPr id="4" name="Rectangle 3"/>
          <p:cNvSpPr/>
          <p:nvPr/>
        </p:nvSpPr>
        <p:spPr>
          <a:xfrm>
            <a:off x="5896049" y="3041602"/>
            <a:ext cx="1327158" cy="276999"/>
          </a:xfrm>
          <a:prstGeom prst="rect">
            <a:avLst/>
          </a:prstGeom>
        </p:spPr>
        <p:txBody>
          <a:bodyPr wrap="none">
            <a:spAutoFit/>
          </a:bodyPr>
          <a:lstStyle/>
          <a:p>
            <a:r>
              <a:rPr lang="en-US" sz="1200" dirty="0">
                <a:latin typeface="Arial Narrow" panose="020B0606020202030204" pitchFamily="34" charset="0"/>
              </a:rPr>
              <a:t>(</a:t>
            </a:r>
            <a:r>
              <a:rPr lang="en-US" sz="1200" dirty="0" smtClean="0">
                <a:latin typeface="Arial Narrow" panose="020B0606020202030204" pitchFamily="34" charset="0"/>
              </a:rPr>
              <a:t>11100110)</a:t>
            </a:r>
            <a:r>
              <a:rPr lang="en-US" sz="1200" baseline="-25000" dirty="0" smtClean="0">
                <a:latin typeface="Arial Narrow" panose="020B0606020202030204" pitchFamily="34" charset="0"/>
              </a:rPr>
              <a:t>2</a:t>
            </a:r>
            <a:r>
              <a:rPr lang="en-US" sz="1200" dirty="0" smtClean="0">
                <a:latin typeface="Arial Narrow" panose="020B0606020202030204" pitchFamily="34" charset="0"/>
              </a:rPr>
              <a:t> </a:t>
            </a:r>
            <a:r>
              <a:rPr lang="en-US" sz="1200" dirty="0">
                <a:latin typeface="Arial Narrow" panose="020B0606020202030204" pitchFamily="34" charset="0"/>
              </a:rPr>
              <a:t>= (</a:t>
            </a:r>
            <a:r>
              <a:rPr lang="en-US" sz="1200" dirty="0" smtClean="0">
                <a:latin typeface="Arial Narrow" panose="020B0606020202030204" pitchFamily="34" charset="0"/>
              </a:rPr>
              <a:t>E6)</a:t>
            </a:r>
            <a:r>
              <a:rPr lang="en-US" sz="1200" baseline="-25000" dirty="0" smtClean="0">
                <a:latin typeface="Arial Narrow" panose="020B0606020202030204" pitchFamily="34" charset="0"/>
              </a:rPr>
              <a:t>16</a:t>
            </a:r>
            <a:endParaRPr lang="en-US" sz="1200" baseline="-25000" dirty="0">
              <a:latin typeface="Arial Narrow" panose="020B0606020202030204" pitchFamily="34" charset="0"/>
            </a:endParaRPr>
          </a:p>
        </p:txBody>
      </p:sp>
      <p:pic>
        <p:nvPicPr>
          <p:cNvPr id="12" name="Picture 15" descr="C:\Users\Administrator\Desktop\BCG\BCG 3.0\로고\LG_CI_3D_RGB_Standard.png"/>
          <p:cNvPicPr>
            <a:picLocks noChangeAspect="1" noChangeArrowheads="1"/>
          </p:cNvPicPr>
          <p:nvPr/>
        </p:nvPicPr>
        <p:blipFill>
          <a:blip r:embed="rId2" cstate="print"/>
          <a:srcRect/>
          <a:stretch>
            <a:fillRect/>
          </a:stretch>
        </p:blipFill>
        <p:spPr bwMode="auto">
          <a:xfrm>
            <a:off x="8216943" y="5363045"/>
            <a:ext cx="781050" cy="552450"/>
          </a:xfrm>
          <a:prstGeom prst="rect">
            <a:avLst/>
          </a:prstGeom>
          <a:noFill/>
          <a:ln w="9525">
            <a:noFill/>
            <a:miter lim="800000"/>
            <a:headEnd/>
            <a:tailEnd/>
          </a:ln>
        </p:spPr>
      </p:pic>
      <p:sp>
        <p:nvSpPr>
          <p:cNvPr id="13" name="Title 13"/>
          <p:cNvSpPr txBox="1">
            <a:spLocks/>
          </p:cNvSpPr>
          <p:nvPr/>
        </p:nvSpPr>
        <p:spPr>
          <a:xfrm>
            <a:off x="628650" y="365126"/>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smtClean="0">
                <a:latin typeface="Arial Narrow" panose="020B0606020202030204" pitchFamily="34" charset="0"/>
              </a:rPr>
              <a:t>Decimal to other number systems</a:t>
            </a:r>
            <a:endParaRPr lang="en-US" sz="1200" dirty="0">
              <a:latin typeface="Arial Narrow" panose="020B0606020202030204" pitchFamily="34" charset="0"/>
            </a:endParaRPr>
          </a:p>
        </p:txBody>
      </p:sp>
      <p:graphicFrame>
        <p:nvGraphicFramePr>
          <p:cNvPr id="14" name="Content Placeholder 4"/>
          <p:cNvGraphicFramePr>
            <a:graphicFrameLocks/>
          </p:cNvGraphicFramePr>
          <p:nvPr>
            <p:extLst>
              <p:ext uri="{D42A27DB-BD31-4B8C-83A1-F6EECF244321}">
                <p14:modId xmlns:p14="http://schemas.microsoft.com/office/powerpoint/2010/main" val="3756155500"/>
              </p:ext>
            </p:extLst>
          </p:nvPr>
        </p:nvGraphicFramePr>
        <p:xfrm>
          <a:off x="697230" y="1854277"/>
          <a:ext cx="3461216" cy="556260"/>
        </p:xfrm>
        <a:graphic>
          <a:graphicData uri="http://schemas.openxmlformats.org/drawingml/2006/table">
            <a:tbl>
              <a:tblPr firstRow="1" bandRow="1">
                <a:tableStyleId>{2D5ABB26-0587-4C30-8999-92F81FD0307C}</a:tableStyleId>
              </a:tblPr>
              <a:tblGrid>
                <a:gridCol w="432652"/>
                <a:gridCol w="432652"/>
                <a:gridCol w="432652"/>
                <a:gridCol w="432652"/>
                <a:gridCol w="432652"/>
                <a:gridCol w="432652"/>
                <a:gridCol w="432652"/>
                <a:gridCol w="432652"/>
              </a:tblGrid>
              <a:tr h="278130">
                <a:tc gridSpan="8">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Arial Narrow" panose="020B0606020202030204" pitchFamily="34" charset="0"/>
                        </a:rPr>
                        <a:t>Binary </a:t>
                      </a:r>
                      <a:endParaRPr lang="en-US" sz="1100" dirty="0" smtClean="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solidFill>
                            <a:schemeClr val="bg1"/>
                          </a:solidFill>
                          <a:latin typeface="Arial Narrow" panose="020B0606020202030204" pitchFamily="34" charset="0"/>
                        </a:rPr>
                        <a:t>0</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dirty="0" smtClean="0">
                          <a:solidFill>
                            <a:schemeClr val="bg1"/>
                          </a:solidFill>
                          <a:latin typeface="Arial Narrow" panose="020B0606020202030204" pitchFamily="34" charset="0"/>
                        </a:rPr>
                        <a:t>1</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dirty="0" smtClean="0">
                          <a:solidFill>
                            <a:schemeClr val="bg1"/>
                          </a:solidFill>
                          <a:latin typeface="Arial Narrow" panose="020B0606020202030204" pitchFamily="34" charset="0"/>
                        </a:rPr>
                        <a:t>0</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dirty="0" smtClean="0">
                          <a:solidFill>
                            <a:schemeClr val="bg1"/>
                          </a:solidFill>
                          <a:latin typeface="Arial Narrow" panose="020B0606020202030204" pitchFamily="34" charset="0"/>
                        </a:rPr>
                        <a:t>1</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079155112"/>
              </p:ext>
            </p:extLst>
          </p:nvPr>
        </p:nvGraphicFramePr>
        <p:xfrm>
          <a:off x="697229" y="2446581"/>
          <a:ext cx="3461214" cy="529590"/>
        </p:xfrm>
        <a:graphic>
          <a:graphicData uri="http://schemas.openxmlformats.org/drawingml/2006/table">
            <a:tbl>
              <a:tblPr firstRow="1" bandRow="1">
                <a:tableStyleId>{5C22544A-7EE6-4342-B048-85BDC9FD1C3A}</a:tableStyleId>
              </a:tblPr>
              <a:tblGrid>
                <a:gridCol w="1730607"/>
                <a:gridCol w="1730607"/>
              </a:tblGrid>
              <a:tr h="228600">
                <a:tc>
                  <a:txBody>
                    <a:bodyPr/>
                    <a:lstStyle/>
                    <a:p>
                      <a:pPr algn="ctr"/>
                      <a:r>
                        <a:rPr lang="en-US" sz="1200" dirty="0" smtClean="0">
                          <a:solidFill>
                            <a:schemeClr val="tx1"/>
                          </a:solidFill>
                          <a:latin typeface="Arial Narrow" panose="020B0606020202030204" pitchFamily="34" charset="0"/>
                        </a:rPr>
                        <a:t>D</a:t>
                      </a:r>
                      <a:endParaRPr lang="en-US" sz="1200" dirty="0">
                        <a:solidFill>
                          <a:schemeClr val="tx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solidFill>
                            <a:schemeClr val="bg1"/>
                          </a:solidFill>
                          <a:latin typeface="Arial Narrow" panose="020B0606020202030204" pitchFamily="34" charset="0"/>
                        </a:rPr>
                        <a:t>5</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r h="278130">
                <a:tc gridSpan="2">
                  <a:txBody>
                    <a:bodyPr/>
                    <a:lstStyle/>
                    <a:p>
                      <a:pPr algn="ctr"/>
                      <a:r>
                        <a:rPr lang="en-US" sz="1200" dirty="0" smtClean="0">
                          <a:latin typeface="Arial Narrow" panose="020B0606020202030204" pitchFamily="34" charset="0"/>
                        </a:rPr>
                        <a:t>Hexadecimal</a:t>
                      </a:r>
                      <a:r>
                        <a:rPr lang="en-US" sz="1200" baseline="0" dirty="0" smtClean="0">
                          <a:latin typeface="Arial Narrow" panose="020B0606020202030204" pitchFamily="34" charset="0"/>
                        </a:rPr>
                        <a:t> </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017278031"/>
              </p:ext>
            </p:extLst>
          </p:nvPr>
        </p:nvGraphicFramePr>
        <p:xfrm>
          <a:off x="4859062" y="1853415"/>
          <a:ext cx="3461216" cy="556260"/>
        </p:xfrm>
        <a:graphic>
          <a:graphicData uri="http://schemas.openxmlformats.org/drawingml/2006/table">
            <a:tbl>
              <a:tblPr firstRow="1" bandRow="1">
                <a:tableStyleId>{2D5ABB26-0587-4C30-8999-92F81FD0307C}</a:tableStyleId>
              </a:tblPr>
              <a:tblGrid>
                <a:gridCol w="432652"/>
                <a:gridCol w="432652"/>
                <a:gridCol w="432652"/>
                <a:gridCol w="432652"/>
                <a:gridCol w="432652"/>
                <a:gridCol w="432652"/>
                <a:gridCol w="432652"/>
                <a:gridCol w="432652"/>
              </a:tblGrid>
              <a:tr h="278130">
                <a:tc gridSpan="8">
                  <a:txBody>
                    <a:bodyPr/>
                    <a:lstStyle/>
                    <a:p>
                      <a:pPr algn="ctr"/>
                      <a:r>
                        <a:rPr lang="en-US" sz="1200" dirty="0" smtClean="0">
                          <a:latin typeface="Arial Narrow" panose="020B0606020202030204" pitchFamily="34" charset="0"/>
                        </a:rPr>
                        <a:t>Binary </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solidFill>
                            <a:schemeClr val="bg1"/>
                          </a:solidFill>
                          <a:latin typeface="Arial Narrow" panose="020B0606020202030204" pitchFamily="34" charset="0"/>
                        </a:rPr>
                        <a:t>0</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dirty="0" smtClean="0">
                          <a:solidFill>
                            <a:schemeClr val="bg1"/>
                          </a:solidFill>
                          <a:latin typeface="Arial Narrow" panose="020B0606020202030204" pitchFamily="34" charset="0"/>
                        </a:rPr>
                        <a:t>0</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dirty="0" smtClean="0">
                          <a:solidFill>
                            <a:schemeClr val="bg1"/>
                          </a:solidFill>
                          <a:latin typeface="Arial Narrow" panose="020B0606020202030204" pitchFamily="34" charset="0"/>
                        </a:rPr>
                        <a:t>1</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dirty="0" smtClean="0">
                          <a:solidFill>
                            <a:schemeClr val="bg1"/>
                          </a:solidFill>
                          <a:latin typeface="Arial Narrow" panose="020B0606020202030204" pitchFamily="34" charset="0"/>
                        </a:rPr>
                        <a:t>0</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569257792"/>
              </p:ext>
            </p:extLst>
          </p:nvPr>
        </p:nvGraphicFramePr>
        <p:xfrm>
          <a:off x="4865080" y="2444933"/>
          <a:ext cx="3461214" cy="529590"/>
        </p:xfrm>
        <a:graphic>
          <a:graphicData uri="http://schemas.openxmlformats.org/drawingml/2006/table">
            <a:tbl>
              <a:tblPr firstRow="1" bandRow="1">
                <a:tableStyleId>{5C22544A-7EE6-4342-B048-85BDC9FD1C3A}</a:tableStyleId>
              </a:tblPr>
              <a:tblGrid>
                <a:gridCol w="1730607"/>
                <a:gridCol w="1730607"/>
              </a:tblGrid>
              <a:tr h="228600">
                <a:tc>
                  <a:txBody>
                    <a:bodyPr/>
                    <a:lstStyle/>
                    <a:p>
                      <a:pPr algn="ctr"/>
                      <a:r>
                        <a:rPr lang="en-US" sz="1200" dirty="0" smtClean="0">
                          <a:solidFill>
                            <a:schemeClr val="tx1"/>
                          </a:solidFill>
                          <a:latin typeface="Arial Narrow" panose="020B0606020202030204" pitchFamily="34" charset="0"/>
                        </a:rPr>
                        <a:t>C</a:t>
                      </a:r>
                      <a:endParaRPr lang="en-US" sz="1200" dirty="0">
                        <a:solidFill>
                          <a:schemeClr val="tx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solidFill>
                            <a:schemeClr val="bg1"/>
                          </a:solidFill>
                          <a:latin typeface="Arial Narrow" panose="020B0606020202030204" pitchFamily="34" charset="0"/>
                        </a:rPr>
                        <a:t>2</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r h="278130">
                <a:tc gridSpan="2">
                  <a:txBody>
                    <a:bodyPr/>
                    <a:lstStyle/>
                    <a:p>
                      <a:pPr algn="ctr"/>
                      <a:r>
                        <a:rPr lang="en-US" sz="1200" dirty="0" smtClean="0">
                          <a:latin typeface="Arial Narrow" panose="020B0606020202030204" pitchFamily="34" charset="0"/>
                        </a:rPr>
                        <a:t>Hexadecimal</a:t>
                      </a:r>
                      <a:r>
                        <a:rPr lang="en-US" sz="1200" baseline="0" dirty="0" smtClean="0">
                          <a:latin typeface="Arial Narrow" panose="020B0606020202030204" pitchFamily="34" charset="0"/>
                        </a:rPr>
                        <a:t> </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r>
            </a:tbl>
          </a:graphicData>
        </a:graphic>
      </p:graphicFrame>
      <p:graphicFrame>
        <p:nvGraphicFramePr>
          <p:cNvPr id="20" name="Content Placeholder 4"/>
          <p:cNvGraphicFramePr>
            <a:graphicFrameLocks/>
          </p:cNvGraphicFramePr>
          <p:nvPr>
            <p:extLst>
              <p:ext uri="{D42A27DB-BD31-4B8C-83A1-F6EECF244321}">
                <p14:modId xmlns:p14="http://schemas.microsoft.com/office/powerpoint/2010/main" val="2182771044"/>
              </p:ext>
            </p:extLst>
          </p:nvPr>
        </p:nvGraphicFramePr>
        <p:xfrm>
          <a:off x="681990" y="3708153"/>
          <a:ext cx="3461216" cy="556260"/>
        </p:xfrm>
        <a:graphic>
          <a:graphicData uri="http://schemas.openxmlformats.org/drawingml/2006/table">
            <a:tbl>
              <a:tblPr firstRow="1" bandRow="1">
                <a:tableStyleId>{2D5ABB26-0587-4C30-8999-92F81FD0307C}</a:tableStyleId>
              </a:tblPr>
              <a:tblGrid>
                <a:gridCol w="432652"/>
                <a:gridCol w="432652"/>
                <a:gridCol w="432652"/>
                <a:gridCol w="432652"/>
                <a:gridCol w="432652"/>
                <a:gridCol w="432652"/>
                <a:gridCol w="432652"/>
                <a:gridCol w="432652"/>
              </a:tblGrid>
              <a:tr h="278130">
                <a:tc gridSpan="8">
                  <a:txBody>
                    <a:bodyPr/>
                    <a:lstStyle/>
                    <a:p>
                      <a:pPr algn="ctr"/>
                      <a:r>
                        <a:rPr lang="en-US" sz="1200" dirty="0" smtClean="0">
                          <a:latin typeface="Arial Narrow" panose="020B0606020202030204" pitchFamily="34" charset="0"/>
                        </a:rPr>
                        <a:t>Binary </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solidFill>
                            <a:schemeClr val="bg1"/>
                          </a:solidFill>
                          <a:latin typeface="Arial Narrow" panose="020B0606020202030204" pitchFamily="34" charset="0"/>
                        </a:rPr>
                        <a:t>0</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dirty="0" smtClean="0">
                          <a:solidFill>
                            <a:schemeClr val="bg1"/>
                          </a:solidFill>
                          <a:latin typeface="Arial Narrow" panose="020B0606020202030204" pitchFamily="34" charset="0"/>
                        </a:rPr>
                        <a:t>1</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dirty="0" smtClean="0">
                          <a:solidFill>
                            <a:schemeClr val="bg1"/>
                          </a:solidFill>
                          <a:latin typeface="Arial Narrow" panose="020B0606020202030204" pitchFamily="34" charset="0"/>
                        </a:rPr>
                        <a:t>0</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dirty="0" smtClean="0">
                          <a:solidFill>
                            <a:schemeClr val="bg1"/>
                          </a:solidFill>
                          <a:latin typeface="Arial Narrow" panose="020B0606020202030204" pitchFamily="34" charset="0"/>
                        </a:rPr>
                        <a:t>1</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2118208503"/>
              </p:ext>
            </p:extLst>
          </p:nvPr>
        </p:nvGraphicFramePr>
        <p:xfrm>
          <a:off x="681990" y="4293870"/>
          <a:ext cx="3461214" cy="529590"/>
        </p:xfrm>
        <a:graphic>
          <a:graphicData uri="http://schemas.openxmlformats.org/drawingml/2006/table">
            <a:tbl>
              <a:tblPr firstRow="1" bandRow="1">
                <a:tableStyleId>{5C22544A-7EE6-4342-B048-85BDC9FD1C3A}</a:tableStyleId>
              </a:tblPr>
              <a:tblGrid>
                <a:gridCol w="1730607"/>
                <a:gridCol w="1730607"/>
              </a:tblGrid>
              <a:tr h="228600">
                <a:tc>
                  <a:txBody>
                    <a:bodyPr/>
                    <a:lstStyle/>
                    <a:p>
                      <a:pPr algn="ctr"/>
                      <a:r>
                        <a:rPr lang="en-US" sz="1200" dirty="0" smtClean="0">
                          <a:solidFill>
                            <a:schemeClr val="tx1"/>
                          </a:solidFill>
                          <a:latin typeface="Arial Narrow" panose="020B0606020202030204" pitchFamily="34" charset="0"/>
                        </a:rPr>
                        <a:t>D</a:t>
                      </a:r>
                      <a:endParaRPr lang="en-US" sz="1200" dirty="0">
                        <a:solidFill>
                          <a:schemeClr val="tx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solidFill>
                            <a:schemeClr val="bg1"/>
                          </a:solidFill>
                          <a:latin typeface="Arial Narrow" panose="020B0606020202030204" pitchFamily="34" charset="0"/>
                        </a:rPr>
                        <a:t>5</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r h="278130">
                <a:tc gridSpan="2">
                  <a:txBody>
                    <a:bodyPr/>
                    <a:lstStyle/>
                    <a:p>
                      <a:pPr algn="ctr"/>
                      <a:r>
                        <a:rPr lang="en-US" sz="1200" dirty="0" smtClean="0">
                          <a:latin typeface="Arial Narrow" panose="020B0606020202030204" pitchFamily="34" charset="0"/>
                        </a:rPr>
                        <a:t>Hexadecimal</a:t>
                      </a:r>
                      <a:r>
                        <a:rPr lang="en-US" sz="1200" baseline="0" dirty="0" smtClean="0">
                          <a:latin typeface="Arial Narrow" panose="020B0606020202030204" pitchFamily="34" charset="0"/>
                        </a:rPr>
                        <a:t> </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048775099"/>
              </p:ext>
            </p:extLst>
          </p:nvPr>
        </p:nvGraphicFramePr>
        <p:xfrm>
          <a:off x="4834336" y="3698930"/>
          <a:ext cx="3461216" cy="556260"/>
        </p:xfrm>
        <a:graphic>
          <a:graphicData uri="http://schemas.openxmlformats.org/drawingml/2006/table">
            <a:tbl>
              <a:tblPr firstRow="1" bandRow="1">
                <a:tableStyleId>{2D5ABB26-0587-4C30-8999-92F81FD0307C}</a:tableStyleId>
              </a:tblPr>
              <a:tblGrid>
                <a:gridCol w="432652"/>
                <a:gridCol w="432652"/>
                <a:gridCol w="432652"/>
                <a:gridCol w="432652"/>
                <a:gridCol w="432652"/>
                <a:gridCol w="432652"/>
                <a:gridCol w="432652"/>
                <a:gridCol w="432652"/>
              </a:tblGrid>
              <a:tr h="278130">
                <a:tc gridSpan="8">
                  <a:txBody>
                    <a:bodyPr/>
                    <a:lstStyle/>
                    <a:p>
                      <a:pPr algn="ctr"/>
                      <a:r>
                        <a:rPr lang="en-US" sz="1200" dirty="0" smtClean="0">
                          <a:latin typeface="Arial Narrow" panose="020B0606020202030204" pitchFamily="34" charset="0"/>
                        </a:rPr>
                        <a:t>Binary </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solidFill>
                            <a:schemeClr val="bg1"/>
                          </a:solidFill>
                          <a:latin typeface="Arial Narrow" panose="020B0606020202030204" pitchFamily="34" charset="0"/>
                        </a:rPr>
                        <a:t>0</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dirty="0" smtClean="0">
                          <a:solidFill>
                            <a:schemeClr val="bg1"/>
                          </a:solidFill>
                          <a:latin typeface="Arial Narrow" panose="020B0606020202030204" pitchFamily="34" charset="0"/>
                        </a:rPr>
                        <a:t>0</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dirty="0" smtClean="0">
                          <a:solidFill>
                            <a:schemeClr val="bg1"/>
                          </a:solidFill>
                          <a:latin typeface="Arial Narrow" panose="020B0606020202030204" pitchFamily="34" charset="0"/>
                        </a:rPr>
                        <a:t>1</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dirty="0" smtClean="0">
                          <a:solidFill>
                            <a:schemeClr val="bg1"/>
                          </a:solidFill>
                          <a:latin typeface="Arial Narrow" panose="020B0606020202030204" pitchFamily="34" charset="0"/>
                        </a:rPr>
                        <a:t>0</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1412892305"/>
              </p:ext>
            </p:extLst>
          </p:nvPr>
        </p:nvGraphicFramePr>
        <p:xfrm>
          <a:off x="4834336" y="4281678"/>
          <a:ext cx="3461214" cy="529590"/>
        </p:xfrm>
        <a:graphic>
          <a:graphicData uri="http://schemas.openxmlformats.org/drawingml/2006/table">
            <a:tbl>
              <a:tblPr firstRow="1" bandRow="1">
                <a:tableStyleId>{5C22544A-7EE6-4342-B048-85BDC9FD1C3A}</a:tableStyleId>
              </a:tblPr>
              <a:tblGrid>
                <a:gridCol w="1730607"/>
                <a:gridCol w="1730607"/>
              </a:tblGrid>
              <a:tr h="228600">
                <a:tc>
                  <a:txBody>
                    <a:bodyPr/>
                    <a:lstStyle/>
                    <a:p>
                      <a:pPr algn="ctr"/>
                      <a:r>
                        <a:rPr lang="en-US" sz="1200" dirty="0" smtClean="0">
                          <a:solidFill>
                            <a:schemeClr val="tx1"/>
                          </a:solidFill>
                          <a:latin typeface="Arial Narrow" panose="020B0606020202030204" pitchFamily="34" charset="0"/>
                        </a:rPr>
                        <a:t>C</a:t>
                      </a:r>
                      <a:endParaRPr lang="en-US" sz="1200" dirty="0">
                        <a:solidFill>
                          <a:schemeClr val="tx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solidFill>
                            <a:schemeClr val="bg1"/>
                          </a:solidFill>
                          <a:latin typeface="Arial Narrow" panose="020B0606020202030204" pitchFamily="34" charset="0"/>
                        </a:rPr>
                        <a:t>2</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r h="278130">
                <a:tc gridSpan="2">
                  <a:txBody>
                    <a:bodyPr/>
                    <a:lstStyle/>
                    <a:p>
                      <a:pPr algn="ctr"/>
                      <a:r>
                        <a:rPr lang="en-US" sz="1200" dirty="0" smtClean="0">
                          <a:latin typeface="Arial Narrow" panose="020B0606020202030204" pitchFamily="34" charset="0"/>
                        </a:rPr>
                        <a:t>Hexadecimal</a:t>
                      </a:r>
                      <a:r>
                        <a:rPr lang="en-US" sz="1200" baseline="0" dirty="0" smtClean="0">
                          <a:latin typeface="Arial Narrow" panose="020B0606020202030204" pitchFamily="34" charset="0"/>
                        </a:rPr>
                        <a:t> </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r>
            </a:tbl>
          </a:graphicData>
        </a:graphic>
      </p:graphicFrame>
      <p:sp>
        <p:nvSpPr>
          <p:cNvPr id="24" name="TextBox 23"/>
          <p:cNvSpPr txBox="1"/>
          <p:nvPr/>
        </p:nvSpPr>
        <p:spPr>
          <a:xfrm>
            <a:off x="1642039" y="4922189"/>
            <a:ext cx="2749670" cy="276999"/>
          </a:xfrm>
          <a:prstGeom prst="rect">
            <a:avLst/>
          </a:prstGeom>
          <a:noFill/>
        </p:spPr>
        <p:txBody>
          <a:bodyPr wrap="square" rtlCol="0">
            <a:spAutoFit/>
          </a:bodyPr>
          <a:lstStyle/>
          <a:p>
            <a:r>
              <a:rPr lang="en-US" sz="1200" dirty="0">
                <a:latin typeface="Arial Narrow" panose="020B0606020202030204" pitchFamily="34" charset="0"/>
              </a:rPr>
              <a:t>(</a:t>
            </a:r>
            <a:r>
              <a:rPr lang="en-US" sz="1200" dirty="0" smtClean="0">
                <a:latin typeface="Arial Narrow" panose="020B0606020202030204" pitchFamily="34" charset="0"/>
              </a:rPr>
              <a:t>D5)</a:t>
            </a:r>
            <a:r>
              <a:rPr lang="en-US" sz="1200" baseline="-25000" dirty="0" smtClean="0">
                <a:latin typeface="Arial Narrow" panose="020B0606020202030204" pitchFamily="34" charset="0"/>
              </a:rPr>
              <a:t>16</a:t>
            </a:r>
            <a:r>
              <a:rPr lang="en-US" sz="1200" dirty="0" smtClean="0">
                <a:latin typeface="Arial Narrow" panose="020B0606020202030204" pitchFamily="34" charset="0"/>
              </a:rPr>
              <a:t> </a:t>
            </a:r>
            <a:r>
              <a:rPr lang="en-US" sz="1200" dirty="0">
                <a:latin typeface="Arial Narrow" panose="020B0606020202030204" pitchFamily="34" charset="0"/>
              </a:rPr>
              <a:t>= </a:t>
            </a:r>
            <a:r>
              <a:rPr lang="en-US" sz="1200" dirty="0" smtClean="0">
                <a:latin typeface="Arial Narrow" panose="020B0606020202030204" pitchFamily="34" charset="0"/>
              </a:rPr>
              <a:t>(11010101)</a:t>
            </a:r>
            <a:r>
              <a:rPr lang="en-US" sz="1200" baseline="-25000" dirty="0" smtClean="0">
                <a:latin typeface="Arial Narrow" panose="020B0606020202030204" pitchFamily="34" charset="0"/>
              </a:rPr>
              <a:t>2</a:t>
            </a:r>
            <a:r>
              <a:rPr lang="en-US" sz="1200" dirty="0" smtClean="0">
                <a:latin typeface="Arial Narrow" panose="020B0606020202030204" pitchFamily="34" charset="0"/>
              </a:rPr>
              <a:t> </a:t>
            </a:r>
            <a:endParaRPr lang="en-US" sz="1200" dirty="0">
              <a:latin typeface="Arial Narrow" panose="020B0606020202030204" pitchFamily="34" charset="0"/>
            </a:endParaRPr>
          </a:p>
        </p:txBody>
      </p:sp>
      <p:sp>
        <p:nvSpPr>
          <p:cNvPr id="25" name="TextBox 24"/>
          <p:cNvSpPr txBox="1"/>
          <p:nvPr/>
        </p:nvSpPr>
        <p:spPr>
          <a:xfrm>
            <a:off x="6015055" y="4922189"/>
            <a:ext cx="2749670" cy="276999"/>
          </a:xfrm>
          <a:prstGeom prst="rect">
            <a:avLst/>
          </a:prstGeom>
          <a:noFill/>
        </p:spPr>
        <p:txBody>
          <a:bodyPr wrap="square" rtlCol="0">
            <a:spAutoFit/>
          </a:bodyPr>
          <a:lstStyle/>
          <a:p>
            <a:r>
              <a:rPr lang="en-US" sz="1200" dirty="0">
                <a:latin typeface="Arial Narrow" panose="020B0606020202030204" pitchFamily="34" charset="0"/>
              </a:rPr>
              <a:t>(</a:t>
            </a:r>
            <a:r>
              <a:rPr lang="en-US" sz="1200" dirty="0" smtClean="0">
                <a:latin typeface="Arial Narrow" panose="020B0606020202030204" pitchFamily="34" charset="0"/>
              </a:rPr>
              <a:t>C2)</a:t>
            </a:r>
            <a:r>
              <a:rPr lang="en-US" sz="1200" baseline="-25000" dirty="0" smtClean="0">
                <a:latin typeface="Arial Narrow" panose="020B0606020202030204" pitchFamily="34" charset="0"/>
              </a:rPr>
              <a:t>16</a:t>
            </a:r>
            <a:r>
              <a:rPr lang="en-US" sz="1200" dirty="0" smtClean="0">
                <a:latin typeface="Arial Narrow" panose="020B0606020202030204" pitchFamily="34" charset="0"/>
              </a:rPr>
              <a:t> </a:t>
            </a:r>
            <a:r>
              <a:rPr lang="en-US" sz="1200" dirty="0">
                <a:latin typeface="Arial Narrow" panose="020B0606020202030204" pitchFamily="34" charset="0"/>
              </a:rPr>
              <a:t>= </a:t>
            </a:r>
            <a:r>
              <a:rPr lang="en-US" sz="1200" dirty="0" smtClean="0">
                <a:latin typeface="Arial Narrow" panose="020B0606020202030204" pitchFamily="34" charset="0"/>
              </a:rPr>
              <a:t>(11000010)</a:t>
            </a:r>
            <a:r>
              <a:rPr lang="en-US" sz="1200" baseline="-25000" dirty="0" smtClean="0">
                <a:latin typeface="Arial Narrow" panose="020B0606020202030204" pitchFamily="34" charset="0"/>
              </a:rPr>
              <a:t>2</a:t>
            </a:r>
            <a:endParaRPr lang="en-US" sz="1200" baseline="-25000" dirty="0">
              <a:latin typeface="Arial Narrow" panose="020B0606020202030204" pitchFamily="34" charset="0"/>
            </a:endParaRPr>
          </a:p>
        </p:txBody>
      </p:sp>
    </p:spTree>
    <p:extLst>
      <p:ext uri="{BB962C8B-B14F-4D97-AF65-F5344CB8AC3E}">
        <p14:creationId xmlns:p14="http://schemas.microsoft.com/office/powerpoint/2010/main" val="579995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4"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98880"/>
            <a:ext cx="7886700" cy="3263504"/>
          </a:xfrm>
        </p:spPr>
        <p:txBody>
          <a:bodyPr>
            <a:normAutofit/>
          </a:bodyPr>
          <a:lstStyle/>
          <a:p>
            <a:pPr marL="0" indent="0">
              <a:buNone/>
            </a:pPr>
            <a:r>
              <a:rPr lang="en-US" sz="1050" dirty="0" smtClean="0">
                <a:latin typeface="Arial Narrow" panose="020B0606020202030204" pitchFamily="34" charset="0"/>
              </a:rPr>
              <a:t>Define</a:t>
            </a:r>
            <a:endParaRPr lang="en-US" sz="1050" dirty="0">
              <a:latin typeface="Arial Narrow" panose="020B0606020202030204" pitchFamily="34" charset="0"/>
            </a:endParaRPr>
          </a:p>
          <a:p>
            <a:pPr marL="0" indent="0">
              <a:buNone/>
            </a:pPr>
            <a:r>
              <a:rPr lang="en-US" sz="1050" dirty="0">
                <a:latin typeface="Arial Narrow" panose="020B0606020202030204" pitchFamily="34" charset="0"/>
              </a:rPr>
              <a:t>Bit(</a:t>
            </a:r>
            <a:r>
              <a:rPr lang="en-US" sz="1050" dirty="0">
                <a:solidFill>
                  <a:srgbClr val="FF0000"/>
                </a:solidFill>
                <a:latin typeface="Arial Narrow" panose="020B0606020202030204" pitchFamily="34" charset="0"/>
              </a:rPr>
              <a:t>Bi</a:t>
            </a:r>
            <a:r>
              <a:rPr lang="en-US" sz="1050" dirty="0">
                <a:latin typeface="Arial Narrow" panose="020B0606020202030204" pitchFamily="34" charset="0"/>
              </a:rPr>
              <a:t>nary Digi</a:t>
            </a:r>
            <a:r>
              <a:rPr lang="en-US" sz="1050" dirty="0">
                <a:solidFill>
                  <a:srgbClr val="FF0000"/>
                </a:solidFill>
                <a:latin typeface="Arial Narrow" panose="020B0606020202030204" pitchFamily="34" charset="0"/>
              </a:rPr>
              <a:t>t</a:t>
            </a:r>
            <a:r>
              <a:rPr lang="en-US" sz="1050" dirty="0">
                <a:latin typeface="Arial Narrow" panose="020B0606020202030204" pitchFamily="34" charset="0"/>
              </a:rPr>
              <a:t>): </a:t>
            </a:r>
          </a:p>
          <a:p>
            <a:pPr>
              <a:buFontTx/>
              <a:buChar char="-"/>
            </a:pPr>
            <a:r>
              <a:rPr lang="en-US" sz="1050" dirty="0">
                <a:latin typeface="Arial Narrow" panose="020B0606020202030204" pitchFamily="34" charset="0"/>
              </a:rPr>
              <a:t>Bit is the smallest unit of information that can be stored. </a:t>
            </a:r>
          </a:p>
          <a:p>
            <a:pPr>
              <a:buFontTx/>
              <a:buChar char="-"/>
            </a:pPr>
            <a:r>
              <a:rPr lang="en-US" sz="1050" dirty="0">
                <a:latin typeface="Arial Narrow" panose="020B0606020202030204" pitchFamily="34" charset="0"/>
              </a:rPr>
              <a:t>It consists of either zero or one.</a:t>
            </a:r>
          </a:p>
          <a:p>
            <a:pPr>
              <a:buFontTx/>
              <a:buChar char="-"/>
            </a:pPr>
            <a:r>
              <a:rPr lang="en-US" sz="1050" dirty="0">
                <a:latin typeface="Arial Narrow" panose="020B0606020202030204" pitchFamily="34" charset="0"/>
              </a:rPr>
              <a:t>Example: 1,0</a:t>
            </a:r>
          </a:p>
          <a:p>
            <a:pPr marL="0" indent="0">
              <a:buNone/>
            </a:pPr>
            <a:r>
              <a:rPr lang="en-US" sz="1050" dirty="0">
                <a:latin typeface="Arial Narrow" panose="020B0606020202030204" pitchFamily="34" charset="0"/>
              </a:rPr>
              <a:t>Byte: </a:t>
            </a:r>
          </a:p>
          <a:p>
            <a:pPr marL="0" indent="0">
              <a:buNone/>
            </a:pPr>
            <a:r>
              <a:rPr lang="en-US" sz="1050" dirty="0">
                <a:latin typeface="Arial Narrow" panose="020B0606020202030204" pitchFamily="34" charset="0"/>
              </a:rPr>
              <a:t>-     A byte is a sequence of bits. </a:t>
            </a:r>
          </a:p>
          <a:p>
            <a:pPr>
              <a:buFontTx/>
              <a:buChar char="-"/>
            </a:pPr>
            <a:r>
              <a:rPr lang="en-US" sz="1050" dirty="0">
                <a:latin typeface="Arial Narrow" panose="020B0606020202030204" pitchFamily="34" charset="0"/>
              </a:rPr>
              <a:t>Byte has been 8 bits in length. </a:t>
            </a:r>
          </a:p>
          <a:p>
            <a:pPr>
              <a:buFontTx/>
              <a:buChar char="-"/>
            </a:pPr>
            <a:r>
              <a:rPr lang="en-US" sz="1050" dirty="0">
                <a:latin typeface="Arial Narrow" panose="020B0606020202030204" pitchFamily="34" charset="0"/>
              </a:rPr>
              <a:t>Example: </a:t>
            </a:r>
            <a:r>
              <a:rPr lang="en-US" sz="1050" dirty="0" smtClean="0">
                <a:latin typeface="Arial Narrow" panose="020B0606020202030204" pitchFamily="34" charset="0"/>
              </a:rPr>
              <a:t>b01000001</a:t>
            </a:r>
          </a:p>
          <a:p>
            <a:pPr>
              <a:buFontTx/>
              <a:buChar char="-"/>
            </a:pPr>
            <a:endParaRPr lang="en-GB" sz="1050" dirty="0">
              <a:latin typeface="Arial Narrow" panose="020B0606020202030204" pitchFamily="34" charset="0"/>
            </a:endParaRPr>
          </a:p>
          <a:p>
            <a:pPr marL="0" indent="0">
              <a:buNone/>
            </a:pPr>
            <a:r>
              <a:rPr lang="en-GB" sz="1050" dirty="0" smtClean="0">
                <a:latin typeface="Arial Narrow" panose="020B0606020202030204" pitchFamily="34" charset="0"/>
              </a:rPr>
              <a:t>Bit field</a:t>
            </a:r>
          </a:p>
          <a:p>
            <a:pPr marL="0" indent="0">
              <a:buNone/>
            </a:pPr>
            <a:endParaRPr lang="en-US" sz="1050" dirty="0">
              <a:latin typeface="Arial Narrow" panose="020B0606020202030204" pitchFamily="34" charset="0"/>
            </a:endParaRPr>
          </a:p>
        </p:txBody>
      </p:sp>
      <p:sp>
        <p:nvSpPr>
          <p:cNvPr id="4" name="Slide Number Placeholder 3"/>
          <p:cNvSpPr>
            <a:spLocks noGrp="1"/>
          </p:cNvSpPr>
          <p:nvPr>
            <p:ph type="sldNum" sz="quarter" idx="12"/>
          </p:nvPr>
        </p:nvSpPr>
        <p:spPr/>
        <p:txBody>
          <a:bodyPr/>
          <a:lstStyle/>
          <a:p>
            <a:fld id="{ADDD5DAE-49A1-4814-A2C0-857B1A97878B}" type="slidenum">
              <a:rPr lang="en-US" smtClean="0"/>
              <a:t>14</a:t>
            </a:fld>
            <a:endParaRPr lang="en-US"/>
          </a:p>
        </p:txBody>
      </p:sp>
      <p:sp>
        <p:nvSpPr>
          <p:cNvPr id="5" name="Title 1"/>
          <p:cNvSpPr txBox="1">
            <a:spLocks/>
          </p:cNvSpPr>
          <p:nvPr/>
        </p:nvSpPr>
        <p:spPr>
          <a:xfrm>
            <a:off x="628650" y="555538"/>
            <a:ext cx="7886700" cy="74334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700" dirty="0">
                <a:latin typeface="Arial Narrow" panose="020B0606020202030204" pitchFamily="34" charset="0"/>
              </a:rPr>
              <a:t>2. </a:t>
            </a:r>
            <a:r>
              <a:rPr lang="en-US" sz="2700" dirty="0" smtClean="0">
                <a:latin typeface="Arial Narrow" panose="020B0606020202030204" pitchFamily="34" charset="0"/>
              </a:rPr>
              <a:t>Bit and Byte</a:t>
            </a:r>
            <a:endParaRPr lang="en-US" sz="2700" dirty="0">
              <a:latin typeface="Arial Narrow" panose="020B0606020202030204" pitchFamily="34" charset="0"/>
            </a:endParaRPr>
          </a:p>
        </p:txBody>
      </p:sp>
      <p:graphicFrame>
        <p:nvGraphicFramePr>
          <p:cNvPr id="7" name="Content Placeholder 3"/>
          <p:cNvGraphicFramePr>
            <a:graphicFrameLocks/>
          </p:cNvGraphicFramePr>
          <p:nvPr>
            <p:extLst>
              <p:ext uri="{D42A27DB-BD31-4B8C-83A1-F6EECF244321}">
                <p14:modId xmlns:p14="http://schemas.microsoft.com/office/powerpoint/2010/main" val="510917864"/>
              </p:ext>
            </p:extLst>
          </p:nvPr>
        </p:nvGraphicFramePr>
        <p:xfrm>
          <a:off x="741796" y="4562384"/>
          <a:ext cx="7239744" cy="556260"/>
        </p:xfrm>
        <a:graphic>
          <a:graphicData uri="http://schemas.openxmlformats.org/drawingml/2006/table">
            <a:tbl>
              <a:tblPr firstRow="1" bandRow="1">
                <a:tableStyleId>{2D5ABB26-0587-4C30-8999-92F81FD0307C}</a:tableStyleId>
              </a:tblPr>
              <a:tblGrid>
                <a:gridCol w="804416"/>
                <a:gridCol w="804416"/>
                <a:gridCol w="804416"/>
                <a:gridCol w="804416"/>
                <a:gridCol w="804416"/>
                <a:gridCol w="804416"/>
                <a:gridCol w="804416"/>
                <a:gridCol w="804416"/>
                <a:gridCol w="804416"/>
              </a:tblGrid>
              <a:tr h="278130">
                <a:tc>
                  <a:txBody>
                    <a:bodyPr/>
                    <a:lstStyle/>
                    <a:p>
                      <a:pPr algn="ctr"/>
                      <a:r>
                        <a:rPr lang="en-US" sz="1100" dirty="0" smtClean="0">
                          <a:latin typeface="Arial Narrow" panose="020B0606020202030204" pitchFamily="34" charset="0"/>
                        </a:rPr>
                        <a:t>Bit</a:t>
                      </a:r>
                      <a:endParaRPr lang="en-US" sz="11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100" b="1" dirty="0" smtClean="0">
                          <a:latin typeface="Arial Narrow" panose="020B0606020202030204" pitchFamily="34" charset="0"/>
                        </a:rPr>
                        <a:t>7</a:t>
                      </a:r>
                      <a:endParaRPr lang="en-US" sz="1100" b="1"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100" b="1" dirty="0" smtClean="0">
                          <a:latin typeface="Arial Narrow" panose="020B0606020202030204" pitchFamily="34" charset="0"/>
                        </a:rPr>
                        <a:t>6</a:t>
                      </a:r>
                      <a:endParaRPr lang="en-US" sz="1100" b="1"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100" b="1" dirty="0" smtClean="0">
                          <a:latin typeface="Arial Narrow" panose="020B0606020202030204" pitchFamily="34" charset="0"/>
                        </a:rPr>
                        <a:t>5</a:t>
                      </a:r>
                      <a:endParaRPr lang="en-US" sz="1100" b="1"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100" b="1" dirty="0" smtClean="0">
                          <a:latin typeface="Arial Narrow" panose="020B0606020202030204" pitchFamily="34" charset="0"/>
                        </a:rPr>
                        <a:t>4</a:t>
                      </a:r>
                      <a:endParaRPr lang="en-US" sz="1100" b="1"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100" b="1" dirty="0" smtClean="0">
                          <a:latin typeface="Arial Narrow" panose="020B0606020202030204" pitchFamily="34" charset="0"/>
                        </a:rPr>
                        <a:t>3</a:t>
                      </a:r>
                      <a:endParaRPr lang="en-US" sz="1100" b="1"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100" b="1" dirty="0" smtClean="0">
                          <a:latin typeface="Arial Narrow" panose="020B0606020202030204" pitchFamily="34" charset="0"/>
                        </a:rPr>
                        <a:t>2</a:t>
                      </a:r>
                      <a:endParaRPr lang="en-US" sz="1100" b="1"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100" b="1" dirty="0" smtClean="0">
                          <a:latin typeface="Arial Narrow" panose="020B0606020202030204" pitchFamily="34" charset="0"/>
                        </a:rPr>
                        <a:t>1</a:t>
                      </a:r>
                      <a:endParaRPr lang="en-US" sz="1100" b="1"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100" b="1" dirty="0" smtClean="0">
                          <a:latin typeface="Arial Narrow" panose="020B0606020202030204" pitchFamily="34" charset="0"/>
                        </a:rPr>
                        <a:t>0</a:t>
                      </a:r>
                      <a:endParaRPr lang="en-US" sz="1100" b="1"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278130">
                <a:tc>
                  <a:txBody>
                    <a:bodyPr/>
                    <a:lstStyle/>
                    <a:p>
                      <a:pPr algn="ctr"/>
                      <a:r>
                        <a:rPr lang="en-US" sz="1100" dirty="0" smtClean="0">
                          <a:latin typeface="Arial Narrow" panose="020B0606020202030204" pitchFamily="34" charset="0"/>
                        </a:rPr>
                        <a:t>Value</a:t>
                      </a:r>
                      <a:endParaRPr lang="en-US" sz="11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100" dirty="0" smtClean="0">
                          <a:latin typeface="Arial Narrow" panose="020B0606020202030204" pitchFamily="34" charset="0"/>
                        </a:rPr>
                        <a:t>0</a:t>
                      </a:r>
                      <a:endParaRPr lang="en-US" sz="11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smtClean="0">
                          <a:latin typeface="Arial Narrow" panose="020B0606020202030204" pitchFamily="34" charset="0"/>
                        </a:rPr>
                        <a:t>1</a:t>
                      </a:r>
                      <a:endParaRPr lang="en-US" sz="11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smtClean="0">
                          <a:latin typeface="Arial Narrow" panose="020B0606020202030204" pitchFamily="34" charset="0"/>
                        </a:rPr>
                        <a:t>1</a:t>
                      </a:r>
                      <a:endParaRPr lang="en-US" sz="11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smtClean="0">
                          <a:latin typeface="Arial Narrow" panose="020B0606020202030204" pitchFamily="34" charset="0"/>
                        </a:rPr>
                        <a:t>0</a:t>
                      </a:r>
                      <a:endParaRPr lang="en-US" sz="11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smtClean="0">
                          <a:latin typeface="Arial Narrow" panose="020B0606020202030204" pitchFamily="34" charset="0"/>
                        </a:rPr>
                        <a:t>1</a:t>
                      </a:r>
                      <a:endParaRPr lang="en-US" sz="11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smtClean="0">
                          <a:latin typeface="Arial Narrow" panose="020B0606020202030204" pitchFamily="34" charset="0"/>
                        </a:rPr>
                        <a:t>0</a:t>
                      </a:r>
                      <a:endParaRPr lang="en-US" sz="11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smtClean="0">
                          <a:latin typeface="Arial Narrow" panose="020B0606020202030204" pitchFamily="34" charset="0"/>
                        </a:rPr>
                        <a:t>0</a:t>
                      </a:r>
                      <a:endParaRPr lang="en-US" sz="11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smtClean="0">
                          <a:latin typeface="Arial Narrow" panose="020B0606020202030204" pitchFamily="34" charset="0"/>
                        </a:rPr>
                        <a:t>1</a:t>
                      </a:r>
                      <a:endParaRPr lang="en-US" sz="11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66617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ADDD5DAE-49A1-4814-A2C0-857B1A97878B}" type="slidenum">
              <a:rPr lang="en-US" smtClean="0"/>
              <a:t>15</a:t>
            </a:fld>
            <a:endParaRPr lang="en-US" dirty="0"/>
          </a:p>
        </p:txBody>
      </p:sp>
      <p:pic>
        <p:nvPicPr>
          <p:cNvPr id="8" name="Picture 15" descr="C:\Users\Administrator\Desktop\BCG\BCG 3.0\로고\LG_CI_3D_RGB_Standard.png"/>
          <p:cNvPicPr>
            <a:picLocks noChangeAspect="1" noChangeArrowheads="1"/>
          </p:cNvPicPr>
          <p:nvPr/>
        </p:nvPicPr>
        <p:blipFill>
          <a:blip r:embed="rId2" cstate="print"/>
          <a:srcRect/>
          <a:stretch>
            <a:fillRect/>
          </a:stretch>
        </p:blipFill>
        <p:spPr bwMode="auto">
          <a:xfrm>
            <a:off x="8216943" y="5363045"/>
            <a:ext cx="781050" cy="552450"/>
          </a:xfrm>
          <a:prstGeom prst="rect">
            <a:avLst/>
          </a:prstGeom>
          <a:noFill/>
          <a:ln w="9525">
            <a:noFill/>
            <a:miter lim="800000"/>
            <a:headEnd/>
            <a:tailEnd/>
          </a:ln>
        </p:spPr>
      </p:pic>
      <p:sp>
        <p:nvSpPr>
          <p:cNvPr id="25" name="Title 1"/>
          <p:cNvSpPr txBox="1">
            <a:spLocks/>
          </p:cNvSpPr>
          <p:nvPr/>
        </p:nvSpPr>
        <p:spPr>
          <a:xfrm>
            <a:off x="781050" y="517527"/>
            <a:ext cx="7886700" cy="762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700" dirty="0" smtClean="0">
                <a:latin typeface="Arial Narrow" panose="020B0606020202030204" pitchFamily="34" charset="0"/>
              </a:rPr>
              <a:t>3. Logical Shift</a:t>
            </a:r>
            <a:endParaRPr lang="en-US" dirty="0"/>
          </a:p>
        </p:txBody>
      </p:sp>
      <p:sp>
        <p:nvSpPr>
          <p:cNvPr id="20" name="Rectangle 19"/>
          <p:cNvSpPr/>
          <p:nvPr/>
        </p:nvSpPr>
        <p:spPr>
          <a:xfrm>
            <a:off x="883920" y="1387075"/>
            <a:ext cx="7559040" cy="276999"/>
          </a:xfrm>
          <a:prstGeom prst="rect">
            <a:avLst/>
          </a:prstGeom>
        </p:spPr>
        <p:txBody>
          <a:bodyPr wrap="square">
            <a:spAutoFit/>
          </a:bodyPr>
          <a:lstStyle/>
          <a:p>
            <a:r>
              <a:rPr lang="en-US" sz="1200" dirty="0">
                <a:latin typeface="Arial Narrow" panose="020B0606020202030204" pitchFamily="34" charset="0"/>
              </a:rPr>
              <a:t>These instructions shift an operand over a number of bit positions specified in a count operand contained in the instruction. </a:t>
            </a:r>
          </a:p>
        </p:txBody>
      </p:sp>
      <p:graphicFrame>
        <p:nvGraphicFramePr>
          <p:cNvPr id="21" name="Table 20"/>
          <p:cNvGraphicFramePr>
            <a:graphicFrameLocks noGrp="1"/>
          </p:cNvGraphicFramePr>
          <p:nvPr>
            <p:extLst>
              <p:ext uri="{D42A27DB-BD31-4B8C-83A1-F6EECF244321}">
                <p14:modId xmlns:p14="http://schemas.microsoft.com/office/powerpoint/2010/main" val="1204947663"/>
              </p:ext>
            </p:extLst>
          </p:nvPr>
        </p:nvGraphicFramePr>
        <p:xfrm>
          <a:off x="2438400" y="2226144"/>
          <a:ext cx="3483610" cy="434340"/>
        </p:xfrm>
        <a:graphic>
          <a:graphicData uri="http://schemas.openxmlformats.org/drawingml/2006/table">
            <a:tbl>
              <a:tblPr firstRow="1" bandRow="1">
                <a:tableStyleId>{5C22544A-7EE6-4342-B048-85BDC9FD1C3A}</a:tableStyleId>
              </a:tblPr>
              <a:tblGrid>
                <a:gridCol w="3483610"/>
              </a:tblGrid>
              <a:tr h="434340">
                <a:tc>
                  <a:txBody>
                    <a:bodyPr/>
                    <a:lstStyle/>
                    <a:p>
                      <a:pPr algn="ctr"/>
                      <a:r>
                        <a:rPr lang="en-US" sz="1200" b="1" dirty="0" smtClean="0">
                          <a:solidFill>
                            <a:srgbClr val="FF0000"/>
                          </a:solidFill>
                          <a:latin typeface="Arial Narrow" panose="020B0606020202030204" pitchFamily="34" charset="0"/>
                        </a:rPr>
                        <a:t>1   0</a:t>
                      </a:r>
                      <a:r>
                        <a:rPr lang="en-US" sz="1200" b="0" dirty="0" smtClean="0">
                          <a:solidFill>
                            <a:srgbClr val="FF0000"/>
                          </a:solidFill>
                          <a:latin typeface="Arial Narrow" panose="020B0606020202030204" pitchFamily="34" charset="0"/>
                        </a:rPr>
                        <a:t>    </a:t>
                      </a:r>
                      <a:r>
                        <a:rPr lang="en-US" sz="1200" b="0" dirty="0" smtClean="0">
                          <a:solidFill>
                            <a:schemeClr val="tx1"/>
                          </a:solidFill>
                          <a:latin typeface="Arial Narrow" panose="020B0606020202030204" pitchFamily="34" charset="0"/>
                        </a:rPr>
                        <a:t>0    0   1    1   0   1 ………0     1      0     0     1     1</a:t>
                      </a:r>
                      <a:endParaRPr lang="en-US" sz="1200" b="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2459400156"/>
              </p:ext>
            </p:extLst>
          </p:nvPr>
        </p:nvGraphicFramePr>
        <p:xfrm>
          <a:off x="1035050" y="2221064"/>
          <a:ext cx="965200" cy="426720"/>
        </p:xfrm>
        <a:graphic>
          <a:graphicData uri="http://schemas.openxmlformats.org/drawingml/2006/table">
            <a:tbl>
              <a:tblPr firstRow="1" bandRow="1">
                <a:tableStyleId>{5C22544A-7EE6-4342-B048-85BDC9FD1C3A}</a:tableStyleId>
              </a:tblPr>
              <a:tblGrid>
                <a:gridCol w="965200"/>
              </a:tblGrid>
              <a:tr h="426720">
                <a:tc>
                  <a:txBody>
                    <a:bodyPr/>
                    <a:lstStyle/>
                    <a:p>
                      <a:pPr algn="ctr"/>
                      <a:r>
                        <a:rPr lang="en-US" sz="1200" b="0" dirty="0" smtClean="0">
                          <a:solidFill>
                            <a:schemeClr val="tx1"/>
                          </a:solidFill>
                          <a:latin typeface="Arial Narrow" panose="020B0606020202030204" pitchFamily="34" charset="0"/>
                        </a:rPr>
                        <a:t>Before</a:t>
                      </a:r>
                      <a:r>
                        <a:rPr lang="en-US" sz="1200" b="0" baseline="0" dirty="0" smtClean="0">
                          <a:solidFill>
                            <a:schemeClr val="tx1"/>
                          </a:solidFill>
                          <a:latin typeface="Arial Narrow" panose="020B0606020202030204" pitchFamily="34" charset="0"/>
                        </a:rPr>
                        <a:t> </a:t>
                      </a:r>
                      <a:endParaRPr lang="en-US" sz="1200" b="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8" name="Straight Arrow Connector 27"/>
          <p:cNvCxnSpPr>
            <a:stCxn id="21" idx="1"/>
          </p:cNvCxnSpPr>
          <p:nvPr/>
        </p:nvCxnSpPr>
        <p:spPr>
          <a:xfrm flipH="1">
            <a:off x="2112010" y="2443314"/>
            <a:ext cx="326390" cy="12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914390" y="2443314"/>
            <a:ext cx="326390" cy="12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5" name="Table 34"/>
          <p:cNvGraphicFramePr>
            <a:graphicFrameLocks noGrp="1"/>
          </p:cNvGraphicFramePr>
          <p:nvPr>
            <p:extLst>
              <p:ext uri="{D42A27DB-BD31-4B8C-83A1-F6EECF244321}">
                <p14:modId xmlns:p14="http://schemas.microsoft.com/office/powerpoint/2010/main" val="1954474615"/>
              </p:ext>
            </p:extLst>
          </p:nvPr>
        </p:nvGraphicFramePr>
        <p:xfrm>
          <a:off x="2430780" y="2855533"/>
          <a:ext cx="3483610" cy="434340"/>
        </p:xfrm>
        <a:graphic>
          <a:graphicData uri="http://schemas.openxmlformats.org/drawingml/2006/table">
            <a:tbl>
              <a:tblPr firstRow="1" bandRow="1">
                <a:tableStyleId>{5C22544A-7EE6-4342-B048-85BDC9FD1C3A}</a:tableStyleId>
              </a:tblPr>
              <a:tblGrid>
                <a:gridCol w="3483610"/>
              </a:tblGrid>
              <a:tr h="434340">
                <a:tc>
                  <a:txBody>
                    <a:bodyPr/>
                    <a:lstStyle/>
                    <a:p>
                      <a:pPr algn="ctr"/>
                      <a:r>
                        <a:rPr lang="en-US" sz="1200" b="0" dirty="0" smtClean="0">
                          <a:solidFill>
                            <a:schemeClr val="tx1"/>
                          </a:solidFill>
                          <a:latin typeface="Arial Narrow" panose="020B0606020202030204" pitchFamily="34" charset="0"/>
                        </a:rPr>
                        <a:t> 0   0   1    1   0   1 ………0     1      0     0     1     1     </a:t>
                      </a:r>
                      <a:r>
                        <a:rPr lang="en-US" sz="1200" b="1" dirty="0" smtClean="0">
                          <a:solidFill>
                            <a:srgbClr val="FF0000"/>
                          </a:solidFill>
                          <a:latin typeface="Arial Narrow" panose="020B0606020202030204" pitchFamily="34" charset="0"/>
                        </a:rPr>
                        <a:t>0    0</a:t>
                      </a:r>
                      <a:endParaRPr lang="en-US" sz="1200" b="1" dirty="0">
                        <a:solidFill>
                          <a:srgbClr val="FF0000"/>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6" name="Table 35"/>
          <p:cNvGraphicFramePr>
            <a:graphicFrameLocks noGrp="1"/>
          </p:cNvGraphicFramePr>
          <p:nvPr>
            <p:extLst>
              <p:ext uri="{D42A27DB-BD31-4B8C-83A1-F6EECF244321}">
                <p14:modId xmlns:p14="http://schemas.microsoft.com/office/powerpoint/2010/main" val="2741596848"/>
              </p:ext>
            </p:extLst>
          </p:nvPr>
        </p:nvGraphicFramePr>
        <p:xfrm>
          <a:off x="1019810" y="2859343"/>
          <a:ext cx="965200" cy="426720"/>
        </p:xfrm>
        <a:graphic>
          <a:graphicData uri="http://schemas.openxmlformats.org/drawingml/2006/table">
            <a:tbl>
              <a:tblPr firstRow="1" bandRow="1">
                <a:tableStyleId>{5C22544A-7EE6-4342-B048-85BDC9FD1C3A}</a:tableStyleId>
              </a:tblPr>
              <a:tblGrid>
                <a:gridCol w="965200"/>
              </a:tblGrid>
              <a:tr h="426720">
                <a:tc>
                  <a:txBody>
                    <a:bodyPr/>
                    <a:lstStyle/>
                    <a:p>
                      <a:pPr algn="ctr"/>
                      <a:r>
                        <a:rPr lang="en-US" sz="1200" b="0" dirty="0" smtClean="0">
                          <a:solidFill>
                            <a:schemeClr val="tx1"/>
                          </a:solidFill>
                          <a:latin typeface="Arial Narrow" panose="020B0606020202030204" pitchFamily="34" charset="0"/>
                        </a:rPr>
                        <a:t>After</a:t>
                      </a:r>
                      <a:endParaRPr lang="en-US" sz="1200" b="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2469612933"/>
              </p:ext>
            </p:extLst>
          </p:nvPr>
        </p:nvGraphicFramePr>
        <p:xfrm>
          <a:off x="2430780" y="4177800"/>
          <a:ext cx="3483610" cy="434340"/>
        </p:xfrm>
        <a:graphic>
          <a:graphicData uri="http://schemas.openxmlformats.org/drawingml/2006/table">
            <a:tbl>
              <a:tblPr firstRow="1" bandRow="1">
                <a:tableStyleId>{5C22544A-7EE6-4342-B048-85BDC9FD1C3A}</a:tableStyleId>
              </a:tblPr>
              <a:tblGrid>
                <a:gridCol w="3483610"/>
              </a:tblGrid>
              <a:tr h="434340">
                <a:tc>
                  <a:txBody>
                    <a:bodyPr/>
                    <a:lstStyle/>
                    <a:p>
                      <a:pPr algn="ctr"/>
                      <a:r>
                        <a:rPr lang="en-US" sz="1200" b="0" dirty="0" smtClean="0">
                          <a:solidFill>
                            <a:schemeClr val="tx1"/>
                          </a:solidFill>
                          <a:latin typeface="Arial Narrow" panose="020B0606020202030204" pitchFamily="34" charset="0"/>
                        </a:rPr>
                        <a:t>1    0    0    0   1    1   0   1 ………0     1      0     </a:t>
                      </a:r>
                      <a:r>
                        <a:rPr lang="en-US" sz="1200" b="1" dirty="0" smtClean="0">
                          <a:solidFill>
                            <a:srgbClr val="FF0000"/>
                          </a:solidFill>
                          <a:latin typeface="Arial Narrow" panose="020B0606020202030204" pitchFamily="34" charset="0"/>
                        </a:rPr>
                        <a:t>0  </a:t>
                      </a:r>
                      <a:r>
                        <a:rPr lang="en-US" sz="1200" b="0" dirty="0" smtClean="0">
                          <a:solidFill>
                            <a:srgbClr val="FF0000"/>
                          </a:solidFill>
                          <a:latin typeface="Arial Narrow" panose="020B0606020202030204" pitchFamily="34" charset="0"/>
                        </a:rPr>
                        <a:t>   </a:t>
                      </a:r>
                      <a:r>
                        <a:rPr lang="en-US" sz="1200" b="1" dirty="0" smtClean="0">
                          <a:solidFill>
                            <a:srgbClr val="FF0000"/>
                          </a:solidFill>
                          <a:latin typeface="Arial Narrow" panose="020B0606020202030204" pitchFamily="34" charset="0"/>
                        </a:rPr>
                        <a:t>1     1</a:t>
                      </a:r>
                      <a:endParaRPr lang="en-US" sz="1200" b="1" dirty="0">
                        <a:solidFill>
                          <a:srgbClr val="FF0000"/>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16533860"/>
              </p:ext>
            </p:extLst>
          </p:nvPr>
        </p:nvGraphicFramePr>
        <p:xfrm>
          <a:off x="1027430" y="4172720"/>
          <a:ext cx="965200" cy="426720"/>
        </p:xfrm>
        <a:graphic>
          <a:graphicData uri="http://schemas.openxmlformats.org/drawingml/2006/table">
            <a:tbl>
              <a:tblPr firstRow="1" bandRow="1">
                <a:tableStyleId>{5C22544A-7EE6-4342-B048-85BDC9FD1C3A}</a:tableStyleId>
              </a:tblPr>
              <a:tblGrid>
                <a:gridCol w="965200"/>
              </a:tblGrid>
              <a:tr h="426720">
                <a:tc>
                  <a:txBody>
                    <a:bodyPr/>
                    <a:lstStyle/>
                    <a:p>
                      <a:pPr algn="ctr"/>
                      <a:r>
                        <a:rPr lang="en-US" sz="1200" b="0" dirty="0" smtClean="0">
                          <a:solidFill>
                            <a:schemeClr val="tx1"/>
                          </a:solidFill>
                          <a:latin typeface="Arial Narrow" panose="020B0606020202030204" pitchFamily="34" charset="0"/>
                        </a:rPr>
                        <a:t>Before</a:t>
                      </a:r>
                      <a:r>
                        <a:rPr lang="en-US" sz="1200" b="0" baseline="0" dirty="0" smtClean="0">
                          <a:solidFill>
                            <a:schemeClr val="tx1"/>
                          </a:solidFill>
                          <a:latin typeface="Arial Narrow" panose="020B0606020202030204" pitchFamily="34" charset="0"/>
                        </a:rPr>
                        <a:t> </a:t>
                      </a:r>
                      <a:endParaRPr lang="en-US" sz="1200" b="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cxnSp>
        <p:nvCxnSpPr>
          <p:cNvPr id="39" name="Straight Arrow Connector 38"/>
          <p:cNvCxnSpPr/>
          <p:nvPr/>
        </p:nvCxnSpPr>
        <p:spPr>
          <a:xfrm>
            <a:off x="2101850" y="4394970"/>
            <a:ext cx="336550" cy="12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919470" y="4394970"/>
            <a:ext cx="3162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1" name="Table 40"/>
          <p:cNvGraphicFramePr>
            <a:graphicFrameLocks noGrp="1"/>
          </p:cNvGraphicFramePr>
          <p:nvPr>
            <p:extLst>
              <p:ext uri="{D42A27DB-BD31-4B8C-83A1-F6EECF244321}">
                <p14:modId xmlns:p14="http://schemas.microsoft.com/office/powerpoint/2010/main" val="595730717"/>
              </p:ext>
            </p:extLst>
          </p:nvPr>
        </p:nvGraphicFramePr>
        <p:xfrm>
          <a:off x="2423160" y="4807189"/>
          <a:ext cx="3483610" cy="434340"/>
        </p:xfrm>
        <a:graphic>
          <a:graphicData uri="http://schemas.openxmlformats.org/drawingml/2006/table">
            <a:tbl>
              <a:tblPr firstRow="1" bandRow="1">
                <a:tableStyleId>{5C22544A-7EE6-4342-B048-85BDC9FD1C3A}</a:tableStyleId>
              </a:tblPr>
              <a:tblGrid>
                <a:gridCol w="3483610"/>
              </a:tblGrid>
              <a:tr h="4343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Arial Narrow" panose="020B0606020202030204" pitchFamily="34" charset="0"/>
                        </a:rPr>
                        <a:t> </a:t>
                      </a:r>
                      <a:r>
                        <a:rPr lang="en-US" sz="1200" b="1" dirty="0" smtClean="0">
                          <a:solidFill>
                            <a:srgbClr val="FF0000"/>
                          </a:solidFill>
                          <a:latin typeface="Arial Narrow" panose="020B0606020202030204" pitchFamily="34" charset="0"/>
                        </a:rPr>
                        <a:t>0</a:t>
                      </a:r>
                      <a:r>
                        <a:rPr lang="en-US" sz="1200" b="1" baseline="0" dirty="0" smtClean="0">
                          <a:solidFill>
                            <a:srgbClr val="FF0000"/>
                          </a:solidFill>
                          <a:latin typeface="Arial Narrow" panose="020B0606020202030204" pitchFamily="34" charset="0"/>
                        </a:rPr>
                        <a:t>    0    0   </a:t>
                      </a:r>
                      <a:r>
                        <a:rPr lang="en-US" sz="1200" b="0" dirty="0" smtClean="0">
                          <a:solidFill>
                            <a:schemeClr val="tx1"/>
                          </a:solidFill>
                          <a:latin typeface="Arial Narrow" panose="020B0606020202030204" pitchFamily="34" charset="0"/>
                        </a:rPr>
                        <a:t>1   0    0     0    1    1    0    1 ………0       1     0</a:t>
                      </a:r>
                      <a:endParaRPr lang="en-US" sz="1200" b="1"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1903247448"/>
              </p:ext>
            </p:extLst>
          </p:nvPr>
        </p:nvGraphicFramePr>
        <p:xfrm>
          <a:off x="1012190" y="4810999"/>
          <a:ext cx="965200" cy="426720"/>
        </p:xfrm>
        <a:graphic>
          <a:graphicData uri="http://schemas.openxmlformats.org/drawingml/2006/table">
            <a:tbl>
              <a:tblPr firstRow="1" bandRow="1">
                <a:tableStyleId>{5C22544A-7EE6-4342-B048-85BDC9FD1C3A}</a:tableStyleId>
              </a:tblPr>
              <a:tblGrid>
                <a:gridCol w="965200"/>
              </a:tblGrid>
              <a:tr h="426720">
                <a:tc>
                  <a:txBody>
                    <a:bodyPr/>
                    <a:lstStyle/>
                    <a:p>
                      <a:pPr algn="ctr"/>
                      <a:r>
                        <a:rPr lang="en-US" sz="1200" b="0" dirty="0" smtClean="0">
                          <a:solidFill>
                            <a:schemeClr val="tx1"/>
                          </a:solidFill>
                          <a:latin typeface="Arial Narrow" panose="020B0606020202030204" pitchFamily="34" charset="0"/>
                        </a:rPr>
                        <a:t>After</a:t>
                      </a:r>
                      <a:endParaRPr lang="en-US" sz="1200" b="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47" name="Title 1"/>
          <p:cNvSpPr txBox="1">
            <a:spLocks/>
          </p:cNvSpPr>
          <p:nvPr/>
        </p:nvSpPr>
        <p:spPr>
          <a:xfrm>
            <a:off x="781050" y="1664074"/>
            <a:ext cx="2933700" cy="409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Left Shift</a:t>
            </a:r>
            <a:endParaRPr lang="en-US" sz="1400" b="1" dirty="0"/>
          </a:p>
        </p:txBody>
      </p:sp>
      <p:sp>
        <p:nvSpPr>
          <p:cNvPr id="48" name="Title 1"/>
          <p:cNvSpPr txBox="1">
            <a:spLocks/>
          </p:cNvSpPr>
          <p:nvPr/>
        </p:nvSpPr>
        <p:spPr>
          <a:xfrm>
            <a:off x="781050" y="3573484"/>
            <a:ext cx="2933700" cy="409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Right Shift</a:t>
            </a:r>
            <a:endParaRPr lang="en-US" sz="1400" b="1" dirty="0"/>
          </a:p>
        </p:txBody>
      </p:sp>
      <p:sp>
        <p:nvSpPr>
          <p:cNvPr id="49" name="Title 1"/>
          <p:cNvSpPr txBox="1">
            <a:spLocks/>
          </p:cNvSpPr>
          <p:nvPr/>
        </p:nvSpPr>
        <p:spPr>
          <a:xfrm>
            <a:off x="971550" y="3805678"/>
            <a:ext cx="2933700" cy="409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smtClean="0">
                <a:latin typeface="Arial Narrow" panose="020B0606020202030204" pitchFamily="34" charset="0"/>
              </a:rPr>
              <a:t>Example: Right shift 3 positions</a:t>
            </a:r>
            <a:endParaRPr lang="en-US" sz="1200" dirty="0">
              <a:latin typeface="Arial Narrow" panose="020B0606020202030204" pitchFamily="34" charset="0"/>
            </a:endParaRPr>
          </a:p>
        </p:txBody>
      </p:sp>
      <p:sp>
        <p:nvSpPr>
          <p:cNvPr id="50" name="Title 1"/>
          <p:cNvSpPr txBox="1">
            <a:spLocks/>
          </p:cNvSpPr>
          <p:nvPr/>
        </p:nvSpPr>
        <p:spPr>
          <a:xfrm>
            <a:off x="971550" y="1848524"/>
            <a:ext cx="2933700" cy="409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smtClean="0">
                <a:latin typeface="Arial Narrow" panose="020B0606020202030204" pitchFamily="34" charset="0"/>
              </a:rPr>
              <a:t>Example: Left shift 2 positions</a:t>
            </a:r>
            <a:endParaRPr lang="en-US" sz="1200" dirty="0">
              <a:latin typeface="Arial Narrow" panose="020B0606020202030204" pitchFamily="34" charset="0"/>
            </a:endParaRPr>
          </a:p>
        </p:txBody>
      </p:sp>
    </p:spTree>
    <p:extLst>
      <p:ext uri="{BB962C8B-B14F-4D97-AF65-F5344CB8AC3E}">
        <p14:creationId xmlns:p14="http://schemas.microsoft.com/office/powerpoint/2010/main" val="35752779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628650" y="3746840"/>
            <a:ext cx="2844800" cy="179419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873926" y="3746840"/>
            <a:ext cx="2844800" cy="179419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873926" y="1529275"/>
            <a:ext cx="2844800" cy="179419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28650" y="1543564"/>
            <a:ext cx="2844800" cy="179419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2700" dirty="0">
                <a:latin typeface="Arial Narrow" panose="020B0606020202030204" pitchFamily="34" charset="0"/>
              </a:rPr>
              <a:t>3. Logical instructions</a:t>
            </a:r>
            <a:r>
              <a:rPr lang="en-US" dirty="0"/>
              <a:t/>
            </a:r>
            <a:br>
              <a:rPr lang="en-US" dirty="0"/>
            </a:br>
            <a:endParaRPr lang="en-US" dirty="0"/>
          </a:p>
        </p:txBody>
      </p:sp>
      <p:sp>
        <p:nvSpPr>
          <p:cNvPr id="7" name="Slide Number Placeholder 6"/>
          <p:cNvSpPr>
            <a:spLocks noGrp="1"/>
          </p:cNvSpPr>
          <p:nvPr>
            <p:ph type="sldNum" sz="quarter" idx="12"/>
          </p:nvPr>
        </p:nvSpPr>
        <p:spPr/>
        <p:txBody>
          <a:bodyPr/>
          <a:lstStyle/>
          <a:p>
            <a:fld id="{ADDD5DAE-49A1-4814-A2C0-857B1A97878B}" type="slidenum">
              <a:rPr lang="en-US" smtClean="0"/>
              <a:t>16</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45669768"/>
              </p:ext>
            </p:extLst>
          </p:nvPr>
        </p:nvGraphicFramePr>
        <p:xfrm>
          <a:off x="951347" y="2066369"/>
          <a:ext cx="1065895" cy="754380"/>
        </p:xfrm>
        <a:graphic>
          <a:graphicData uri="http://schemas.openxmlformats.org/drawingml/2006/table">
            <a:tbl>
              <a:tblPr firstRow="1" bandRow="1">
                <a:tableStyleId>{2D5ABB26-0587-4C30-8999-92F81FD0307C}</a:tableStyleId>
              </a:tblPr>
              <a:tblGrid>
                <a:gridCol w="459623"/>
                <a:gridCol w="606272"/>
              </a:tblGrid>
              <a:tr h="237529">
                <a:tc>
                  <a:txBody>
                    <a:bodyPr/>
                    <a:lstStyle/>
                    <a:p>
                      <a:pPr algn="ctr"/>
                      <a:r>
                        <a:rPr lang="en-US" sz="1200" dirty="0" smtClean="0">
                          <a:latin typeface="Arial Narrow" panose="020B0606020202030204" pitchFamily="34" charset="0"/>
                        </a:rPr>
                        <a:t>A</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smtClean="0">
                          <a:latin typeface="Arial Narrow" panose="020B0606020202030204" pitchFamily="34" charset="0"/>
                        </a:rPr>
                        <a:t>NOT A</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237529">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37529">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
        <p:nvSpPr>
          <p:cNvPr id="5" name="TextBox 4"/>
          <p:cNvSpPr txBox="1"/>
          <p:nvPr/>
        </p:nvSpPr>
        <p:spPr>
          <a:xfrm>
            <a:off x="2415352" y="2279246"/>
            <a:ext cx="1312098" cy="461665"/>
          </a:xfrm>
          <a:prstGeom prst="rect">
            <a:avLst/>
          </a:prstGeom>
          <a:noFill/>
        </p:spPr>
        <p:txBody>
          <a:bodyPr wrap="square" rtlCol="0">
            <a:spAutoFit/>
          </a:bodyPr>
          <a:lstStyle/>
          <a:p>
            <a:r>
              <a:rPr lang="vi-VN" sz="1200" dirty="0" smtClean="0"/>
              <a:t>NOT</a:t>
            </a:r>
            <a:r>
              <a:rPr lang="en-US" sz="1200" dirty="0" smtClean="0">
                <a:latin typeface="Arial Narrow" panose="020B0606020202030204" pitchFamily="34" charset="0"/>
              </a:rPr>
              <a:t>(</a:t>
            </a:r>
            <a:r>
              <a:rPr lang="vi-VN" sz="1200" dirty="0" smtClean="0"/>
              <a:t>0111</a:t>
            </a:r>
            <a:r>
              <a:rPr lang="en-US" sz="1200" dirty="0" smtClean="0">
                <a:latin typeface="Arial Narrow" panose="020B0606020202030204" pitchFamily="34" charset="0"/>
              </a:rPr>
              <a:t>)</a:t>
            </a:r>
            <a:r>
              <a:rPr lang="vi-VN" sz="1200" dirty="0" smtClean="0"/>
              <a:t> </a:t>
            </a:r>
            <a:endParaRPr lang="en-US" sz="1200" dirty="0" smtClean="0">
              <a:latin typeface="Arial Narrow" panose="020B0606020202030204" pitchFamily="34" charset="0"/>
            </a:endParaRPr>
          </a:p>
          <a:p>
            <a:r>
              <a:rPr lang="en-US" sz="1200" dirty="0">
                <a:latin typeface="Arial Narrow" panose="020B0606020202030204" pitchFamily="34" charset="0"/>
              </a:rPr>
              <a:t> </a:t>
            </a:r>
            <a:r>
              <a:rPr lang="en-US" sz="1200" dirty="0" smtClean="0">
                <a:latin typeface="Arial Narrow" panose="020B0606020202030204" pitchFamily="34" charset="0"/>
              </a:rPr>
              <a:t>    </a:t>
            </a:r>
            <a:r>
              <a:rPr lang="vi-VN" sz="1200" dirty="0" smtClean="0"/>
              <a:t>= </a:t>
            </a:r>
            <a:r>
              <a:rPr lang="vi-VN" sz="1200" dirty="0" smtClean="0"/>
              <a:t>1000 </a:t>
            </a:r>
            <a:endParaRPr lang="en-US" sz="1200" dirty="0">
              <a:latin typeface="Arial Narrow" panose="020B0606020202030204" pitchFamily="34" charset="0"/>
            </a:endParaRPr>
          </a:p>
        </p:txBody>
      </p:sp>
      <p:sp>
        <p:nvSpPr>
          <p:cNvPr id="6" name="TextBox 5"/>
          <p:cNvSpPr txBox="1"/>
          <p:nvPr/>
        </p:nvSpPr>
        <p:spPr>
          <a:xfrm>
            <a:off x="684962" y="1611773"/>
            <a:ext cx="2788488" cy="276999"/>
          </a:xfrm>
          <a:prstGeom prst="rect">
            <a:avLst/>
          </a:prstGeom>
          <a:noFill/>
        </p:spPr>
        <p:txBody>
          <a:bodyPr wrap="square" rtlCol="0">
            <a:spAutoFit/>
          </a:bodyPr>
          <a:lstStyle/>
          <a:p>
            <a:r>
              <a:rPr lang="en-US" sz="1200" b="1" dirty="0" smtClean="0">
                <a:latin typeface="Arial Narrow" panose="020B0606020202030204" pitchFamily="34" charset="0"/>
              </a:rPr>
              <a:t>1.</a:t>
            </a:r>
            <a:r>
              <a:rPr lang="en-US" sz="1200" b="1" dirty="0">
                <a:latin typeface="Arial Narrow" panose="020B0606020202030204" pitchFamily="34" charset="0"/>
              </a:rPr>
              <a:t> NOT</a:t>
            </a:r>
          </a:p>
        </p:txBody>
      </p:sp>
      <p:pic>
        <p:nvPicPr>
          <p:cNvPr id="8" name="Picture 15" descr="C:\Users\Administrator\Desktop\BCG\BCG 3.0\로고\LG_CI_3D_RGB_Standard.png"/>
          <p:cNvPicPr>
            <a:picLocks noChangeAspect="1" noChangeArrowheads="1"/>
          </p:cNvPicPr>
          <p:nvPr/>
        </p:nvPicPr>
        <p:blipFill>
          <a:blip r:embed="rId2" cstate="print"/>
          <a:srcRect/>
          <a:stretch>
            <a:fillRect/>
          </a:stretch>
        </p:blipFill>
        <p:spPr bwMode="auto">
          <a:xfrm>
            <a:off x="8216943" y="5363045"/>
            <a:ext cx="781050" cy="552450"/>
          </a:xfrm>
          <a:prstGeom prst="rect">
            <a:avLst/>
          </a:prstGeom>
          <a:noFill/>
          <a:ln w="9525">
            <a:noFill/>
            <a:miter lim="800000"/>
            <a:headEnd/>
            <a:tailEnd/>
          </a:ln>
        </p:spPr>
      </p:pic>
      <p:graphicFrame>
        <p:nvGraphicFramePr>
          <p:cNvPr id="9" name="Table 8"/>
          <p:cNvGraphicFramePr>
            <a:graphicFrameLocks noGrp="1"/>
          </p:cNvGraphicFramePr>
          <p:nvPr>
            <p:extLst>
              <p:ext uri="{D42A27DB-BD31-4B8C-83A1-F6EECF244321}">
                <p14:modId xmlns:p14="http://schemas.microsoft.com/office/powerpoint/2010/main" val="4250438823"/>
              </p:ext>
            </p:extLst>
          </p:nvPr>
        </p:nvGraphicFramePr>
        <p:xfrm>
          <a:off x="924848" y="4128624"/>
          <a:ext cx="1374139" cy="1257300"/>
        </p:xfrm>
        <a:graphic>
          <a:graphicData uri="http://schemas.openxmlformats.org/drawingml/2006/table">
            <a:tbl>
              <a:tblPr firstRow="1" bandRow="1">
                <a:tableStyleId>{2D5ABB26-0587-4C30-8999-92F81FD0307C}</a:tableStyleId>
              </a:tblPr>
              <a:tblGrid>
                <a:gridCol w="436879"/>
                <a:gridCol w="426720"/>
                <a:gridCol w="510540"/>
              </a:tblGrid>
              <a:tr h="235504">
                <a:tc>
                  <a:txBody>
                    <a:bodyPr/>
                    <a:lstStyle/>
                    <a:p>
                      <a:pPr algn="ctr"/>
                      <a:r>
                        <a:rPr lang="en-US" sz="1200" dirty="0" smtClean="0">
                          <a:latin typeface="Arial Narrow" panose="020B0606020202030204" pitchFamily="34" charset="0"/>
                        </a:rPr>
                        <a:t>A</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smtClean="0">
                          <a:latin typeface="Arial Narrow" panose="020B0606020202030204" pitchFamily="34" charset="0"/>
                        </a:rPr>
                        <a:t>B</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smtClean="0">
                          <a:latin typeface="Arial Narrow" panose="020B0606020202030204" pitchFamily="34" charset="0"/>
                        </a:rPr>
                        <a:t>A&amp;B</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235504">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35504">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00017">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35504">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684962" y="3780849"/>
            <a:ext cx="2788488" cy="276999"/>
          </a:xfrm>
          <a:prstGeom prst="rect">
            <a:avLst/>
          </a:prstGeom>
          <a:noFill/>
        </p:spPr>
        <p:txBody>
          <a:bodyPr wrap="square" rtlCol="0">
            <a:spAutoFit/>
          </a:bodyPr>
          <a:lstStyle/>
          <a:p>
            <a:r>
              <a:rPr lang="en-US" sz="1200" b="1" dirty="0">
                <a:latin typeface="Arial Narrow" panose="020B0606020202030204" pitchFamily="34" charset="0"/>
              </a:rPr>
              <a:t>2</a:t>
            </a:r>
            <a:r>
              <a:rPr lang="en-US" sz="1200" b="1" dirty="0" smtClean="0">
                <a:latin typeface="Arial Narrow" panose="020B0606020202030204" pitchFamily="34" charset="0"/>
              </a:rPr>
              <a:t>. AND</a:t>
            </a:r>
            <a:endParaRPr lang="en-US" sz="1200" b="1" dirty="0">
              <a:latin typeface="Arial Narrow" panose="020B0606020202030204" pitchFamily="34" charset="0"/>
            </a:endParaRPr>
          </a:p>
        </p:txBody>
      </p:sp>
      <p:sp>
        <p:nvSpPr>
          <p:cNvPr id="11" name="Content Placeholder 2"/>
          <p:cNvSpPr>
            <a:spLocks noGrp="1"/>
          </p:cNvSpPr>
          <p:nvPr>
            <p:ph idx="1"/>
          </p:nvPr>
        </p:nvSpPr>
        <p:spPr>
          <a:xfrm>
            <a:off x="2379331" y="4516193"/>
            <a:ext cx="1343228" cy="679565"/>
          </a:xfrm>
        </p:spPr>
        <p:txBody>
          <a:bodyPr>
            <a:noAutofit/>
          </a:bodyPr>
          <a:lstStyle/>
          <a:p>
            <a:pPr marL="0" indent="0">
              <a:spcBef>
                <a:spcPts val="0"/>
              </a:spcBef>
              <a:buNone/>
            </a:pPr>
            <a:r>
              <a:rPr lang="en-US" sz="1200" dirty="0" smtClean="0">
                <a:latin typeface="Arial Narrow" panose="020B0606020202030204" pitchFamily="34" charset="0"/>
              </a:rPr>
              <a:t>             </a:t>
            </a:r>
            <a:r>
              <a:rPr lang="vi-VN" sz="1200" dirty="0" smtClean="0"/>
              <a:t>0110</a:t>
            </a:r>
            <a:endParaRPr lang="en-US" sz="1200" dirty="0" smtClean="0">
              <a:latin typeface="Arial Narrow" panose="020B0606020202030204" pitchFamily="34" charset="0"/>
            </a:endParaRPr>
          </a:p>
          <a:p>
            <a:pPr marL="0" indent="0">
              <a:spcBef>
                <a:spcPts val="0"/>
              </a:spcBef>
              <a:buNone/>
            </a:pPr>
            <a:r>
              <a:rPr lang="en-GB" sz="1200" dirty="0"/>
              <a:t> </a:t>
            </a:r>
            <a:r>
              <a:rPr lang="en-GB" sz="1200" dirty="0" smtClean="0"/>
              <a:t>            </a:t>
            </a:r>
            <a:r>
              <a:rPr lang="vi-VN" sz="1200" dirty="0" smtClean="0"/>
              <a:t>1101 </a:t>
            </a:r>
            <a:endParaRPr lang="en-US" sz="1200" dirty="0" smtClean="0">
              <a:latin typeface="Arial Narrow" panose="020B0606020202030204" pitchFamily="34" charset="0"/>
            </a:endParaRPr>
          </a:p>
          <a:p>
            <a:pPr marL="0" indent="0">
              <a:spcBef>
                <a:spcPts val="0"/>
              </a:spcBef>
              <a:buNone/>
            </a:pPr>
            <a:r>
              <a:rPr lang="en-US" sz="1200" dirty="0">
                <a:latin typeface="Arial Narrow" panose="020B0606020202030204" pitchFamily="34" charset="0"/>
              </a:rPr>
              <a:t> </a:t>
            </a:r>
            <a:r>
              <a:rPr lang="en-US" sz="1200" dirty="0" smtClean="0">
                <a:latin typeface="Arial Narrow" panose="020B0606020202030204" pitchFamily="34" charset="0"/>
              </a:rPr>
              <a:t>   </a:t>
            </a:r>
            <a:r>
              <a:rPr lang="en-US" sz="1200" dirty="0" smtClean="0">
                <a:latin typeface="Arial Narrow" panose="020B0606020202030204" pitchFamily="34" charset="0"/>
              </a:rPr>
              <a:t>     </a:t>
            </a:r>
            <a:r>
              <a:rPr lang="vi-VN" sz="1200" dirty="0" smtClean="0"/>
              <a:t>= 0100</a:t>
            </a:r>
            <a:endParaRPr lang="en-US" sz="1200" dirty="0">
              <a:latin typeface="Arial Narrow" panose="020B0606020202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3224420849"/>
              </p:ext>
            </p:extLst>
          </p:nvPr>
        </p:nvGraphicFramePr>
        <p:xfrm>
          <a:off x="5260152" y="1971303"/>
          <a:ext cx="1492256" cy="1181100"/>
        </p:xfrm>
        <a:graphic>
          <a:graphicData uri="http://schemas.openxmlformats.org/drawingml/2006/table">
            <a:tbl>
              <a:tblPr firstRow="1" bandRow="1">
                <a:tableStyleId>{2D5ABB26-0587-4C30-8999-92F81FD0307C}</a:tableStyleId>
              </a:tblPr>
              <a:tblGrid>
                <a:gridCol w="443736"/>
                <a:gridCol w="515100"/>
                <a:gridCol w="533420"/>
              </a:tblGrid>
              <a:tr h="225220">
                <a:tc>
                  <a:txBody>
                    <a:bodyPr/>
                    <a:lstStyle/>
                    <a:p>
                      <a:pPr algn="ctr"/>
                      <a:r>
                        <a:rPr lang="en-US" sz="1100" dirty="0" smtClean="0">
                          <a:latin typeface="Arial Narrow" panose="020B0606020202030204" pitchFamily="34" charset="0"/>
                        </a:rPr>
                        <a:t>A</a:t>
                      </a:r>
                      <a:endParaRPr lang="en-US" sz="11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100" dirty="0" smtClean="0">
                          <a:latin typeface="Arial Narrow" panose="020B0606020202030204" pitchFamily="34" charset="0"/>
                        </a:rPr>
                        <a:t>B</a:t>
                      </a:r>
                      <a:endParaRPr lang="en-US" sz="11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100" dirty="0" smtClean="0">
                          <a:latin typeface="Arial Narrow" panose="020B0606020202030204" pitchFamily="34" charset="0"/>
                        </a:rPr>
                        <a:t>A or B</a:t>
                      </a:r>
                      <a:endParaRPr lang="en-US" sz="11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225220">
                <a:tc>
                  <a:txBody>
                    <a:bodyPr/>
                    <a:lstStyle/>
                    <a:p>
                      <a:pPr algn="ctr"/>
                      <a:r>
                        <a:rPr lang="en-US" sz="1100" dirty="0" smtClean="0">
                          <a:latin typeface="Arial Narrow" panose="020B0606020202030204" pitchFamily="34" charset="0"/>
                        </a:rPr>
                        <a:t>0</a:t>
                      </a:r>
                      <a:endParaRPr lang="en-US" sz="11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100" dirty="0" smtClean="0">
                          <a:latin typeface="Arial Narrow" panose="020B0606020202030204" pitchFamily="34" charset="0"/>
                        </a:rPr>
                        <a:t>0</a:t>
                      </a:r>
                      <a:endParaRPr lang="en-US" sz="11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100" dirty="0" smtClean="0">
                          <a:latin typeface="Arial Narrow" panose="020B0606020202030204" pitchFamily="34" charset="0"/>
                        </a:rPr>
                        <a:t>0</a:t>
                      </a:r>
                      <a:endParaRPr lang="en-US" sz="11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25220">
                <a:tc>
                  <a:txBody>
                    <a:bodyPr/>
                    <a:lstStyle/>
                    <a:p>
                      <a:pPr algn="ctr"/>
                      <a:r>
                        <a:rPr lang="en-US" sz="1100" dirty="0" smtClean="0">
                          <a:latin typeface="Arial Narrow" panose="020B0606020202030204" pitchFamily="34" charset="0"/>
                        </a:rPr>
                        <a:t>0</a:t>
                      </a:r>
                      <a:endParaRPr lang="en-US" sz="11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100" dirty="0" smtClean="0">
                          <a:latin typeface="Arial Narrow" panose="020B0606020202030204" pitchFamily="34" charset="0"/>
                        </a:rPr>
                        <a:t>1</a:t>
                      </a:r>
                      <a:endParaRPr lang="en-US" sz="11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100" dirty="0" smtClean="0">
                          <a:latin typeface="Arial Narrow" panose="020B0606020202030204" pitchFamily="34" charset="0"/>
                        </a:rPr>
                        <a:t>1</a:t>
                      </a:r>
                      <a:endParaRPr lang="en-US" sz="11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25220">
                <a:tc>
                  <a:txBody>
                    <a:bodyPr/>
                    <a:lstStyle/>
                    <a:p>
                      <a:pPr algn="ctr"/>
                      <a:r>
                        <a:rPr lang="en-US" sz="1100" dirty="0" smtClean="0">
                          <a:latin typeface="Arial Narrow" panose="020B0606020202030204" pitchFamily="34" charset="0"/>
                        </a:rPr>
                        <a:t>1</a:t>
                      </a:r>
                      <a:endParaRPr lang="en-US" sz="11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100" dirty="0" smtClean="0">
                          <a:latin typeface="Arial Narrow" panose="020B0606020202030204" pitchFamily="34" charset="0"/>
                        </a:rPr>
                        <a:t>0</a:t>
                      </a:r>
                      <a:endParaRPr lang="en-US" sz="11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100" dirty="0" smtClean="0">
                          <a:latin typeface="Arial Narrow" panose="020B0606020202030204" pitchFamily="34" charset="0"/>
                        </a:rPr>
                        <a:t>1</a:t>
                      </a:r>
                      <a:endParaRPr lang="en-US" sz="11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25220">
                <a:tc>
                  <a:txBody>
                    <a:bodyPr/>
                    <a:lstStyle/>
                    <a:p>
                      <a:pPr algn="ctr"/>
                      <a:r>
                        <a:rPr lang="en-US" sz="1100" dirty="0" smtClean="0">
                          <a:latin typeface="Arial Narrow" panose="020B0606020202030204" pitchFamily="34" charset="0"/>
                        </a:rPr>
                        <a:t>1</a:t>
                      </a:r>
                      <a:endParaRPr lang="en-US" sz="11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100" dirty="0" smtClean="0">
                          <a:latin typeface="Arial Narrow" panose="020B0606020202030204" pitchFamily="34" charset="0"/>
                        </a:rPr>
                        <a:t>1</a:t>
                      </a:r>
                      <a:endParaRPr lang="en-US" sz="11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100" dirty="0" smtClean="0">
                          <a:latin typeface="Arial Narrow" panose="020B0606020202030204" pitchFamily="34" charset="0"/>
                        </a:rPr>
                        <a:t>1</a:t>
                      </a:r>
                      <a:endParaRPr lang="en-US" sz="11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
        <p:nvSpPr>
          <p:cNvPr id="13" name="Rectangle 12"/>
          <p:cNvSpPr/>
          <p:nvPr/>
        </p:nvSpPr>
        <p:spPr>
          <a:xfrm>
            <a:off x="6531429" y="2379148"/>
            <a:ext cx="1302965" cy="646331"/>
          </a:xfrm>
          <a:prstGeom prst="rect">
            <a:avLst/>
          </a:prstGeom>
        </p:spPr>
        <p:txBody>
          <a:bodyPr wrap="square">
            <a:spAutoFit/>
          </a:bodyPr>
          <a:lstStyle/>
          <a:p>
            <a:r>
              <a:rPr lang="en-US" sz="1200" dirty="0">
                <a:latin typeface="Arial Narrow" panose="020B0606020202030204" pitchFamily="34" charset="0"/>
              </a:rPr>
              <a:t> </a:t>
            </a:r>
            <a:r>
              <a:rPr lang="en-US" sz="1200" dirty="0" smtClean="0">
                <a:latin typeface="Arial Narrow" panose="020B0606020202030204" pitchFamily="34" charset="0"/>
              </a:rPr>
              <a:t>               </a:t>
            </a:r>
            <a:r>
              <a:rPr lang="vi-VN" sz="1200" dirty="0" smtClean="0"/>
              <a:t>0110</a:t>
            </a:r>
            <a:endParaRPr lang="en-US" sz="1200" dirty="0">
              <a:latin typeface="Arial Narrow" panose="020B0606020202030204" pitchFamily="34" charset="0"/>
            </a:endParaRPr>
          </a:p>
          <a:p>
            <a:r>
              <a:rPr lang="en-US" sz="1200" dirty="0">
                <a:latin typeface="Arial Narrow" panose="020B0606020202030204" pitchFamily="34" charset="0"/>
              </a:rPr>
              <a:t> </a:t>
            </a:r>
            <a:r>
              <a:rPr lang="en-US" sz="1200" dirty="0" smtClean="0">
                <a:latin typeface="Arial Narrow" panose="020B0606020202030204" pitchFamily="34" charset="0"/>
              </a:rPr>
              <a:t>               </a:t>
            </a:r>
            <a:r>
              <a:rPr lang="vi-VN" sz="1200" dirty="0" smtClean="0"/>
              <a:t>1010</a:t>
            </a:r>
            <a:endParaRPr lang="en-US" sz="1200" dirty="0">
              <a:latin typeface="Arial Narrow" panose="020B0606020202030204" pitchFamily="34" charset="0"/>
            </a:endParaRPr>
          </a:p>
          <a:p>
            <a:r>
              <a:rPr lang="en-US" sz="1200" dirty="0">
                <a:latin typeface="Arial Narrow" panose="020B0606020202030204" pitchFamily="34" charset="0"/>
              </a:rPr>
              <a:t>            </a:t>
            </a:r>
            <a:r>
              <a:rPr lang="en-US" sz="1200" dirty="0" smtClean="0">
                <a:latin typeface="Arial Narrow" panose="020B0606020202030204" pitchFamily="34" charset="0"/>
              </a:rPr>
              <a:t> = </a:t>
            </a:r>
            <a:r>
              <a:rPr lang="vi-VN" sz="1200" dirty="0"/>
              <a:t>1110</a:t>
            </a:r>
            <a:endParaRPr lang="en-US" sz="1200" dirty="0">
              <a:latin typeface="Arial Narrow" panose="020B0606020202030204" pitchFamily="34" charset="0"/>
            </a:endParaRPr>
          </a:p>
        </p:txBody>
      </p:sp>
      <p:sp>
        <p:nvSpPr>
          <p:cNvPr id="14" name="TextBox 13"/>
          <p:cNvSpPr txBox="1"/>
          <p:nvPr/>
        </p:nvSpPr>
        <p:spPr>
          <a:xfrm>
            <a:off x="4930238" y="1612553"/>
            <a:ext cx="2788488" cy="276999"/>
          </a:xfrm>
          <a:prstGeom prst="rect">
            <a:avLst/>
          </a:prstGeom>
          <a:noFill/>
        </p:spPr>
        <p:txBody>
          <a:bodyPr wrap="square" rtlCol="0">
            <a:spAutoFit/>
          </a:bodyPr>
          <a:lstStyle/>
          <a:p>
            <a:r>
              <a:rPr lang="en-US" sz="1200" b="1" dirty="0">
                <a:latin typeface="Arial Narrow" panose="020B0606020202030204" pitchFamily="34" charset="0"/>
              </a:rPr>
              <a:t>3</a:t>
            </a:r>
            <a:r>
              <a:rPr lang="en-US" sz="1200" b="1" dirty="0" smtClean="0">
                <a:latin typeface="Arial Narrow" panose="020B0606020202030204" pitchFamily="34" charset="0"/>
              </a:rPr>
              <a:t>. OR</a:t>
            </a:r>
            <a:endParaRPr lang="en-US" sz="1200" b="1" dirty="0">
              <a:latin typeface="Arial Narrow" panose="020B0606020202030204" pitchFamily="34" charset="0"/>
            </a:endParaRPr>
          </a:p>
        </p:txBody>
      </p:sp>
      <p:graphicFrame>
        <p:nvGraphicFramePr>
          <p:cNvPr id="16" name="Content Placeholder 3"/>
          <p:cNvGraphicFramePr>
            <a:graphicFrameLocks/>
          </p:cNvGraphicFramePr>
          <p:nvPr>
            <p:extLst>
              <p:ext uri="{D42A27DB-BD31-4B8C-83A1-F6EECF244321}">
                <p14:modId xmlns:p14="http://schemas.microsoft.com/office/powerpoint/2010/main" val="1438888861"/>
              </p:ext>
            </p:extLst>
          </p:nvPr>
        </p:nvGraphicFramePr>
        <p:xfrm>
          <a:off x="5224131" y="4138786"/>
          <a:ext cx="1477014" cy="1257300"/>
        </p:xfrm>
        <a:graphic>
          <a:graphicData uri="http://schemas.openxmlformats.org/drawingml/2006/table">
            <a:tbl>
              <a:tblPr firstRow="1" bandRow="1">
                <a:tableStyleId>{2D5ABB26-0587-4C30-8999-92F81FD0307C}</a:tableStyleId>
              </a:tblPr>
              <a:tblGrid>
                <a:gridCol w="406724"/>
                <a:gridCol w="383177"/>
                <a:gridCol w="687113"/>
              </a:tblGrid>
              <a:tr h="227277">
                <a:tc>
                  <a:txBody>
                    <a:bodyPr/>
                    <a:lstStyle/>
                    <a:p>
                      <a:pPr algn="ctr"/>
                      <a:r>
                        <a:rPr lang="en-US" sz="1200" dirty="0" smtClean="0">
                          <a:solidFill>
                            <a:schemeClr val="tx1"/>
                          </a:solidFill>
                          <a:latin typeface="Arial Narrow" panose="020B0606020202030204" pitchFamily="34" charset="0"/>
                        </a:rPr>
                        <a:t>A</a:t>
                      </a:r>
                      <a:endParaRPr lang="en-US" sz="1200" dirty="0">
                        <a:solidFill>
                          <a:schemeClr val="tx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smtClean="0">
                          <a:solidFill>
                            <a:schemeClr val="tx1"/>
                          </a:solidFill>
                          <a:latin typeface="Arial Narrow" panose="020B0606020202030204" pitchFamily="34" charset="0"/>
                        </a:rPr>
                        <a:t>B</a:t>
                      </a:r>
                      <a:endParaRPr lang="en-US" sz="1200" dirty="0">
                        <a:solidFill>
                          <a:schemeClr val="tx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smtClean="0">
                          <a:solidFill>
                            <a:schemeClr val="tx1"/>
                          </a:solidFill>
                          <a:latin typeface="Arial Narrow" panose="020B0606020202030204" pitchFamily="34" charset="0"/>
                        </a:rPr>
                        <a:t>A XOR B</a:t>
                      </a:r>
                      <a:endParaRPr lang="en-US" sz="1200" dirty="0">
                        <a:solidFill>
                          <a:schemeClr val="tx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227277">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27277">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27277">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27277">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
        <p:nvSpPr>
          <p:cNvPr id="17" name="Rectangle 16"/>
          <p:cNvSpPr/>
          <p:nvPr/>
        </p:nvSpPr>
        <p:spPr>
          <a:xfrm>
            <a:off x="6597553" y="4531580"/>
            <a:ext cx="1341120" cy="646331"/>
          </a:xfrm>
          <a:prstGeom prst="rect">
            <a:avLst/>
          </a:prstGeom>
        </p:spPr>
        <p:txBody>
          <a:bodyPr wrap="square">
            <a:spAutoFit/>
          </a:bodyPr>
          <a:lstStyle/>
          <a:p>
            <a:r>
              <a:rPr lang="en-US" sz="1200" dirty="0">
                <a:latin typeface="Arial Narrow" panose="020B0606020202030204" pitchFamily="34" charset="0"/>
              </a:rPr>
              <a:t>                </a:t>
            </a:r>
            <a:r>
              <a:rPr lang="vi-VN" sz="1200" dirty="0" smtClean="0"/>
              <a:t>1101  </a:t>
            </a:r>
            <a:endParaRPr lang="en-US" sz="1200" dirty="0">
              <a:latin typeface="Arial Narrow" panose="020B0606020202030204" pitchFamily="34" charset="0"/>
            </a:endParaRPr>
          </a:p>
          <a:p>
            <a:r>
              <a:rPr lang="en-GB" sz="1200" dirty="0" smtClean="0"/>
              <a:t>                </a:t>
            </a:r>
            <a:r>
              <a:rPr lang="vi-VN" sz="1200" dirty="0" smtClean="0"/>
              <a:t>1011</a:t>
            </a:r>
            <a:endParaRPr lang="en-US" sz="1200" dirty="0">
              <a:latin typeface="Arial Narrow" panose="020B0606020202030204" pitchFamily="34" charset="0"/>
            </a:endParaRPr>
          </a:p>
          <a:p>
            <a:r>
              <a:rPr lang="en-US" sz="1200" dirty="0">
                <a:latin typeface="Arial Narrow" panose="020B0606020202030204" pitchFamily="34" charset="0"/>
              </a:rPr>
              <a:t>            </a:t>
            </a:r>
            <a:r>
              <a:rPr lang="en-US" sz="1200" dirty="0" smtClean="0">
                <a:latin typeface="Arial Narrow" panose="020B0606020202030204" pitchFamily="34" charset="0"/>
              </a:rPr>
              <a:t> </a:t>
            </a:r>
            <a:r>
              <a:rPr lang="vi-VN" sz="1200" dirty="0" smtClean="0"/>
              <a:t>=</a:t>
            </a:r>
            <a:r>
              <a:rPr lang="en-US" sz="1200" dirty="0" smtClean="0">
                <a:latin typeface="Arial Narrow" panose="020B0606020202030204" pitchFamily="34" charset="0"/>
              </a:rPr>
              <a:t> </a:t>
            </a:r>
            <a:r>
              <a:rPr lang="vi-VN" sz="1200" dirty="0" smtClean="0"/>
              <a:t>0110</a:t>
            </a:r>
            <a:endParaRPr lang="en-US" sz="1200" dirty="0">
              <a:latin typeface="Arial Narrow" panose="020B0606020202030204" pitchFamily="34" charset="0"/>
            </a:endParaRPr>
          </a:p>
        </p:txBody>
      </p:sp>
      <p:sp>
        <p:nvSpPr>
          <p:cNvPr id="18" name="TextBox 17"/>
          <p:cNvSpPr txBox="1"/>
          <p:nvPr/>
        </p:nvSpPr>
        <p:spPr>
          <a:xfrm>
            <a:off x="4930238" y="3789024"/>
            <a:ext cx="2788488" cy="276999"/>
          </a:xfrm>
          <a:prstGeom prst="rect">
            <a:avLst/>
          </a:prstGeom>
          <a:noFill/>
        </p:spPr>
        <p:txBody>
          <a:bodyPr wrap="square" rtlCol="0">
            <a:spAutoFit/>
          </a:bodyPr>
          <a:lstStyle/>
          <a:p>
            <a:r>
              <a:rPr lang="en-US" sz="1200" b="1" dirty="0" smtClean="0">
                <a:latin typeface="Arial Narrow" panose="020B0606020202030204" pitchFamily="34" charset="0"/>
              </a:rPr>
              <a:t>4. XOR</a:t>
            </a:r>
            <a:endParaRPr lang="en-US" sz="1200" b="1" dirty="0">
              <a:latin typeface="Arial Narrow" panose="020B0606020202030204" pitchFamily="34" charset="0"/>
            </a:endParaRPr>
          </a:p>
        </p:txBody>
      </p:sp>
    </p:spTree>
    <p:extLst>
      <p:ext uri="{BB962C8B-B14F-4D97-AF65-F5344CB8AC3E}">
        <p14:creationId xmlns:p14="http://schemas.microsoft.com/office/powerpoint/2010/main" val="235832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724" y="2837080"/>
            <a:ext cx="7886700" cy="994172"/>
          </a:xfrm>
        </p:spPr>
        <p:txBody>
          <a:bodyPr>
            <a:noAutofit/>
          </a:bodyPr>
          <a:lstStyle/>
          <a:p>
            <a:pPr algn="ctr"/>
            <a:r>
              <a:rPr lang="en-US" sz="7200" dirty="0">
                <a:latin typeface="Arial Narrow" panose="020B0606020202030204" pitchFamily="34" charset="0"/>
              </a:rPr>
              <a:t>Q&amp;A</a:t>
            </a:r>
          </a:p>
        </p:txBody>
      </p:sp>
      <p:sp>
        <p:nvSpPr>
          <p:cNvPr id="3" name="Slide Number Placeholder 2"/>
          <p:cNvSpPr>
            <a:spLocks noGrp="1"/>
          </p:cNvSpPr>
          <p:nvPr>
            <p:ph type="sldNum" sz="quarter" idx="12"/>
          </p:nvPr>
        </p:nvSpPr>
        <p:spPr/>
        <p:txBody>
          <a:bodyPr/>
          <a:lstStyle/>
          <a:p>
            <a:fld id="{ADDD5DAE-49A1-4814-A2C0-857B1A97878B}" type="slidenum">
              <a:rPr lang="en-US" smtClean="0"/>
              <a:t>17</a:t>
            </a:fld>
            <a:endParaRPr lang="en-US"/>
          </a:p>
        </p:txBody>
      </p:sp>
      <p:pic>
        <p:nvPicPr>
          <p:cNvPr id="4" name="Picture 15" descr="C:\Users\Administrator\Desktop\BCG\BCG 3.0\로고\LG_CI_3D_RGB_Standard.png"/>
          <p:cNvPicPr>
            <a:picLocks noChangeAspect="1" noChangeArrowheads="1"/>
          </p:cNvPicPr>
          <p:nvPr/>
        </p:nvPicPr>
        <p:blipFill>
          <a:blip r:embed="rId2" cstate="print"/>
          <a:srcRect/>
          <a:stretch>
            <a:fillRect/>
          </a:stretch>
        </p:blipFill>
        <p:spPr bwMode="auto">
          <a:xfrm>
            <a:off x="8216943" y="5363045"/>
            <a:ext cx="781050" cy="552450"/>
          </a:xfrm>
          <a:prstGeom prst="rect">
            <a:avLst/>
          </a:prstGeom>
          <a:noFill/>
          <a:ln w="9525">
            <a:noFill/>
            <a:miter lim="800000"/>
            <a:headEnd/>
            <a:tailEnd/>
          </a:ln>
        </p:spPr>
      </p:pic>
    </p:spTree>
    <p:extLst>
      <p:ext uri="{BB962C8B-B14F-4D97-AF65-F5344CB8AC3E}">
        <p14:creationId xmlns:p14="http://schemas.microsoft.com/office/powerpoint/2010/main" val="2580206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8109" y="327861"/>
            <a:ext cx="6327476" cy="6327476"/>
          </a:xfrm>
        </p:spPr>
      </p:pic>
      <p:sp>
        <p:nvSpPr>
          <p:cNvPr id="3" name="Slide Number Placeholder 2"/>
          <p:cNvSpPr>
            <a:spLocks noGrp="1"/>
          </p:cNvSpPr>
          <p:nvPr>
            <p:ph type="sldNum" sz="quarter" idx="12"/>
          </p:nvPr>
        </p:nvSpPr>
        <p:spPr/>
        <p:txBody>
          <a:bodyPr/>
          <a:lstStyle/>
          <a:p>
            <a:fld id="{ADDD5DAE-49A1-4814-A2C0-857B1A97878B}" type="slidenum">
              <a:rPr lang="en-US" smtClean="0"/>
              <a:t>18</a:t>
            </a:fld>
            <a:endParaRPr lang="en-US"/>
          </a:p>
        </p:txBody>
      </p:sp>
    </p:spTree>
    <p:extLst>
      <p:ext uri="{BB962C8B-B14F-4D97-AF65-F5344CB8AC3E}">
        <p14:creationId xmlns:p14="http://schemas.microsoft.com/office/powerpoint/2010/main" val="42743456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42C97B27-A07A-4CA4-976D-CEDB1812FF80}"/>
              </a:ext>
            </a:extLst>
          </p:cNvPr>
          <p:cNvGrpSpPr/>
          <p:nvPr/>
        </p:nvGrpSpPr>
        <p:grpSpPr>
          <a:xfrm>
            <a:off x="-12362" y="-3010"/>
            <a:ext cx="9156362" cy="6864021"/>
            <a:chOff x="-16482" y="-1147015"/>
            <a:chExt cx="12208482" cy="9152030"/>
          </a:xfrm>
        </p:grpSpPr>
        <p:sp>
          <p:nvSpPr>
            <p:cNvPr id="3" name="Arc 2">
              <a:extLst>
                <a:ext uri="{FF2B5EF4-FFF2-40B4-BE49-F238E27FC236}">
                  <a16:creationId xmlns="" xmlns:a16="http://schemas.microsoft.com/office/drawing/2014/main" id="{1054B428-EDD4-4B22-A393-FF294D1FD721}"/>
                </a:ext>
              </a:extLst>
            </p:cNvPr>
            <p:cNvSpPr/>
            <p:nvPr/>
          </p:nvSpPr>
          <p:spPr>
            <a:xfrm>
              <a:off x="1907970" y="3107115"/>
              <a:ext cx="1765988" cy="1765988"/>
            </a:xfrm>
            <a:prstGeom prst="arc">
              <a:avLst>
                <a:gd name="adj1" fmla="val 10793925"/>
                <a:gd name="adj2" fmla="val 48085"/>
              </a:avLst>
            </a:prstGeom>
            <a:noFill/>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350"/>
            </a:p>
          </p:txBody>
        </p:sp>
        <p:cxnSp>
          <p:nvCxnSpPr>
            <p:cNvPr id="27" name="Straight Connector 26">
              <a:extLst>
                <a:ext uri="{FF2B5EF4-FFF2-40B4-BE49-F238E27FC236}">
                  <a16:creationId xmlns="" xmlns:a16="http://schemas.microsoft.com/office/drawing/2014/main" id="{93746B29-193C-47FE-B4CD-BDF40CB872E2}"/>
                </a:ext>
              </a:extLst>
            </p:cNvPr>
            <p:cNvCxnSpPr>
              <a:cxnSpLocks/>
            </p:cNvCxnSpPr>
            <p:nvPr/>
          </p:nvCxnSpPr>
          <p:spPr>
            <a:xfrm flipV="1">
              <a:off x="5267691" y="978924"/>
              <a:ext cx="0" cy="7022076"/>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id="{54EB1ECC-4788-42BF-AD57-D79FE8ABDFAD}"/>
                </a:ext>
              </a:extLst>
            </p:cNvPr>
            <p:cNvCxnSpPr/>
            <p:nvPr/>
          </p:nvCxnSpPr>
          <p:spPr>
            <a:xfrm flipV="1">
              <a:off x="2803891" y="978923"/>
              <a:ext cx="0" cy="257694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 xmlns:a16="http://schemas.microsoft.com/office/drawing/2014/main" id="{69649B26-5A91-46B4-AED2-C8BF193EB23F}"/>
                </a:ext>
              </a:extLst>
            </p:cNvPr>
            <p:cNvSpPr/>
            <p:nvPr/>
          </p:nvSpPr>
          <p:spPr>
            <a:xfrm>
              <a:off x="2067198" y="3283413"/>
              <a:ext cx="1447531" cy="1447531"/>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6" name="Rectangle: Rounded Corners 5">
              <a:extLst>
                <a:ext uri="{FF2B5EF4-FFF2-40B4-BE49-F238E27FC236}">
                  <a16:creationId xmlns="" xmlns:a16="http://schemas.microsoft.com/office/drawing/2014/main" id="{841E14AD-C91D-4513-8672-B7266E352F4C}"/>
                </a:ext>
              </a:extLst>
            </p:cNvPr>
            <p:cNvSpPr/>
            <p:nvPr/>
          </p:nvSpPr>
          <p:spPr>
            <a:xfrm>
              <a:off x="1907970" y="527775"/>
              <a:ext cx="3999341" cy="760021"/>
            </a:xfrm>
            <a:prstGeom prst="roundRect">
              <a:avLst>
                <a:gd name="adj" fmla="val 50000"/>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cxnSp>
          <p:nvCxnSpPr>
            <p:cNvPr id="13" name="Straight Connector 12">
              <a:extLst>
                <a:ext uri="{FF2B5EF4-FFF2-40B4-BE49-F238E27FC236}">
                  <a16:creationId xmlns="" xmlns:a16="http://schemas.microsoft.com/office/drawing/2014/main" id="{D1071910-E7CE-4CAC-9BB7-0A54E6BE8F54}"/>
                </a:ext>
              </a:extLst>
            </p:cNvPr>
            <p:cNvCxnSpPr/>
            <p:nvPr/>
          </p:nvCxnSpPr>
          <p:spPr>
            <a:xfrm>
              <a:off x="5371375" y="1920337"/>
              <a:ext cx="906780" cy="0"/>
            </a:xfrm>
            <a:prstGeom prst="line">
              <a:avLst/>
            </a:prstGeom>
            <a:ln w="22225">
              <a:solidFill>
                <a:schemeClr val="tx1">
                  <a:lumMod val="95000"/>
                  <a:lumOff val="5000"/>
                </a:schemeClr>
              </a:solidFill>
              <a:tailEnd type="oval" w="med" len="med"/>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 xmlns:a16="http://schemas.microsoft.com/office/drawing/2014/main" id="{0E02B685-4EC9-482F-B651-EF1C4B43E551}"/>
                </a:ext>
              </a:extLst>
            </p:cNvPr>
            <p:cNvSpPr/>
            <p:nvPr/>
          </p:nvSpPr>
          <p:spPr>
            <a:xfrm>
              <a:off x="4946033" y="1573280"/>
              <a:ext cx="694115" cy="69411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0" name="Oval 29">
              <a:extLst>
                <a:ext uri="{FF2B5EF4-FFF2-40B4-BE49-F238E27FC236}">
                  <a16:creationId xmlns="" xmlns:a16="http://schemas.microsoft.com/office/drawing/2014/main" id="{FE93F483-60E3-485D-A5A1-3147C8167AF0}"/>
                </a:ext>
              </a:extLst>
            </p:cNvPr>
            <p:cNvSpPr/>
            <p:nvPr/>
          </p:nvSpPr>
          <p:spPr>
            <a:xfrm>
              <a:off x="5008096" y="1635343"/>
              <a:ext cx="569988" cy="569988"/>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cxnSp>
          <p:nvCxnSpPr>
            <p:cNvPr id="35" name="Straight Connector 34">
              <a:extLst>
                <a:ext uri="{FF2B5EF4-FFF2-40B4-BE49-F238E27FC236}">
                  <a16:creationId xmlns="" xmlns:a16="http://schemas.microsoft.com/office/drawing/2014/main" id="{349E1D41-5C75-4EA6-BBA5-5F9C15F2B150}"/>
                </a:ext>
              </a:extLst>
            </p:cNvPr>
            <p:cNvCxnSpPr/>
            <p:nvPr/>
          </p:nvCxnSpPr>
          <p:spPr>
            <a:xfrm>
              <a:off x="5371375" y="3024606"/>
              <a:ext cx="906780" cy="0"/>
            </a:xfrm>
            <a:prstGeom prst="line">
              <a:avLst/>
            </a:prstGeom>
            <a:ln w="22225">
              <a:solidFill>
                <a:schemeClr val="tx1">
                  <a:lumMod val="95000"/>
                  <a:lumOff val="5000"/>
                </a:schemeClr>
              </a:solidFill>
              <a:tailEnd type="oval" w="med" len="med"/>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 xmlns:a16="http://schemas.microsoft.com/office/drawing/2014/main" id="{4C42360D-7A1A-4D08-910A-0D17EF42F240}"/>
                </a:ext>
              </a:extLst>
            </p:cNvPr>
            <p:cNvSpPr/>
            <p:nvPr/>
          </p:nvSpPr>
          <p:spPr>
            <a:xfrm>
              <a:off x="4946033" y="2677549"/>
              <a:ext cx="694115" cy="6941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7" name="Oval 36">
              <a:extLst>
                <a:ext uri="{FF2B5EF4-FFF2-40B4-BE49-F238E27FC236}">
                  <a16:creationId xmlns="" xmlns:a16="http://schemas.microsoft.com/office/drawing/2014/main" id="{33ED34E5-B365-48C9-ACA3-6D0A2BCB24C2}"/>
                </a:ext>
              </a:extLst>
            </p:cNvPr>
            <p:cNvSpPr/>
            <p:nvPr/>
          </p:nvSpPr>
          <p:spPr>
            <a:xfrm>
              <a:off x="5008096" y="2739612"/>
              <a:ext cx="569988" cy="569988"/>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cxnSp>
          <p:nvCxnSpPr>
            <p:cNvPr id="39" name="Straight Connector 38">
              <a:extLst>
                <a:ext uri="{FF2B5EF4-FFF2-40B4-BE49-F238E27FC236}">
                  <a16:creationId xmlns="" xmlns:a16="http://schemas.microsoft.com/office/drawing/2014/main" id="{54E866D9-8DCF-4D57-B1E8-3B9FED4DC8E8}"/>
                </a:ext>
              </a:extLst>
            </p:cNvPr>
            <p:cNvCxnSpPr/>
            <p:nvPr/>
          </p:nvCxnSpPr>
          <p:spPr>
            <a:xfrm>
              <a:off x="5371375" y="4128875"/>
              <a:ext cx="906780" cy="0"/>
            </a:xfrm>
            <a:prstGeom prst="line">
              <a:avLst/>
            </a:prstGeom>
            <a:ln w="22225">
              <a:solidFill>
                <a:schemeClr val="tx1">
                  <a:lumMod val="95000"/>
                  <a:lumOff val="5000"/>
                </a:schemeClr>
              </a:solidFill>
              <a:tailEnd type="oval" w="med" len="med"/>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 xmlns:a16="http://schemas.microsoft.com/office/drawing/2014/main" id="{23A6FA99-0B2B-43E9-830B-C3A70FCDB6D2}"/>
                </a:ext>
              </a:extLst>
            </p:cNvPr>
            <p:cNvSpPr/>
            <p:nvPr/>
          </p:nvSpPr>
          <p:spPr>
            <a:xfrm>
              <a:off x="4946033" y="3781818"/>
              <a:ext cx="694115" cy="69411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1" name="Oval 40">
              <a:extLst>
                <a:ext uri="{FF2B5EF4-FFF2-40B4-BE49-F238E27FC236}">
                  <a16:creationId xmlns="" xmlns:a16="http://schemas.microsoft.com/office/drawing/2014/main" id="{A414C01C-9993-42B7-BEB5-1E44819A72CD}"/>
                </a:ext>
              </a:extLst>
            </p:cNvPr>
            <p:cNvSpPr/>
            <p:nvPr/>
          </p:nvSpPr>
          <p:spPr>
            <a:xfrm>
              <a:off x="5008096" y="3843881"/>
              <a:ext cx="569988" cy="569988"/>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cxnSp>
          <p:nvCxnSpPr>
            <p:cNvPr id="43" name="Straight Connector 42">
              <a:extLst>
                <a:ext uri="{FF2B5EF4-FFF2-40B4-BE49-F238E27FC236}">
                  <a16:creationId xmlns="" xmlns:a16="http://schemas.microsoft.com/office/drawing/2014/main" id="{72A43C42-E53C-4C5D-B2BC-BB4A3091F3AE}"/>
                </a:ext>
              </a:extLst>
            </p:cNvPr>
            <p:cNvCxnSpPr/>
            <p:nvPr/>
          </p:nvCxnSpPr>
          <p:spPr>
            <a:xfrm>
              <a:off x="5371375" y="5233144"/>
              <a:ext cx="906780" cy="0"/>
            </a:xfrm>
            <a:prstGeom prst="line">
              <a:avLst/>
            </a:prstGeom>
            <a:ln w="22225">
              <a:solidFill>
                <a:schemeClr val="tx1">
                  <a:lumMod val="95000"/>
                  <a:lumOff val="5000"/>
                </a:schemeClr>
              </a:solidFill>
              <a:tailEnd type="oval" w="med" len="med"/>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 xmlns:a16="http://schemas.microsoft.com/office/drawing/2014/main" id="{E3F8DE78-6CBF-4D0C-A9BB-5D97B8FB10E3}"/>
                </a:ext>
              </a:extLst>
            </p:cNvPr>
            <p:cNvSpPr/>
            <p:nvPr/>
          </p:nvSpPr>
          <p:spPr>
            <a:xfrm>
              <a:off x="4946033" y="4886087"/>
              <a:ext cx="694115" cy="6941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5" name="Oval 44">
              <a:extLst>
                <a:ext uri="{FF2B5EF4-FFF2-40B4-BE49-F238E27FC236}">
                  <a16:creationId xmlns="" xmlns:a16="http://schemas.microsoft.com/office/drawing/2014/main" id="{69F5F7F1-3CE2-43AF-9CDB-9F6A5BBB60FC}"/>
                </a:ext>
              </a:extLst>
            </p:cNvPr>
            <p:cNvSpPr/>
            <p:nvPr/>
          </p:nvSpPr>
          <p:spPr>
            <a:xfrm>
              <a:off x="5008096" y="4948150"/>
              <a:ext cx="569988" cy="569988"/>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cxnSp>
          <p:nvCxnSpPr>
            <p:cNvPr id="47" name="Straight Connector 46">
              <a:extLst>
                <a:ext uri="{FF2B5EF4-FFF2-40B4-BE49-F238E27FC236}">
                  <a16:creationId xmlns="" xmlns:a16="http://schemas.microsoft.com/office/drawing/2014/main" id="{810CDA11-F316-4E68-921E-EE82A7934C26}"/>
                </a:ext>
              </a:extLst>
            </p:cNvPr>
            <p:cNvCxnSpPr/>
            <p:nvPr/>
          </p:nvCxnSpPr>
          <p:spPr>
            <a:xfrm>
              <a:off x="5371375" y="6337413"/>
              <a:ext cx="906780" cy="0"/>
            </a:xfrm>
            <a:prstGeom prst="line">
              <a:avLst/>
            </a:prstGeom>
            <a:ln w="22225">
              <a:solidFill>
                <a:schemeClr val="tx1">
                  <a:lumMod val="95000"/>
                  <a:lumOff val="5000"/>
                </a:schemeClr>
              </a:solidFill>
              <a:tailEnd type="oval" w="med" len="med"/>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 xmlns:a16="http://schemas.microsoft.com/office/drawing/2014/main" id="{CA0D3F0D-E3B4-47F8-8941-56B66D307E2E}"/>
                </a:ext>
              </a:extLst>
            </p:cNvPr>
            <p:cNvSpPr/>
            <p:nvPr/>
          </p:nvSpPr>
          <p:spPr>
            <a:xfrm>
              <a:off x="4946033" y="5990356"/>
              <a:ext cx="694115" cy="69411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9" name="Oval 48">
              <a:extLst>
                <a:ext uri="{FF2B5EF4-FFF2-40B4-BE49-F238E27FC236}">
                  <a16:creationId xmlns="" xmlns:a16="http://schemas.microsoft.com/office/drawing/2014/main" id="{4FD896D7-F507-4DCB-B3A9-51D8984A8F4A}"/>
                </a:ext>
              </a:extLst>
            </p:cNvPr>
            <p:cNvSpPr/>
            <p:nvPr/>
          </p:nvSpPr>
          <p:spPr>
            <a:xfrm>
              <a:off x="5008096" y="6052419"/>
              <a:ext cx="569988" cy="569988"/>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50" name="Oval 49">
              <a:extLst>
                <a:ext uri="{FF2B5EF4-FFF2-40B4-BE49-F238E27FC236}">
                  <a16:creationId xmlns="" xmlns:a16="http://schemas.microsoft.com/office/drawing/2014/main" id="{98C85150-C4E1-4C8F-B210-250D89A3CC21}"/>
                </a:ext>
              </a:extLst>
            </p:cNvPr>
            <p:cNvSpPr/>
            <p:nvPr/>
          </p:nvSpPr>
          <p:spPr>
            <a:xfrm>
              <a:off x="2233787" y="3436912"/>
              <a:ext cx="1140207" cy="1140207"/>
            </a:xfrm>
            <a:prstGeom prst="ellipse">
              <a:avLst/>
            </a:prstGeom>
            <a:solidFill>
              <a:schemeClr val="bg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5" name="TextBox 14">
              <a:extLst>
                <a:ext uri="{FF2B5EF4-FFF2-40B4-BE49-F238E27FC236}">
                  <a16:creationId xmlns="" xmlns:a16="http://schemas.microsoft.com/office/drawing/2014/main" id="{2D6ECD7C-9FD8-46B2-BC84-EACCC63A77EA}"/>
                </a:ext>
              </a:extLst>
            </p:cNvPr>
            <p:cNvSpPr txBox="1"/>
            <p:nvPr/>
          </p:nvSpPr>
          <p:spPr>
            <a:xfrm>
              <a:off x="5064502" y="1733243"/>
              <a:ext cx="502701" cy="400109"/>
            </a:xfrm>
            <a:prstGeom prst="rect">
              <a:avLst/>
            </a:prstGeom>
            <a:noFill/>
          </p:spPr>
          <p:txBody>
            <a:bodyPr wrap="none" rtlCol="0">
              <a:spAutoFit/>
            </a:bodyPr>
            <a:lstStyle/>
            <a:p>
              <a:r>
                <a:rPr lang="en-US" sz="1350" dirty="0">
                  <a:latin typeface="Cambria" panose="02040503050406030204" pitchFamily="18" charset="0"/>
                  <a:ea typeface="Cambria" panose="02040503050406030204" pitchFamily="18" charset="0"/>
                </a:rPr>
                <a:t>01</a:t>
              </a:r>
              <a:endParaRPr lang="en-IN" sz="1350" dirty="0">
                <a:latin typeface="Cambria" panose="02040503050406030204" pitchFamily="18" charset="0"/>
                <a:ea typeface="Cambria" panose="02040503050406030204" pitchFamily="18" charset="0"/>
              </a:endParaRPr>
            </a:p>
          </p:txBody>
        </p:sp>
        <p:sp>
          <p:nvSpPr>
            <p:cNvPr id="52" name="TextBox 51">
              <a:extLst>
                <a:ext uri="{FF2B5EF4-FFF2-40B4-BE49-F238E27FC236}">
                  <a16:creationId xmlns="" xmlns:a16="http://schemas.microsoft.com/office/drawing/2014/main" id="{334FD4DB-C3A0-4096-AAEB-F862677DB445}"/>
                </a:ext>
              </a:extLst>
            </p:cNvPr>
            <p:cNvSpPr txBox="1"/>
            <p:nvPr/>
          </p:nvSpPr>
          <p:spPr>
            <a:xfrm>
              <a:off x="5064502" y="2837511"/>
              <a:ext cx="502701" cy="400109"/>
            </a:xfrm>
            <a:prstGeom prst="rect">
              <a:avLst/>
            </a:prstGeom>
            <a:noFill/>
          </p:spPr>
          <p:txBody>
            <a:bodyPr wrap="none" rtlCol="0">
              <a:spAutoFit/>
            </a:bodyPr>
            <a:lstStyle/>
            <a:p>
              <a:r>
                <a:rPr lang="en-US" sz="1350" dirty="0">
                  <a:latin typeface="Cambria" panose="02040503050406030204" pitchFamily="18" charset="0"/>
                  <a:ea typeface="Cambria" panose="02040503050406030204" pitchFamily="18" charset="0"/>
                </a:rPr>
                <a:t>02</a:t>
              </a:r>
              <a:endParaRPr lang="en-IN" sz="1350" dirty="0">
                <a:latin typeface="Cambria" panose="02040503050406030204" pitchFamily="18" charset="0"/>
                <a:ea typeface="Cambria" panose="02040503050406030204" pitchFamily="18" charset="0"/>
              </a:endParaRPr>
            </a:p>
          </p:txBody>
        </p:sp>
        <p:sp>
          <p:nvSpPr>
            <p:cNvPr id="53" name="TextBox 52">
              <a:extLst>
                <a:ext uri="{FF2B5EF4-FFF2-40B4-BE49-F238E27FC236}">
                  <a16:creationId xmlns="" xmlns:a16="http://schemas.microsoft.com/office/drawing/2014/main" id="{7F1F77CE-AF39-42A4-9076-695D3441E12E}"/>
                </a:ext>
              </a:extLst>
            </p:cNvPr>
            <p:cNvSpPr txBox="1"/>
            <p:nvPr/>
          </p:nvSpPr>
          <p:spPr>
            <a:xfrm>
              <a:off x="5064502" y="3941779"/>
              <a:ext cx="502701" cy="400109"/>
            </a:xfrm>
            <a:prstGeom prst="rect">
              <a:avLst/>
            </a:prstGeom>
            <a:noFill/>
          </p:spPr>
          <p:txBody>
            <a:bodyPr wrap="none" rtlCol="0">
              <a:spAutoFit/>
            </a:bodyPr>
            <a:lstStyle/>
            <a:p>
              <a:r>
                <a:rPr lang="en-US" sz="1350" dirty="0">
                  <a:latin typeface="Cambria" panose="02040503050406030204" pitchFamily="18" charset="0"/>
                  <a:ea typeface="Cambria" panose="02040503050406030204" pitchFamily="18" charset="0"/>
                </a:rPr>
                <a:t>03</a:t>
              </a:r>
              <a:endParaRPr lang="en-IN" sz="1350" dirty="0">
                <a:latin typeface="Cambria" panose="02040503050406030204" pitchFamily="18" charset="0"/>
                <a:ea typeface="Cambria" panose="02040503050406030204" pitchFamily="18" charset="0"/>
              </a:endParaRPr>
            </a:p>
          </p:txBody>
        </p:sp>
        <p:sp>
          <p:nvSpPr>
            <p:cNvPr id="54" name="TextBox 53">
              <a:extLst>
                <a:ext uri="{FF2B5EF4-FFF2-40B4-BE49-F238E27FC236}">
                  <a16:creationId xmlns="" xmlns:a16="http://schemas.microsoft.com/office/drawing/2014/main" id="{AE8E39CA-DCA1-408B-90D2-5DBE0DB01A9D}"/>
                </a:ext>
              </a:extLst>
            </p:cNvPr>
            <p:cNvSpPr txBox="1"/>
            <p:nvPr/>
          </p:nvSpPr>
          <p:spPr>
            <a:xfrm>
              <a:off x="5064502" y="5037991"/>
              <a:ext cx="502701" cy="400109"/>
            </a:xfrm>
            <a:prstGeom prst="rect">
              <a:avLst/>
            </a:prstGeom>
            <a:noFill/>
          </p:spPr>
          <p:txBody>
            <a:bodyPr wrap="none" rtlCol="0">
              <a:spAutoFit/>
            </a:bodyPr>
            <a:lstStyle/>
            <a:p>
              <a:r>
                <a:rPr lang="en-US" sz="1350" dirty="0">
                  <a:latin typeface="Cambria" panose="02040503050406030204" pitchFamily="18" charset="0"/>
                  <a:ea typeface="Cambria" panose="02040503050406030204" pitchFamily="18" charset="0"/>
                </a:rPr>
                <a:t>04</a:t>
              </a:r>
              <a:endParaRPr lang="en-IN" sz="1350" dirty="0">
                <a:latin typeface="Cambria" panose="02040503050406030204" pitchFamily="18" charset="0"/>
                <a:ea typeface="Cambria" panose="02040503050406030204" pitchFamily="18" charset="0"/>
              </a:endParaRPr>
            </a:p>
          </p:txBody>
        </p:sp>
        <p:sp>
          <p:nvSpPr>
            <p:cNvPr id="55" name="TextBox 54">
              <a:extLst>
                <a:ext uri="{FF2B5EF4-FFF2-40B4-BE49-F238E27FC236}">
                  <a16:creationId xmlns="" xmlns:a16="http://schemas.microsoft.com/office/drawing/2014/main" id="{E670E76D-05C4-4549-8A86-990FF390AFDB}"/>
                </a:ext>
              </a:extLst>
            </p:cNvPr>
            <p:cNvSpPr txBox="1"/>
            <p:nvPr/>
          </p:nvSpPr>
          <p:spPr>
            <a:xfrm>
              <a:off x="5064502" y="6152747"/>
              <a:ext cx="502701" cy="400109"/>
            </a:xfrm>
            <a:prstGeom prst="rect">
              <a:avLst/>
            </a:prstGeom>
            <a:noFill/>
          </p:spPr>
          <p:txBody>
            <a:bodyPr wrap="none" rtlCol="0">
              <a:spAutoFit/>
            </a:bodyPr>
            <a:lstStyle/>
            <a:p>
              <a:r>
                <a:rPr lang="en-US" sz="1350" dirty="0">
                  <a:latin typeface="Cambria" panose="02040503050406030204" pitchFamily="18" charset="0"/>
                  <a:ea typeface="Cambria" panose="02040503050406030204" pitchFamily="18" charset="0"/>
                </a:rPr>
                <a:t>05</a:t>
              </a:r>
              <a:endParaRPr lang="en-IN" sz="1350" dirty="0">
                <a:latin typeface="Cambria" panose="02040503050406030204" pitchFamily="18" charset="0"/>
                <a:ea typeface="Cambria" panose="02040503050406030204" pitchFamily="18" charset="0"/>
              </a:endParaRPr>
            </a:p>
          </p:txBody>
        </p:sp>
        <p:sp>
          <p:nvSpPr>
            <p:cNvPr id="57" name="Rectangle 56">
              <a:extLst>
                <a:ext uri="{FF2B5EF4-FFF2-40B4-BE49-F238E27FC236}">
                  <a16:creationId xmlns="" xmlns:a16="http://schemas.microsoft.com/office/drawing/2014/main" id="{2FA81A01-29FE-4DA9-84FD-96DCF1C49722}"/>
                </a:ext>
              </a:extLst>
            </p:cNvPr>
            <p:cNvSpPr/>
            <p:nvPr/>
          </p:nvSpPr>
          <p:spPr>
            <a:xfrm>
              <a:off x="6381838" y="1725343"/>
              <a:ext cx="2562293" cy="400109"/>
            </a:xfrm>
            <a:prstGeom prst="rect">
              <a:avLst/>
            </a:prstGeom>
          </p:spPr>
          <p:txBody>
            <a:bodyPr wrap="square">
              <a:spAutoFit/>
            </a:bodyPr>
            <a:lstStyle/>
            <a:p>
              <a:r>
                <a:rPr lang="en-US" sz="1350" dirty="0" smtClean="0">
                  <a:solidFill>
                    <a:schemeClr val="accent5"/>
                  </a:solidFill>
                  <a:latin typeface="Cambria" panose="02040503050406030204" pitchFamily="18" charset="0"/>
                  <a:ea typeface="Cambria" panose="02040503050406030204" pitchFamily="18" charset="0"/>
                </a:rPr>
                <a:t>Introduction</a:t>
              </a:r>
              <a:endParaRPr lang="en-IN" sz="1350" dirty="0">
                <a:solidFill>
                  <a:schemeClr val="accent5"/>
                </a:solidFill>
                <a:latin typeface="Cambria" panose="02040503050406030204" pitchFamily="18" charset="0"/>
                <a:ea typeface="Cambria" panose="02040503050406030204" pitchFamily="18" charset="0"/>
              </a:endParaRPr>
            </a:p>
          </p:txBody>
        </p:sp>
        <p:sp>
          <p:nvSpPr>
            <p:cNvPr id="17" name="TextBox 16">
              <a:extLst>
                <a:ext uri="{FF2B5EF4-FFF2-40B4-BE49-F238E27FC236}">
                  <a16:creationId xmlns="" xmlns:a16="http://schemas.microsoft.com/office/drawing/2014/main" id="{342C5657-9381-4D94-8A60-ECA8A89647BF}"/>
                </a:ext>
              </a:extLst>
            </p:cNvPr>
            <p:cNvSpPr txBox="1"/>
            <p:nvPr/>
          </p:nvSpPr>
          <p:spPr>
            <a:xfrm>
              <a:off x="2933657" y="551079"/>
              <a:ext cx="2007387" cy="738664"/>
            </a:xfrm>
            <a:prstGeom prst="rect">
              <a:avLst/>
            </a:prstGeom>
            <a:noFill/>
          </p:spPr>
          <p:txBody>
            <a:bodyPr wrap="none" rtlCol="0">
              <a:spAutoFit/>
            </a:bodyPr>
            <a:lstStyle/>
            <a:p>
              <a:r>
                <a:rPr lang="en-US" sz="3000" b="1" dirty="0">
                  <a:latin typeface="Cambria" panose="02040503050406030204" pitchFamily="18" charset="0"/>
                  <a:ea typeface="Cambria" panose="02040503050406030204" pitchFamily="18" charset="0"/>
                </a:rPr>
                <a:t>Agenda</a:t>
              </a:r>
              <a:endParaRPr lang="en-IN" sz="3000" b="1" dirty="0">
                <a:latin typeface="Cambria" panose="02040503050406030204" pitchFamily="18" charset="0"/>
                <a:ea typeface="Cambria" panose="02040503050406030204" pitchFamily="18" charset="0"/>
              </a:endParaRPr>
            </a:p>
          </p:txBody>
        </p:sp>
        <p:sp>
          <p:nvSpPr>
            <p:cNvPr id="79" name="Rectangle 78">
              <a:extLst>
                <a:ext uri="{FF2B5EF4-FFF2-40B4-BE49-F238E27FC236}">
                  <a16:creationId xmlns="" xmlns:a16="http://schemas.microsoft.com/office/drawing/2014/main" id="{8FAEDAA9-4EB9-46E6-B2A4-289DED2009FC}"/>
                </a:ext>
              </a:extLst>
            </p:cNvPr>
            <p:cNvSpPr/>
            <p:nvPr/>
          </p:nvSpPr>
          <p:spPr>
            <a:xfrm>
              <a:off x="6408066" y="2832230"/>
              <a:ext cx="2562293" cy="400109"/>
            </a:xfrm>
            <a:prstGeom prst="rect">
              <a:avLst/>
            </a:prstGeom>
          </p:spPr>
          <p:txBody>
            <a:bodyPr wrap="square">
              <a:spAutoFit/>
            </a:bodyPr>
            <a:lstStyle/>
            <a:p>
              <a:r>
                <a:rPr lang="en-US" sz="1350" dirty="0" smtClean="0">
                  <a:solidFill>
                    <a:schemeClr val="accent5">
                      <a:lumMod val="50000"/>
                    </a:schemeClr>
                  </a:solidFill>
                  <a:latin typeface="Cambria" panose="02040503050406030204" pitchFamily="18" charset="0"/>
                  <a:ea typeface="Cambria" panose="02040503050406030204" pitchFamily="18" charset="0"/>
                </a:rPr>
                <a:t>Numeral Systems</a:t>
              </a:r>
              <a:endParaRPr lang="en-IN" sz="1350" dirty="0">
                <a:solidFill>
                  <a:schemeClr val="accent5">
                    <a:lumMod val="50000"/>
                  </a:schemeClr>
                </a:solidFill>
                <a:latin typeface="Cambria" panose="02040503050406030204" pitchFamily="18" charset="0"/>
                <a:ea typeface="Cambria" panose="02040503050406030204" pitchFamily="18" charset="0"/>
              </a:endParaRPr>
            </a:p>
          </p:txBody>
        </p:sp>
        <p:sp>
          <p:nvSpPr>
            <p:cNvPr id="87" name="Rectangle 86">
              <a:extLst>
                <a:ext uri="{FF2B5EF4-FFF2-40B4-BE49-F238E27FC236}">
                  <a16:creationId xmlns="" xmlns:a16="http://schemas.microsoft.com/office/drawing/2014/main" id="{4FF229C8-9C4F-487B-978B-574EA14989E5}"/>
                </a:ext>
              </a:extLst>
            </p:cNvPr>
            <p:cNvSpPr/>
            <p:nvPr/>
          </p:nvSpPr>
          <p:spPr>
            <a:xfrm>
              <a:off x="6408066" y="3935969"/>
              <a:ext cx="3063053" cy="400109"/>
            </a:xfrm>
            <a:prstGeom prst="rect">
              <a:avLst/>
            </a:prstGeom>
          </p:spPr>
          <p:txBody>
            <a:bodyPr wrap="square">
              <a:spAutoFit/>
            </a:bodyPr>
            <a:lstStyle/>
            <a:p>
              <a:r>
                <a:rPr lang="en-US" sz="1350" dirty="0" smtClean="0">
                  <a:solidFill>
                    <a:schemeClr val="accent5"/>
                  </a:solidFill>
                  <a:latin typeface="Cambria" panose="02040503050406030204" pitchFamily="18" charset="0"/>
                  <a:ea typeface="Cambria" panose="02040503050406030204" pitchFamily="18" charset="0"/>
                </a:rPr>
                <a:t>Number Base Conversion</a:t>
              </a:r>
              <a:endParaRPr lang="en-IN" sz="1350" dirty="0">
                <a:solidFill>
                  <a:schemeClr val="accent5"/>
                </a:solidFill>
                <a:latin typeface="Cambria" panose="02040503050406030204" pitchFamily="18" charset="0"/>
                <a:ea typeface="Cambria" panose="02040503050406030204" pitchFamily="18" charset="0"/>
              </a:endParaRPr>
            </a:p>
          </p:txBody>
        </p:sp>
        <p:sp>
          <p:nvSpPr>
            <p:cNvPr id="97" name="Rectangle 96">
              <a:extLst>
                <a:ext uri="{FF2B5EF4-FFF2-40B4-BE49-F238E27FC236}">
                  <a16:creationId xmlns="" xmlns:a16="http://schemas.microsoft.com/office/drawing/2014/main" id="{B6A8F4D9-11C7-464A-9359-EBB094693333}"/>
                </a:ext>
              </a:extLst>
            </p:cNvPr>
            <p:cNvSpPr/>
            <p:nvPr/>
          </p:nvSpPr>
          <p:spPr>
            <a:xfrm>
              <a:off x="6408066" y="5033518"/>
              <a:ext cx="2562293" cy="400109"/>
            </a:xfrm>
            <a:prstGeom prst="rect">
              <a:avLst/>
            </a:prstGeom>
          </p:spPr>
          <p:txBody>
            <a:bodyPr wrap="square">
              <a:spAutoFit/>
            </a:bodyPr>
            <a:lstStyle/>
            <a:p>
              <a:r>
                <a:rPr lang="en-US" sz="1350" dirty="0">
                  <a:solidFill>
                    <a:schemeClr val="accent5"/>
                  </a:solidFill>
                  <a:latin typeface="Cambria" panose="02040503050406030204" pitchFamily="18" charset="0"/>
                  <a:ea typeface="Cambria" panose="02040503050406030204" pitchFamily="18" charset="0"/>
                </a:rPr>
                <a:t>Tips and tricks</a:t>
              </a:r>
              <a:endParaRPr lang="en-IN" sz="1350" dirty="0">
                <a:solidFill>
                  <a:schemeClr val="accent5"/>
                </a:solidFill>
                <a:latin typeface="Cambria" panose="02040503050406030204" pitchFamily="18" charset="0"/>
                <a:ea typeface="Cambria" panose="02040503050406030204" pitchFamily="18" charset="0"/>
              </a:endParaRPr>
            </a:p>
          </p:txBody>
        </p:sp>
        <p:sp>
          <p:nvSpPr>
            <p:cNvPr id="100" name="Rectangle 99">
              <a:extLst>
                <a:ext uri="{FF2B5EF4-FFF2-40B4-BE49-F238E27FC236}">
                  <a16:creationId xmlns="" xmlns:a16="http://schemas.microsoft.com/office/drawing/2014/main" id="{38138325-95CF-47CD-A37A-D6806183DADA}"/>
                </a:ext>
              </a:extLst>
            </p:cNvPr>
            <p:cNvSpPr/>
            <p:nvPr/>
          </p:nvSpPr>
          <p:spPr>
            <a:xfrm>
              <a:off x="6408066" y="6118435"/>
              <a:ext cx="2562293" cy="400109"/>
            </a:xfrm>
            <a:prstGeom prst="rect">
              <a:avLst/>
            </a:prstGeom>
          </p:spPr>
          <p:txBody>
            <a:bodyPr wrap="square">
              <a:spAutoFit/>
            </a:bodyPr>
            <a:lstStyle/>
            <a:p>
              <a:r>
                <a:rPr lang="en-US" sz="1350" dirty="0" smtClean="0">
                  <a:solidFill>
                    <a:schemeClr val="accent5"/>
                  </a:solidFill>
                  <a:latin typeface="Cambria" panose="02040503050406030204" pitchFamily="18" charset="0"/>
                  <a:ea typeface="Cambria" panose="02040503050406030204" pitchFamily="18" charset="0"/>
                </a:rPr>
                <a:t>Tips and tricks</a:t>
              </a:r>
              <a:endParaRPr lang="en-IN" sz="1350" dirty="0">
                <a:solidFill>
                  <a:schemeClr val="accent5"/>
                </a:solidFill>
                <a:latin typeface="Cambria" panose="02040503050406030204" pitchFamily="18" charset="0"/>
                <a:ea typeface="Cambria" panose="02040503050406030204" pitchFamily="18" charset="0"/>
              </a:endParaRPr>
            </a:p>
          </p:txBody>
        </p:sp>
        <p:pic>
          <p:nvPicPr>
            <p:cNvPr id="21" name="Graphic 20" descr="Table">
              <a:extLst>
                <a:ext uri="{FF2B5EF4-FFF2-40B4-BE49-F238E27FC236}">
                  <a16:creationId xmlns="" xmlns:a16="http://schemas.microsoft.com/office/drawing/2014/main" id="{FE5F2619-7296-4CB6-914C-3DDFA976A80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2395306" y="3645314"/>
              <a:ext cx="817170" cy="817170"/>
            </a:xfrm>
            <a:prstGeom prst="rect">
              <a:avLst/>
            </a:prstGeom>
          </p:spPr>
        </p:pic>
        <p:sp>
          <p:nvSpPr>
            <p:cNvPr id="22" name="Rectangle 21">
              <a:extLst>
                <a:ext uri="{FF2B5EF4-FFF2-40B4-BE49-F238E27FC236}">
                  <a16:creationId xmlns="" xmlns:a16="http://schemas.microsoft.com/office/drawing/2014/main" id="{E4204570-C36A-48F0-88D2-27E7D99C7F7E}"/>
                </a:ext>
              </a:extLst>
            </p:cNvPr>
            <p:cNvSpPr/>
            <p:nvPr/>
          </p:nvSpPr>
          <p:spPr>
            <a:xfrm>
              <a:off x="11596537" y="-1147015"/>
              <a:ext cx="595463" cy="915203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01" name="Rectangle 100">
              <a:extLst>
                <a:ext uri="{FF2B5EF4-FFF2-40B4-BE49-F238E27FC236}">
                  <a16:creationId xmlns="" xmlns:a16="http://schemas.microsoft.com/office/drawing/2014/main" id="{98DBEAFF-92E4-4CFB-9B98-C0C2E91FFD41}"/>
                </a:ext>
              </a:extLst>
            </p:cNvPr>
            <p:cNvSpPr/>
            <p:nvPr/>
          </p:nvSpPr>
          <p:spPr>
            <a:xfrm>
              <a:off x="-16482" y="-1147015"/>
              <a:ext cx="323959" cy="915203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spTree>
    <p:extLst>
      <p:ext uri="{BB962C8B-B14F-4D97-AF65-F5344CB8AC3E}">
        <p14:creationId xmlns:p14="http://schemas.microsoft.com/office/powerpoint/2010/main" val="2041996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lumMod val="50000"/>
                  </a:schemeClr>
                </a:solidFill>
                <a:latin typeface="Cambria" panose="02040503050406030204" pitchFamily="18" charset="0"/>
                <a:ea typeface="Cambria" panose="02040503050406030204" pitchFamily="18" charset="0"/>
              </a:rPr>
              <a:t>Numeral Systems</a:t>
            </a:r>
            <a:endParaRPr lang="en-IN" dirty="0">
              <a:solidFill>
                <a:schemeClr val="accent5">
                  <a:lumMod val="50000"/>
                </a:schemeClr>
              </a:solidFill>
              <a:latin typeface="Cambria" panose="02040503050406030204" pitchFamily="18" charset="0"/>
              <a:ea typeface="Cambria" panose="02040503050406030204" pitchFamily="18" charset="0"/>
            </a:endParaRPr>
          </a:p>
        </p:txBody>
      </p:sp>
      <p:sp>
        <p:nvSpPr>
          <p:cNvPr id="4" name="Slide Number Placeholder 3"/>
          <p:cNvSpPr>
            <a:spLocks noGrp="1"/>
          </p:cNvSpPr>
          <p:nvPr>
            <p:ph type="sldNum" sz="quarter" idx="12"/>
          </p:nvPr>
        </p:nvSpPr>
        <p:spPr/>
        <p:txBody>
          <a:bodyPr/>
          <a:lstStyle/>
          <a:p>
            <a:fld id="{ADDD5DAE-49A1-4814-A2C0-857B1A97878B}" type="slidenum">
              <a:rPr lang="en-US" smtClean="0"/>
              <a:t>3</a:t>
            </a:fld>
            <a:endParaRPr lang="en-US"/>
          </a:p>
        </p:txBody>
      </p:sp>
      <p:sp>
        <p:nvSpPr>
          <p:cNvPr id="3" name="Rectangle 2"/>
          <p:cNvSpPr/>
          <p:nvPr/>
        </p:nvSpPr>
        <p:spPr>
          <a:xfrm>
            <a:off x="754742" y="1602993"/>
            <a:ext cx="7257143" cy="646331"/>
          </a:xfrm>
          <a:prstGeom prst="rect">
            <a:avLst/>
          </a:prstGeom>
        </p:spPr>
        <p:txBody>
          <a:bodyPr wrap="square">
            <a:spAutoFit/>
          </a:bodyPr>
          <a:lstStyle/>
          <a:p>
            <a:r>
              <a:rPr lang="en-US" dirty="0" smtClean="0"/>
              <a:t>Sets </a:t>
            </a:r>
            <a:r>
              <a:rPr lang="en-US" dirty="0"/>
              <a:t>of symbols and the rules for using them to represent numbers, which are used to express how many objects are in a given set</a:t>
            </a:r>
          </a:p>
        </p:txBody>
      </p:sp>
    </p:spTree>
    <p:extLst>
      <p:ext uri="{BB962C8B-B14F-4D97-AF65-F5344CB8AC3E}">
        <p14:creationId xmlns:p14="http://schemas.microsoft.com/office/powerpoint/2010/main" val="3604022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2940" y="857250"/>
            <a:ext cx="6718762" cy="632535"/>
          </a:xfrm>
        </p:spPr>
        <p:txBody>
          <a:bodyPr>
            <a:normAutofit/>
          </a:bodyPr>
          <a:lstStyle/>
          <a:p>
            <a:pPr algn="l"/>
            <a:r>
              <a:rPr lang="en-US" sz="2700" dirty="0">
                <a:latin typeface="Arial Narrow" panose="020B0606020202030204" pitchFamily="34" charset="0"/>
              </a:rPr>
              <a:t>1.The base of a number system </a:t>
            </a:r>
          </a:p>
        </p:txBody>
      </p:sp>
      <p:sp>
        <p:nvSpPr>
          <p:cNvPr id="3" name="Subtitle 2"/>
          <p:cNvSpPr>
            <a:spLocks noGrp="1"/>
          </p:cNvSpPr>
          <p:nvPr>
            <p:ph type="subTitle" idx="1"/>
          </p:nvPr>
        </p:nvSpPr>
        <p:spPr>
          <a:xfrm>
            <a:off x="662941" y="1879555"/>
            <a:ext cx="4683872" cy="1241822"/>
          </a:xfrm>
        </p:spPr>
        <p:txBody>
          <a:bodyPr>
            <a:normAutofit/>
          </a:bodyPr>
          <a:lstStyle/>
          <a:p>
            <a:pPr algn="l"/>
            <a:r>
              <a:rPr lang="en-US" sz="1050" dirty="0">
                <a:latin typeface="Arial Narrow" panose="020B0606020202030204" pitchFamily="34" charset="0"/>
              </a:rPr>
              <a:t>The base of a number system is the number of different symbols available to represent any digit within that system.</a:t>
            </a:r>
          </a:p>
        </p:txBody>
      </p:sp>
      <p:sp>
        <p:nvSpPr>
          <p:cNvPr id="6" name="Slide Number Placeholder 5"/>
          <p:cNvSpPr>
            <a:spLocks noGrp="1"/>
          </p:cNvSpPr>
          <p:nvPr>
            <p:ph type="sldNum" sz="quarter" idx="12"/>
          </p:nvPr>
        </p:nvSpPr>
        <p:spPr/>
        <p:txBody>
          <a:bodyPr/>
          <a:lstStyle/>
          <a:p>
            <a:fld id="{ADDD5DAE-49A1-4814-A2C0-857B1A97878B}" type="slidenum">
              <a:rPr lang="en-US" smtClean="0"/>
              <a:t>4</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8815" y="2314350"/>
            <a:ext cx="2007998" cy="3606335"/>
          </a:xfrm>
          <a:prstGeom prst="rect">
            <a:avLst/>
          </a:prstGeom>
        </p:spPr>
      </p:pic>
      <p:sp>
        <p:nvSpPr>
          <p:cNvPr id="5" name="TextBox 4"/>
          <p:cNvSpPr txBox="1"/>
          <p:nvPr/>
        </p:nvSpPr>
        <p:spPr>
          <a:xfrm>
            <a:off x="662940" y="1602556"/>
            <a:ext cx="3526048" cy="300082"/>
          </a:xfrm>
          <a:prstGeom prst="rect">
            <a:avLst/>
          </a:prstGeom>
          <a:noFill/>
        </p:spPr>
        <p:txBody>
          <a:bodyPr wrap="square" rtlCol="0">
            <a:spAutoFit/>
          </a:bodyPr>
          <a:lstStyle/>
          <a:p>
            <a:r>
              <a:rPr lang="en-US" sz="1350" dirty="0">
                <a:latin typeface="Arial Narrow" panose="020B0606020202030204" pitchFamily="34" charset="0"/>
              </a:rPr>
              <a:t>1.1 What is radix base number?</a:t>
            </a:r>
          </a:p>
        </p:txBody>
      </p:sp>
      <p:pic>
        <p:nvPicPr>
          <p:cNvPr id="8" name="Picture 15" descr="C:\Users\Administrator\Desktop\BCG\BCG 3.0\로고\LG_CI_3D_RGB_Standard.png"/>
          <p:cNvPicPr>
            <a:picLocks noChangeAspect="1" noChangeArrowheads="1"/>
          </p:cNvPicPr>
          <p:nvPr/>
        </p:nvPicPr>
        <p:blipFill>
          <a:blip r:embed="rId4" cstate="print"/>
          <a:srcRect/>
          <a:stretch>
            <a:fillRect/>
          </a:stretch>
        </p:blipFill>
        <p:spPr bwMode="auto">
          <a:xfrm>
            <a:off x="8216943" y="5363045"/>
            <a:ext cx="781050" cy="552450"/>
          </a:xfrm>
          <a:prstGeom prst="rect">
            <a:avLst/>
          </a:prstGeom>
          <a:noFill/>
          <a:ln w="9525">
            <a:noFill/>
            <a:miter lim="800000"/>
            <a:headEnd/>
            <a:tailEnd/>
          </a:ln>
        </p:spPr>
      </p:pic>
    </p:spTree>
    <p:extLst>
      <p:ext uri="{BB962C8B-B14F-4D97-AF65-F5344CB8AC3E}">
        <p14:creationId xmlns:p14="http://schemas.microsoft.com/office/powerpoint/2010/main" val="15630625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latin typeface="Cambria" panose="02040503050406030204" pitchFamily="18" charset="0"/>
                <a:ea typeface="Cambria" panose="02040503050406030204" pitchFamily="18" charset="0"/>
              </a:rPr>
              <a:t>Number Base </a:t>
            </a:r>
            <a:r>
              <a:rPr lang="en-US" dirty="0" smtClean="0">
                <a:solidFill>
                  <a:schemeClr val="accent5"/>
                </a:solidFill>
                <a:latin typeface="Cambria" panose="02040503050406030204" pitchFamily="18" charset="0"/>
                <a:ea typeface="Cambria" panose="02040503050406030204" pitchFamily="18" charset="0"/>
              </a:rPr>
              <a:t>Conversion</a:t>
            </a:r>
            <a:endParaRPr lang="en-US" dirty="0"/>
          </a:p>
        </p:txBody>
      </p:sp>
      <p:sp>
        <p:nvSpPr>
          <p:cNvPr id="4" name="Slide Number Placeholder 3"/>
          <p:cNvSpPr>
            <a:spLocks noGrp="1"/>
          </p:cNvSpPr>
          <p:nvPr>
            <p:ph type="sldNum" sz="quarter" idx="12"/>
          </p:nvPr>
        </p:nvSpPr>
        <p:spPr/>
        <p:txBody>
          <a:bodyPr/>
          <a:lstStyle/>
          <a:p>
            <a:fld id="{ADDD5DAE-49A1-4814-A2C0-857B1A97878B}" type="slidenum">
              <a:rPr lang="en-US" smtClean="0"/>
              <a:t>5</a:t>
            </a:fld>
            <a:endParaRPr lang="en-US"/>
          </a:p>
        </p:txBody>
      </p:sp>
    </p:spTree>
    <p:extLst>
      <p:ext uri="{BB962C8B-B14F-4D97-AF65-F5344CB8AC3E}">
        <p14:creationId xmlns:p14="http://schemas.microsoft.com/office/powerpoint/2010/main" val="31106543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noGrp="1"/>
          </p:cNvSpPr>
          <p:nvPr>
            <p:ph type="title"/>
          </p:nvPr>
        </p:nvSpPr>
        <p:spPr>
          <a:xfrm>
            <a:off x="662940" y="1626626"/>
            <a:ext cx="7886700" cy="279307"/>
          </a:xfrm>
          <a:prstGeom prst="rect">
            <a:avLst/>
          </a:prstGeom>
          <a:noFill/>
        </p:spPr>
        <p:txBody>
          <a:bodyPr wrap="square" rtlCol="0">
            <a:spAutoFit/>
          </a:bodyPr>
          <a:lstStyle/>
          <a:p>
            <a:r>
              <a:rPr lang="en-US" sz="1350" dirty="0">
                <a:latin typeface="Arial Narrow" panose="020B0606020202030204" pitchFamily="34" charset="0"/>
              </a:rPr>
              <a:t>1.2 Mainly type of radix base number</a:t>
            </a:r>
          </a:p>
        </p:txBody>
      </p:sp>
      <p:sp>
        <p:nvSpPr>
          <p:cNvPr id="3" name="Content Placeholder 2"/>
          <p:cNvSpPr>
            <a:spLocks noGrp="1"/>
          </p:cNvSpPr>
          <p:nvPr>
            <p:ph idx="1"/>
          </p:nvPr>
        </p:nvSpPr>
        <p:spPr>
          <a:xfrm>
            <a:off x="662940" y="2151532"/>
            <a:ext cx="7886700" cy="3263504"/>
          </a:xfrm>
        </p:spPr>
        <p:txBody>
          <a:bodyPr>
            <a:normAutofit/>
          </a:bodyPr>
          <a:lstStyle/>
          <a:p>
            <a:pPr marL="0" indent="0">
              <a:buNone/>
            </a:pPr>
            <a:r>
              <a:rPr lang="en-US" sz="1050" dirty="0">
                <a:latin typeface="Arial Narrow" panose="020B0606020202030204" pitchFamily="34" charset="0"/>
              </a:rPr>
              <a:t>+ The decimal system (Base 10) has a radix of 10: 0, 1, 2, 3, 4, 5, 6, 7, 8, 9 </a:t>
            </a:r>
          </a:p>
          <a:p>
            <a:pPr marL="0" indent="0">
              <a:buNone/>
            </a:pPr>
            <a:r>
              <a:rPr lang="en-US" sz="1050" dirty="0">
                <a:latin typeface="Arial Narrow" panose="020B0606020202030204" pitchFamily="34" charset="0"/>
              </a:rPr>
              <a:t>Ex: 580563</a:t>
            </a:r>
          </a:p>
          <a:p>
            <a:pPr marL="0" indent="0">
              <a:buNone/>
            </a:pPr>
            <a:r>
              <a:rPr lang="en-US" sz="1050" dirty="0">
                <a:latin typeface="Arial Narrow" panose="020B0606020202030204" pitchFamily="34" charset="0"/>
              </a:rPr>
              <a:t>+ The binary system (Base 2) has a radix of 2: 0, 1</a:t>
            </a:r>
          </a:p>
          <a:p>
            <a:pPr marL="0" indent="0">
              <a:buNone/>
            </a:pPr>
            <a:r>
              <a:rPr lang="en-US" sz="1050" dirty="0">
                <a:latin typeface="Arial Narrow" panose="020B0606020202030204" pitchFamily="34" charset="0"/>
              </a:rPr>
              <a:t>Ex: b10111001</a:t>
            </a:r>
          </a:p>
          <a:p>
            <a:pPr marL="0" indent="0">
              <a:buNone/>
            </a:pPr>
            <a:r>
              <a:rPr lang="en-US" sz="1050" dirty="0">
                <a:latin typeface="Arial Narrow" panose="020B0606020202030204" pitchFamily="34" charset="0"/>
              </a:rPr>
              <a:t>+ The hexadecimal (Base 16) has a radix of 16: 0, 1, 2, 3, 4, 5, 6, 7, 8, 9, A, B, C, D, E, F</a:t>
            </a:r>
          </a:p>
          <a:p>
            <a:pPr marL="0" indent="0">
              <a:buNone/>
            </a:pPr>
            <a:r>
              <a:rPr lang="en-US" sz="1050" dirty="0">
                <a:latin typeface="Arial Narrow" panose="020B0606020202030204" pitchFamily="34" charset="0"/>
              </a:rPr>
              <a:t>Ex: 0xF01D</a:t>
            </a:r>
          </a:p>
          <a:p>
            <a:pPr marL="0" indent="0">
              <a:buNone/>
            </a:pPr>
            <a:endParaRPr lang="en-US" b="1" dirty="0" smtClean="0"/>
          </a:p>
          <a:p>
            <a:pPr marL="0" indent="0">
              <a:buNone/>
            </a:pPr>
            <a:r>
              <a:rPr lang="en-US" b="1" dirty="0"/>
              <a:t>	</a:t>
            </a:r>
            <a:endParaRPr lang="en-US" b="1" dirty="0" smtClean="0"/>
          </a:p>
          <a:p>
            <a:pPr marL="0" indent="0">
              <a:buNone/>
            </a:pPr>
            <a:endParaRPr lang="en-US" dirty="0"/>
          </a:p>
        </p:txBody>
      </p:sp>
      <p:sp>
        <p:nvSpPr>
          <p:cNvPr id="2" name="Slide Number Placeholder 1"/>
          <p:cNvSpPr>
            <a:spLocks noGrp="1"/>
          </p:cNvSpPr>
          <p:nvPr>
            <p:ph type="sldNum" sz="quarter" idx="12"/>
          </p:nvPr>
        </p:nvSpPr>
        <p:spPr/>
        <p:txBody>
          <a:bodyPr/>
          <a:lstStyle/>
          <a:p>
            <a:fld id="{ADDD5DAE-49A1-4814-A2C0-857B1A97878B}" type="slidenum">
              <a:rPr lang="en-US" smtClean="0"/>
              <a:t>6</a:t>
            </a:fld>
            <a:endParaRPr lang="en-US"/>
          </a:p>
        </p:txBody>
      </p:sp>
      <p:pic>
        <p:nvPicPr>
          <p:cNvPr id="7" name="Picture 15" descr="C:\Users\Administrator\Desktop\BCG\BCG 3.0\로고\LG_CI_3D_RGB_Standard.png"/>
          <p:cNvPicPr>
            <a:picLocks noChangeAspect="1" noChangeArrowheads="1"/>
          </p:cNvPicPr>
          <p:nvPr/>
        </p:nvPicPr>
        <p:blipFill>
          <a:blip r:embed="rId2" cstate="print"/>
          <a:srcRect/>
          <a:stretch>
            <a:fillRect/>
          </a:stretch>
        </p:blipFill>
        <p:spPr bwMode="auto">
          <a:xfrm>
            <a:off x="8216943" y="5363045"/>
            <a:ext cx="781050" cy="552450"/>
          </a:xfrm>
          <a:prstGeom prst="rect">
            <a:avLst/>
          </a:prstGeom>
          <a:noFill/>
          <a:ln w="9525">
            <a:noFill/>
            <a:miter lim="800000"/>
            <a:headEnd/>
            <a:tailEnd/>
          </a:ln>
        </p:spPr>
      </p:pic>
      <p:sp>
        <p:nvSpPr>
          <p:cNvPr id="8" name="Title 1"/>
          <p:cNvSpPr txBox="1">
            <a:spLocks/>
          </p:cNvSpPr>
          <p:nvPr/>
        </p:nvSpPr>
        <p:spPr>
          <a:xfrm>
            <a:off x="662940" y="857250"/>
            <a:ext cx="6718762" cy="75945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700" dirty="0">
                <a:latin typeface="Arial Narrow" panose="020B0606020202030204" pitchFamily="34" charset="0"/>
              </a:rPr>
              <a:t>1.The base of a number system </a:t>
            </a:r>
          </a:p>
        </p:txBody>
      </p:sp>
    </p:spTree>
    <p:extLst>
      <p:ext uri="{BB962C8B-B14F-4D97-AF65-F5344CB8AC3E}">
        <p14:creationId xmlns:p14="http://schemas.microsoft.com/office/powerpoint/2010/main" val="26653900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76928"/>
            <a:ext cx="7886700" cy="994172"/>
          </a:xfrm>
        </p:spPr>
        <p:txBody>
          <a:bodyPr>
            <a:normAutofit/>
          </a:bodyPr>
          <a:lstStyle/>
          <a:p>
            <a:r>
              <a:rPr lang="en-US" sz="2700" dirty="0">
                <a:latin typeface="Arial Narrow" panose="020B0606020202030204" pitchFamily="34" charset="0"/>
              </a:rPr>
              <a:t>2. How to convert</a:t>
            </a:r>
          </a:p>
        </p:txBody>
      </p:sp>
      <p:sp>
        <p:nvSpPr>
          <p:cNvPr id="3" name="Content Placeholder 2"/>
          <p:cNvSpPr>
            <a:spLocks noGrp="1"/>
          </p:cNvSpPr>
          <p:nvPr>
            <p:ph idx="1"/>
          </p:nvPr>
        </p:nvSpPr>
        <p:spPr>
          <a:xfrm>
            <a:off x="628650" y="1374014"/>
            <a:ext cx="4589665" cy="787887"/>
          </a:xfrm>
        </p:spPr>
        <p:txBody>
          <a:bodyPr>
            <a:normAutofit fontScale="92500" lnSpcReduction="20000"/>
          </a:bodyPr>
          <a:lstStyle/>
          <a:p>
            <a:pPr marL="0" indent="0">
              <a:buNone/>
            </a:pPr>
            <a:endParaRPr lang="en-US" dirty="0" smtClean="0"/>
          </a:p>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ADDD5DAE-49A1-4814-A2C0-857B1A97878B}" type="slidenum">
              <a:rPr lang="en-US" smtClean="0"/>
              <a:t>7</a:t>
            </a:fld>
            <a:endParaRPr lang="en-US"/>
          </a:p>
        </p:txBody>
      </p:sp>
      <p:pic>
        <p:nvPicPr>
          <p:cNvPr id="9" name="Picture 15" descr="C:\Users\Administrator\Desktop\BCG\BCG 3.0\로고\LG_CI_3D_RGB_Standard.png"/>
          <p:cNvPicPr>
            <a:picLocks noChangeAspect="1" noChangeArrowheads="1"/>
          </p:cNvPicPr>
          <p:nvPr/>
        </p:nvPicPr>
        <p:blipFill>
          <a:blip r:embed="rId2" cstate="print"/>
          <a:srcRect/>
          <a:stretch>
            <a:fillRect/>
          </a:stretch>
        </p:blipFill>
        <p:spPr bwMode="auto">
          <a:xfrm>
            <a:off x="8216943" y="5363045"/>
            <a:ext cx="781050" cy="552450"/>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1991748575"/>
              </p:ext>
            </p:extLst>
          </p:nvPr>
        </p:nvGraphicFramePr>
        <p:xfrm>
          <a:off x="2223579" y="1954135"/>
          <a:ext cx="4221609" cy="3824013"/>
        </p:xfrm>
        <a:graphic>
          <a:graphicData uri="http://schemas.openxmlformats.org/drawingml/2006/table">
            <a:tbl>
              <a:tblPr firstRow="1" bandRow="1">
                <a:tableStyleId>{2D5ABB26-0587-4C30-8999-92F81FD0307C}</a:tableStyleId>
              </a:tblPr>
              <a:tblGrid>
                <a:gridCol w="1425143"/>
                <a:gridCol w="1358283"/>
                <a:gridCol w="1438183"/>
              </a:tblGrid>
              <a:tr h="222219">
                <a:tc>
                  <a:txBody>
                    <a:bodyPr/>
                    <a:lstStyle/>
                    <a:p>
                      <a:pPr marL="0" marR="0" algn="ctr">
                        <a:lnSpc>
                          <a:spcPct val="107000"/>
                        </a:lnSpc>
                        <a:spcBef>
                          <a:spcPts val="0"/>
                        </a:spcBef>
                        <a:spcAft>
                          <a:spcPts val="0"/>
                        </a:spcAft>
                      </a:pPr>
                      <a:r>
                        <a:rPr lang="en-US" sz="1100" dirty="0">
                          <a:effectLst/>
                          <a:latin typeface="Arial Narrow" panose="020B0606020202030204" pitchFamily="34" charset="0"/>
                        </a:rPr>
                        <a:t>Decimal</a:t>
                      </a:r>
                      <a:endParaRPr lang="en-US"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marR="0" algn="ctr">
                        <a:lnSpc>
                          <a:spcPct val="107000"/>
                        </a:lnSpc>
                        <a:spcBef>
                          <a:spcPts val="0"/>
                        </a:spcBef>
                        <a:spcAft>
                          <a:spcPts val="0"/>
                        </a:spcAft>
                      </a:pPr>
                      <a:r>
                        <a:rPr lang="en-US" sz="1100">
                          <a:effectLst/>
                          <a:latin typeface="Arial Narrow" panose="020B0606020202030204" pitchFamily="34" charset="0"/>
                        </a:rPr>
                        <a:t>Binary</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marR="0" algn="ctr">
                        <a:lnSpc>
                          <a:spcPct val="107000"/>
                        </a:lnSpc>
                        <a:spcBef>
                          <a:spcPts val="0"/>
                        </a:spcBef>
                        <a:spcAft>
                          <a:spcPts val="0"/>
                        </a:spcAft>
                      </a:pPr>
                      <a:r>
                        <a:rPr lang="en-US" sz="1100" dirty="0">
                          <a:effectLst/>
                          <a:latin typeface="Arial Narrow" panose="020B0606020202030204" pitchFamily="34" charset="0"/>
                        </a:rPr>
                        <a:t>Hexadecimal</a:t>
                      </a:r>
                      <a:endParaRPr lang="en-US"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r>
              <a:tr h="225305">
                <a:tc>
                  <a:txBody>
                    <a:bodyPr/>
                    <a:lstStyle/>
                    <a:p>
                      <a:pPr marL="0" marR="0">
                        <a:lnSpc>
                          <a:spcPct val="107000"/>
                        </a:lnSpc>
                        <a:spcBef>
                          <a:spcPts val="0"/>
                        </a:spcBef>
                        <a:spcAft>
                          <a:spcPts val="0"/>
                        </a:spcAft>
                      </a:pPr>
                      <a:r>
                        <a:rPr lang="en-US" sz="1100" dirty="0">
                          <a:effectLst/>
                          <a:latin typeface="Arial Narrow" panose="020B0606020202030204" pitchFamily="34" charset="0"/>
                        </a:rPr>
                        <a:t>0</a:t>
                      </a:r>
                      <a:endParaRPr lang="en-US"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Arial Narrow" panose="020B0606020202030204" pitchFamily="34" charset="0"/>
                        </a:rPr>
                        <a:t>0000</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Arial Narrow" panose="020B0606020202030204" pitchFamily="34" charset="0"/>
                        </a:rPr>
                        <a:t>0</a:t>
                      </a:r>
                      <a:endParaRPr lang="en-US"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5305">
                <a:tc>
                  <a:txBody>
                    <a:bodyPr/>
                    <a:lstStyle/>
                    <a:p>
                      <a:pPr marL="0" marR="0">
                        <a:lnSpc>
                          <a:spcPct val="107000"/>
                        </a:lnSpc>
                        <a:spcBef>
                          <a:spcPts val="0"/>
                        </a:spcBef>
                        <a:spcAft>
                          <a:spcPts val="0"/>
                        </a:spcAft>
                      </a:pPr>
                      <a:r>
                        <a:rPr lang="en-US" sz="1100" dirty="0">
                          <a:effectLst/>
                          <a:latin typeface="Arial Narrow" panose="020B0606020202030204" pitchFamily="34" charset="0"/>
                        </a:rPr>
                        <a:t>1</a:t>
                      </a:r>
                      <a:endParaRPr lang="en-US"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Arial Narrow" panose="020B0606020202030204" pitchFamily="34" charset="0"/>
                        </a:rPr>
                        <a:t>0001</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Arial Narrow" panose="020B0606020202030204" pitchFamily="34" charset="0"/>
                        </a:rPr>
                        <a:t>1</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5305">
                <a:tc>
                  <a:txBody>
                    <a:bodyPr/>
                    <a:lstStyle/>
                    <a:p>
                      <a:pPr marL="0" marR="0">
                        <a:lnSpc>
                          <a:spcPct val="107000"/>
                        </a:lnSpc>
                        <a:spcBef>
                          <a:spcPts val="0"/>
                        </a:spcBef>
                        <a:spcAft>
                          <a:spcPts val="0"/>
                        </a:spcAft>
                      </a:pPr>
                      <a:r>
                        <a:rPr lang="en-US" sz="1100" dirty="0">
                          <a:effectLst/>
                          <a:latin typeface="Arial Narrow" panose="020B0606020202030204" pitchFamily="34" charset="0"/>
                        </a:rPr>
                        <a:t>2</a:t>
                      </a:r>
                      <a:endParaRPr lang="en-US"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Arial Narrow" panose="020B0606020202030204" pitchFamily="34" charset="0"/>
                        </a:rPr>
                        <a:t>0010</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Arial Narrow" panose="020B0606020202030204" pitchFamily="34" charset="0"/>
                        </a:rPr>
                        <a:t>2</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5305">
                <a:tc>
                  <a:txBody>
                    <a:bodyPr/>
                    <a:lstStyle/>
                    <a:p>
                      <a:pPr marL="0" marR="0">
                        <a:lnSpc>
                          <a:spcPct val="107000"/>
                        </a:lnSpc>
                        <a:spcBef>
                          <a:spcPts val="0"/>
                        </a:spcBef>
                        <a:spcAft>
                          <a:spcPts val="0"/>
                        </a:spcAft>
                      </a:pPr>
                      <a:r>
                        <a:rPr lang="en-US" sz="1100" dirty="0">
                          <a:effectLst/>
                          <a:latin typeface="Arial Narrow" panose="020B0606020202030204" pitchFamily="34" charset="0"/>
                        </a:rPr>
                        <a:t>3</a:t>
                      </a:r>
                      <a:endParaRPr lang="en-US"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Arial Narrow" panose="020B0606020202030204" pitchFamily="34" charset="0"/>
                        </a:rPr>
                        <a:t>0011</a:t>
                      </a:r>
                      <a:endParaRPr lang="en-US"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Arial Narrow" panose="020B0606020202030204" pitchFamily="34" charset="0"/>
                        </a:rPr>
                        <a:t>3</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5305">
                <a:tc>
                  <a:txBody>
                    <a:bodyPr/>
                    <a:lstStyle/>
                    <a:p>
                      <a:pPr marL="0" marR="0">
                        <a:lnSpc>
                          <a:spcPct val="107000"/>
                        </a:lnSpc>
                        <a:spcBef>
                          <a:spcPts val="0"/>
                        </a:spcBef>
                        <a:spcAft>
                          <a:spcPts val="0"/>
                        </a:spcAft>
                      </a:pPr>
                      <a:r>
                        <a:rPr lang="en-US" sz="1100">
                          <a:effectLst/>
                          <a:latin typeface="Arial Narrow" panose="020B0606020202030204" pitchFamily="34" charset="0"/>
                        </a:rPr>
                        <a:t>4</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Arial Narrow" panose="020B0606020202030204" pitchFamily="34" charset="0"/>
                        </a:rPr>
                        <a:t>0100</a:t>
                      </a:r>
                      <a:endParaRPr lang="en-US"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Arial Narrow" panose="020B0606020202030204" pitchFamily="34" charset="0"/>
                        </a:rPr>
                        <a:t>4</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5305">
                <a:tc>
                  <a:txBody>
                    <a:bodyPr/>
                    <a:lstStyle/>
                    <a:p>
                      <a:pPr marL="0" marR="0">
                        <a:lnSpc>
                          <a:spcPct val="107000"/>
                        </a:lnSpc>
                        <a:spcBef>
                          <a:spcPts val="0"/>
                        </a:spcBef>
                        <a:spcAft>
                          <a:spcPts val="0"/>
                        </a:spcAft>
                      </a:pPr>
                      <a:r>
                        <a:rPr lang="en-US" sz="1100">
                          <a:effectLst/>
                          <a:latin typeface="Arial Narrow" panose="020B0606020202030204" pitchFamily="34" charset="0"/>
                        </a:rPr>
                        <a:t>5</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Arial Narrow" panose="020B0606020202030204" pitchFamily="34" charset="0"/>
                        </a:rPr>
                        <a:t>0101</a:t>
                      </a:r>
                      <a:endParaRPr lang="en-US"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Arial Narrow" panose="020B0606020202030204" pitchFamily="34" charset="0"/>
                        </a:rPr>
                        <a:t>5</a:t>
                      </a:r>
                      <a:endParaRPr lang="en-US"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5305">
                <a:tc>
                  <a:txBody>
                    <a:bodyPr/>
                    <a:lstStyle/>
                    <a:p>
                      <a:pPr marL="0" marR="0">
                        <a:lnSpc>
                          <a:spcPct val="107000"/>
                        </a:lnSpc>
                        <a:spcBef>
                          <a:spcPts val="0"/>
                        </a:spcBef>
                        <a:spcAft>
                          <a:spcPts val="0"/>
                        </a:spcAft>
                      </a:pPr>
                      <a:r>
                        <a:rPr lang="en-US" sz="1100" dirty="0">
                          <a:effectLst/>
                          <a:latin typeface="Arial Narrow" panose="020B0606020202030204" pitchFamily="34" charset="0"/>
                        </a:rPr>
                        <a:t>6</a:t>
                      </a:r>
                      <a:endParaRPr lang="en-US"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Arial Narrow" panose="020B0606020202030204" pitchFamily="34" charset="0"/>
                        </a:rPr>
                        <a:t>0110</a:t>
                      </a:r>
                      <a:endParaRPr lang="en-US"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Arial Narrow" panose="020B0606020202030204" pitchFamily="34" charset="0"/>
                        </a:rPr>
                        <a:t>6</a:t>
                      </a:r>
                      <a:endParaRPr lang="en-US"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5305">
                <a:tc>
                  <a:txBody>
                    <a:bodyPr/>
                    <a:lstStyle/>
                    <a:p>
                      <a:pPr marL="0" marR="0">
                        <a:lnSpc>
                          <a:spcPct val="107000"/>
                        </a:lnSpc>
                        <a:spcBef>
                          <a:spcPts val="0"/>
                        </a:spcBef>
                        <a:spcAft>
                          <a:spcPts val="0"/>
                        </a:spcAft>
                      </a:pPr>
                      <a:r>
                        <a:rPr lang="en-US" sz="1100">
                          <a:effectLst/>
                          <a:latin typeface="Arial Narrow" panose="020B0606020202030204" pitchFamily="34" charset="0"/>
                        </a:rPr>
                        <a:t>7</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Arial Narrow" panose="020B0606020202030204" pitchFamily="34" charset="0"/>
                        </a:rPr>
                        <a:t>0111</a:t>
                      </a:r>
                      <a:endParaRPr lang="en-US"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Arial Narrow" panose="020B0606020202030204" pitchFamily="34" charset="0"/>
                        </a:rPr>
                        <a:t>7</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5305">
                <a:tc>
                  <a:txBody>
                    <a:bodyPr/>
                    <a:lstStyle/>
                    <a:p>
                      <a:pPr marL="0" marR="0">
                        <a:lnSpc>
                          <a:spcPct val="107000"/>
                        </a:lnSpc>
                        <a:spcBef>
                          <a:spcPts val="0"/>
                        </a:spcBef>
                        <a:spcAft>
                          <a:spcPts val="0"/>
                        </a:spcAft>
                      </a:pPr>
                      <a:r>
                        <a:rPr lang="en-US" sz="1100" dirty="0">
                          <a:effectLst/>
                          <a:latin typeface="Arial Narrow" panose="020B0606020202030204" pitchFamily="34" charset="0"/>
                        </a:rPr>
                        <a:t>8</a:t>
                      </a:r>
                      <a:endParaRPr lang="en-US"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Arial Narrow" panose="020B0606020202030204" pitchFamily="34" charset="0"/>
                        </a:rPr>
                        <a:t>1000</a:t>
                      </a:r>
                      <a:endParaRPr lang="en-US"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Arial Narrow" panose="020B0606020202030204" pitchFamily="34" charset="0"/>
                        </a:rPr>
                        <a:t>8</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5305">
                <a:tc>
                  <a:txBody>
                    <a:bodyPr/>
                    <a:lstStyle/>
                    <a:p>
                      <a:pPr marL="0" marR="0">
                        <a:lnSpc>
                          <a:spcPct val="107000"/>
                        </a:lnSpc>
                        <a:spcBef>
                          <a:spcPts val="0"/>
                        </a:spcBef>
                        <a:spcAft>
                          <a:spcPts val="0"/>
                        </a:spcAft>
                      </a:pPr>
                      <a:r>
                        <a:rPr lang="en-US" sz="1100">
                          <a:effectLst/>
                          <a:latin typeface="Arial Narrow" panose="020B0606020202030204" pitchFamily="34" charset="0"/>
                        </a:rPr>
                        <a:t>9</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Arial Narrow" panose="020B0606020202030204" pitchFamily="34" charset="0"/>
                        </a:rPr>
                        <a:t>1001</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Arial Narrow" panose="020B0606020202030204" pitchFamily="34" charset="0"/>
                        </a:rPr>
                        <a:t>9</a:t>
                      </a:r>
                      <a:endParaRPr lang="en-US"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5305">
                <a:tc>
                  <a:txBody>
                    <a:bodyPr/>
                    <a:lstStyle/>
                    <a:p>
                      <a:pPr marL="0" marR="0">
                        <a:lnSpc>
                          <a:spcPct val="107000"/>
                        </a:lnSpc>
                        <a:spcBef>
                          <a:spcPts val="0"/>
                        </a:spcBef>
                        <a:spcAft>
                          <a:spcPts val="0"/>
                        </a:spcAft>
                      </a:pPr>
                      <a:r>
                        <a:rPr lang="en-US" sz="1100">
                          <a:effectLst/>
                          <a:latin typeface="Arial Narrow" panose="020B0606020202030204" pitchFamily="34" charset="0"/>
                        </a:rPr>
                        <a:t>10</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Arial Narrow" panose="020B0606020202030204" pitchFamily="34" charset="0"/>
                        </a:rPr>
                        <a:t>1010</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Arial Narrow" panose="020B0606020202030204" pitchFamily="34" charset="0"/>
                        </a:rPr>
                        <a:t>A</a:t>
                      </a:r>
                      <a:endParaRPr lang="en-US"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5305">
                <a:tc>
                  <a:txBody>
                    <a:bodyPr/>
                    <a:lstStyle/>
                    <a:p>
                      <a:pPr marL="0" marR="0">
                        <a:lnSpc>
                          <a:spcPct val="107000"/>
                        </a:lnSpc>
                        <a:spcBef>
                          <a:spcPts val="0"/>
                        </a:spcBef>
                        <a:spcAft>
                          <a:spcPts val="0"/>
                        </a:spcAft>
                      </a:pPr>
                      <a:r>
                        <a:rPr lang="en-US" sz="1100">
                          <a:effectLst/>
                          <a:latin typeface="Arial Narrow" panose="020B0606020202030204" pitchFamily="34" charset="0"/>
                        </a:rPr>
                        <a:t>11</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Arial Narrow" panose="020B0606020202030204" pitchFamily="34" charset="0"/>
                        </a:rPr>
                        <a:t>1011</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Arial Narrow" panose="020B0606020202030204" pitchFamily="34" charset="0"/>
                        </a:rPr>
                        <a:t>B</a:t>
                      </a:r>
                      <a:endParaRPr lang="en-US"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5305">
                <a:tc>
                  <a:txBody>
                    <a:bodyPr/>
                    <a:lstStyle/>
                    <a:p>
                      <a:pPr marL="0" marR="0">
                        <a:lnSpc>
                          <a:spcPct val="107000"/>
                        </a:lnSpc>
                        <a:spcBef>
                          <a:spcPts val="0"/>
                        </a:spcBef>
                        <a:spcAft>
                          <a:spcPts val="0"/>
                        </a:spcAft>
                      </a:pPr>
                      <a:r>
                        <a:rPr lang="en-US" sz="1100">
                          <a:effectLst/>
                          <a:latin typeface="Arial Narrow" panose="020B0606020202030204" pitchFamily="34" charset="0"/>
                        </a:rPr>
                        <a:t>12</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Arial Narrow" panose="020B0606020202030204" pitchFamily="34" charset="0"/>
                        </a:rPr>
                        <a:t>1100</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Arial Narrow" panose="020B0606020202030204" pitchFamily="34" charset="0"/>
                        </a:rPr>
                        <a:t>C</a:t>
                      </a:r>
                      <a:endParaRPr lang="en-US"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5305">
                <a:tc>
                  <a:txBody>
                    <a:bodyPr/>
                    <a:lstStyle/>
                    <a:p>
                      <a:pPr marL="0" marR="0">
                        <a:lnSpc>
                          <a:spcPct val="107000"/>
                        </a:lnSpc>
                        <a:spcBef>
                          <a:spcPts val="0"/>
                        </a:spcBef>
                        <a:spcAft>
                          <a:spcPts val="0"/>
                        </a:spcAft>
                      </a:pPr>
                      <a:r>
                        <a:rPr lang="en-US" sz="1100">
                          <a:effectLst/>
                          <a:latin typeface="Arial Narrow" panose="020B0606020202030204" pitchFamily="34" charset="0"/>
                        </a:rPr>
                        <a:t>13</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Arial Narrow" panose="020B0606020202030204" pitchFamily="34" charset="0"/>
                        </a:rPr>
                        <a:t>1101</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Arial Narrow" panose="020B0606020202030204" pitchFamily="34" charset="0"/>
                        </a:rPr>
                        <a:t>D</a:t>
                      </a:r>
                      <a:endParaRPr lang="en-US"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5305">
                <a:tc>
                  <a:txBody>
                    <a:bodyPr/>
                    <a:lstStyle/>
                    <a:p>
                      <a:pPr marL="0" marR="0">
                        <a:lnSpc>
                          <a:spcPct val="107000"/>
                        </a:lnSpc>
                        <a:spcBef>
                          <a:spcPts val="0"/>
                        </a:spcBef>
                        <a:spcAft>
                          <a:spcPts val="0"/>
                        </a:spcAft>
                      </a:pPr>
                      <a:r>
                        <a:rPr lang="en-US" sz="1100">
                          <a:effectLst/>
                          <a:latin typeface="Arial Narrow" panose="020B0606020202030204" pitchFamily="34" charset="0"/>
                        </a:rPr>
                        <a:t>14</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Arial Narrow" panose="020B0606020202030204" pitchFamily="34" charset="0"/>
                        </a:rPr>
                        <a:t>1110</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Arial Narrow" panose="020B0606020202030204" pitchFamily="34" charset="0"/>
                        </a:rPr>
                        <a:t>E</a:t>
                      </a:r>
                      <a:endParaRPr lang="en-US"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219">
                <a:tc>
                  <a:txBody>
                    <a:bodyPr/>
                    <a:lstStyle/>
                    <a:p>
                      <a:pPr marL="0" marR="0">
                        <a:lnSpc>
                          <a:spcPct val="107000"/>
                        </a:lnSpc>
                        <a:spcBef>
                          <a:spcPts val="0"/>
                        </a:spcBef>
                        <a:spcAft>
                          <a:spcPts val="0"/>
                        </a:spcAft>
                      </a:pPr>
                      <a:r>
                        <a:rPr lang="en-US" sz="1100">
                          <a:effectLst/>
                          <a:latin typeface="Arial Narrow" panose="020B0606020202030204" pitchFamily="34" charset="0"/>
                        </a:rPr>
                        <a:t>15</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Arial Narrow" panose="020B0606020202030204" pitchFamily="34" charset="0"/>
                        </a:rPr>
                        <a:t>1111</a:t>
                      </a:r>
                      <a:endParaRPr lang="en-US" sz="11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Arial Narrow" panose="020B0606020202030204" pitchFamily="34" charset="0"/>
                        </a:rPr>
                        <a:t>F</a:t>
                      </a:r>
                      <a:endParaRPr lang="en-US" sz="11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636664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8022" y="914158"/>
            <a:ext cx="7686675" cy="1145758"/>
          </a:xfrm>
          <a:solidFill>
            <a:schemeClr val="bg1">
              <a:lumMod val="95000"/>
            </a:schemeClr>
          </a:solidFill>
          <a:ln>
            <a:solidFill>
              <a:schemeClr val="bg1">
                <a:lumMod val="50000"/>
              </a:schemeClr>
            </a:solidFill>
          </a:ln>
        </p:spPr>
        <p:txBody>
          <a:bodyPr>
            <a:normAutofit/>
          </a:bodyPr>
          <a:lstStyle/>
          <a:p>
            <a:pPr algn="l">
              <a:buFont typeface="+mj-lt"/>
              <a:buAutoNum type="arabicPeriod"/>
            </a:pPr>
            <a:r>
              <a:rPr lang="en-GB" sz="1200" b="1" dirty="0" smtClean="0">
                <a:solidFill>
                  <a:srgbClr val="212529"/>
                </a:solidFill>
                <a:latin typeface="Arial Narrow" panose="020B0606020202030204" pitchFamily="34" charset="0"/>
              </a:rPr>
              <a:t> </a:t>
            </a:r>
            <a:r>
              <a:rPr lang="en-GB" sz="1200" dirty="0" smtClean="0">
                <a:solidFill>
                  <a:srgbClr val="212529"/>
                </a:solidFill>
                <a:latin typeface="Arial Narrow" panose="020B0606020202030204" pitchFamily="34" charset="0"/>
              </a:rPr>
              <a:t>Divide the number by 2/16.</a:t>
            </a:r>
            <a:endParaRPr lang="en-GB" sz="1200" b="1" dirty="0" smtClean="0">
              <a:solidFill>
                <a:srgbClr val="212529"/>
              </a:solidFill>
              <a:latin typeface="Arial Narrow" panose="020B0606020202030204" pitchFamily="34" charset="0"/>
            </a:endParaRPr>
          </a:p>
          <a:p>
            <a:pPr algn="l">
              <a:buFont typeface="+mj-lt"/>
              <a:buAutoNum type="arabicPeriod"/>
            </a:pPr>
            <a:r>
              <a:rPr lang="en-GB" sz="1200" b="1" dirty="0" smtClean="0">
                <a:solidFill>
                  <a:srgbClr val="212529"/>
                </a:solidFill>
                <a:latin typeface="Arial Narrow" panose="020B0606020202030204" pitchFamily="34" charset="0"/>
              </a:rPr>
              <a:t> </a:t>
            </a:r>
            <a:r>
              <a:rPr lang="en-GB" sz="1200" dirty="0" smtClean="0">
                <a:solidFill>
                  <a:srgbClr val="212529"/>
                </a:solidFill>
                <a:latin typeface="Arial Narrow" panose="020B0606020202030204" pitchFamily="34" charset="0"/>
              </a:rPr>
              <a:t>Get the integer quotient for the next iteration.</a:t>
            </a:r>
            <a:endParaRPr lang="en-GB" sz="1200" b="1" dirty="0" smtClean="0">
              <a:solidFill>
                <a:srgbClr val="212529"/>
              </a:solidFill>
              <a:latin typeface="Arial Narrow" panose="020B0606020202030204" pitchFamily="34" charset="0"/>
            </a:endParaRPr>
          </a:p>
          <a:p>
            <a:pPr algn="l">
              <a:buFont typeface="+mj-lt"/>
              <a:buAutoNum type="arabicPeriod"/>
            </a:pPr>
            <a:r>
              <a:rPr lang="en-GB" sz="1200" b="1" dirty="0" smtClean="0">
                <a:solidFill>
                  <a:srgbClr val="212529"/>
                </a:solidFill>
                <a:latin typeface="Arial Narrow" panose="020B0606020202030204" pitchFamily="34" charset="0"/>
              </a:rPr>
              <a:t> </a:t>
            </a:r>
            <a:r>
              <a:rPr lang="en-GB" sz="1200" dirty="0" smtClean="0">
                <a:solidFill>
                  <a:srgbClr val="212529"/>
                </a:solidFill>
                <a:latin typeface="Arial Narrow" panose="020B0606020202030204" pitchFamily="34" charset="0"/>
              </a:rPr>
              <a:t>Get the remainder for the binary/Hexadecimal digit.</a:t>
            </a:r>
            <a:endParaRPr lang="en-GB" sz="1200" b="1" dirty="0" smtClean="0">
              <a:solidFill>
                <a:srgbClr val="212529"/>
              </a:solidFill>
              <a:latin typeface="Arial Narrow" panose="020B0606020202030204" pitchFamily="34" charset="0"/>
            </a:endParaRPr>
          </a:p>
          <a:p>
            <a:pPr algn="l">
              <a:buFont typeface="+mj-lt"/>
              <a:buAutoNum type="arabicPeriod"/>
            </a:pPr>
            <a:r>
              <a:rPr lang="en-GB" sz="1200" b="1" dirty="0" smtClean="0">
                <a:solidFill>
                  <a:srgbClr val="212529"/>
                </a:solidFill>
                <a:latin typeface="Arial Narrow" panose="020B0606020202030204" pitchFamily="34" charset="0"/>
              </a:rPr>
              <a:t> </a:t>
            </a:r>
            <a:r>
              <a:rPr lang="en-GB" sz="1200" dirty="0">
                <a:solidFill>
                  <a:srgbClr val="212529"/>
                </a:solidFill>
                <a:latin typeface="Arial Narrow" panose="020B0606020202030204" pitchFamily="34" charset="0"/>
              </a:rPr>
              <a:t>Repeat the steps until the quotient is equal to 0</a:t>
            </a:r>
          </a:p>
        </p:txBody>
      </p:sp>
      <p:sp>
        <p:nvSpPr>
          <p:cNvPr id="4" name="Title 13"/>
          <p:cNvSpPr txBox="1">
            <a:spLocks/>
          </p:cNvSpPr>
          <p:nvPr/>
        </p:nvSpPr>
        <p:spPr>
          <a:xfrm>
            <a:off x="628650" y="171382"/>
            <a:ext cx="7886700" cy="425903"/>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rial Narrow" panose="020B0606020202030204" pitchFamily="34" charset="0"/>
              </a:rPr>
              <a:t>Decimal to other number systems</a:t>
            </a:r>
          </a:p>
        </p:txBody>
      </p:sp>
      <p:sp>
        <p:nvSpPr>
          <p:cNvPr id="25" name="Title 13"/>
          <p:cNvSpPr txBox="1">
            <a:spLocks/>
          </p:cNvSpPr>
          <p:nvPr/>
        </p:nvSpPr>
        <p:spPr>
          <a:xfrm>
            <a:off x="313210" y="488254"/>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How to convert </a:t>
            </a:r>
            <a:endParaRPr lang="en-US" sz="1400" b="1" dirty="0">
              <a:latin typeface="Arial Narrow" panose="020B0606020202030204" pitchFamily="34" charset="0"/>
            </a:endParaRPr>
          </a:p>
        </p:txBody>
      </p:sp>
      <p:sp>
        <p:nvSpPr>
          <p:cNvPr id="26" name="Title 13"/>
          <p:cNvSpPr txBox="1">
            <a:spLocks/>
          </p:cNvSpPr>
          <p:nvPr/>
        </p:nvSpPr>
        <p:spPr>
          <a:xfrm>
            <a:off x="313210" y="2143992"/>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Example</a:t>
            </a:r>
            <a:endParaRPr lang="en-US" sz="1400" b="1" dirty="0">
              <a:latin typeface="Arial Narrow" panose="020B0606020202030204" pitchFamily="34" charset="0"/>
            </a:endParaRPr>
          </a:p>
        </p:txBody>
      </p:sp>
      <p:pic>
        <p:nvPicPr>
          <p:cNvPr id="51" name="Picture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 y="3703500"/>
            <a:ext cx="2632822" cy="1122186"/>
          </a:xfrm>
          <a:prstGeom prst="rect">
            <a:avLst/>
          </a:prstGeom>
        </p:spPr>
      </p:pic>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54435" y="3703500"/>
            <a:ext cx="2809577" cy="1289100"/>
          </a:xfrm>
          <a:prstGeom prst="rect">
            <a:avLst/>
          </a:prstGeom>
        </p:spPr>
      </p:pic>
      <p:sp>
        <p:nvSpPr>
          <p:cNvPr id="53" name="TextBox 52"/>
          <p:cNvSpPr txBox="1"/>
          <p:nvPr/>
        </p:nvSpPr>
        <p:spPr>
          <a:xfrm>
            <a:off x="628650" y="2569895"/>
            <a:ext cx="3066691" cy="276999"/>
          </a:xfrm>
          <a:prstGeom prst="rect">
            <a:avLst/>
          </a:prstGeom>
          <a:noFill/>
        </p:spPr>
        <p:txBody>
          <a:bodyPr wrap="square" rtlCol="0">
            <a:spAutoFit/>
          </a:bodyPr>
          <a:lstStyle/>
          <a:p>
            <a:r>
              <a:rPr lang="en-US" sz="1200" b="1" dirty="0" smtClean="0">
                <a:latin typeface="Arial Narrow" panose="020B0606020202030204" pitchFamily="34" charset="0"/>
              </a:rPr>
              <a:t>Decimal to Binary </a:t>
            </a:r>
            <a:endParaRPr lang="en-US" sz="1200" b="1" dirty="0">
              <a:latin typeface="Arial Narrow" panose="020B0606020202030204" pitchFamily="34" charset="0"/>
            </a:endParaRPr>
          </a:p>
        </p:txBody>
      </p:sp>
      <p:sp>
        <p:nvSpPr>
          <p:cNvPr id="54" name="TextBox 53"/>
          <p:cNvSpPr txBox="1"/>
          <p:nvPr/>
        </p:nvSpPr>
        <p:spPr>
          <a:xfrm>
            <a:off x="4854435" y="2574218"/>
            <a:ext cx="3066691" cy="276999"/>
          </a:xfrm>
          <a:prstGeom prst="rect">
            <a:avLst/>
          </a:prstGeom>
          <a:noFill/>
        </p:spPr>
        <p:txBody>
          <a:bodyPr wrap="square" rtlCol="0">
            <a:spAutoFit/>
          </a:bodyPr>
          <a:lstStyle/>
          <a:p>
            <a:r>
              <a:rPr lang="en-US" sz="1200" b="1" dirty="0">
                <a:latin typeface="Arial Narrow" panose="020B0606020202030204" pitchFamily="34" charset="0"/>
              </a:rPr>
              <a:t>Decimal to Hexadecimal </a:t>
            </a:r>
          </a:p>
        </p:txBody>
      </p:sp>
      <p:sp>
        <p:nvSpPr>
          <p:cNvPr id="55" name="TextBox 54"/>
          <p:cNvSpPr txBox="1"/>
          <p:nvPr/>
        </p:nvSpPr>
        <p:spPr>
          <a:xfrm>
            <a:off x="4854435" y="5276881"/>
            <a:ext cx="2656114" cy="276999"/>
          </a:xfrm>
          <a:prstGeom prst="rect">
            <a:avLst/>
          </a:prstGeom>
          <a:noFill/>
        </p:spPr>
        <p:txBody>
          <a:bodyPr wrap="square" rtlCol="0">
            <a:spAutoFit/>
          </a:bodyPr>
          <a:lstStyle/>
          <a:p>
            <a:r>
              <a:rPr lang="en-GB" sz="1200" dirty="0" smtClean="0">
                <a:latin typeface="Arial Narrow" panose="020B0606020202030204" pitchFamily="34" charset="0"/>
              </a:rPr>
              <a:t>(</a:t>
            </a:r>
            <a:r>
              <a:rPr lang="en-GB" sz="1200" b="1" dirty="0" smtClean="0">
                <a:latin typeface="Arial Narrow" panose="020B0606020202030204" pitchFamily="34" charset="0"/>
              </a:rPr>
              <a:t>41719</a:t>
            </a:r>
            <a:r>
              <a:rPr lang="en-GB" sz="1200" dirty="0" smtClean="0">
                <a:latin typeface="Arial Narrow" panose="020B0606020202030204" pitchFamily="34" charset="0"/>
              </a:rPr>
              <a:t>)</a:t>
            </a:r>
            <a:r>
              <a:rPr lang="en-GB" sz="1200" baseline="-25000" dirty="0" smtClean="0">
                <a:latin typeface="Arial Narrow" panose="020B0606020202030204" pitchFamily="34" charset="0"/>
              </a:rPr>
              <a:t>10</a:t>
            </a:r>
            <a:r>
              <a:rPr lang="en-GB" sz="1200" dirty="0" smtClean="0">
                <a:latin typeface="Arial Narrow" panose="020B0606020202030204" pitchFamily="34" charset="0"/>
              </a:rPr>
              <a:t> = (</a:t>
            </a:r>
            <a:r>
              <a:rPr lang="en-GB" sz="1200" b="1" dirty="0" smtClean="0">
                <a:latin typeface="Arial Narrow" panose="020B0606020202030204" pitchFamily="34" charset="0"/>
              </a:rPr>
              <a:t>A2F7</a:t>
            </a:r>
            <a:r>
              <a:rPr lang="en-GB" sz="1200" dirty="0" smtClean="0">
                <a:latin typeface="Arial Narrow" panose="020B0606020202030204" pitchFamily="34" charset="0"/>
              </a:rPr>
              <a:t>)</a:t>
            </a:r>
            <a:r>
              <a:rPr lang="en-GB" sz="1200" baseline="-25000" dirty="0" smtClean="0">
                <a:latin typeface="Arial Narrow" panose="020B0606020202030204" pitchFamily="34" charset="0"/>
              </a:rPr>
              <a:t>16</a:t>
            </a:r>
            <a:endParaRPr lang="en-US" sz="1200" baseline="-25000" dirty="0">
              <a:latin typeface="Arial Narrow" panose="020B0606020202030204" pitchFamily="34" charset="0"/>
            </a:endParaRPr>
          </a:p>
        </p:txBody>
      </p:sp>
      <p:sp>
        <p:nvSpPr>
          <p:cNvPr id="56" name="TextBox 55"/>
          <p:cNvSpPr txBox="1"/>
          <p:nvPr/>
        </p:nvSpPr>
        <p:spPr>
          <a:xfrm>
            <a:off x="833938" y="5276880"/>
            <a:ext cx="2656114" cy="276999"/>
          </a:xfrm>
          <a:prstGeom prst="rect">
            <a:avLst/>
          </a:prstGeom>
          <a:noFill/>
        </p:spPr>
        <p:txBody>
          <a:bodyPr wrap="square" rtlCol="0">
            <a:spAutoFit/>
          </a:bodyPr>
          <a:lstStyle/>
          <a:p>
            <a:r>
              <a:rPr lang="en-GB" sz="1200" dirty="0" smtClean="0">
                <a:latin typeface="Arial Narrow" panose="020B0606020202030204" pitchFamily="34" charset="0"/>
              </a:rPr>
              <a:t>(</a:t>
            </a:r>
            <a:r>
              <a:rPr lang="en-GB" sz="1200" b="1" dirty="0" smtClean="0">
                <a:latin typeface="Arial Narrow" panose="020B0606020202030204" pitchFamily="34" charset="0"/>
              </a:rPr>
              <a:t>10</a:t>
            </a:r>
            <a:r>
              <a:rPr lang="en-GB" sz="1200" dirty="0" smtClean="0">
                <a:latin typeface="Arial Narrow" panose="020B0606020202030204" pitchFamily="34" charset="0"/>
              </a:rPr>
              <a:t>)</a:t>
            </a:r>
            <a:r>
              <a:rPr lang="en-GB" sz="1200" baseline="-25000" dirty="0" smtClean="0">
                <a:latin typeface="Arial Narrow" panose="020B0606020202030204" pitchFamily="34" charset="0"/>
              </a:rPr>
              <a:t>10</a:t>
            </a:r>
            <a:r>
              <a:rPr lang="en-GB" sz="1200" dirty="0" smtClean="0">
                <a:latin typeface="Arial Narrow" panose="020B0606020202030204" pitchFamily="34" charset="0"/>
              </a:rPr>
              <a:t> = (</a:t>
            </a:r>
            <a:r>
              <a:rPr lang="en-GB" sz="1200" b="1" dirty="0" smtClean="0">
                <a:latin typeface="Arial Narrow" panose="020B0606020202030204" pitchFamily="34" charset="0"/>
              </a:rPr>
              <a:t>1010</a:t>
            </a:r>
            <a:r>
              <a:rPr lang="en-GB" sz="1200" dirty="0" smtClean="0">
                <a:latin typeface="Arial Narrow" panose="020B0606020202030204" pitchFamily="34" charset="0"/>
              </a:rPr>
              <a:t>)</a:t>
            </a:r>
            <a:r>
              <a:rPr lang="en-GB" sz="1200" baseline="-25000" dirty="0" smtClean="0">
                <a:latin typeface="Arial Narrow" panose="020B0606020202030204" pitchFamily="34" charset="0"/>
              </a:rPr>
              <a:t>2</a:t>
            </a:r>
            <a:endParaRPr lang="en-US" sz="1200" baseline="-25000" dirty="0">
              <a:latin typeface="Arial Narrow" panose="020B0606020202030204" pitchFamily="34" charset="0"/>
            </a:endParaRPr>
          </a:p>
        </p:txBody>
      </p:sp>
      <p:sp>
        <p:nvSpPr>
          <p:cNvPr id="57" name="TextBox 56"/>
          <p:cNvSpPr txBox="1"/>
          <p:nvPr/>
        </p:nvSpPr>
        <p:spPr>
          <a:xfrm>
            <a:off x="4854435" y="3026806"/>
            <a:ext cx="2656114" cy="276999"/>
          </a:xfrm>
          <a:prstGeom prst="rect">
            <a:avLst/>
          </a:prstGeom>
          <a:noFill/>
        </p:spPr>
        <p:txBody>
          <a:bodyPr wrap="square" rtlCol="0">
            <a:spAutoFit/>
          </a:bodyPr>
          <a:lstStyle/>
          <a:p>
            <a:r>
              <a:rPr lang="en-GB" sz="1200" dirty="0" smtClean="0">
                <a:latin typeface="Arial Narrow" panose="020B0606020202030204" pitchFamily="34" charset="0"/>
              </a:rPr>
              <a:t>(</a:t>
            </a:r>
            <a:r>
              <a:rPr lang="en-GB" sz="1200" b="1" dirty="0" smtClean="0">
                <a:latin typeface="Arial Narrow" panose="020B0606020202030204" pitchFamily="34" charset="0"/>
              </a:rPr>
              <a:t>41719</a:t>
            </a:r>
            <a:r>
              <a:rPr lang="en-GB" sz="1200" dirty="0" smtClean="0">
                <a:latin typeface="Arial Narrow" panose="020B0606020202030204" pitchFamily="34" charset="0"/>
              </a:rPr>
              <a:t>)</a:t>
            </a:r>
            <a:r>
              <a:rPr lang="en-GB" sz="1200" baseline="-25000" dirty="0" smtClean="0">
                <a:latin typeface="Arial Narrow" panose="020B0606020202030204" pitchFamily="34" charset="0"/>
              </a:rPr>
              <a:t>10</a:t>
            </a:r>
            <a:r>
              <a:rPr lang="en-GB" sz="1200" dirty="0" smtClean="0">
                <a:latin typeface="Arial Narrow" panose="020B0606020202030204" pitchFamily="34" charset="0"/>
              </a:rPr>
              <a:t> = (</a:t>
            </a:r>
            <a:r>
              <a:rPr lang="en-GB" sz="1200" b="1" dirty="0" smtClean="0">
                <a:latin typeface="Arial Narrow" panose="020B0606020202030204" pitchFamily="34" charset="0"/>
              </a:rPr>
              <a:t>?</a:t>
            </a:r>
            <a:r>
              <a:rPr lang="en-GB" sz="1200" dirty="0" smtClean="0">
                <a:latin typeface="Arial Narrow" panose="020B0606020202030204" pitchFamily="34" charset="0"/>
              </a:rPr>
              <a:t>)</a:t>
            </a:r>
            <a:r>
              <a:rPr lang="en-GB" sz="1200" baseline="-25000" dirty="0" smtClean="0">
                <a:latin typeface="Arial Narrow" panose="020B0606020202030204" pitchFamily="34" charset="0"/>
              </a:rPr>
              <a:t>16</a:t>
            </a:r>
            <a:endParaRPr lang="en-US" sz="1200" baseline="-25000" dirty="0">
              <a:latin typeface="Arial Narrow" panose="020B0606020202030204" pitchFamily="34" charset="0"/>
            </a:endParaRPr>
          </a:p>
        </p:txBody>
      </p:sp>
      <p:sp>
        <p:nvSpPr>
          <p:cNvPr id="58" name="TextBox 57"/>
          <p:cNvSpPr txBox="1"/>
          <p:nvPr/>
        </p:nvSpPr>
        <p:spPr>
          <a:xfrm>
            <a:off x="863600" y="3143238"/>
            <a:ext cx="2656114" cy="276999"/>
          </a:xfrm>
          <a:prstGeom prst="rect">
            <a:avLst/>
          </a:prstGeom>
          <a:noFill/>
        </p:spPr>
        <p:txBody>
          <a:bodyPr wrap="square" rtlCol="0">
            <a:spAutoFit/>
          </a:bodyPr>
          <a:lstStyle/>
          <a:p>
            <a:r>
              <a:rPr lang="en-GB" sz="1200" dirty="0" smtClean="0">
                <a:latin typeface="Arial Narrow" panose="020B0606020202030204" pitchFamily="34" charset="0"/>
              </a:rPr>
              <a:t>(</a:t>
            </a:r>
            <a:r>
              <a:rPr lang="en-GB" sz="1200" b="1" dirty="0" smtClean="0">
                <a:latin typeface="Arial Narrow" panose="020B0606020202030204" pitchFamily="34" charset="0"/>
              </a:rPr>
              <a:t>10</a:t>
            </a:r>
            <a:r>
              <a:rPr lang="en-GB" sz="1200" dirty="0" smtClean="0">
                <a:latin typeface="Arial Narrow" panose="020B0606020202030204" pitchFamily="34" charset="0"/>
              </a:rPr>
              <a:t>)</a:t>
            </a:r>
            <a:r>
              <a:rPr lang="en-GB" sz="1200" baseline="-25000" dirty="0" smtClean="0">
                <a:latin typeface="Arial Narrow" panose="020B0606020202030204" pitchFamily="34" charset="0"/>
              </a:rPr>
              <a:t>10</a:t>
            </a:r>
            <a:r>
              <a:rPr lang="en-GB" sz="1200" dirty="0" smtClean="0">
                <a:latin typeface="Arial Narrow" panose="020B0606020202030204" pitchFamily="34" charset="0"/>
              </a:rPr>
              <a:t> = (</a:t>
            </a:r>
            <a:r>
              <a:rPr lang="en-GB" sz="1200" b="1" dirty="0" smtClean="0">
                <a:latin typeface="Arial Narrow" panose="020B0606020202030204" pitchFamily="34" charset="0"/>
              </a:rPr>
              <a:t>?</a:t>
            </a:r>
            <a:r>
              <a:rPr lang="en-GB" sz="1200" dirty="0" smtClean="0">
                <a:latin typeface="Arial Narrow" panose="020B0606020202030204" pitchFamily="34" charset="0"/>
              </a:rPr>
              <a:t>)</a:t>
            </a:r>
            <a:r>
              <a:rPr lang="en-GB" sz="1200" baseline="-25000" dirty="0" smtClean="0">
                <a:latin typeface="Arial Narrow" panose="020B0606020202030204" pitchFamily="34" charset="0"/>
              </a:rPr>
              <a:t>2</a:t>
            </a:r>
            <a:endParaRPr lang="en-US" sz="1200" baseline="-25000" dirty="0">
              <a:latin typeface="Arial Narrow" panose="020B0606020202030204" pitchFamily="34" charset="0"/>
            </a:endParaRPr>
          </a:p>
        </p:txBody>
      </p:sp>
    </p:spTree>
    <p:extLst>
      <p:ext uri="{BB962C8B-B14F-4D97-AF65-F5344CB8AC3E}">
        <p14:creationId xmlns:p14="http://schemas.microsoft.com/office/powerpoint/2010/main" val="1898494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사각형: 둥근 모서리 97">
            <a:extLst>
              <a:ext uri="{FF2B5EF4-FFF2-40B4-BE49-F238E27FC236}">
                <a16:creationId xmlns="" xmlns:a16="http://schemas.microsoft.com/office/drawing/2014/main" id="{9CEA9A66-32B0-4D77-BF85-84215BC68EE9}"/>
              </a:ext>
            </a:extLst>
          </p:cNvPr>
          <p:cNvSpPr/>
          <p:nvPr/>
        </p:nvSpPr>
        <p:spPr>
          <a:xfrm>
            <a:off x="718023" y="5491205"/>
            <a:ext cx="7077076" cy="870554"/>
          </a:xfrm>
          <a:prstGeom prst="roundRect">
            <a:avLst>
              <a:gd name="adj" fmla="val 50000"/>
            </a:avLst>
          </a:prstGeom>
          <a:gradFill>
            <a:gsLst>
              <a:gs pos="0">
                <a:schemeClr val="bg1"/>
              </a:gs>
              <a:gs pos="100000">
                <a:schemeClr val="bg1"/>
              </a:gs>
            </a:gsLst>
            <a:lin ang="0" scaled="0"/>
          </a:gra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18" name="TextBox 17">
            <a:extLst>
              <a:ext uri="{FF2B5EF4-FFF2-40B4-BE49-F238E27FC236}">
                <a16:creationId xmlns="" xmlns:a16="http://schemas.microsoft.com/office/drawing/2014/main" id="{384D30F6-78B7-4132-B616-E9CD41BA1568}"/>
              </a:ext>
            </a:extLst>
          </p:cNvPr>
          <p:cNvSpPr txBox="1"/>
          <p:nvPr/>
        </p:nvSpPr>
        <p:spPr>
          <a:xfrm>
            <a:off x="939167" y="5823492"/>
            <a:ext cx="620106" cy="276999"/>
          </a:xfrm>
          <a:prstGeom prst="rect">
            <a:avLst/>
          </a:prstGeom>
          <a:noFill/>
        </p:spPr>
        <p:txBody>
          <a:bodyPr wrap="none" rtlCol="0">
            <a:spAutoFit/>
          </a:bodyPr>
          <a:lstStyle/>
          <a:p>
            <a:r>
              <a:rPr lang="en-US" altLang="ko-KR" sz="1200" b="1" dirty="0" smtClean="0">
                <a:latin typeface="Arial Narrow" panose="020B0606020202030204" pitchFamily="34" charset="0"/>
                <a:cs typeface="Arial" panose="020B0604020202020204" pitchFamily="34" charset="0"/>
              </a:rPr>
              <a:t>STEP 4</a:t>
            </a:r>
            <a:endParaRPr lang="ko-KR" altLang="en-US" sz="1200" b="1" dirty="0">
              <a:latin typeface="Arial Narrow" panose="020B0606020202030204" pitchFamily="34" charset="0"/>
              <a:cs typeface="Arial" panose="020B0604020202020204" pitchFamily="34" charset="0"/>
            </a:endParaRPr>
          </a:p>
        </p:txBody>
      </p:sp>
      <p:sp>
        <p:nvSpPr>
          <p:cNvPr id="10" name="사각형: 둥근 모서리 97">
            <a:extLst>
              <a:ext uri="{FF2B5EF4-FFF2-40B4-BE49-F238E27FC236}">
                <a16:creationId xmlns="" xmlns:a16="http://schemas.microsoft.com/office/drawing/2014/main" id="{9CEA9A66-32B0-4D77-BF85-84215BC68EE9}"/>
              </a:ext>
            </a:extLst>
          </p:cNvPr>
          <p:cNvSpPr/>
          <p:nvPr/>
        </p:nvSpPr>
        <p:spPr>
          <a:xfrm>
            <a:off x="718023" y="3982261"/>
            <a:ext cx="7077076" cy="512268"/>
          </a:xfrm>
          <a:prstGeom prst="roundRect">
            <a:avLst>
              <a:gd name="adj" fmla="val 50000"/>
            </a:avLst>
          </a:prstGeom>
          <a:gradFill>
            <a:gsLst>
              <a:gs pos="0">
                <a:schemeClr val="bg1"/>
              </a:gs>
              <a:gs pos="100000">
                <a:schemeClr val="bg1"/>
              </a:gs>
            </a:gsLst>
            <a:lin ang="0" scaled="0"/>
          </a:gra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13" name="사각형: 둥근 모서리 97">
            <a:extLst>
              <a:ext uri="{FF2B5EF4-FFF2-40B4-BE49-F238E27FC236}">
                <a16:creationId xmlns="" xmlns:a16="http://schemas.microsoft.com/office/drawing/2014/main" id="{9CEA9A66-32B0-4D77-BF85-84215BC68EE9}"/>
              </a:ext>
            </a:extLst>
          </p:cNvPr>
          <p:cNvSpPr/>
          <p:nvPr/>
        </p:nvSpPr>
        <p:spPr>
          <a:xfrm>
            <a:off x="628650" y="4531310"/>
            <a:ext cx="7077076" cy="826285"/>
          </a:xfrm>
          <a:prstGeom prst="roundRect">
            <a:avLst>
              <a:gd name="adj" fmla="val 50000"/>
            </a:avLst>
          </a:prstGeom>
          <a:gradFill>
            <a:gsLst>
              <a:gs pos="0">
                <a:schemeClr val="bg1"/>
              </a:gs>
              <a:gs pos="100000">
                <a:schemeClr val="bg1"/>
              </a:gs>
            </a:gsLst>
            <a:lin ang="0" scaled="0"/>
          </a:gra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7" name="사각형: 둥근 모서리 97">
            <a:extLst>
              <a:ext uri="{FF2B5EF4-FFF2-40B4-BE49-F238E27FC236}">
                <a16:creationId xmlns="" xmlns:a16="http://schemas.microsoft.com/office/drawing/2014/main" id="{9CEA9A66-32B0-4D77-BF85-84215BC68EE9}"/>
              </a:ext>
            </a:extLst>
          </p:cNvPr>
          <p:cNvSpPr/>
          <p:nvPr/>
        </p:nvSpPr>
        <p:spPr>
          <a:xfrm>
            <a:off x="718023" y="3321661"/>
            <a:ext cx="7077075" cy="581025"/>
          </a:xfrm>
          <a:prstGeom prst="roundRect">
            <a:avLst>
              <a:gd name="adj" fmla="val 50000"/>
            </a:avLst>
          </a:prstGeom>
          <a:gradFill>
            <a:gsLst>
              <a:gs pos="0">
                <a:schemeClr val="bg1"/>
              </a:gs>
              <a:gs pos="100000">
                <a:schemeClr val="bg1"/>
              </a:gs>
            </a:gsLst>
            <a:lin ang="0" scaled="0"/>
          </a:gra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3" name="Subtitle 2"/>
          <p:cNvSpPr>
            <a:spLocks noGrp="1"/>
          </p:cNvSpPr>
          <p:nvPr>
            <p:ph type="subTitle" idx="1"/>
          </p:nvPr>
        </p:nvSpPr>
        <p:spPr>
          <a:xfrm>
            <a:off x="718022" y="914158"/>
            <a:ext cx="7686675" cy="1289222"/>
          </a:xfrm>
          <a:solidFill>
            <a:schemeClr val="bg1">
              <a:lumMod val="95000"/>
            </a:schemeClr>
          </a:solidFill>
          <a:ln>
            <a:solidFill>
              <a:schemeClr val="bg1">
                <a:lumMod val="50000"/>
              </a:schemeClr>
            </a:solidFill>
          </a:ln>
        </p:spPr>
        <p:txBody>
          <a:bodyPr>
            <a:normAutofit/>
          </a:bodyPr>
          <a:lstStyle/>
          <a:p>
            <a:pPr algn="l">
              <a:buFont typeface="+mj-lt"/>
              <a:buAutoNum type="arabicPeriod"/>
            </a:pPr>
            <a:r>
              <a:rPr lang="en-GB" sz="1200" b="1" dirty="0">
                <a:latin typeface="Arial Narrow" panose="020B0606020202030204" pitchFamily="34" charset="0"/>
              </a:rPr>
              <a:t> </a:t>
            </a:r>
            <a:r>
              <a:rPr lang="en-GB" sz="1200" dirty="0">
                <a:latin typeface="Arial Narrow" panose="020B0606020202030204" pitchFamily="34" charset="0"/>
              </a:rPr>
              <a:t>Write down the powers of 2</a:t>
            </a:r>
            <a:r>
              <a:rPr lang="en-GB" sz="1200" dirty="0">
                <a:solidFill>
                  <a:srgbClr val="212529"/>
                </a:solidFill>
                <a:latin typeface="Arial Narrow" panose="020B0606020202030204" pitchFamily="34" charset="0"/>
              </a:rPr>
              <a:t>.</a:t>
            </a:r>
          </a:p>
          <a:p>
            <a:pPr algn="l">
              <a:buFont typeface="+mj-lt"/>
              <a:buAutoNum type="arabicPeriod"/>
            </a:pPr>
            <a:r>
              <a:rPr lang="en-GB" sz="1200" b="1" dirty="0">
                <a:latin typeface="Arial Narrow" panose="020B0606020202030204" pitchFamily="34" charset="0"/>
              </a:rPr>
              <a:t> </a:t>
            </a:r>
            <a:r>
              <a:rPr lang="en-GB" sz="1200" dirty="0">
                <a:latin typeface="Arial Narrow" panose="020B0606020202030204" pitchFamily="34" charset="0"/>
              </a:rPr>
              <a:t>Under each power of two result, write the corresponding bit value</a:t>
            </a:r>
          </a:p>
          <a:p>
            <a:pPr algn="l">
              <a:buFont typeface="+mj-lt"/>
              <a:buAutoNum type="arabicPeriod"/>
            </a:pPr>
            <a:r>
              <a:rPr lang="en-GB" sz="1200" b="1" dirty="0">
                <a:latin typeface="Arial Narrow" panose="020B0606020202030204" pitchFamily="34" charset="0"/>
              </a:rPr>
              <a:t> </a:t>
            </a:r>
            <a:r>
              <a:rPr lang="en-GB" sz="1200" dirty="0">
                <a:latin typeface="Arial Narrow" panose="020B0606020202030204" pitchFamily="34" charset="0"/>
              </a:rPr>
              <a:t>Multiply each bit value with the corresponding power of 2 and add the products together</a:t>
            </a:r>
          </a:p>
          <a:p>
            <a:pPr algn="l">
              <a:buFont typeface="+mj-lt"/>
              <a:buAutoNum type="arabicPeriod"/>
            </a:pPr>
            <a:r>
              <a:rPr lang="en-GB" sz="1200" b="1" dirty="0" smtClean="0">
                <a:latin typeface="Arial Narrow" panose="020B0606020202030204" pitchFamily="34" charset="0"/>
              </a:rPr>
              <a:t> </a:t>
            </a:r>
            <a:r>
              <a:rPr lang="en-GB" sz="1200" dirty="0" smtClean="0">
                <a:latin typeface="Arial Narrow" panose="020B0606020202030204" pitchFamily="34" charset="0"/>
              </a:rPr>
              <a:t>The </a:t>
            </a:r>
            <a:r>
              <a:rPr lang="en-GB" sz="1200" dirty="0">
                <a:latin typeface="Arial Narrow" panose="020B0606020202030204" pitchFamily="34" charset="0"/>
              </a:rPr>
              <a:t>result of the sum is the decimal number</a:t>
            </a:r>
            <a:endParaRPr lang="en-GB" sz="1200" dirty="0">
              <a:solidFill>
                <a:srgbClr val="212529"/>
              </a:solidFill>
              <a:latin typeface="Arial Narrow" panose="020B0606020202030204" pitchFamily="34" charset="0"/>
            </a:endParaRPr>
          </a:p>
        </p:txBody>
      </p:sp>
      <p:sp>
        <p:nvSpPr>
          <p:cNvPr id="4" name="Title 13"/>
          <p:cNvSpPr txBox="1">
            <a:spLocks/>
          </p:cNvSpPr>
          <p:nvPr/>
        </p:nvSpPr>
        <p:spPr>
          <a:xfrm>
            <a:off x="628650" y="171382"/>
            <a:ext cx="7886700" cy="425903"/>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Arial Narrow" panose="020B0606020202030204" pitchFamily="34" charset="0"/>
              </a:rPr>
              <a:t>Binary to Decimal</a:t>
            </a:r>
            <a:endParaRPr lang="en-US" dirty="0"/>
          </a:p>
        </p:txBody>
      </p:sp>
      <p:sp>
        <p:nvSpPr>
          <p:cNvPr id="9" name="TextBox 8">
            <a:extLst>
              <a:ext uri="{FF2B5EF4-FFF2-40B4-BE49-F238E27FC236}">
                <a16:creationId xmlns="" xmlns:a16="http://schemas.microsoft.com/office/drawing/2014/main" id="{384D30F6-78B7-4132-B616-E9CD41BA1568}"/>
              </a:ext>
            </a:extLst>
          </p:cNvPr>
          <p:cNvSpPr txBox="1"/>
          <p:nvPr/>
        </p:nvSpPr>
        <p:spPr>
          <a:xfrm>
            <a:off x="939167" y="3466849"/>
            <a:ext cx="620106" cy="276999"/>
          </a:xfrm>
          <a:prstGeom prst="rect">
            <a:avLst/>
          </a:prstGeom>
          <a:noFill/>
        </p:spPr>
        <p:txBody>
          <a:bodyPr wrap="none" rtlCol="0">
            <a:spAutoFit/>
          </a:bodyPr>
          <a:lstStyle/>
          <a:p>
            <a:r>
              <a:rPr lang="en-US" altLang="ko-KR" sz="1200" b="1" dirty="0" smtClean="0">
                <a:latin typeface="Arial Narrow" panose="020B0606020202030204" pitchFamily="34" charset="0"/>
                <a:cs typeface="Arial" panose="020B0604020202020204" pitchFamily="34" charset="0"/>
              </a:rPr>
              <a:t>STEP 1</a:t>
            </a:r>
            <a:endParaRPr lang="ko-KR" altLang="en-US" sz="1200" b="1" dirty="0">
              <a:latin typeface="Arial Narrow" panose="020B0606020202030204" pitchFamily="34" charset="0"/>
              <a:cs typeface="Arial" panose="020B0604020202020204" pitchFamily="34" charset="0"/>
            </a:endParaRPr>
          </a:p>
        </p:txBody>
      </p:sp>
      <p:sp>
        <p:nvSpPr>
          <p:cNvPr id="12" name="TextBox 11">
            <a:extLst>
              <a:ext uri="{FF2B5EF4-FFF2-40B4-BE49-F238E27FC236}">
                <a16:creationId xmlns="" xmlns:a16="http://schemas.microsoft.com/office/drawing/2014/main" id="{384D30F6-78B7-4132-B616-E9CD41BA1568}"/>
              </a:ext>
            </a:extLst>
          </p:cNvPr>
          <p:cNvSpPr txBox="1"/>
          <p:nvPr/>
        </p:nvSpPr>
        <p:spPr>
          <a:xfrm>
            <a:off x="939167" y="4127448"/>
            <a:ext cx="620106" cy="276999"/>
          </a:xfrm>
          <a:prstGeom prst="rect">
            <a:avLst/>
          </a:prstGeom>
          <a:noFill/>
        </p:spPr>
        <p:txBody>
          <a:bodyPr wrap="none" rtlCol="0">
            <a:spAutoFit/>
          </a:bodyPr>
          <a:lstStyle/>
          <a:p>
            <a:r>
              <a:rPr lang="en-US" altLang="ko-KR" sz="1200" b="1" dirty="0" smtClean="0">
                <a:latin typeface="Arial Narrow" panose="020B0606020202030204" pitchFamily="34" charset="0"/>
                <a:cs typeface="Arial" panose="020B0604020202020204" pitchFamily="34" charset="0"/>
              </a:rPr>
              <a:t>STEP 2</a:t>
            </a:r>
            <a:endParaRPr lang="ko-KR" altLang="en-US" sz="1200" b="1" dirty="0">
              <a:latin typeface="Arial Narrow" panose="020B0606020202030204" pitchFamily="34" charset="0"/>
              <a:cs typeface="Arial" panose="020B0604020202020204" pitchFamily="34" charset="0"/>
            </a:endParaRPr>
          </a:p>
        </p:txBody>
      </p:sp>
      <p:sp>
        <p:nvSpPr>
          <p:cNvPr id="15" name="TextBox 14">
            <a:extLst>
              <a:ext uri="{FF2B5EF4-FFF2-40B4-BE49-F238E27FC236}">
                <a16:creationId xmlns="" xmlns:a16="http://schemas.microsoft.com/office/drawing/2014/main" id="{384D30F6-78B7-4132-B616-E9CD41BA1568}"/>
              </a:ext>
            </a:extLst>
          </p:cNvPr>
          <p:cNvSpPr txBox="1"/>
          <p:nvPr/>
        </p:nvSpPr>
        <p:spPr>
          <a:xfrm>
            <a:off x="939167" y="4902788"/>
            <a:ext cx="620106" cy="276999"/>
          </a:xfrm>
          <a:prstGeom prst="rect">
            <a:avLst/>
          </a:prstGeom>
          <a:noFill/>
        </p:spPr>
        <p:txBody>
          <a:bodyPr wrap="none" rtlCol="0">
            <a:spAutoFit/>
          </a:bodyPr>
          <a:lstStyle/>
          <a:p>
            <a:r>
              <a:rPr lang="en-US" altLang="ko-KR" sz="1200" b="1" dirty="0" smtClean="0">
                <a:latin typeface="Arial Narrow" panose="020B0606020202030204" pitchFamily="34" charset="0"/>
                <a:cs typeface="Arial" panose="020B0604020202020204" pitchFamily="34" charset="0"/>
              </a:rPr>
              <a:t>STEP 3</a:t>
            </a:r>
            <a:endParaRPr lang="ko-KR" altLang="en-US" sz="1200" b="1" dirty="0">
              <a:latin typeface="Arial Narrow" panose="020B0606020202030204" pitchFamily="34" charset="0"/>
              <a:cs typeface="Arial" panose="020B0604020202020204" pitchFamily="34" charset="0"/>
            </a:endParaRPr>
          </a:p>
        </p:txBody>
      </p:sp>
      <p:sp>
        <p:nvSpPr>
          <p:cNvPr id="25" name="Title 13"/>
          <p:cNvSpPr txBox="1">
            <a:spLocks/>
          </p:cNvSpPr>
          <p:nvPr/>
        </p:nvSpPr>
        <p:spPr>
          <a:xfrm>
            <a:off x="313210" y="488254"/>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How to convert </a:t>
            </a:r>
            <a:endParaRPr lang="en-US" sz="1400" b="1" dirty="0">
              <a:latin typeface="Arial Narrow" panose="020B0606020202030204" pitchFamily="34" charset="0"/>
            </a:endParaRPr>
          </a:p>
        </p:txBody>
      </p:sp>
      <p:sp>
        <p:nvSpPr>
          <p:cNvPr id="26" name="Title 13"/>
          <p:cNvSpPr txBox="1">
            <a:spLocks/>
          </p:cNvSpPr>
          <p:nvPr/>
        </p:nvSpPr>
        <p:spPr>
          <a:xfrm>
            <a:off x="313210" y="2307301"/>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Example</a:t>
            </a:r>
            <a:endParaRPr lang="en-US" sz="1400" b="1" dirty="0">
              <a:latin typeface="Arial Narrow" panose="020B0606020202030204" pitchFamily="34" charset="0"/>
            </a:endParaRPr>
          </a:p>
        </p:txBody>
      </p:sp>
      <p:sp>
        <p:nvSpPr>
          <p:cNvPr id="27" name="Title 13"/>
          <p:cNvSpPr txBox="1">
            <a:spLocks/>
          </p:cNvSpPr>
          <p:nvPr/>
        </p:nvSpPr>
        <p:spPr>
          <a:xfrm>
            <a:off x="618009" y="2761308"/>
            <a:ext cx="7886700" cy="330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b="1" dirty="0" smtClean="0">
                <a:latin typeface="Arial Narrow" panose="020B0606020202030204" pitchFamily="34" charset="0"/>
              </a:rPr>
              <a:t>(1010)</a:t>
            </a:r>
            <a:r>
              <a:rPr lang="en-US" sz="1200" b="1" baseline="-25000" dirty="0">
                <a:latin typeface="Arial Narrow" panose="020B0606020202030204" pitchFamily="34" charset="0"/>
              </a:rPr>
              <a:t>2</a:t>
            </a:r>
            <a:r>
              <a:rPr lang="en-US" sz="1200" b="1" dirty="0" smtClean="0">
                <a:latin typeface="Arial Narrow" panose="020B0606020202030204" pitchFamily="34" charset="0"/>
              </a:rPr>
              <a:t> = (?)</a:t>
            </a:r>
            <a:r>
              <a:rPr lang="en-US" sz="1200" b="1" baseline="-25000" dirty="0" smtClean="0">
                <a:latin typeface="Arial Narrow" panose="020B0606020202030204" pitchFamily="34" charset="0"/>
              </a:rPr>
              <a:t>10</a:t>
            </a:r>
            <a:endParaRPr lang="en-US" sz="1200" b="1" baseline="-25000" dirty="0">
              <a:latin typeface="Arial Narrow" panose="020B0606020202030204" pitchFamily="34" charset="0"/>
            </a:endParaRPr>
          </a:p>
        </p:txBody>
      </p:sp>
      <p:graphicFrame>
        <p:nvGraphicFramePr>
          <p:cNvPr id="28" name="Table 27"/>
          <p:cNvGraphicFramePr>
            <a:graphicFrameLocks noGrp="1"/>
          </p:cNvGraphicFramePr>
          <p:nvPr>
            <p:extLst>
              <p:ext uri="{D42A27DB-BD31-4B8C-83A1-F6EECF244321}">
                <p14:modId xmlns:p14="http://schemas.microsoft.com/office/powerpoint/2010/main" val="3675094242"/>
              </p:ext>
            </p:extLst>
          </p:nvPr>
        </p:nvGraphicFramePr>
        <p:xfrm>
          <a:off x="3134965" y="4110454"/>
          <a:ext cx="1451428" cy="281103"/>
        </p:xfrm>
        <a:graphic>
          <a:graphicData uri="http://schemas.openxmlformats.org/drawingml/2006/table">
            <a:tbl>
              <a:tblPr firstRow="1" bandRow="1">
                <a:tableStyleId>{5C22544A-7EE6-4342-B048-85BDC9FD1C3A}</a:tableStyleId>
              </a:tblPr>
              <a:tblGrid>
                <a:gridCol w="362857"/>
                <a:gridCol w="362857"/>
                <a:gridCol w="362857"/>
                <a:gridCol w="362857"/>
              </a:tblGrid>
              <a:tr h="281103">
                <a:tc>
                  <a:txBody>
                    <a:bodyPr/>
                    <a:lstStyle/>
                    <a:p>
                      <a:pPr algn="ctr"/>
                      <a:r>
                        <a:rPr lang="en-GB" sz="1200" b="0" dirty="0" smtClean="0">
                          <a:solidFill>
                            <a:schemeClr val="tx1"/>
                          </a:solidFill>
                          <a:latin typeface="Arial Narrow" panose="020B0606020202030204" pitchFamily="34" charset="0"/>
                        </a:rPr>
                        <a:t>1</a:t>
                      </a:r>
                      <a:endParaRPr lang="en-US" sz="1200" b="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200" b="0" dirty="0" smtClean="0">
                          <a:solidFill>
                            <a:schemeClr val="tx1"/>
                          </a:solidFill>
                          <a:latin typeface="Arial Narrow" panose="020B0606020202030204" pitchFamily="34" charset="0"/>
                        </a:rPr>
                        <a:t>0</a:t>
                      </a:r>
                      <a:endParaRPr lang="en-US" sz="1200" b="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200" b="0" dirty="0" smtClean="0">
                          <a:solidFill>
                            <a:schemeClr val="tx1"/>
                          </a:solidFill>
                          <a:latin typeface="Arial Narrow" panose="020B0606020202030204" pitchFamily="34" charset="0"/>
                        </a:rPr>
                        <a:t>1</a:t>
                      </a:r>
                      <a:endParaRPr lang="en-US" sz="1200" b="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200" b="0" dirty="0" smtClean="0">
                          <a:solidFill>
                            <a:schemeClr val="tx1"/>
                          </a:solidFill>
                          <a:latin typeface="Arial Narrow" panose="020B0606020202030204" pitchFamily="34" charset="0"/>
                        </a:rPr>
                        <a:t>0</a:t>
                      </a:r>
                      <a:endParaRPr lang="en-US" sz="1200" b="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cxnSp>
        <p:nvCxnSpPr>
          <p:cNvPr id="29" name="Straight Arrow Connector 28"/>
          <p:cNvCxnSpPr/>
          <p:nvPr/>
        </p:nvCxnSpPr>
        <p:spPr>
          <a:xfrm>
            <a:off x="4388456" y="4666605"/>
            <a:ext cx="4610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4061460" y="4848248"/>
            <a:ext cx="788006" cy="133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3688686" y="5041289"/>
            <a:ext cx="1160780" cy="18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3345786" y="5229249"/>
            <a:ext cx="1503680" cy="116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388456" y="4391554"/>
            <a:ext cx="0" cy="2695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053147" y="4394923"/>
            <a:ext cx="4503" cy="4704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688686" y="4393695"/>
            <a:ext cx="3204" cy="650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345786" y="4391554"/>
            <a:ext cx="3204" cy="8510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849467" y="4522633"/>
            <a:ext cx="734060" cy="276999"/>
          </a:xfrm>
          <a:prstGeom prst="rect">
            <a:avLst/>
          </a:prstGeom>
          <a:noFill/>
        </p:spPr>
        <p:txBody>
          <a:bodyPr wrap="square" rtlCol="0">
            <a:spAutoFit/>
          </a:bodyPr>
          <a:lstStyle/>
          <a:p>
            <a:r>
              <a:rPr lang="en-GB" sz="1200" dirty="0" smtClean="0">
                <a:latin typeface="Arial Narrow" panose="020B0606020202030204" pitchFamily="34" charset="0"/>
              </a:rPr>
              <a:t>0.2</a:t>
            </a:r>
            <a:r>
              <a:rPr lang="en-GB" sz="1200" baseline="30000" dirty="0" smtClean="0">
                <a:latin typeface="Arial Narrow" panose="020B0606020202030204" pitchFamily="34" charset="0"/>
              </a:rPr>
              <a:t>0</a:t>
            </a:r>
            <a:endParaRPr lang="en-US" sz="1200" baseline="30000" dirty="0">
              <a:latin typeface="Arial Narrow" panose="020B0606020202030204" pitchFamily="34" charset="0"/>
            </a:endParaRPr>
          </a:p>
        </p:txBody>
      </p:sp>
      <p:sp>
        <p:nvSpPr>
          <p:cNvPr id="38" name="TextBox 37"/>
          <p:cNvSpPr txBox="1"/>
          <p:nvPr/>
        </p:nvSpPr>
        <p:spPr>
          <a:xfrm>
            <a:off x="4849466" y="4717483"/>
            <a:ext cx="734061" cy="276999"/>
          </a:xfrm>
          <a:prstGeom prst="rect">
            <a:avLst/>
          </a:prstGeom>
          <a:noFill/>
        </p:spPr>
        <p:txBody>
          <a:bodyPr wrap="square" rtlCol="0">
            <a:spAutoFit/>
          </a:bodyPr>
          <a:lstStyle/>
          <a:p>
            <a:r>
              <a:rPr lang="en-GB" sz="1200" dirty="0" smtClean="0">
                <a:latin typeface="Arial Narrow" panose="020B0606020202030204" pitchFamily="34" charset="0"/>
              </a:rPr>
              <a:t>1.2</a:t>
            </a:r>
            <a:r>
              <a:rPr lang="en-GB" sz="1200" baseline="30000" dirty="0" smtClean="0">
                <a:latin typeface="Arial Narrow" panose="020B0606020202030204" pitchFamily="34" charset="0"/>
              </a:rPr>
              <a:t>1</a:t>
            </a:r>
            <a:endParaRPr lang="en-US" sz="1200" baseline="30000" dirty="0">
              <a:latin typeface="Arial Narrow" panose="020B0606020202030204" pitchFamily="34" charset="0"/>
            </a:endParaRPr>
          </a:p>
        </p:txBody>
      </p:sp>
      <p:sp>
        <p:nvSpPr>
          <p:cNvPr id="39" name="TextBox 38"/>
          <p:cNvSpPr txBox="1"/>
          <p:nvPr/>
        </p:nvSpPr>
        <p:spPr>
          <a:xfrm>
            <a:off x="4849466" y="4913991"/>
            <a:ext cx="734061" cy="276999"/>
          </a:xfrm>
          <a:prstGeom prst="rect">
            <a:avLst/>
          </a:prstGeom>
          <a:noFill/>
        </p:spPr>
        <p:txBody>
          <a:bodyPr wrap="square" rtlCol="0">
            <a:spAutoFit/>
          </a:bodyPr>
          <a:lstStyle/>
          <a:p>
            <a:r>
              <a:rPr lang="en-GB" sz="1200" dirty="0" smtClean="0">
                <a:latin typeface="Arial Narrow" panose="020B0606020202030204" pitchFamily="34" charset="0"/>
              </a:rPr>
              <a:t>0.2</a:t>
            </a:r>
            <a:r>
              <a:rPr lang="en-GB" sz="1200" baseline="30000" dirty="0" smtClean="0">
                <a:latin typeface="Arial Narrow" panose="020B0606020202030204" pitchFamily="34" charset="0"/>
              </a:rPr>
              <a:t>2</a:t>
            </a:r>
            <a:endParaRPr lang="en-US" sz="1200" baseline="30000" dirty="0">
              <a:latin typeface="Arial Narrow" panose="020B0606020202030204" pitchFamily="34" charset="0"/>
            </a:endParaRPr>
          </a:p>
        </p:txBody>
      </p:sp>
      <p:sp>
        <p:nvSpPr>
          <p:cNvPr id="40" name="TextBox 39"/>
          <p:cNvSpPr txBox="1"/>
          <p:nvPr/>
        </p:nvSpPr>
        <p:spPr>
          <a:xfrm>
            <a:off x="4849466" y="5080596"/>
            <a:ext cx="734061" cy="276999"/>
          </a:xfrm>
          <a:prstGeom prst="rect">
            <a:avLst/>
          </a:prstGeom>
          <a:noFill/>
        </p:spPr>
        <p:txBody>
          <a:bodyPr wrap="square" rtlCol="0">
            <a:spAutoFit/>
          </a:bodyPr>
          <a:lstStyle/>
          <a:p>
            <a:r>
              <a:rPr lang="en-GB" sz="1200" dirty="0" smtClean="0">
                <a:latin typeface="Arial Narrow" panose="020B0606020202030204" pitchFamily="34" charset="0"/>
              </a:rPr>
              <a:t>1.2</a:t>
            </a:r>
            <a:r>
              <a:rPr lang="en-GB" sz="1200" baseline="30000" dirty="0" smtClean="0">
                <a:latin typeface="Arial Narrow" panose="020B0606020202030204" pitchFamily="34" charset="0"/>
              </a:rPr>
              <a:t>3</a:t>
            </a:r>
            <a:endParaRPr lang="en-US" sz="1200" baseline="30000" dirty="0">
              <a:latin typeface="Arial Narrow" panose="020B0606020202030204" pitchFamily="34" charset="0"/>
            </a:endParaRPr>
          </a:p>
        </p:txBody>
      </p:sp>
      <p:sp>
        <p:nvSpPr>
          <p:cNvPr id="41" name="TextBox 40"/>
          <p:cNvSpPr txBox="1"/>
          <p:nvPr/>
        </p:nvSpPr>
        <p:spPr>
          <a:xfrm>
            <a:off x="3048619" y="5700969"/>
            <a:ext cx="3140684" cy="584775"/>
          </a:xfrm>
          <a:prstGeom prst="rect">
            <a:avLst/>
          </a:prstGeom>
          <a:noFill/>
        </p:spPr>
        <p:txBody>
          <a:bodyPr wrap="square" rtlCol="0">
            <a:spAutoFit/>
          </a:bodyPr>
          <a:lstStyle/>
          <a:p>
            <a:r>
              <a:rPr lang="en-US" sz="1200" dirty="0" smtClean="0">
                <a:latin typeface="Arial Narrow" panose="020B0606020202030204" pitchFamily="34" charset="0"/>
              </a:rPr>
              <a:t>(</a:t>
            </a:r>
            <a:r>
              <a:rPr lang="en-US" sz="1200" b="1" dirty="0" smtClean="0">
                <a:latin typeface="Arial Narrow" panose="020B0606020202030204" pitchFamily="34" charset="0"/>
              </a:rPr>
              <a:t>1010</a:t>
            </a:r>
            <a:r>
              <a:rPr lang="en-US" sz="1200" dirty="0" smtClean="0">
                <a:latin typeface="Arial Narrow" panose="020B0606020202030204" pitchFamily="34" charset="0"/>
              </a:rPr>
              <a:t>)</a:t>
            </a:r>
            <a:r>
              <a:rPr lang="en-US" sz="1200" baseline="-25000" dirty="0">
                <a:latin typeface="Arial Narrow" panose="020B0606020202030204" pitchFamily="34" charset="0"/>
              </a:rPr>
              <a:t>2</a:t>
            </a:r>
            <a:r>
              <a:rPr lang="en-US" sz="1200" dirty="0" smtClean="0">
                <a:latin typeface="Arial Narrow" panose="020B0606020202030204" pitchFamily="34" charset="0"/>
              </a:rPr>
              <a:t>   = </a:t>
            </a:r>
            <a:r>
              <a:rPr lang="en-US" sz="1200" dirty="0">
                <a:latin typeface="Arial Narrow" panose="020B0606020202030204" pitchFamily="34" charset="0"/>
              </a:rPr>
              <a:t>(</a:t>
            </a:r>
            <a:r>
              <a:rPr lang="en-GB" sz="1200" dirty="0">
                <a:latin typeface="Arial Narrow" panose="020B0606020202030204" pitchFamily="34" charset="0"/>
              </a:rPr>
              <a:t>1.2</a:t>
            </a:r>
            <a:r>
              <a:rPr lang="en-GB" sz="1200" baseline="30000" dirty="0">
                <a:latin typeface="Arial Narrow" panose="020B0606020202030204" pitchFamily="34" charset="0"/>
              </a:rPr>
              <a:t>3 </a:t>
            </a:r>
            <a:r>
              <a:rPr lang="en-GB" sz="1200" dirty="0">
                <a:latin typeface="Arial Narrow" panose="020B0606020202030204" pitchFamily="34" charset="0"/>
              </a:rPr>
              <a:t>+</a:t>
            </a:r>
            <a:r>
              <a:rPr lang="en-GB" sz="1200" baseline="30000" dirty="0">
                <a:latin typeface="Arial Narrow" panose="020B0606020202030204" pitchFamily="34" charset="0"/>
              </a:rPr>
              <a:t> </a:t>
            </a:r>
            <a:r>
              <a:rPr lang="en-GB" sz="1200" dirty="0">
                <a:latin typeface="Arial Narrow" panose="020B0606020202030204" pitchFamily="34" charset="0"/>
              </a:rPr>
              <a:t>0.2</a:t>
            </a:r>
            <a:r>
              <a:rPr lang="en-GB" sz="1200" baseline="30000" dirty="0">
                <a:latin typeface="Arial Narrow" panose="020B0606020202030204" pitchFamily="34" charset="0"/>
              </a:rPr>
              <a:t>2 </a:t>
            </a:r>
            <a:r>
              <a:rPr lang="en-GB" sz="1200" dirty="0">
                <a:latin typeface="Arial Narrow" panose="020B0606020202030204" pitchFamily="34" charset="0"/>
              </a:rPr>
              <a:t>+</a:t>
            </a:r>
            <a:r>
              <a:rPr lang="en-GB" sz="1200" baseline="30000" dirty="0">
                <a:latin typeface="Arial Narrow" panose="020B0606020202030204" pitchFamily="34" charset="0"/>
              </a:rPr>
              <a:t> </a:t>
            </a:r>
            <a:r>
              <a:rPr lang="en-GB" sz="1200" dirty="0">
                <a:latin typeface="Arial Narrow" panose="020B0606020202030204" pitchFamily="34" charset="0"/>
              </a:rPr>
              <a:t>1.2</a:t>
            </a:r>
            <a:r>
              <a:rPr lang="en-GB" sz="1200" baseline="30000" dirty="0">
                <a:latin typeface="Arial Narrow" panose="020B0606020202030204" pitchFamily="34" charset="0"/>
              </a:rPr>
              <a:t>1</a:t>
            </a:r>
            <a:r>
              <a:rPr lang="en-GB" sz="1200" dirty="0">
                <a:latin typeface="Arial Narrow" panose="020B0606020202030204" pitchFamily="34" charset="0"/>
              </a:rPr>
              <a:t> + 0.2</a:t>
            </a:r>
            <a:r>
              <a:rPr lang="en-GB" sz="1200" baseline="30000" dirty="0">
                <a:latin typeface="Arial Narrow" panose="020B0606020202030204" pitchFamily="34" charset="0"/>
              </a:rPr>
              <a:t>0</a:t>
            </a:r>
            <a:r>
              <a:rPr lang="en-US" sz="1200" dirty="0" smtClean="0">
                <a:latin typeface="Arial Narrow" panose="020B0606020202030204" pitchFamily="34" charset="0"/>
              </a:rPr>
              <a:t>)</a:t>
            </a:r>
            <a:r>
              <a:rPr lang="en-US" sz="1200" baseline="-25000" dirty="0" smtClean="0">
                <a:latin typeface="Arial Narrow" panose="020B0606020202030204" pitchFamily="34" charset="0"/>
              </a:rPr>
              <a:t>10</a:t>
            </a:r>
          </a:p>
          <a:p>
            <a:r>
              <a:rPr lang="en-US" sz="1200" baseline="-25000" dirty="0" smtClean="0">
                <a:latin typeface="Arial Narrow" panose="020B0606020202030204" pitchFamily="34" charset="0"/>
              </a:rPr>
              <a:t>                    </a:t>
            </a:r>
            <a:r>
              <a:rPr lang="en-US" sz="1200" dirty="0" smtClean="0">
                <a:latin typeface="Arial Narrow" panose="020B0606020202030204" pitchFamily="34" charset="0"/>
              </a:rPr>
              <a:t> = </a:t>
            </a:r>
            <a:r>
              <a:rPr lang="en-US" sz="1200" dirty="0">
                <a:latin typeface="Arial Narrow" panose="020B0606020202030204" pitchFamily="34" charset="0"/>
              </a:rPr>
              <a:t>(</a:t>
            </a:r>
            <a:r>
              <a:rPr lang="en-US" sz="1200" b="1" dirty="0">
                <a:latin typeface="Arial Narrow" panose="020B0606020202030204" pitchFamily="34" charset="0"/>
              </a:rPr>
              <a:t>10</a:t>
            </a:r>
            <a:r>
              <a:rPr lang="en-US" sz="1200" dirty="0">
                <a:latin typeface="Arial Narrow" panose="020B0606020202030204" pitchFamily="34" charset="0"/>
              </a:rPr>
              <a:t>)</a:t>
            </a:r>
            <a:r>
              <a:rPr lang="en-US" sz="1200" baseline="-25000" dirty="0">
                <a:latin typeface="Arial Narrow" panose="020B0606020202030204" pitchFamily="34" charset="0"/>
              </a:rPr>
              <a:t>10</a:t>
            </a:r>
          </a:p>
          <a:p>
            <a:endParaRPr lang="en-GB" sz="1200" baseline="30000" dirty="0" smtClean="0">
              <a:latin typeface="Arial Narrow" panose="020B0606020202030204" pitchFamily="34" charset="0"/>
            </a:endParaRPr>
          </a:p>
        </p:txBody>
      </p:sp>
      <p:sp>
        <p:nvSpPr>
          <p:cNvPr id="42" name="TextBox 41"/>
          <p:cNvSpPr txBox="1"/>
          <p:nvPr/>
        </p:nvSpPr>
        <p:spPr>
          <a:xfrm>
            <a:off x="3117946" y="3508002"/>
            <a:ext cx="1899062" cy="276999"/>
          </a:xfrm>
          <a:prstGeom prst="rect">
            <a:avLst/>
          </a:prstGeom>
          <a:noFill/>
        </p:spPr>
        <p:txBody>
          <a:bodyPr wrap="square" rtlCol="0">
            <a:spAutoFit/>
          </a:bodyPr>
          <a:lstStyle/>
          <a:p>
            <a:r>
              <a:rPr lang="en-GB" sz="1200" dirty="0" smtClean="0">
                <a:latin typeface="Arial Narrow" panose="020B0606020202030204" pitchFamily="34" charset="0"/>
              </a:rPr>
              <a:t>   2</a:t>
            </a:r>
            <a:r>
              <a:rPr lang="en-GB" sz="1200" baseline="30000" dirty="0" smtClean="0">
                <a:latin typeface="Arial Narrow" panose="020B0606020202030204" pitchFamily="34" charset="0"/>
              </a:rPr>
              <a:t>3          </a:t>
            </a:r>
            <a:r>
              <a:rPr lang="en-GB" sz="1200" dirty="0" smtClean="0">
                <a:latin typeface="Arial Narrow" panose="020B0606020202030204" pitchFamily="34" charset="0"/>
              </a:rPr>
              <a:t>2</a:t>
            </a:r>
            <a:r>
              <a:rPr lang="en-GB" sz="1200" baseline="30000" dirty="0" smtClean="0">
                <a:latin typeface="Arial Narrow" panose="020B0606020202030204" pitchFamily="34" charset="0"/>
              </a:rPr>
              <a:t>2</a:t>
            </a:r>
            <a:r>
              <a:rPr lang="en-US" sz="1200" baseline="30000" dirty="0" smtClean="0">
                <a:latin typeface="Arial Narrow" panose="020B0606020202030204" pitchFamily="34" charset="0"/>
              </a:rPr>
              <a:t> </a:t>
            </a:r>
            <a:r>
              <a:rPr lang="en-US" sz="1200" dirty="0" smtClean="0">
                <a:latin typeface="Arial Narrow" panose="020B0606020202030204" pitchFamily="34" charset="0"/>
              </a:rPr>
              <a:t>      </a:t>
            </a:r>
            <a:r>
              <a:rPr lang="en-GB" sz="1200" dirty="0" smtClean="0">
                <a:latin typeface="Arial Narrow" panose="020B0606020202030204" pitchFamily="34" charset="0"/>
              </a:rPr>
              <a:t>2</a:t>
            </a:r>
            <a:r>
              <a:rPr lang="en-GB" sz="1200" baseline="30000" dirty="0" smtClean="0">
                <a:latin typeface="Arial Narrow" panose="020B0606020202030204" pitchFamily="34" charset="0"/>
              </a:rPr>
              <a:t>1</a:t>
            </a:r>
            <a:r>
              <a:rPr lang="en-GB" sz="1200" dirty="0" smtClean="0">
                <a:latin typeface="Arial Narrow" panose="020B0606020202030204" pitchFamily="34" charset="0"/>
              </a:rPr>
              <a:t>       2</a:t>
            </a:r>
            <a:r>
              <a:rPr lang="en-GB" sz="1200" baseline="30000" dirty="0" smtClean="0">
                <a:latin typeface="Arial Narrow" panose="020B0606020202030204" pitchFamily="34" charset="0"/>
              </a:rPr>
              <a:t>0</a:t>
            </a:r>
            <a:endParaRPr lang="en-US" sz="1200" baseline="30000" dirty="0">
              <a:latin typeface="Arial Narrow" panose="020B0606020202030204" pitchFamily="34" charset="0"/>
            </a:endParaRPr>
          </a:p>
        </p:txBody>
      </p:sp>
    </p:spTree>
    <p:extLst>
      <p:ext uri="{BB962C8B-B14F-4D97-AF65-F5344CB8AC3E}">
        <p14:creationId xmlns:p14="http://schemas.microsoft.com/office/powerpoint/2010/main" val="2816728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21907</TotalTime>
  <Words>1106</Words>
  <Application>Microsoft Office PowerPoint</Application>
  <PresentationFormat>On-screen Show (4:3)</PresentationFormat>
  <Paragraphs>395</Paragraphs>
  <Slides>18</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맑은 고딕</vt:lpstr>
      <vt:lpstr>Arial</vt:lpstr>
      <vt:lpstr>Arial Narrow</vt:lpstr>
      <vt:lpstr>Calibri</vt:lpstr>
      <vt:lpstr>Calibri Light</vt:lpstr>
      <vt:lpstr>Cambria</vt:lpstr>
      <vt:lpstr>Times New Roman</vt:lpstr>
      <vt:lpstr>Wingdings</vt:lpstr>
      <vt:lpstr>Office Theme</vt:lpstr>
      <vt:lpstr>PowerPoint Presentation</vt:lpstr>
      <vt:lpstr>PowerPoint Presentation</vt:lpstr>
      <vt:lpstr>Numeral Systems</vt:lpstr>
      <vt:lpstr>1.The base of a number system </vt:lpstr>
      <vt:lpstr>Number Base Conversion</vt:lpstr>
      <vt:lpstr>1.2 Mainly type of radix base number</vt:lpstr>
      <vt:lpstr>2. How to convert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Logical instructions </vt:lpstr>
      <vt:lpstr>Q&amp;A</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TRUONG DAO/LGEVH VC IVI VALIDATION TEST(truong.dao@lge.com)</dc:creator>
  <cp:lastModifiedBy>TRUONG XUAN DAO/Part Leader/LGEVH VS FUNCTION &amp; AUTOMATION TEST(truong.dao@lge.com)</cp:lastModifiedBy>
  <cp:revision>158</cp:revision>
  <dcterms:created xsi:type="dcterms:W3CDTF">2017-06-28T08:51:44Z</dcterms:created>
  <dcterms:modified xsi:type="dcterms:W3CDTF">2021-01-22T05:12:16Z</dcterms:modified>
</cp:coreProperties>
</file>