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9" r:id="rId1"/>
    <p:sldMasterId id="2147484427" r:id="rId2"/>
    <p:sldMasterId id="2147484439" r:id="rId3"/>
    <p:sldMasterId id="2147484442" r:id="rId4"/>
  </p:sldMasterIdLst>
  <p:notesMasterIdLst>
    <p:notesMasterId r:id="rId18"/>
  </p:notesMasterIdLst>
  <p:handoutMasterIdLst>
    <p:handoutMasterId r:id="rId19"/>
  </p:handoutMasterIdLst>
  <p:sldIdLst>
    <p:sldId id="572" r:id="rId5"/>
    <p:sldId id="567" r:id="rId6"/>
    <p:sldId id="549" r:id="rId7"/>
    <p:sldId id="559" r:id="rId8"/>
    <p:sldId id="563" r:id="rId9"/>
    <p:sldId id="562" r:id="rId10"/>
    <p:sldId id="561" r:id="rId11"/>
    <p:sldId id="565" r:id="rId12"/>
    <p:sldId id="564" r:id="rId13"/>
    <p:sldId id="574" r:id="rId14"/>
    <p:sldId id="552" r:id="rId15"/>
    <p:sldId id="575" r:id="rId16"/>
    <p:sldId id="570" r:id="rId1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ONG XUAN DAO/Part Leader/LGEVH VS FUNCTION &amp; AUTOMATION TEST(truong.dao@lge.com)" initials="TXDLVF&amp;AT" lastIdx="1" clrIdx="0">
    <p:extLst>
      <p:ext uri="{19B8F6BF-5375-455C-9EA6-DF929625EA0E}">
        <p15:presenceInfo xmlns:p15="http://schemas.microsoft.com/office/powerpoint/2012/main" userId="S-1-5-21-2543426832-1914326140-3112152631-18128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597"/>
    <a:srgbClr val="008000"/>
    <a:srgbClr val="FF9966"/>
    <a:srgbClr val="FF9933"/>
    <a:srgbClr val="CCFFCC"/>
    <a:srgbClr val="FFFFCC"/>
    <a:srgbClr val="FF6699"/>
    <a:srgbClr val="CCFFFF"/>
    <a:srgbClr val="66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3" autoAdjust="0"/>
    <p:restoredTop sz="96798" autoAdjust="0"/>
  </p:normalViewPr>
  <p:slideViewPr>
    <p:cSldViewPr snapToObjects="1">
      <p:cViewPr varScale="1">
        <p:scale>
          <a:sx n="116" d="100"/>
          <a:sy n="116" d="100"/>
        </p:scale>
        <p:origin x="846" y="108"/>
      </p:cViewPr>
      <p:guideLst>
        <p:guide orient="horz" pos="2704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3384" y="-10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r>
              <a:rPr lang="en-US" b="1"/>
              <a:t>Automation Coverage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Total TCs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Sheet1!$B$10:$E$10</c:f>
              <c:strCache>
                <c:ptCount val="4"/>
                <c:pt idx="0">
                  <c:v>Y19</c:v>
                </c:pt>
                <c:pt idx="1">
                  <c:v>v5.02</c:v>
                </c:pt>
                <c:pt idx="2">
                  <c:v>v5.05</c:v>
                </c:pt>
                <c:pt idx="3">
                  <c:v>v5.13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4460</c:v>
                </c:pt>
                <c:pt idx="1">
                  <c:v>4589</c:v>
                </c:pt>
                <c:pt idx="2">
                  <c:v>5238</c:v>
                </c:pt>
                <c:pt idx="3">
                  <c:v>5220</c:v>
                </c:pt>
              </c:numCache>
            </c:numRef>
          </c:val>
        </c:ser>
        <c:ser>
          <c:idx val="1"/>
          <c:order val="1"/>
          <c:tx>
            <c:strRef>
              <c:f>Sheet1!$A$12</c:f>
              <c:strCache>
                <c:ptCount val="1"/>
                <c:pt idx="0">
                  <c:v>Total TSs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D355B498-6EB5-4115-B76B-5286B87F9485}" type="VALUE">
                      <a:rPr lang="en-US"/>
                      <a:pPr/>
                      <a:t>[VALUE]</a:t>
                    </a:fld>
                    <a:r>
                      <a:rPr lang="en-US"/>
                      <a:t>( 18.6%)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8B7CCCA-234A-4917-845D-49D76BC59718}" type="VALUE">
                      <a:rPr lang="en-US"/>
                      <a:pPr/>
                      <a:t>[VALUE]</a:t>
                    </a:fld>
                    <a:r>
                      <a:rPr lang="en-US"/>
                      <a:t>(33.9%)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7C3A4E8-A25A-4266-ADE4-86708A13C86A}" type="VALUE">
                      <a:rPr lang="en-US"/>
                      <a:pPr/>
                      <a:t>[VALUE]</a:t>
                    </a:fld>
                    <a:r>
                      <a:rPr lang="en-US"/>
                      <a:t>(30%)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1.9444444444444445E-2"/>
                  <c:y val="4.6296296296296294E-3"/>
                </c:manualLayout>
              </c:layout>
              <c:tx>
                <c:rich>
                  <a:bodyPr/>
                  <a:lstStyle/>
                  <a:p>
                    <a:fld id="{2E4F05BC-7CB5-4542-B6E6-42037D7D9782}" type="VALUE">
                      <a:rPr lang="en-US"/>
                      <a:pPr/>
                      <a:t>[VALUE]</a:t>
                    </a:fld>
                    <a:r>
                      <a:rPr lang="en-US"/>
                      <a:t>(30%)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Sheet1!$B$10:$E$10</c:f>
              <c:strCache>
                <c:ptCount val="4"/>
                <c:pt idx="0">
                  <c:v>Y19</c:v>
                </c:pt>
                <c:pt idx="1">
                  <c:v>v5.02</c:v>
                </c:pt>
                <c:pt idx="2">
                  <c:v>v5.05</c:v>
                </c:pt>
                <c:pt idx="3">
                  <c:v>v5.13</c:v>
                </c:pt>
              </c:strCache>
            </c:strRef>
          </c:cat>
          <c:val>
            <c:numRef>
              <c:f>Sheet1!$B$12:$E$12</c:f>
              <c:numCache>
                <c:formatCode>General</c:formatCode>
                <c:ptCount val="4"/>
                <c:pt idx="0">
                  <c:v>831</c:v>
                </c:pt>
                <c:pt idx="1">
                  <c:v>1557</c:v>
                </c:pt>
                <c:pt idx="2">
                  <c:v>1557</c:v>
                </c:pt>
                <c:pt idx="3">
                  <c:v>1557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4322144"/>
        <c:axId val="754319968"/>
      </c:barChart>
      <c:catAx>
        <c:axId val="7543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54319968"/>
        <c:crosses val="autoZero"/>
        <c:auto val="1"/>
        <c:lblAlgn val="ctr"/>
        <c:lblOffset val="100"/>
        <c:noMultiLvlLbl val="0"/>
      </c:catAx>
      <c:valAx>
        <c:axId val="75431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5432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>
          <a:latin typeface="Arial Narrow" panose="020B060602020203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C3299E8-18F2-4409-90FC-8252CCC25544}" type="datetimeFigureOut">
              <a:rPr lang="ko-KR" altLang="en-US"/>
              <a:pPr>
                <a:defRPr/>
              </a:pPr>
              <a:t>2020-10-30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BE24AAB-1F9F-40F3-A9A5-95BD907F218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69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</inkml:traceFormat>
        <inkml:channelProperties>
          <inkml:channelProperty channel="X" name="resolution" value="167.44186" units="1/cm"/>
          <inkml:channelProperty channel="Y" name="resolution" value="111.34021" units="1/cm"/>
        </inkml:channelProperties>
      </inkml:inkSource>
      <inkml:timestamp xml:id="ts0" timeString="2020-10-15T07:41:14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23028 8916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</inkml:traceFormat>
        <inkml:channelProperties>
          <inkml:channelProperty channel="X" name="resolution" value="167.44186" units="1/cm"/>
          <inkml:channelProperty channel="Y" name="resolution" value="111.34021" units="1/cm"/>
        </inkml:channelProperties>
      </inkml:inkSource>
      <inkml:timestamp xml:id="ts0" timeString="2020-01-16T05:08:06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23028 8916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</inkml:traceFormat>
        <inkml:channelProperties>
          <inkml:channelProperty channel="X" name="resolution" value="167.44186" units="1/cm"/>
          <inkml:channelProperty channel="Y" name="resolution" value="111.34021" units="1/cm"/>
        </inkml:channelProperties>
      </inkml:inkSource>
      <inkml:timestamp xml:id="ts0" timeString="2020-01-16T05:08:06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23028 8916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</inkml:traceFormat>
        <inkml:channelProperties>
          <inkml:channelProperty channel="X" name="resolution" value="167.44186" units="1/cm"/>
          <inkml:channelProperty channel="Y" name="resolution" value="111.34021" units="1/cm"/>
        </inkml:channelProperties>
      </inkml:inkSource>
      <inkml:timestamp xml:id="ts0" timeString="2020-01-16T05:08:06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23028 8916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</inkml:traceFormat>
        <inkml:channelProperties>
          <inkml:channelProperty channel="X" name="resolution" value="167.44186" units="1/cm"/>
          <inkml:channelProperty channel="Y" name="resolution" value="111.34021" units="1/cm"/>
        </inkml:channelProperties>
      </inkml:inkSource>
      <inkml:timestamp xml:id="ts0" timeString="2020-01-16T05:08:06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23028 8916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</inkml:traceFormat>
        <inkml:channelProperties>
          <inkml:channelProperty channel="X" name="resolution" value="167.44186" units="1/cm"/>
          <inkml:channelProperty channel="Y" name="resolution" value="111.34021" units="1/cm"/>
        </inkml:channelProperties>
      </inkml:inkSource>
      <inkml:timestamp xml:id="ts0" timeString="2020-01-16T05:08:06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23028 8916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4C0281D-24F8-48AF-B024-E328CB243BAD}" type="datetimeFigureOut">
              <a:rPr lang="ko-KR" altLang="en-US"/>
              <a:pPr>
                <a:defRPr/>
              </a:pPr>
              <a:t>2020-10-30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677782B-20D3-405A-95E2-BFC34D23DD4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800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1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3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5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5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2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2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7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9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38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>
            <a:cxnSpLocks noChangeShapeType="1"/>
          </p:cNvCxnSpPr>
          <p:nvPr userDrawn="1"/>
        </p:nvCxnSpPr>
        <p:spPr bwMode="auto">
          <a:xfrm>
            <a:off x="0" y="582613"/>
            <a:ext cx="9906000" cy="0"/>
          </a:xfrm>
          <a:prstGeom prst="line">
            <a:avLst/>
          </a:prstGeom>
          <a:noFill/>
          <a:ln w="9525" algn="ctr">
            <a:solidFill>
              <a:srgbClr val="80808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3596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69850"/>
            <a:ext cx="807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7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6" y="57150"/>
            <a:ext cx="7992889" cy="27550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6" y="476671"/>
            <a:ext cx="9793088" cy="6154587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95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1" cy="14700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1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4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5" y="2906714"/>
            <a:ext cx="84201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5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7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8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2000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71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99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1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56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700" b="1"/>
            </a:lvl3pPr>
            <a:lvl4pPr marL="1371433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2" indent="0">
              <a:buNone/>
              <a:defRPr sz="1600" b="1"/>
            </a:lvl6pPr>
            <a:lvl7pPr marL="2742867" indent="0">
              <a:buNone/>
              <a:defRPr sz="1600" b="1"/>
            </a:lvl7pPr>
            <a:lvl8pPr marL="3200011" indent="0">
              <a:buNone/>
              <a:defRPr sz="1600" b="1"/>
            </a:lvl8pPr>
            <a:lvl9pPr marL="3657155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4"/>
            <a:ext cx="43768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700" b="1"/>
            </a:lvl3pPr>
            <a:lvl4pPr marL="1371433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2" indent="0">
              <a:buNone/>
              <a:defRPr sz="1600" b="1"/>
            </a:lvl6pPr>
            <a:lvl7pPr marL="2742867" indent="0">
              <a:buNone/>
              <a:defRPr sz="1600" b="1"/>
            </a:lvl7pPr>
            <a:lvl8pPr marL="3200011" indent="0">
              <a:buNone/>
              <a:defRPr sz="1600" b="1"/>
            </a:lvl8pPr>
            <a:lvl9pPr marL="3657155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4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84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4703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4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1"/>
            <a:ext cx="5537729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6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45" indent="0">
              <a:buNone/>
              <a:defRPr sz="1200"/>
            </a:lvl2pPr>
            <a:lvl3pPr marL="914290" indent="0">
              <a:buNone/>
              <a:defRPr sz="900"/>
            </a:lvl3pPr>
            <a:lvl4pPr marL="1371433" indent="0">
              <a:buNone/>
              <a:defRPr sz="900"/>
            </a:lvl4pPr>
            <a:lvl5pPr marL="1828578" indent="0">
              <a:buNone/>
              <a:defRPr sz="900"/>
            </a:lvl5pPr>
            <a:lvl6pPr marL="2285722" indent="0">
              <a:buNone/>
              <a:defRPr sz="900"/>
            </a:lvl6pPr>
            <a:lvl7pPr marL="2742867" indent="0">
              <a:buNone/>
              <a:defRPr sz="900"/>
            </a:lvl7pPr>
            <a:lvl8pPr marL="3200011" indent="0">
              <a:buNone/>
              <a:defRPr sz="900"/>
            </a:lvl8pPr>
            <a:lvl9pPr marL="3657155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7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3" indent="0">
              <a:buNone/>
              <a:defRPr sz="2000"/>
            </a:lvl4pPr>
            <a:lvl5pPr marL="1828578" indent="0">
              <a:buNone/>
              <a:defRPr sz="2000"/>
            </a:lvl5pPr>
            <a:lvl6pPr marL="2285722" indent="0">
              <a:buNone/>
              <a:defRPr sz="2000"/>
            </a:lvl6pPr>
            <a:lvl7pPr marL="2742867" indent="0">
              <a:buNone/>
              <a:defRPr sz="2000"/>
            </a:lvl7pPr>
            <a:lvl8pPr marL="3200011" indent="0">
              <a:buNone/>
              <a:defRPr sz="2000"/>
            </a:lvl8pPr>
            <a:lvl9pPr marL="3657155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57145" indent="0">
              <a:buNone/>
              <a:defRPr sz="1200"/>
            </a:lvl2pPr>
            <a:lvl3pPr marL="914290" indent="0">
              <a:buNone/>
              <a:defRPr sz="900"/>
            </a:lvl3pPr>
            <a:lvl4pPr marL="1371433" indent="0">
              <a:buNone/>
              <a:defRPr sz="900"/>
            </a:lvl4pPr>
            <a:lvl5pPr marL="1828578" indent="0">
              <a:buNone/>
              <a:defRPr sz="900"/>
            </a:lvl5pPr>
            <a:lvl6pPr marL="2285722" indent="0">
              <a:buNone/>
              <a:defRPr sz="900"/>
            </a:lvl6pPr>
            <a:lvl7pPr marL="2742867" indent="0">
              <a:buNone/>
              <a:defRPr sz="900"/>
            </a:lvl7pPr>
            <a:lvl8pPr marL="3200011" indent="0">
              <a:buNone/>
              <a:defRPr sz="900"/>
            </a:lvl8pPr>
            <a:lvl9pPr marL="3657155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28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322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7" y="274640"/>
            <a:ext cx="7078662" cy="58515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B59-2074-4053-9AD7-E3A7C999E73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B474-CE06-48E0-A87E-CB5F9720F4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54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29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sz="17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30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0" y="6378575"/>
            <a:ext cx="9906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defTabSz="91429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0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29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38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9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729" y="332656"/>
            <a:ext cx="8280125" cy="620434"/>
          </a:xfrm>
          <a:prstGeom prst="rect">
            <a:avLst/>
          </a:prstGeom>
        </p:spPr>
        <p:txBody>
          <a:bodyPr/>
          <a:lstStyle>
            <a:lvl1pPr algn="l">
              <a:defRPr sz="2925" b="1">
                <a:solidFill>
                  <a:schemeClr val="tx1">
                    <a:lumMod val="65000"/>
                    <a:lumOff val="35000"/>
                  </a:schemeClr>
                </a:solidFill>
                <a:latin typeface="LG Smart" panose="020B0502040402060203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56758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29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0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16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98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29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sz="17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7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/>
          <a:lstStyle/>
          <a:p>
            <a:pPr eaLnBrk="1" latinLnBrk="1" hangingPunct="1"/>
            <a:fld id="{5D6DD356-A6B8-43FB-8910-ACEF881140ED}" type="datetimeFigureOut">
              <a:rPr lang="en-US">
                <a:solidFill>
                  <a:srgbClr val="000000"/>
                </a:solidFill>
                <a:latin typeface="굴림"/>
                <a:ea typeface="굴림"/>
              </a:rPr>
              <a:pPr eaLnBrk="1" latinLnBrk="1" hangingPunct="1"/>
              <a:t>10/30/2020</a:t>
            </a:fld>
            <a:endParaRPr lang="en-US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/>
          <a:lstStyle/>
          <a:p>
            <a:pPr eaLnBrk="1" latinLnBrk="1" hangingPunct="1"/>
            <a:endParaRPr lang="en-US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</p:spPr>
        <p:txBody>
          <a:bodyPr/>
          <a:lstStyle/>
          <a:p>
            <a:pPr eaLnBrk="1" latinLnBrk="1" hangingPunct="1"/>
            <a:fld id="{EE0535B1-9FE5-4A09-B193-05248037C21C}" type="slidenum">
              <a:rPr lang="en-US">
                <a:solidFill>
                  <a:srgbClr val="000000"/>
                </a:solidFill>
                <a:latin typeface="굴림"/>
                <a:ea typeface="굴림"/>
              </a:rPr>
              <a:pPr eaLnBrk="1" latinLnBrk="1" hangingPunct="1"/>
              <a:t>‹#›</a:t>
            </a:fld>
            <a:endParaRPr lang="en-US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556288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066802"/>
            <a:ext cx="4375150" cy="370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066802"/>
            <a:ext cx="4375150" cy="370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1" latinLnBrk="1" hangingPunct="1">
              <a:defRPr/>
            </a:pPr>
            <a:endParaRPr lang="en-US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1" latinLnBrk="1" hangingPunct="1">
              <a:defRPr/>
            </a:pPr>
            <a:endParaRPr lang="en-US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1" latinLnBrk="1" hangingPunct="1">
              <a:defRPr/>
            </a:pPr>
            <a:fld id="{2BAFE854-E227-41A1-8E9A-A38CDD169F1E}" type="slidenum">
              <a:rPr lang="en-US">
                <a:solidFill>
                  <a:srgbClr val="000000"/>
                </a:solidFill>
                <a:latin typeface="굴림"/>
                <a:ea typeface="굴림"/>
              </a:rPr>
              <a:pPr eaLnBrk="1" latinLnBrk="1" hangingPunct="1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94573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861998" y="1139707"/>
            <a:ext cx="6696105" cy="108841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923260" y="2335955"/>
            <a:ext cx="8318520" cy="350964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159558" y="6032561"/>
            <a:ext cx="363713" cy="241301"/>
          </a:xfrm>
          <a:prstGeom prst="rect">
            <a:avLst/>
          </a:prstGeom>
        </p:spPr>
        <p:txBody>
          <a:bodyPr/>
          <a:lstStyle/>
          <a:p>
            <a:pPr eaLnBrk="1" latinLnBrk="1" hangingPunct="1"/>
            <a:fld id="{86CB4B4D-7CA3-9044-876B-883B54F8677D}" type="slidenum">
              <a:rPr>
                <a:solidFill>
                  <a:srgbClr val="000000"/>
                </a:solidFill>
                <a:latin typeface="굴림"/>
                <a:ea typeface="굴림"/>
              </a:rPr>
              <a:pPr eaLnBrk="1" latinLnBrk="1" hangingPunct="1"/>
              <a:t>‹#›</a:t>
            </a:fld>
            <a:endParaRPr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7800679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365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63"/>
            </a:lvl1pPr>
            <a:lvl2pPr marL="278606" indent="0" algn="ctr">
              <a:buNone/>
              <a:defRPr sz="1219"/>
            </a:lvl2pPr>
            <a:lvl3pPr marL="557213" indent="0" algn="ctr">
              <a:buNone/>
              <a:defRPr sz="1097"/>
            </a:lvl3pPr>
            <a:lvl4pPr marL="835819" indent="0" algn="ctr">
              <a:buNone/>
              <a:defRPr sz="975"/>
            </a:lvl4pPr>
            <a:lvl5pPr marL="1114425" indent="0" algn="ctr">
              <a:buNone/>
              <a:defRPr sz="975"/>
            </a:lvl5pPr>
            <a:lvl6pPr marL="1393031" indent="0" algn="ctr">
              <a:buNone/>
              <a:defRPr sz="975"/>
            </a:lvl6pPr>
            <a:lvl7pPr marL="1671638" indent="0" algn="ctr">
              <a:buNone/>
              <a:defRPr sz="975"/>
            </a:lvl7pPr>
            <a:lvl8pPr marL="1950244" indent="0" algn="ctr">
              <a:buNone/>
              <a:defRPr sz="975"/>
            </a:lvl8pPr>
            <a:lvl9pPr marL="2228850" indent="0" algn="ctr">
              <a:buNone/>
              <a:defRPr sz="97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/>
          <a:lstStyle/>
          <a:p>
            <a:pPr eaLnBrk="1" latinLnBrk="1" hangingPunct="1"/>
            <a:fld id="{BB9BB9BD-0B56-4861-AAD8-41CD3B2D9D19}" type="datetimeFigureOut">
              <a:rPr lang="en-US">
                <a:solidFill>
                  <a:srgbClr val="000000"/>
                </a:solidFill>
                <a:latin typeface="굴림"/>
                <a:ea typeface="굴림"/>
              </a:rPr>
              <a:pPr eaLnBrk="1" latinLnBrk="1" hangingPunct="1"/>
              <a:t>10/30/2020</a:t>
            </a:fld>
            <a:endParaRPr lang="en-US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/>
          <a:lstStyle/>
          <a:p>
            <a:pPr eaLnBrk="1" latinLnBrk="1" hangingPunct="1"/>
            <a:endParaRPr lang="en-US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/>
          <a:lstStyle/>
          <a:p>
            <a:pPr eaLnBrk="1" latinLnBrk="1" hangingPunct="1"/>
            <a:fld id="{14684BEA-E076-4085-BB1B-B8C17F4983A3}" type="slidenum">
              <a:rPr lang="en-US">
                <a:solidFill>
                  <a:srgbClr val="000000"/>
                </a:solidFill>
                <a:latin typeface="굴림"/>
                <a:ea typeface="굴림"/>
              </a:rPr>
              <a:pPr eaLnBrk="1" latinLnBrk="1" hangingPunct="1"/>
              <a:t>‹#›</a:t>
            </a:fld>
            <a:endParaRPr lang="en-US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6015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95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>
            <a:off x="0" y="54292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Box 168"/>
          <p:cNvSpPr txBox="1">
            <a:spLocks noChangeArrowheads="1"/>
          </p:cNvSpPr>
          <p:nvPr userDrawn="1"/>
        </p:nvSpPr>
        <p:spPr bwMode="auto">
          <a:xfrm>
            <a:off x="7149244" y="168908"/>
            <a:ext cx="2719388" cy="30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C0C0C0"/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1577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heme" Target="../theme/them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21"/>
          <p:cNvSpPr>
            <a:spLocks noChangeShapeType="1"/>
          </p:cNvSpPr>
          <p:nvPr/>
        </p:nvSpPr>
        <p:spPr bwMode="auto">
          <a:xfrm>
            <a:off x="0" y="64531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/>
            <a:endParaRPr lang="en-US" sz="1097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1030" name="Picture 2" descr="D:\●2012\업무계획수립\과제별\슬로건 변경안\신규 Visual파일들\LGE Slogan 2012_Text_PPT용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3052" y="6600825"/>
            <a:ext cx="2879725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/>
            <a:endParaRPr lang="en-US" sz="1097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10"/>
          <a:srcRect b="6294"/>
          <a:stretch>
            <a:fillRect/>
          </a:stretch>
        </p:blipFill>
        <p:spPr bwMode="auto">
          <a:xfrm>
            <a:off x="9064626" y="34929"/>
            <a:ext cx="762001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168"/>
          <p:cNvSpPr txBox="1">
            <a:spLocks noChangeArrowheads="1"/>
          </p:cNvSpPr>
          <p:nvPr/>
        </p:nvSpPr>
        <p:spPr bwMode="auto">
          <a:xfrm>
            <a:off x="4089401" y="153988"/>
            <a:ext cx="1122423" cy="2048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731">
                <a:solidFill>
                  <a:srgbClr val="C0C0C0"/>
                </a:solidFill>
                <a:latin typeface="Arial" charset="0"/>
                <a:ea typeface="맑은 고딕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3606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68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68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68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68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68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278606" algn="ctr" rtl="0" eaLnBrk="1" fontAlgn="base" latinLnBrk="1" hangingPunct="1">
        <a:spcBef>
          <a:spcPct val="0"/>
        </a:spcBef>
        <a:spcAft>
          <a:spcPct val="0"/>
        </a:spcAft>
        <a:defRPr kumimoji="1" sz="268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557213" algn="ctr" rtl="0" eaLnBrk="1" fontAlgn="base" latinLnBrk="1" hangingPunct="1">
        <a:spcBef>
          <a:spcPct val="0"/>
        </a:spcBef>
        <a:spcAft>
          <a:spcPct val="0"/>
        </a:spcAft>
        <a:defRPr kumimoji="1" sz="268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835819" algn="ctr" rtl="0" eaLnBrk="1" fontAlgn="base" latinLnBrk="1" hangingPunct="1">
        <a:spcBef>
          <a:spcPct val="0"/>
        </a:spcBef>
        <a:spcAft>
          <a:spcPct val="0"/>
        </a:spcAft>
        <a:defRPr kumimoji="1" sz="268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114425" algn="ctr" rtl="0" eaLnBrk="1" fontAlgn="base" latinLnBrk="1" hangingPunct="1">
        <a:spcBef>
          <a:spcPct val="0"/>
        </a:spcBef>
        <a:spcAft>
          <a:spcPct val="0"/>
        </a:spcAft>
        <a:defRPr kumimoji="1" sz="268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08955" indent="-20895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+mn-cs"/>
        </a:defRPr>
      </a:lvl1pPr>
      <a:lvl2pPr marL="452736" indent="-174129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706">
          <a:solidFill>
            <a:schemeClr val="tx1"/>
          </a:solidFill>
          <a:latin typeface="+mn-lt"/>
          <a:ea typeface="+mn-ea"/>
        </a:defRPr>
      </a:lvl2pPr>
      <a:lvl3pPr marL="696516" indent="-13930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463">
          <a:solidFill>
            <a:schemeClr val="tx1"/>
          </a:solidFill>
          <a:latin typeface="+mn-lt"/>
          <a:ea typeface="+mn-ea"/>
        </a:defRPr>
      </a:lvl3pPr>
      <a:lvl4pPr marL="975122" indent="-13930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219">
          <a:solidFill>
            <a:schemeClr val="tx1"/>
          </a:solidFill>
          <a:latin typeface="+mn-lt"/>
          <a:ea typeface="+mn-ea"/>
        </a:defRPr>
      </a:lvl4pPr>
      <a:lvl5pPr marL="1253728" indent="-13930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5pPr>
      <a:lvl6pPr marL="1532334" indent="-13930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6pPr>
      <a:lvl7pPr marL="1810941" indent="-13930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7pPr>
      <a:lvl8pPr marL="2089547" indent="-13930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8pPr>
      <a:lvl9pPr marL="2368153" indent="-13930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557213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606" algn="l" defTabSz="557213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213" algn="l" defTabSz="557213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819" algn="l" defTabSz="557213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algn="l" defTabSz="557213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3031" algn="l" defTabSz="557213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algn="l" defTabSz="557213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244" algn="l" defTabSz="557213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850" algn="l" defTabSz="557213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225925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white">
                    <a:lumMod val="75000"/>
                  </a:prstClr>
                </a:solidFill>
                <a:latin typeface="Arial" charset="0"/>
                <a:ea typeface="맑은 고딕" panose="020B0503020000020004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851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65" r:id="rId2"/>
    <p:sldLayoutId id="2147484468" r:id="rId3"/>
    <p:sldLayoutId id="214748446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328" name="Picture 80" descr="Open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502275"/>
            <a:ext cx="4278312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5" name="Picture 157" descr="Image5" hidden="1">
            <a:hlinkHover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5" y="6270625"/>
            <a:ext cx="762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6" name="Picture 158" descr="Image5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6280150"/>
            <a:ext cx="7540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7" name="Picture 159" descr="Image5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6270625"/>
            <a:ext cx="762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8" name="Picture 160" descr="Screensaver Alt" hidden="1"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461125"/>
            <a:ext cx="273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9" name="Picture 161" descr="Home Page 1" hidden="1"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8" y="6437313"/>
            <a:ext cx="3079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10" name="Picture 162" descr="Screensaver Alt" hidden="1"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88" y="6475413"/>
            <a:ext cx="2730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11" name="Picture 163" descr="Image6" hidden="1">
            <a:hlinkHover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25" y="6392863"/>
            <a:ext cx="5238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12" name="Picture 164" descr="Image6" hidden="1">
            <a:hlinkHover r:id="" action="ppaction://macro?name=MoveToAgenda"/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013" y="6376988"/>
            <a:ext cx="525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13" name="Picture 165" descr="Image6" hidden="1">
            <a:hlinkHover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5" y="6392863"/>
            <a:ext cx="5238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 Box 171" hidden="1">
            <a:hlinkHover r:id="" action="ppaction://macro?name=UpdateClocktime"/>
          </p:cNvPr>
          <p:cNvSpPr txBox="1">
            <a:spLocks noChangeArrowheads="1"/>
          </p:cNvSpPr>
          <p:nvPr/>
        </p:nvSpPr>
        <p:spPr bwMode="auto">
          <a:xfrm>
            <a:off x="9459913" y="503238"/>
            <a:ext cx="3540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pl-PL" sz="800" smtClean="0">
                <a:solidFill>
                  <a:srgbClr val="808080"/>
                </a:solidFill>
                <a:latin typeface="Trebuchet MS" panose="020B0603020202020204" pitchFamily="34" charset="0"/>
                <a:ea typeface="Dotum" panose="020B0600000101010101" pitchFamily="34" charset="-127"/>
              </a:rPr>
              <a:t>00:00</a:t>
            </a:r>
          </a:p>
        </p:txBody>
      </p:sp>
      <p:pic>
        <p:nvPicPr>
          <p:cNvPr id="1038" name="Picture 380" descr="orologio2" hidden="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163" y="46038"/>
            <a:ext cx="38258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9" name="LancetteOre" hidden="1"/>
          <p:cNvGrpSpPr>
            <a:grpSpLocks/>
          </p:cNvGrpSpPr>
          <p:nvPr/>
        </p:nvGrpSpPr>
        <p:grpSpPr bwMode="auto">
          <a:xfrm rot="6300000">
            <a:off x="9488488" y="87312"/>
            <a:ext cx="268288" cy="290513"/>
            <a:chOff x="5440" y="86"/>
            <a:chExt cx="169" cy="169"/>
          </a:xfrm>
        </p:grpSpPr>
        <p:sp>
          <p:nvSpPr>
            <p:cNvPr id="1051" name="Oval 368" hidden="1"/>
            <p:cNvSpPr>
              <a:spLocks noChangeAspect="1" noChangeArrowheads="1"/>
            </p:cNvSpPr>
            <p:nvPr userDrawn="1"/>
          </p:nvSpPr>
          <p:spPr bwMode="gray">
            <a:xfrm rot="60000">
              <a:off x="5440" y="86"/>
              <a:ext cx="169" cy="16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lIns="72000" tIns="36000" rIns="72000" bIns="36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Font typeface="Webdings" panose="05030102010509060703" pitchFamily="18" charset="2"/>
                <a:buNone/>
                <a:defRPr/>
              </a:pPr>
              <a:endParaRPr kumimoji="0" lang="en-US" altLang="pl-PL" sz="1400" smtClean="0">
                <a:solidFill>
                  <a:srgbClr val="FFFFFF"/>
                </a:solidFill>
                <a:latin typeface="Trebuchet MS" panose="020B0603020202020204" pitchFamily="34" charset="0"/>
                <a:ea typeface="Dotum" panose="020B0600000101010101" pitchFamily="34" charset="-127"/>
              </a:endParaRPr>
            </a:p>
          </p:txBody>
        </p:sp>
        <p:sp>
          <p:nvSpPr>
            <p:cNvPr id="1052" name="Freeform 369" hidden="1"/>
            <p:cNvSpPr>
              <a:spLocks noChangeAspect="1"/>
            </p:cNvSpPr>
            <p:nvPr userDrawn="1"/>
          </p:nvSpPr>
          <p:spPr bwMode="gray">
            <a:xfrm rot="60000">
              <a:off x="5517" y="96"/>
              <a:ext cx="9" cy="70"/>
            </a:xfrm>
            <a:custGeom>
              <a:avLst/>
              <a:gdLst>
                <a:gd name="T0" fmla="*/ 3 w 10"/>
                <a:gd name="T1" fmla="*/ 56 h 72"/>
                <a:gd name="T2" fmla="*/ 0 w 10"/>
                <a:gd name="T3" fmla="*/ 44 h 72"/>
                <a:gd name="T4" fmla="*/ 4 w 10"/>
                <a:gd name="T5" fmla="*/ 0 h 72"/>
                <a:gd name="T6" fmla="*/ 5 w 10"/>
                <a:gd name="T7" fmla="*/ 44 h 72"/>
                <a:gd name="T8" fmla="*/ 5 w 10"/>
                <a:gd name="T9" fmla="*/ 56 h 72"/>
                <a:gd name="T10" fmla="*/ 3 w 10"/>
                <a:gd name="T11" fmla="*/ 5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72"/>
                <a:gd name="T20" fmla="*/ 10 w 10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72">
                  <a:moveTo>
                    <a:pt x="3" y="72"/>
                  </a:moveTo>
                  <a:lnTo>
                    <a:pt x="0" y="52"/>
                  </a:lnTo>
                  <a:lnTo>
                    <a:pt x="4" y="0"/>
                  </a:lnTo>
                  <a:lnTo>
                    <a:pt x="10" y="52"/>
                  </a:lnTo>
                  <a:lnTo>
                    <a:pt x="8" y="72"/>
                  </a:lnTo>
                  <a:lnTo>
                    <a:pt x="3" y="72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rot="10800000" wrap="none" lIns="72000" tIns="36000" rIns="72000" bIns="36000" anchor="ctr"/>
            <a:lstStyle/>
            <a:p>
              <a:endParaRPr lang="pl-PL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grpSp>
        <p:nvGrpSpPr>
          <p:cNvPr id="1040" name="LancetteMinuti" hidden="1"/>
          <p:cNvGrpSpPr>
            <a:grpSpLocks/>
          </p:cNvGrpSpPr>
          <p:nvPr/>
        </p:nvGrpSpPr>
        <p:grpSpPr bwMode="auto">
          <a:xfrm rot="10800000">
            <a:off x="9469438" y="85725"/>
            <a:ext cx="296862" cy="274638"/>
            <a:chOff x="5124" y="0"/>
            <a:chExt cx="173" cy="173"/>
          </a:xfrm>
        </p:grpSpPr>
        <p:sp>
          <p:nvSpPr>
            <p:cNvPr id="1046" name="Oval 198" hidden="1"/>
            <p:cNvSpPr>
              <a:spLocks noChangeAspect="1" noChangeArrowheads="1"/>
            </p:cNvSpPr>
            <p:nvPr userDrawn="1"/>
          </p:nvSpPr>
          <p:spPr bwMode="gray">
            <a:xfrm rot="-32851">
              <a:off x="5124" y="0"/>
              <a:ext cx="173" cy="17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lIns="72000" tIns="36000" rIns="72000" bIns="36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Font typeface="Webdings" panose="05030102010509060703" pitchFamily="18" charset="2"/>
                <a:buNone/>
                <a:defRPr/>
              </a:pPr>
              <a:endParaRPr kumimoji="0" lang="en-US" altLang="pl-PL" sz="1400" smtClean="0">
                <a:solidFill>
                  <a:srgbClr val="FFFFFF"/>
                </a:solidFill>
                <a:latin typeface="Trebuchet MS" panose="020B0603020202020204" pitchFamily="34" charset="0"/>
                <a:ea typeface="Dotum" panose="020B0600000101010101" pitchFamily="34" charset="-127"/>
              </a:endParaRPr>
            </a:p>
          </p:txBody>
        </p:sp>
        <p:grpSp>
          <p:nvGrpSpPr>
            <p:cNvPr id="1047" name="Group 45" hidden="1"/>
            <p:cNvGrpSpPr>
              <a:grpSpLocks/>
            </p:cNvGrpSpPr>
            <p:nvPr userDrawn="1"/>
          </p:nvGrpSpPr>
          <p:grpSpPr bwMode="auto">
            <a:xfrm>
              <a:off x="5190" y="9"/>
              <a:ext cx="43" cy="93"/>
              <a:chOff x="5190" y="9"/>
              <a:chExt cx="43" cy="93"/>
            </a:xfrm>
          </p:grpSpPr>
          <p:sp>
            <p:nvSpPr>
              <p:cNvPr id="1048" name="Line 235" hidden="1">
                <a:hlinkClick r:id="" action="ppaction://macro?name=UpdateClocktime"/>
              </p:cNvPr>
              <p:cNvSpPr>
                <a:spLocks noChangeAspect="1" noChangeShapeType="1"/>
              </p:cNvSpPr>
              <p:nvPr userDrawn="1"/>
            </p:nvSpPr>
            <p:spPr bwMode="gray">
              <a:xfrm rot="3221602">
                <a:off x="5196" y="42"/>
                <a:ext cx="57" cy="4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2000" tIns="36000" rIns="72000" bIns="36000" anchor="ctr"/>
              <a:lstStyle/>
              <a:p>
                <a:endParaRPr lang="pl-PL">
                  <a:solidFill>
                    <a:srgbClr val="000000"/>
                  </a:solidFill>
                  <a:latin typeface="굴림" panose="020B0600000101010101" pitchFamily="34" charset="-127"/>
                  <a:ea typeface="굴림" panose="020B0600000101010101" pitchFamily="34" charset="-127"/>
                </a:endParaRPr>
              </a:p>
            </p:txBody>
          </p:sp>
          <p:sp>
            <p:nvSpPr>
              <p:cNvPr id="1049" name="Oval 237" hidden="1"/>
              <p:cNvSpPr>
                <a:spLocks noChangeAspect="1" noChangeArrowheads="1"/>
              </p:cNvSpPr>
              <p:nvPr userDrawn="1"/>
            </p:nvSpPr>
            <p:spPr bwMode="gray">
              <a:xfrm rot="5760000">
                <a:off x="5202" y="59"/>
                <a:ext cx="18" cy="19"/>
              </a:xfrm>
              <a:prstGeom prst="ellipse">
                <a:avLst/>
              </a:prstGeom>
              <a:noFill/>
              <a:ln w="9525" algn="ctr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lIns="72000" tIns="36000" rIns="72000" bIns="3600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Font typeface="Webdings" panose="05030102010509060703" pitchFamily="18" charset="2"/>
                  <a:buNone/>
                  <a:defRPr/>
                </a:pPr>
                <a:endParaRPr kumimoji="0" lang="en-US" altLang="pl-PL" sz="1400" smtClean="0">
                  <a:solidFill>
                    <a:srgbClr val="FFFFFF"/>
                  </a:solidFill>
                  <a:latin typeface="Trebuchet MS" panose="020B0603020202020204" pitchFamily="34" charset="0"/>
                  <a:ea typeface="Dotum" panose="020B0600000101010101" pitchFamily="34" charset="-127"/>
                </a:endParaRPr>
              </a:p>
            </p:txBody>
          </p:sp>
          <p:sp>
            <p:nvSpPr>
              <p:cNvPr id="1050" name="Line 387" hidden="1"/>
              <p:cNvSpPr>
                <a:spLocks noChangeShapeType="1"/>
              </p:cNvSpPr>
              <p:nvPr userDrawn="1"/>
            </p:nvSpPr>
            <p:spPr bwMode="gray">
              <a:xfrm flipV="1">
                <a:off x="5184" y="12"/>
                <a:ext cx="0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2000" tIns="36000" rIns="72000" bIns="36000">
                <a:spAutoFit/>
              </a:bodyPr>
              <a:lstStyle/>
              <a:p>
                <a:endParaRPr lang="pl-PL">
                  <a:solidFill>
                    <a:srgbClr val="000000"/>
                  </a:solidFill>
                  <a:latin typeface="굴림" panose="020B0600000101010101" pitchFamily="34" charset="-127"/>
                  <a:ea typeface="굴림" panose="020B0600000101010101" pitchFamily="34" charset="-127"/>
                </a:endParaRPr>
              </a:p>
            </p:txBody>
          </p:sp>
        </p:grpSp>
      </p:grpSp>
      <p:pic>
        <p:nvPicPr>
          <p:cNvPr id="949327" name="Picture 79" descr="closed" hidden="1">
            <a:hlinkClick r:id="" action="ppaction://macro?name=Macro5"/>
          </p:cNvPr>
          <p:cNvPicPr>
            <a:picLocks noChangeAspect="1" noChangeArrowheads="1"/>
          </p:cNvPicPr>
          <p:nvPr/>
        </p:nvPicPr>
        <p:blipFill>
          <a:blip r:embed="rId11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508750"/>
            <a:ext cx="4048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69850"/>
            <a:ext cx="807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44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" y="450850"/>
            <a:ext cx="97917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33" name="직사각형 18"/>
          <p:cNvSpPr/>
          <p:nvPr userDrawn="1"/>
        </p:nvSpPr>
        <p:spPr>
          <a:xfrm>
            <a:off x="4120587" y="-6178"/>
            <a:ext cx="1679575" cy="258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Font typeface="Webdings" pitchFamily="18" charset="2"/>
              <a:buNone/>
              <a:defRPr/>
            </a:pPr>
            <a:r>
              <a:rPr kumimoji="0" lang="en-US" altLang="ko-KR" sz="1200" dirty="0">
                <a:solidFill>
                  <a:srgbClr val="BFBFBF"/>
                </a:solidFill>
                <a:latin typeface="Trebuchet MS"/>
                <a:ea typeface="Dotum"/>
              </a:rPr>
              <a:t>LGE Internal Use Only</a:t>
            </a:r>
            <a:endParaRPr kumimoji="0" lang="ko-KR" altLang="en-US" sz="1200" dirty="0">
              <a:solidFill>
                <a:srgbClr val="BFBFBF"/>
              </a:solidFill>
              <a:latin typeface="Trebuchet MS"/>
              <a:ea typeface="Dotum"/>
            </a:endParaRPr>
          </a:p>
        </p:txBody>
      </p:sp>
      <p:sp>
        <p:nvSpPr>
          <p:cNvPr id="29" name="Line 55"/>
          <p:cNvSpPr>
            <a:spLocks noChangeShapeType="1"/>
          </p:cNvSpPr>
          <p:nvPr userDrawn="1"/>
        </p:nvSpPr>
        <p:spPr bwMode="auto">
          <a:xfrm>
            <a:off x="96839" y="476672"/>
            <a:ext cx="97139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17" tIns="45709" rIns="91417" bIns="45709" anchor="ctr"/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kumimoji="0" lang="ko-KR" altLang="en-US" sz="1200" dirty="0" smtClean="0">
              <a:solidFill>
                <a:srgbClr val="000000"/>
              </a:solidFill>
              <a:latin typeface="Trebuchet MS"/>
              <a:ea typeface="Dotum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9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49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9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9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9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9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4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4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32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949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49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9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949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949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949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500"/>
                                        <p:tgtEl>
                                          <p:spTgt spid="949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500"/>
                                        <p:tgtEl>
                                          <p:spTgt spid="94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949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949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949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328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9494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300" fill="hold"/>
                                        <p:tgtEl>
                                          <p:spTgt spid="9494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949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408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9494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 nodeType="clickPar">
                      <p:stCondLst>
                        <p:cond delay="0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300" fill="hold"/>
                                        <p:tgtEl>
                                          <p:spTgt spid="9494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949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409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49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 nodeType="clickPar">
                      <p:stCondLst>
                        <p:cond delay="0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300" fill="hold"/>
                                        <p:tgtEl>
                                          <p:spTgt spid="9494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949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410"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Trebuchet MS" pitchFamily="34" charset="0"/>
          <a:ea typeface="Dotum" pitchFamily="34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Trebuchet MS" pitchFamily="34" charset="0"/>
          <a:ea typeface="Dotum" pitchFamily="34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Trebuchet MS" pitchFamily="34" charset="0"/>
          <a:ea typeface="Dotum" pitchFamily="34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Trebuchet MS" pitchFamily="34" charset="0"/>
          <a:ea typeface="Dotum" pitchFamily="34" charset="-127"/>
        </a:defRPr>
      </a:lvl9pPr>
    </p:titleStyle>
    <p:bodyStyle>
      <a:lvl1pPr marL="323850" indent="-323850" algn="l" defTabSz="719138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rgbClr val="9A0021"/>
          </a:solidFill>
          <a:latin typeface="Calibri" pitchFamily="34" charset="0"/>
          <a:ea typeface="돋움" panose="020B0600000101010101" pitchFamily="34" charset="-127"/>
          <a:cs typeface="+mn-cs"/>
        </a:defRPr>
      </a:lvl1pPr>
      <a:lvl2pPr marL="700088" indent="-261938" algn="l" defTabSz="719138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5F5F5F"/>
        </a:buClr>
        <a:buChar char="•"/>
        <a:defRPr>
          <a:solidFill>
            <a:schemeClr val="tx1"/>
          </a:solidFill>
          <a:latin typeface="Calibri" pitchFamily="34" charset="0"/>
          <a:ea typeface="돋움" panose="020B0600000101010101" pitchFamily="34" charset="-127"/>
        </a:defRPr>
      </a:lvl2pPr>
      <a:lvl3pPr marL="1077913" indent="-214313" algn="l" defTabSz="719138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Char char="•"/>
        <a:defRPr sz="1600">
          <a:solidFill>
            <a:schemeClr val="accent2"/>
          </a:solidFill>
          <a:latin typeface="Calibri" pitchFamily="34" charset="0"/>
          <a:ea typeface="돋움" panose="020B0600000101010101" pitchFamily="34" charset="-127"/>
        </a:defRPr>
      </a:lvl3pPr>
      <a:lvl4pPr marL="1509713" indent="-215900" algn="l" defTabSz="719138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돋움" panose="020B0600000101010101" pitchFamily="34" charset="-127"/>
          <a:cs typeface="Calibri" pitchFamily="34" charset="0"/>
        </a:defRPr>
      </a:lvl4pPr>
      <a:lvl5pPr marL="1941513" indent="-215900" algn="l" defTabSz="71913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Calibri" pitchFamily="34" charset="0"/>
          <a:ea typeface="돋움" panose="020B0600000101010101" pitchFamily="34" charset="-127"/>
          <a:cs typeface="Calibri" pitchFamily="34" charset="0"/>
        </a:defRPr>
      </a:lvl5pPr>
      <a:lvl6pPr marL="2398713" indent="-215900" algn="l" defTabSz="719138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ea"/>
          <a:ea typeface="+mn-ea"/>
        </a:defRPr>
      </a:lvl6pPr>
      <a:lvl7pPr marL="2855913" indent="-215900" algn="l" defTabSz="719138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ea"/>
          <a:ea typeface="+mn-ea"/>
        </a:defRPr>
      </a:lvl7pPr>
      <a:lvl8pPr marL="3313113" indent="-215900" algn="l" defTabSz="719138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ea"/>
          <a:ea typeface="+mn-ea"/>
        </a:defRPr>
      </a:lvl8pPr>
      <a:lvl9pPr marL="3770313" indent="-215900" algn="l" defTabSz="719138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3"/>
            <a:ext cx="89154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F82DCB59-2074-4053-9AD7-E3A7C999E73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91429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2020-10-30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2355B474-CE06-48E0-A87E-CB5F9720F4E0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91429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053227" y="125414"/>
            <a:ext cx="1799549" cy="338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17" tIns="45709" rIns="91417" bIns="45709">
            <a:spAutoFit/>
          </a:bodyPr>
          <a:lstStyle/>
          <a:p>
            <a:pPr algn="ctr" defTabSz="91429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LGE Confidential</a:t>
            </a:r>
            <a:endParaRPr kumimoji="0" lang="ko-KR" altLang="en-US" sz="1600" b="1" dirty="0">
              <a:solidFill>
                <a:prstClr val="white">
                  <a:lumMod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8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6" r:id="rId14"/>
    <p:sldLayoutId id="2147484457" r:id="rId15"/>
    <p:sldLayoutId id="2147484458" r:id="rId16"/>
    <p:sldLayoutId id="2147484459" r:id="rId17"/>
    <p:sldLayoutId id="2147484460" r:id="rId18"/>
    <p:sldLayoutId id="2147484461" r:id="rId19"/>
    <p:sldLayoutId id="2147484462" r:id="rId20"/>
    <p:sldLayoutId id="2147484463" r:id="rId21"/>
  </p:sldLayoutIdLst>
  <p:timing>
    <p:tnLst>
      <p:par>
        <p:cTn id="1" dur="indefinite" restart="never" nodeType="tmRoot"/>
      </p:par>
    </p:tnLst>
  </p:timing>
  <p:txStyles>
    <p:titleStyle>
      <a:lvl1pPr algn="ctr" defTabSz="91429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9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9" indent="-285716" algn="l" defTabSz="91429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1" indent="-228572" algn="l" defTabSz="91429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6" indent="-228572" algn="l" defTabSz="91429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9" indent="-228572" algn="l" defTabSz="91429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4" indent="-228572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4" indent="-228572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7" indent="-228572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9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8" algn="l" defTabSz="91429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2" algn="l" defTabSz="91429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9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9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5" algn="l" defTabSz="91429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slide" Target="slide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customXml" Target="../ink/ink1.xml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ink/ink2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slide" Target="slide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slide" Target="slide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9"/>
          <p:cNvSpPr/>
          <p:nvPr/>
        </p:nvSpPr>
        <p:spPr bwMode="auto">
          <a:xfrm>
            <a:off x="3046577" y="2295612"/>
            <a:ext cx="4610100" cy="1900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1600" b="1" dirty="0">
              <a:solidFill>
                <a:srgbClr val="333399">
                  <a:lumMod val="40000"/>
                  <a:lumOff val="60000"/>
                </a:srgbClr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857250" lvl="1" indent="-400050" latinLnBrk="1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en-US" altLang="ko-KR" sz="16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Automation Task Progress</a:t>
            </a:r>
            <a:endParaRPr kumimoji="0" lang="en-US" altLang="ko-KR" sz="1600" b="1" dirty="0">
              <a:gradFill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>
                <a:glow rad="101600">
                  <a:prstClr val="white">
                    <a:alpha val="60000"/>
                  </a:prstClr>
                </a:glow>
              </a:effectLst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857250" lvl="1" indent="-400050" latinLnBrk="1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en-US" altLang="ko-KR" sz="16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Issue &amp; Request</a:t>
            </a:r>
            <a:endParaRPr kumimoji="0" lang="en-US" altLang="ko-KR" sz="1600" b="1" dirty="0">
              <a:gradFill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>
                <a:glow rad="101600">
                  <a:prstClr val="white">
                    <a:alpha val="60000"/>
                  </a:prstClr>
                </a:glo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800100" lvl="1" indent="-342900" latinLnBrk="1">
              <a:lnSpc>
                <a:spcPct val="150000"/>
              </a:lnSpc>
              <a:buFont typeface="+mj-lt"/>
              <a:buAutoNum type="romanUcPeriod"/>
              <a:defRPr/>
            </a:pPr>
            <a:endParaRPr kumimoji="0" lang="en-US" altLang="ko-KR" sz="1400" b="1" dirty="0">
              <a:gradFill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>
                <a:glow rad="101600">
                  <a:prstClr val="white">
                    <a:alpha val="60000"/>
                  </a:prstClr>
                </a:glo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800100" lvl="1" indent="-342900" latinLnBrk="1">
              <a:lnSpc>
                <a:spcPct val="150000"/>
              </a:lnSpc>
              <a:buFont typeface="+mj-lt"/>
              <a:buAutoNum type="romanUcPeriod"/>
              <a:defRPr/>
            </a:pPr>
            <a:endParaRPr kumimoji="0" lang="en-US" altLang="ko-KR" sz="1400" b="1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1600" b="1" dirty="0">
              <a:solidFill>
                <a:srgbClr val="333399">
                  <a:lumMod val="40000"/>
                  <a:lumOff val="60000"/>
                </a:srgbClr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11" name="직사각형 4"/>
          <p:cNvSpPr>
            <a:spLocks noChangeArrowheads="1"/>
          </p:cNvSpPr>
          <p:nvPr/>
        </p:nvSpPr>
        <p:spPr bwMode="auto">
          <a:xfrm>
            <a:off x="4461639" y="5632450"/>
            <a:ext cx="889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VS DCV</a:t>
            </a:r>
            <a:endParaRPr kumimoji="0" lang="en-US" altLang="ko-KR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직사각형 4"/>
          <p:cNvSpPr>
            <a:spLocks noChangeArrowheads="1"/>
          </p:cNvSpPr>
          <p:nvPr/>
        </p:nvSpPr>
        <p:spPr bwMode="auto">
          <a:xfrm>
            <a:off x="4343402" y="5181600"/>
            <a:ext cx="1126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2020.11.02</a:t>
            </a:r>
            <a:endParaRPr kumimoji="0" lang="ko-KR" altLang="en-US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1990182" y="1124681"/>
            <a:ext cx="6395775" cy="115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en-US" altLang="ko-KR" sz="2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2123453" y="2273458"/>
            <a:ext cx="59768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1417" tIns="45709" rIns="91417" bIns="45709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1828801" y="1532794"/>
            <a:ext cx="6395775" cy="905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8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Automation Report</a:t>
            </a:r>
          </a:p>
        </p:txBody>
      </p:sp>
    </p:spTree>
    <p:extLst>
      <p:ext uri="{BB962C8B-B14F-4D97-AF65-F5344CB8AC3E}">
        <p14:creationId xmlns:p14="http://schemas.microsoft.com/office/powerpoint/2010/main" val="498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-159568" y="208313"/>
            <a:ext cx="91450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457200" lvl="1" indent="0" fontAlgn="ctr"/>
            <a:r>
              <a:rPr lang="en-US" sz="1800" b="1" dirty="0" smtClean="0">
                <a:latin typeface="Arial Narrow" panose="020B0606020202030204" pitchFamily="34" charset="0"/>
              </a:rPr>
              <a:t>Keep developing Automation tools for work efficiency: </a:t>
            </a:r>
            <a:r>
              <a:rPr lang="en-GB" sz="1800" b="1" dirty="0" smtClean="0">
                <a:latin typeface="Arial Narrow" panose="020B0606020202030204" pitchFamily="34" charset="0"/>
              </a:rPr>
              <a:t>Analyse Error Code</a:t>
            </a:r>
            <a:endParaRPr lang="en-US" altLang="ko-KR" sz="18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3596"/>
              </p:ext>
            </p:extLst>
          </p:nvPr>
        </p:nvGraphicFramePr>
        <p:xfrm>
          <a:off x="681938" y="854644"/>
          <a:ext cx="8447525" cy="1472144"/>
        </p:xfrm>
        <a:graphic>
          <a:graphicData uri="http://schemas.openxmlformats.org/drawingml/2006/table">
            <a:tbl>
              <a:tblPr/>
              <a:tblGrid>
                <a:gridCol w="1005588"/>
                <a:gridCol w="1967321"/>
                <a:gridCol w="675440"/>
                <a:gridCol w="959835"/>
                <a:gridCol w="959835"/>
                <a:gridCol w="1173132"/>
                <a:gridCol w="1706374"/>
              </a:tblGrid>
              <a:tr h="1611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Purpose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Output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Effectiveness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1173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Manual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Automation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17814"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Analyse Error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450" marR="0" indent="-17145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Error code will be stored whenever appear cellular network issue</a:t>
                      </a:r>
                      <a:endParaRPr lang="en-US" sz="1000" kern="1200" baseline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07450" marR="0" indent="-17145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Input Error code and extract raw data from the code</a:t>
                      </a:r>
                    </a:p>
                    <a:p>
                      <a:pPr marL="207450" marR="0" indent="-17145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Covert raw data to readable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VBA script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eaLnBrk="0" fontAlgn="ctr" latinLnBrk="0" hangingPunct="0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When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have new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minutes</a:t>
                      </a: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/TCs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 minutes/TCs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Tx/>
                        <a:buNone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Increase productivity for VTM function (total 15 TCs)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471" y="54686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Narrow" panose="020B0606020202030204" pitchFamily="34" charset="0"/>
              </a:rPr>
              <a:t>Summary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44" name="실행 단추: 홈 62">
            <a:hlinkClick r:id="rId3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953" y="4518848"/>
            <a:ext cx="2392680" cy="170481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7869" y="4886664"/>
            <a:ext cx="1036320" cy="48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latin typeface="Arial Narrow" panose="020B0606020202030204" pitchFamily="34" charset="0"/>
              </a:rPr>
              <a:t>TCP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69" name="Cloud 68"/>
          <p:cNvSpPr/>
          <p:nvPr/>
        </p:nvSpPr>
        <p:spPr>
          <a:xfrm>
            <a:off x="2144321" y="3069518"/>
            <a:ext cx="1663025" cy="5016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Network provider (ex: </a:t>
            </a:r>
            <a:r>
              <a:rPr lang="en-GB" sz="1100" dirty="0" err="1" smtClean="0">
                <a:latin typeface="Arial Narrow" panose="020B0606020202030204" pitchFamily="34" charset="0"/>
              </a:rPr>
              <a:t>mobifone</a:t>
            </a:r>
            <a:r>
              <a:rPr lang="en-GB" sz="1100" dirty="0" smtClean="0">
                <a:latin typeface="Arial Narrow" panose="020B0606020202030204" pitchFamily="34" charset="0"/>
              </a:rPr>
              <a:t>)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789991" y="3546512"/>
            <a:ext cx="1097280" cy="130650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Arrow 70"/>
          <p:cNvSpPr/>
          <p:nvPr/>
        </p:nvSpPr>
        <p:spPr>
          <a:xfrm>
            <a:off x="2525321" y="4174833"/>
            <a:ext cx="403860" cy="23622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929181" y="4031333"/>
            <a:ext cx="1527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Arial Narrow" panose="020B0606020202030204" pitchFamily="34" charset="0"/>
              </a:rPr>
              <a:t>Any error from cellular network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2007296" y="4265599"/>
            <a:ext cx="541020" cy="688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61416" y="5088468"/>
            <a:ext cx="1527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Arial Narrow" panose="020B0606020202030204" pitchFamily="34" charset="0"/>
              </a:rPr>
              <a:t>Store error code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828764" y="5242359"/>
            <a:ext cx="6046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658591" y="4729529"/>
            <a:ext cx="2073642" cy="44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latin typeface="Arial Narrow" panose="020B0606020202030204" pitchFamily="34" charset="0"/>
              </a:rPr>
              <a:t>Extract data from Error Code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58591" y="5611319"/>
            <a:ext cx="2073642" cy="44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latin typeface="Arial Narrow" panose="020B0606020202030204" pitchFamily="34" charset="0"/>
              </a:rPr>
              <a:t>Convert data to readable value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cxnSp>
        <p:nvCxnSpPr>
          <p:cNvPr id="80" name="Straight Arrow Connector 79"/>
          <p:cNvCxnSpPr>
            <a:stCxn id="78" idx="2"/>
            <a:endCxn id="79" idx="0"/>
          </p:cNvCxnSpPr>
          <p:nvPr/>
        </p:nvCxnSpPr>
        <p:spPr>
          <a:xfrm>
            <a:off x="4695412" y="5177838"/>
            <a:ext cx="0" cy="4334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image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70" y="3464650"/>
            <a:ext cx="2792435" cy="282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Arc 81"/>
          <p:cNvSpPr/>
          <p:nvPr/>
        </p:nvSpPr>
        <p:spPr>
          <a:xfrm rot="16536610" flipH="1">
            <a:off x="8069108" y="5947725"/>
            <a:ext cx="499987" cy="664675"/>
          </a:xfrm>
          <a:prstGeom prst="arc">
            <a:avLst>
              <a:gd name="adj1" fmla="val 16615413"/>
              <a:gd name="adj2" fmla="val 569699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013340" y="6280062"/>
            <a:ext cx="763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Convert</a:t>
            </a:r>
            <a:endParaRPr lang="en-US" sz="11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Arc 83"/>
          <p:cNvSpPr/>
          <p:nvPr/>
        </p:nvSpPr>
        <p:spPr>
          <a:xfrm rot="16536610">
            <a:off x="7435660" y="3537161"/>
            <a:ext cx="447028" cy="527885"/>
          </a:xfrm>
          <a:prstGeom prst="arc">
            <a:avLst>
              <a:gd name="adj1" fmla="val 1016213"/>
              <a:gd name="adj2" fmla="val 569699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547024" y="3333845"/>
            <a:ext cx="763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Extract</a:t>
            </a:r>
            <a:endParaRPr lang="en-US" sz="11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Left Arrow 85"/>
          <p:cNvSpPr/>
          <p:nvPr/>
        </p:nvSpPr>
        <p:spPr>
          <a:xfrm flipH="1">
            <a:off x="5940539" y="5242359"/>
            <a:ext cx="182880" cy="23622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4736681" y="6525344"/>
            <a:ext cx="415178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A. 7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2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-159568" y="208313"/>
            <a:ext cx="8748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457200" lvl="1" indent="0" fontAlgn="ctr"/>
            <a:r>
              <a:rPr lang="en-US" sz="1800" b="1" dirty="0">
                <a:latin typeface="Arial Narrow" panose="020B0606020202030204" pitchFamily="34" charset="0"/>
              </a:rPr>
              <a:t>Keep developing Automation tools for work </a:t>
            </a:r>
            <a:r>
              <a:rPr lang="en-US" sz="1800" b="1" dirty="0" smtClean="0">
                <a:latin typeface="Arial Narrow" panose="020B0606020202030204" pitchFamily="34" charset="0"/>
              </a:rPr>
              <a:t>efficiency: Support management tasks</a:t>
            </a:r>
            <a:endParaRPr lang="en-US" altLang="ko-KR" sz="18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028282" y="3028673"/>
              <a:ext cx="332" cy="332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9650" y="3020041"/>
                <a:ext cx="17596" cy="175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00786"/>
              </p:ext>
            </p:extLst>
          </p:nvPr>
        </p:nvGraphicFramePr>
        <p:xfrm>
          <a:off x="681938" y="980728"/>
          <a:ext cx="8627544" cy="1906906"/>
        </p:xfrm>
        <a:graphic>
          <a:graphicData uri="http://schemas.openxmlformats.org/drawingml/2006/table">
            <a:tbl>
              <a:tblPr/>
              <a:tblGrid>
                <a:gridCol w="1426746"/>
                <a:gridCol w="1692188"/>
                <a:gridCol w="828092"/>
                <a:gridCol w="792088"/>
                <a:gridCol w="864096"/>
                <a:gridCol w="1088485"/>
                <a:gridCol w="1935849"/>
              </a:tblGrid>
              <a:tr h="1692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Output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Effectiveness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9227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Manual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Automation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563">
                <a:tc rowSpan="3"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Automatically creating report for Test Leader in Excel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 typeface="Arial" panose="020B0604020202020204" pitchFamily="34" charset="0"/>
                        <a:buNone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Get final test result for item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 based on result of TCs in each item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VBA script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Weekly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hours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 minutes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u="sng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Project: </a:t>
                      </a:r>
                      <a:r>
                        <a:rPr lang="en-US" sz="1000" u="sng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ICAS3 EU FIT</a:t>
                      </a:r>
                      <a:endParaRPr lang="en-GB" sz="1000" u="sng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3">
                <a:tc vMerge="1"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Collect  members test result (1 member test 1 or many modules, 1 module tested by 1 or many people) into a file summary. 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VBA script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Weekly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hours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 hours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u="sng" kern="1200" dirty="0" err="1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Project:GM</a:t>
                      </a:r>
                      <a:r>
                        <a:rPr lang="en-GB" sz="1000" u="sng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V2 ST</a:t>
                      </a:r>
                      <a:endParaRPr lang="en-GB" sz="1000" u="sng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3">
                <a:tc vMerge="1"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 typeface="Arial" panose="020B0604020202020204" pitchFamily="34" charset="0"/>
                        <a:buNone/>
                      </a:pP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VBA script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Weekly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 minutes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 minute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u="sng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Project: </a:t>
                      </a:r>
                      <a:r>
                        <a:rPr lang="en-US" sz="1000" u="sng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BMW</a:t>
                      </a:r>
                      <a:r>
                        <a:rPr lang="en-US" sz="1000" u="sng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Wave</a:t>
                      </a:r>
                      <a:endParaRPr lang="en-GB" sz="1000" u="sng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98"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Maintain HR Flexible time calculation and CBL Course Summary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 typeface="Arial" panose="020B0604020202020204" pitchFamily="34" charset="0"/>
                        <a:buNone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when have change request from HR and CBL manager (</a:t>
                      </a:r>
                      <a:r>
                        <a:rPr lang="en-GB" sz="1000" kern="1200" baseline="0" dirty="0" err="1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Ms.Lien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VBA script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Monthly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Reduce effort  for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HR and CBL manager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75" y="663558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Narrow" panose="020B0606020202030204" pitchFamily="34" charset="0"/>
              </a:rPr>
              <a:t>Summary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6" name="실행 단추: 홈 62">
            <a:hlinkClick r:id="rId5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4736681" y="6525344"/>
            <a:ext cx="415178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A. </a:t>
            </a:r>
            <a:r>
              <a:rPr lang="en-US" altLang="ko-KR" sz="1050" b="1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8</a:t>
            </a: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7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실행 단추: 홈 62">
            <a:hlinkClick r:id="rId2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36476" y="152636"/>
            <a:ext cx="2403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GB" sz="1800" b="1">
                <a:latin typeface="Arial Narrow" panose="020B0606020202030204" pitchFamily="34" charset="0"/>
              </a:rPr>
              <a:t>Automation </a:t>
            </a:r>
            <a:r>
              <a:rPr lang="en-GB" sz="1800" b="1" smtClean="0">
                <a:latin typeface="Arial Narrow" panose="020B0606020202030204" pitchFamily="34" charset="0"/>
              </a:rPr>
              <a:t>r</a:t>
            </a:r>
            <a:r>
              <a:rPr lang="en-GB" sz="1800" b="1" smtClean="0">
                <a:latin typeface="Arial Narrow" panose="020B0606020202030204" pitchFamily="34" charset="0"/>
              </a:rPr>
              <a:t>esult Y2019</a:t>
            </a:r>
            <a:endParaRPr lang="en-US" sz="1800" b="1" dirty="0">
              <a:latin typeface="Arial Narrow" panose="020B0606020202030204" pitchFamily="34" charset="0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4736681" y="6525344"/>
            <a:ext cx="415178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A. </a:t>
            </a:r>
            <a:r>
              <a:rPr lang="en-US" altLang="ko-KR" sz="1050" b="1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9</a:t>
            </a: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59680"/>
              </p:ext>
            </p:extLst>
          </p:nvPr>
        </p:nvGraphicFramePr>
        <p:xfrm>
          <a:off x="411657" y="1160748"/>
          <a:ext cx="9264142" cy="3517311"/>
        </p:xfrm>
        <a:graphic>
          <a:graphicData uri="http://schemas.openxmlformats.org/drawingml/2006/table">
            <a:tbl>
              <a:tblPr/>
              <a:tblGrid>
                <a:gridCol w="615091"/>
                <a:gridCol w="512577"/>
                <a:gridCol w="682189"/>
                <a:gridCol w="754107"/>
                <a:gridCol w="783800"/>
                <a:gridCol w="551020"/>
                <a:gridCol w="602277"/>
                <a:gridCol w="640720"/>
                <a:gridCol w="640720"/>
                <a:gridCol w="627408"/>
                <a:gridCol w="739819"/>
                <a:gridCol w="2114414"/>
              </a:tblGrid>
              <a:tr h="3600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TCs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TSs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(2)/(1)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TSs run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(3)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Success TS = 3-4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Manual result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Successful rate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(5/3)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Reliability (%)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6/3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23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Success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(4)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Error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Match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(6)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Not match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OTAM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51.6%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Error reason: </a:t>
                      </a:r>
                      <a:b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+ Network issue (OCC Cannot receives AIF message from TCP and vice versace)</a:t>
                      </a:r>
                      <a:b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+ Scripts not optimized</a:t>
                      </a:r>
                    </a:p>
                  </a:txBody>
                  <a:tcPr marL="4572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TNS*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58.0%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40.1%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66.4%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89.8%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CR*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VIF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5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</a:rPr>
                        <a:t>18.6%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</a:rPr>
                        <a:t>52%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7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실행 단추: 홈 62">
            <a:hlinkClick r:id="rId2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36476" y="152636"/>
            <a:ext cx="2403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GB" sz="1800" b="1">
                <a:latin typeface="Arial Narrow" panose="020B0606020202030204" pitchFamily="34" charset="0"/>
              </a:rPr>
              <a:t>Automation </a:t>
            </a:r>
            <a:r>
              <a:rPr lang="en-GB" sz="1800" b="1" smtClean="0">
                <a:latin typeface="Arial Narrow" panose="020B0606020202030204" pitchFamily="34" charset="0"/>
              </a:rPr>
              <a:t>r</a:t>
            </a:r>
            <a:r>
              <a:rPr lang="en-GB" sz="1800" b="1" smtClean="0">
                <a:latin typeface="Arial Narrow" panose="020B0606020202030204" pitchFamily="34" charset="0"/>
              </a:rPr>
              <a:t>esult Y2020</a:t>
            </a:r>
            <a:endParaRPr lang="en-US" sz="1800" b="1" dirty="0">
              <a:latin typeface="Arial Narrow" panose="020B0606020202030204" pitchFamily="34" charset="0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4706224" y="6525344"/>
            <a:ext cx="476092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.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42614"/>
              </p:ext>
            </p:extLst>
          </p:nvPr>
        </p:nvGraphicFramePr>
        <p:xfrm>
          <a:off x="236476" y="1148478"/>
          <a:ext cx="9534031" cy="3468654"/>
        </p:xfrm>
        <a:graphic>
          <a:graphicData uri="http://schemas.openxmlformats.org/drawingml/2006/table">
            <a:tbl>
              <a:tblPr/>
              <a:tblGrid>
                <a:gridCol w="379475"/>
                <a:gridCol w="549356"/>
                <a:gridCol w="547149"/>
                <a:gridCol w="432425"/>
                <a:gridCol w="582450"/>
                <a:gridCol w="379475"/>
                <a:gridCol w="414775"/>
                <a:gridCol w="416982"/>
                <a:gridCol w="397124"/>
                <a:gridCol w="441250"/>
                <a:gridCol w="527050"/>
                <a:gridCol w="360363"/>
                <a:gridCol w="527050"/>
                <a:gridCol w="438258"/>
                <a:gridCol w="474780"/>
                <a:gridCol w="451253"/>
                <a:gridCol w="450622"/>
                <a:gridCol w="1764194"/>
              </a:tblGrid>
              <a:tr h="2880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TCs 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TSs 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(2)/(1)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TSs run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(all regions)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(3)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Executed TSs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Match with manual result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Successful rate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4/(4+5)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Reliability (%)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(6/4)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0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v5.05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v5.13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v5.05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v5.13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v5.05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v5.13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v5.05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v5.13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Success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(4)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Error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Success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(4)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Error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Matched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(6)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Not matched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Matched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(6)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Not matched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OTAM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Run automation and manual in independence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TNS*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79.2%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Run automation and manual in parallel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56.2%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90.8%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Run automation and manual in independence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36.9%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96.6%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CR*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21.3%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84.1%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Run automation and manual in parallel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Run automation and manual in independence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VIF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5238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</a:rPr>
                        <a:t>97%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Error reason: 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+ Requirement changed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+ Network issue (Cannot camp to any network)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+ Log file changed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9270" y="179268"/>
            <a:ext cx="2293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Automation Team Task </a:t>
            </a:r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42296" y="548600"/>
            <a:ext cx="237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85750" indent="-285750" eaLnBrk="1" latinLnBrk="1" hangingPunct="1">
              <a:buFont typeface="Wingdings" panose="05000000000000000000" pitchFamily="2" charset="2"/>
              <a:buChar char="q"/>
            </a:pP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Automation Task Progress</a:t>
            </a:r>
          </a:p>
          <a:p>
            <a:pPr eaLnBrk="1" hangingPunct="1"/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58895"/>
              </p:ext>
            </p:extLst>
          </p:nvPr>
        </p:nvGraphicFramePr>
        <p:xfrm>
          <a:off x="560512" y="929371"/>
          <a:ext cx="8620611" cy="2683157"/>
        </p:xfrm>
        <a:graphic>
          <a:graphicData uri="http://schemas.openxmlformats.org/drawingml/2006/table">
            <a:tbl>
              <a:tblPr/>
              <a:tblGrid>
                <a:gridCol w="2124236"/>
                <a:gridCol w="2412268"/>
                <a:gridCol w="3348372"/>
                <a:gridCol w="735735"/>
              </a:tblGrid>
              <a:tr h="502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Role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Goal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Detailed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action 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27">
                <a:tc rowSpan="2">
                  <a:txBody>
                    <a:bodyPr/>
                    <a:lstStyle/>
                    <a:p>
                      <a:pPr algn="l" rtl="0" eaLnBrk="0" fontAlgn="ctr" latinLnBrk="0" hangingPunct="0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Expand automation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Arial Narrow" panose="020B0606020202030204" pitchFamily="34" charset="0"/>
                        </a:rPr>
                        <a:t>Expand Automation Test Coverage &amp; Reliable Test Script</a:t>
                      </a:r>
                      <a:r>
                        <a:rPr lang="en-US" sz="11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(Gen11 TCP</a:t>
                      </a:r>
                      <a:r>
                        <a:rPr lang="en-GB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GB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 Increase coverage of automation test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35%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 Increase reliability of test scripts:</a:t>
                      </a:r>
                    </a:p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Reliability: Ratio TSs matching manual TCs/Total TSs)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61%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 rowSpan="7">
                  <a:txBody>
                    <a:bodyPr/>
                    <a:lstStyle/>
                    <a:p>
                      <a:pPr algn="l" rtl="0" eaLnBrk="0" fontAlgn="ctr" latinLnBrk="0" hangingPunct="0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Keep developing Automation tools for work efficiency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indent="0" algn="l" rtl="0" eaLnBrk="0" fontAlgn="ctr" latinLnBrk="0" hangingPunct="0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 Improve</a:t>
                      </a:r>
                      <a:r>
                        <a:rPr lang="en-GB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execute test productivity </a:t>
                      </a:r>
                    </a:p>
                    <a:p>
                      <a:pPr marL="0" indent="0" algn="l" rtl="0" eaLnBrk="0" fontAlgn="ctr" latinLnBrk="0" hangingPunct="0">
                        <a:buFontTx/>
                        <a:buNone/>
                      </a:pPr>
                      <a:r>
                        <a:rPr lang="en-GB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 Save time for automatable activities</a:t>
                      </a:r>
                    </a:p>
                    <a:p>
                      <a:pPr algn="l" rtl="0" eaLnBrk="0" fontAlgn="ctr" latinLnBrk="0" hangingPunct="0"/>
                      <a:r>
                        <a:rPr lang="en-GB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 Support leaders in summary and monitoring project 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 Auto download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tool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06/01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 vMerge="1"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 Comparison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tool for ADA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07/03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 vMerge="1"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3.</a:t>
                      </a:r>
                      <a:r>
                        <a:rPr lang="en-GB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VTM Location data extraction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07/24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4. Collision data calculator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07/31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 vMerge="1"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5. ALDL DV check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08/10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6. </a:t>
                      </a:r>
                      <a:r>
                        <a:rPr lang="en-GB" sz="11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Analyse Error code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10/19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49">
                <a:tc vMerge="1"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7. Support</a:t>
                      </a:r>
                      <a:r>
                        <a:rPr lang="en-GB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management tasks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11/30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실행 단추: 앞으로 또는 다음 40">
            <a:hlinkClick r:id="rId2" action="ppaction://hlinksldjump" highlightClick="1"/>
          </p:cNvPr>
          <p:cNvSpPr/>
          <p:nvPr/>
        </p:nvSpPr>
        <p:spPr bwMode="auto">
          <a:xfrm>
            <a:off x="9253132" y="1683181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22" name="실행 단추: 앞으로 또는 다음 40">
            <a:hlinkClick r:id="rId3" action="ppaction://hlinksldjump" highlightClick="1"/>
          </p:cNvPr>
          <p:cNvSpPr/>
          <p:nvPr/>
        </p:nvSpPr>
        <p:spPr bwMode="auto">
          <a:xfrm>
            <a:off x="9253132" y="1964403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23" name="실행 단추: 앞으로 또는 다음 40">
            <a:hlinkClick r:id="rId4" action="ppaction://hlinksldjump" highlightClick="1"/>
          </p:cNvPr>
          <p:cNvSpPr/>
          <p:nvPr/>
        </p:nvSpPr>
        <p:spPr bwMode="auto">
          <a:xfrm>
            <a:off x="9248642" y="2230261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24" name="실행 단추: 앞으로 또는 다음 40">
            <a:hlinkClick r:id="rId5" action="ppaction://hlinksldjump" highlightClick="1"/>
          </p:cNvPr>
          <p:cNvSpPr/>
          <p:nvPr/>
        </p:nvSpPr>
        <p:spPr bwMode="auto">
          <a:xfrm>
            <a:off x="9248642" y="2485055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25" name="실행 단추: 앞으로 또는 다음 40">
            <a:hlinkClick r:id="rId6" action="ppaction://hlinksldjump" highlightClick="1"/>
          </p:cNvPr>
          <p:cNvSpPr/>
          <p:nvPr/>
        </p:nvSpPr>
        <p:spPr bwMode="auto">
          <a:xfrm>
            <a:off x="9248390" y="2712930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29" name="실행 단추: 앞으로 또는 다음 40">
            <a:hlinkClick r:id="rId7" action="ppaction://hlinksldjump" highlightClick="1"/>
          </p:cNvPr>
          <p:cNvSpPr/>
          <p:nvPr/>
        </p:nvSpPr>
        <p:spPr bwMode="auto">
          <a:xfrm>
            <a:off x="9257026" y="2967724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30" name="실행 단추: 앞으로 또는 다음 40">
            <a:hlinkClick r:id="rId8" action="ppaction://hlinksldjump" highlightClick="1"/>
          </p:cNvPr>
          <p:cNvSpPr/>
          <p:nvPr/>
        </p:nvSpPr>
        <p:spPr bwMode="auto">
          <a:xfrm>
            <a:off x="9243859" y="3461457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837669" y="6525344"/>
            <a:ext cx="213199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</a:t>
            </a: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/ 1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43467" y="3721387"/>
            <a:ext cx="17684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85750" indent="-285750" eaLnBrk="1" latinLnBrk="1" hangingPunct="1">
              <a:buFont typeface="Wingdings" panose="05000000000000000000" pitchFamily="2" charset="2"/>
              <a:buChar char="q"/>
            </a:pP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Issue and request</a:t>
            </a:r>
          </a:p>
          <a:p>
            <a:pPr eaLnBrk="1" hangingPunct="1"/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776" y="3991825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Arial Narrow" panose="020B0606020202030204" pitchFamily="34" charset="0"/>
              </a:rPr>
              <a:t>-  Gen 11 TCP GB: Many TCs cannot because of the command library limitation </a:t>
            </a:r>
            <a:r>
              <a:rPr lang="en-GB" sz="11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Shared needed command library to HQ.</a:t>
            </a:r>
          </a:p>
          <a:p>
            <a:r>
              <a:rPr lang="en-GB" sz="11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-  DCV take automation for Telematics GM Gen11 TCP GB only  Request  expanding for other projects in 2021 </a:t>
            </a:r>
            <a:r>
              <a:rPr lang="en-GB" sz="1100" dirty="0" smtClean="0">
                <a:latin typeface="Arial Narrow" panose="020B0606020202030204" pitchFamily="34" charset="0"/>
              </a:rPr>
              <a:t> 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15" name="실행 단추: 앞으로 또는 다음 40">
            <a:hlinkClick r:id="rId9" action="ppaction://hlinksldjump" highlightClick="1"/>
          </p:cNvPr>
          <p:cNvSpPr/>
          <p:nvPr/>
        </p:nvSpPr>
        <p:spPr bwMode="auto">
          <a:xfrm>
            <a:off x="9243859" y="3223556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4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6676" y="2852936"/>
            <a:ext cx="5904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Arial Narrow" panose="020B0606020202030204" pitchFamily="34" charset="0"/>
              </a:rPr>
              <a:t>Thank you</a:t>
            </a:r>
            <a:endParaRPr lang="en-US" sz="6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267057" y="212176"/>
            <a:ext cx="5298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Arial Narrow" panose="020B0606020202030204" pitchFamily="34" charset="0"/>
              </a:rPr>
              <a:t>Expand Automation Test Coverage &amp; Reliable Test Script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25734"/>
              </p:ext>
            </p:extLst>
          </p:nvPr>
        </p:nvGraphicFramePr>
        <p:xfrm>
          <a:off x="640573" y="900300"/>
          <a:ext cx="9136962" cy="620488"/>
        </p:xfrm>
        <a:graphic>
          <a:graphicData uri="http://schemas.openxmlformats.org/drawingml/2006/table">
            <a:tbl>
              <a:tblPr/>
              <a:tblGrid>
                <a:gridCol w="2008740"/>
                <a:gridCol w="1079657"/>
                <a:gridCol w="1317738"/>
                <a:gridCol w="1026843"/>
                <a:gridCol w="3703984"/>
              </a:tblGrid>
              <a:tr h="219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R&amp;R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Y20 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Y20 Actual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Sub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action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538">
                <a:tc rowSpan="2">
                  <a:txBody>
                    <a:bodyPr/>
                    <a:lstStyle/>
                    <a:p>
                      <a:pPr marL="36000" algn="l" rtl="0" eaLnBrk="0" fontAlgn="ctr" latinLnBrk="0" hangingPunct="0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Increase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Automation coverage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600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18.6%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600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35 %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600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GB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GB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%</a:t>
                      </a:r>
                      <a:endParaRPr lang="en-US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smtClean="0">
                          <a:latin typeface="Arial Narrow" panose="020B0606020202030204" pitchFamily="34" charset="0"/>
                        </a:rPr>
                        <a:t> Create new test</a:t>
                      </a:r>
                      <a:r>
                        <a:rPr lang="en-GB" sz="1050" baseline="0" smtClean="0">
                          <a:latin typeface="Arial Narrow" panose="020B0606020202030204" pitchFamily="34" charset="0"/>
                        </a:rPr>
                        <a:t> scripts based on automatable TCs</a:t>
                      </a:r>
                      <a:endParaRPr lang="en-US" sz="1050"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38">
                <a:tc vMerge="1">
                  <a:txBody>
                    <a:bodyPr/>
                    <a:lstStyle/>
                    <a:p>
                      <a:pPr marL="36000" algn="l" rtl="0" eaLnBrk="0" fontAlgn="ctr" latinLnBrk="0" hangingPunct="0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Increase common library </a:t>
                      </a:r>
                      <a:endParaRPr lang="en-GB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2472" y="581508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b="1" dirty="0" smtClean="0">
                <a:latin typeface="Arial Narrow" panose="020B0606020202030204" pitchFamily="34" charset="0"/>
              </a:rPr>
              <a:t>Y20 Summary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8004542" y="2200581"/>
              <a:ext cx="332" cy="332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5910" y="2191949"/>
                <a:ext cx="17596" cy="175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96641"/>
              </p:ext>
            </p:extLst>
          </p:nvPr>
        </p:nvGraphicFramePr>
        <p:xfrm>
          <a:off x="639679" y="1844824"/>
          <a:ext cx="9137857" cy="1260141"/>
        </p:xfrm>
        <a:graphic>
          <a:graphicData uri="http://schemas.openxmlformats.org/drawingml/2006/table">
            <a:tbl>
              <a:tblPr/>
              <a:tblGrid>
                <a:gridCol w="986609"/>
                <a:gridCol w="761234"/>
                <a:gridCol w="744217"/>
                <a:gridCol w="751584"/>
                <a:gridCol w="744217"/>
                <a:gridCol w="744217"/>
                <a:gridCol w="744217"/>
                <a:gridCol w="744217"/>
                <a:gridCol w="744217"/>
                <a:gridCol w="744217"/>
                <a:gridCol w="744217"/>
                <a:gridCol w="684694"/>
              </a:tblGrid>
              <a:tr h="228226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Arial Narrow" panose="020B0606020202030204" pitchFamily="34" charset="0"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Arial Narrow" panose="020B0606020202030204" pitchFamily="34" charset="0"/>
                        </a:rPr>
                        <a:t>2020</a:t>
                      </a:r>
                      <a:endParaRPr lang="en-US" sz="10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84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Mar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Apr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May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Jun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Jul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Aug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Sep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Oct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Nov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Dec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333223">
                <a:tc rowSpan="3"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Overall </a:t>
                      </a:r>
                      <a:endParaRPr lang="en-US" sz="1000" u="none" strike="noStrike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Arial Narrow" panose="020B0606020202030204" pitchFamily="34" charset="0"/>
                        </a:rPr>
                        <a:t>Schedule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33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71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" name="Flowchart: Connector 17"/>
          <p:cNvSpPr/>
          <p:nvPr/>
        </p:nvSpPr>
        <p:spPr>
          <a:xfrm>
            <a:off x="6441334" y="2541746"/>
            <a:ext cx="104666" cy="99145"/>
          </a:xfrm>
          <a:prstGeom prst="flowChartConnector">
            <a:avLst/>
          </a:prstGeom>
          <a:solidFill>
            <a:srgbClr val="333399">
              <a:lumMod val="60000"/>
              <a:lumOff val="4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en-US" sz="900" ker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8156833" y="2536229"/>
            <a:ext cx="104666" cy="99145"/>
          </a:xfrm>
          <a:prstGeom prst="flowChartConnector">
            <a:avLst/>
          </a:prstGeom>
          <a:solidFill>
            <a:srgbClr val="333399">
              <a:lumMod val="60000"/>
              <a:lumOff val="4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en-US" sz="900" ker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3486412" y="2541746"/>
            <a:ext cx="104666" cy="99145"/>
          </a:xfrm>
          <a:prstGeom prst="flowChartConnector">
            <a:avLst/>
          </a:prstGeom>
          <a:solidFill>
            <a:srgbClr val="333399">
              <a:lumMod val="60000"/>
              <a:lumOff val="4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en-US" sz="900" ker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054888" y="2294065"/>
            <a:ext cx="967713" cy="190028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MY23 v5.02</a:t>
            </a:r>
            <a:endParaRPr lang="en-US" sz="900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47644" y="2636912"/>
            <a:ext cx="1368152" cy="3139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sz="900" kern="0" dirty="0" smtClean="0">
                <a:solidFill>
                  <a:sysClr val="windowText" lastClr="000000"/>
                </a:solidFill>
                <a:latin typeface="Arial Narrow" pitchFamily="34" charset="0"/>
              </a:rPr>
              <a:t>Coverage: 30%</a:t>
            </a:r>
          </a:p>
          <a:p>
            <a:pPr eaLnBrk="1" latinLnBrk="1" hangingPunct="1">
              <a:defRPr/>
            </a:pPr>
            <a:r>
              <a:rPr lang="en-GB" sz="900" kern="0" dirty="0" smtClean="0">
                <a:solidFill>
                  <a:sysClr val="windowText" lastClr="000000"/>
                </a:solidFill>
                <a:latin typeface="Arial Narrow" pitchFamily="34" charset="0"/>
              </a:rPr>
              <a:t>Reliability: 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100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%</a:t>
            </a:r>
          </a:p>
          <a:p>
            <a:pPr eaLnBrk="1" latinLnBrk="1" hangingPunct="1">
              <a:defRPr/>
            </a:pPr>
            <a:r>
              <a:rPr lang="en-GB" sz="900" kern="0">
                <a:solidFill>
                  <a:sysClr val="windowText" lastClr="000000"/>
                </a:solidFill>
                <a:latin typeface="Arial Narrow" pitchFamily="34" charset="0"/>
              </a:rPr>
              <a:t>Successful rate</a:t>
            </a:r>
            <a:r>
              <a:rPr lang="en-GB" sz="900" kern="0">
                <a:solidFill>
                  <a:sysClr val="windowText" lastClr="000000"/>
                </a:solidFill>
                <a:latin typeface="Arial Narrow" pitchFamily="34" charset="0"/>
              </a:rPr>
              <a:t>: 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90%</a:t>
            </a:r>
            <a:endParaRPr lang="en-US" sz="900" ker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1539" y="2646990"/>
            <a:ext cx="1620180" cy="3139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Arial Narrow" pitchFamily="34" charset="0"/>
              </a:rPr>
              <a:t>Coverage: </a:t>
            </a:r>
            <a:r>
              <a:rPr lang="en-US" sz="900" kern="0" dirty="0" smtClean="0">
                <a:solidFill>
                  <a:sysClr val="windowText" lastClr="000000"/>
                </a:solidFill>
                <a:latin typeface="Arial Narrow" pitchFamily="34" charset="0"/>
              </a:rPr>
              <a:t>40%</a:t>
            </a:r>
          </a:p>
          <a:p>
            <a:pPr eaLnBrk="1" latinLnBrk="1" hangingPunct="1">
              <a:defRPr/>
            </a:pPr>
            <a:r>
              <a:rPr lang="en-GB" sz="900" kern="0" dirty="0">
                <a:solidFill>
                  <a:sysClr val="windowText" lastClr="000000"/>
                </a:solidFill>
                <a:latin typeface="Arial Narrow" pitchFamily="34" charset="0"/>
              </a:rPr>
              <a:t>Reliability</a:t>
            </a:r>
            <a:r>
              <a:rPr lang="en-GB" sz="900" kern="0" dirty="0" smtClean="0">
                <a:solidFill>
                  <a:sysClr val="windowText" lastClr="000000"/>
                </a:solidFill>
                <a:latin typeface="Arial Narrow" pitchFamily="34" charset="0"/>
              </a:rPr>
              <a:t>: 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100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%</a:t>
            </a:r>
          </a:p>
          <a:p>
            <a:pPr eaLnBrk="1" latinLnBrk="1" hangingPunct="1">
              <a:defRPr/>
            </a:pP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Successful rate: 97%</a:t>
            </a:r>
            <a:endParaRPr lang="en-GB" sz="900" kern="0" dirty="0" smtClean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eaLnBrk="1" latinLnBrk="1" hangingPunct="1">
              <a:defRPr/>
            </a:pPr>
            <a:r>
              <a:rPr lang="en-GB" sz="900" kern="0" dirty="0" smtClean="0">
                <a:solidFill>
                  <a:sysClr val="windowText" lastClr="000000"/>
                </a:solidFill>
                <a:latin typeface="Arial Narrow" pitchFamily="34" charset="0"/>
              </a:rPr>
              <a:t>Apply automation for full validation </a:t>
            </a:r>
            <a:endParaRPr lang="en-US" sz="900" kern="0" dirty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2621" y="2675857"/>
            <a:ext cx="1251577" cy="3139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sz="900" kern="0" dirty="0" smtClean="0">
                <a:solidFill>
                  <a:sysClr val="windowText" lastClr="000000"/>
                </a:solidFill>
                <a:latin typeface="Arial Narrow" pitchFamily="34" charset="0"/>
              </a:rPr>
              <a:t>Coverage: 34%</a:t>
            </a:r>
          </a:p>
          <a:p>
            <a:pPr eaLnBrk="1" latinLnBrk="1" hangingPunct="1">
              <a:defRPr/>
            </a:pPr>
            <a:r>
              <a:rPr lang="en-GB" sz="900" kern="0" dirty="0" smtClean="0">
                <a:solidFill>
                  <a:sysClr val="windowText" lastClr="000000"/>
                </a:solidFill>
                <a:latin typeface="Arial Narrow" pitchFamily="34" charset="0"/>
              </a:rPr>
              <a:t>Reliability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: 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100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%</a:t>
            </a:r>
          </a:p>
          <a:p>
            <a:pPr eaLnBrk="1" latinLnBrk="1" hangingPunct="1">
              <a:defRPr/>
            </a:pPr>
            <a:r>
              <a:rPr lang="en-GB" sz="900" kern="0">
                <a:solidFill>
                  <a:sysClr val="windowText" lastClr="000000"/>
                </a:solidFill>
                <a:latin typeface="Arial Narrow" pitchFamily="34" charset="0"/>
              </a:rPr>
              <a:t>Successful rate: 52%</a:t>
            </a:r>
            <a:endParaRPr lang="en-US" sz="900" kern="0" dirty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1890721" y="2533799"/>
            <a:ext cx="104666" cy="99145"/>
          </a:xfrm>
          <a:prstGeom prst="flowChartConnector">
            <a:avLst/>
          </a:prstGeom>
          <a:solidFill>
            <a:srgbClr val="333399">
              <a:lumMod val="60000"/>
              <a:lumOff val="4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en-US" sz="900" ker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4578" y="2625622"/>
            <a:ext cx="1126176" cy="3139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sz="900" kern="0" dirty="0" smtClean="0">
                <a:solidFill>
                  <a:sysClr val="windowText" lastClr="000000"/>
                </a:solidFill>
                <a:latin typeface="Arial Narrow" pitchFamily="34" charset="0"/>
              </a:rPr>
              <a:t>Coverage: 18.6%</a:t>
            </a:r>
          </a:p>
          <a:p>
            <a:pPr eaLnBrk="1" latinLnBrk="1" hangingPunct="1">
              <a:defRPr/>
            </a:pPr>
            <a:r>
              <a:rPr lang="en-GB" sz="900" kern="0" dirty="0" smtClean="0">
                <a:solidFill>
                  <a:sysClr val="windowText" lastClr="000000"/>
                </a:solidFill>
                <a:latin typeface="Arial Narrow" pitchFamily="34" charset="0"/>
              </a:rPr>
              <a:t>Reliability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: </a:t>
            </a: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100%</a:t>
            </a:r>
          </a:p>
          <a:p>
            <a:pPr eaLnBrk="1" latinLnBrk="1" hangingPunct="1">
              <a:defRPr/>
            </a:pPr>
            <a:r>
              <a:rPr lang="en-GB" sz="900" kern="0" smtClean="0">
                <a:solidFill>
                  <a:sysClr val="windowText" lastClr="000000"/>
                </a:solidFill>
                <a:latin typeface="Arial Narrow" pitchFamily="34" charset="0"/>
              </a:rPr>
              <a:t>Successful rate: 52%</a:t>
            </a:r>
            <a:endParaRPr lang="en-US" sz="900" kern="0" dirty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5946096" y="2288778"/>
            <a:ext cx="967713" cy="190028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MY23 v5.05</a:t>
            </a:r>
            <a:endParaRPr lang="en-US" sz="900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7777642" y="2327304"/>
            <a:ext cx="967713" cy="190028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MY23 v5.13</a:t>
            </a:r>
            <a:endParaRPr lang="en-US" sz="900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1466400" y="2294065"/>
            <a:ext cx="967713" cy="190028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MY21</a:t>
            </a:r>
            <a:endParaRPr lang="en-US" sz="900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4736680" y="6525344"/>
            <a:ext cx="415178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A. 1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실행 단추: 앞으로 또는 다음 40">
            <a:hlinkClick r:id="rId5" action="ppaction://hlinksldjump" highlightClick="1"/>
          </p:cNvPr>
          <p:cNvSpPr/>
          <p:nvPr/>
        </p:nvSpPr>
        <p:spPr bwMode="auto">
          <a:xfrm>
            <a:off x="8601629" y="2810668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36" name="실행 단추: 홈 62">
            <a:hlinkClick r:id="rId6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97792"/>
              </p:ext>
            </p:extLst>
          </p:nvPr>
        </p:nvGraphicFramePr>
        <p:xfrm>
          <a:off x="3944890" y="3913962"/>
          <a:ext cx="5868650" cy="2119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1"/>
                <a:gridCol w="2294895"/>
                <a:gridCol w="2340260"/>
                <a:gridCol w="864094"/>
              </a:tblGrid>
              <a:tr h="23375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Description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Action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plan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PIC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595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0" latinLnBrk="0" hangingPunct="0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Sampling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compare data with manual result for module (except TNS and CR module)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Manual team selects test cases need to sampling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Get result and compare manual result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Phuong Pham </a:t>
                      </a:r>
                    </a:p>
                    <a:p>
                      <a:pPr algn="l"/>
                      <a:r>
                        <a:rPr lang="en-GB" sz="10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Duy</a:t>
                      </a:r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Ngo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5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0" latinLnBrk="0" hangingPunct="0"/>
                      <a:r>
                        <a:rPr lang="en-GB" sz="1000" i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532 new</a:t>
                      </a:r>
                      <a:r>
                        <a:rPr lang="en-GB" sz="1000" i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Test scripts still have not be checked reliability 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GB" sz="10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 manual TCs to get result base line for new scripts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GB" sz="10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Debug and update scripts 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GB" sz="10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Duy</a:t>
                      </a:r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Ngo</a:t>
                      </a:r>
                    </a:p>
                    <a:p>
                      <a:pPr algn="l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Da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 Nguyen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49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TCs behaviour changed due to spec changed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Up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date script following the latest confirmation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07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Log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file content changed from v5.13.</a:t>
                      </a:r>
                    </a:p>
                    <a:p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(relating to check inexistent log in log file)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0" latinLnBrk="0" hangingPunct="0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Suggest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HQ support to add more common library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02472" y="3537012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b="1" dirty="0" smtClean="0">
                <a:latin typeface="Arial Narrow" panose="020B0606020202030204" pitchFamily="34" charset="0"/>
              </a:rPr>
              <a:t>Automation coverage 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5913" y="3550912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b="1" dirty="0" smtClean="0">
                <a:latin typeface="Arial Narrow" panose="020B0606020202030204" pitchFamily="34" charset="0"/>
              </a:rPr>
              <a:t>Issue and action plan 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813094"/>
              </p:ext>
            </p:extLst>
          </p:nvPr>
        </p:nvGraphicFramePr>
        <p:xfrm>
          <a:off x="626076" y="3899004"/>
          <a:ext cx="3282808" cy="2134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실행 단추: 앞으로 또는 다음 40">
            <a:hlinkClick r:id="rId8" action="ppaction://hlinksldjump" highlightClick="1"/>
          </p:cNvPr>
          <p:cNvSpPr/>
          <p:nvPr/>
        </p:nvSpPr>
        <p:spPr bwMode="auto">
          <a:xfrm>
            <a:off x="2130957" y="3109474"/>
            <a:ext cx="144016" cy="1288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4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 bwMode="auto">
          <a:xfrm>
            <a:off x="4944260" y="2251277"/>
            <a:ext cx="3388944" cy="3212996"/>
          </a:xfrm>
          <a:prstGeom prst="rect">
            <a:avLst/>
          </a:prstGeom>
          <a:solidFill>
            <a:schemeClr val="accent1">
              <a:alpha val="19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-159568" y="208313"/>
            <a:ext cx="844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457200" lvl="1" indent="0" fontAlgn="ctr"/>
            <a:r>
              <a:rPr lang="en-US" sz="1800" b="1" dirty="0">
                <a:latin typeface="Arial Narrow" panose="020B0606020202030204" pitchFamily="34" charset="0"/>
              </a:rPr>
              <a:t>Keep developing Automation tools for work </a:t>
            </a:r>
            <a:r>
              <a:rPr lang="en-US" sz="1800" b="1" dirty="0" smtClean="0">
                <a:latin typeface="Arial Narrow" panose="020B0606020202030204" pitchFamily="34" charset="0"/>
              </a:rPr>
              <a:t>efficiency: </a:t>
            </a:r>
            <a:r>
              <a:rPr lang="en-US" sz="1800" b="1" dirty="0">
                <a:latin typeface="Arial Narrow" panose="020B0606020202030204" pitchFamily="34" charset="0"/>
              </a:rPr>
              <a:t>Automatic download system</a:t>
            </a:r>
          </a:p>
          <a:p>
            <a:pPr marL="457200" lvl="1" indent="0" fontAlgn="ctr"/>
            <a:endParaRPr lang="en-US" altLang="ko-KR" sz="18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41043"/>
              </p:ext>
            </p:extLst>
          </p:nvPr>
        </p:nvGraphicFramePr>
        <p:xfrm>
          <a:off x="681938" y="866722"/>
          <a:ext cx="8173575" cy="821055"/>
        </p:xfrm>
        <a:graphic>
          <a:graphicData uri="http://schemas.openxmlformats.org/drawingml/2006/table">
            <a:tbl>
              <a:tblPr/>
              <a:tblGrid>
                <a:gridCol w="984444"/>
                <a:gridCol w="1556056"/>
                <a:gridCol w="1082490"/>
                <a:gridCol w="972108"/>
                <a:gridCol w="720080"/>
                <a:gridCol w="1067828"/>
                <a:gridCol w="1790569"/>
              </a:tblGrid>
              <a:tr h="1692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Purpose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Out 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Effectiveness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9227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Manual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Automation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241"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Automatic download SW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Check the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exist </a:t>
                      </a: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the latest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SW </a:t>
                      </a:r>
                    </a:p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Down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load SW automatically when SW released on server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Shell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script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 times/week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 typeface="Arial" panose="020B0604020202020204" pitchFamily="34" charset="0"/>
                        <a:buNone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Save time if SW is release at night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471" y="54686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Narrow" panose="020B0606020202030204" pitchFamily="34" charset="0"/>
              </a:rPr>
              <a:t>Summary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84880" y="3017529"/>
            <a:ext cx="1919848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Download</a:t>
            </a:r>
            <a:r>
              <a:rPr kumimoji="1" lang="en-US" sz="12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 software manually and save Image at  IT PC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89804" y="4657790"/>
            <a:ext cx="1919848" cy="2616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Flashing</a:t>
            </a:r>
            <a:endParaRPr lang="en-US" sz="11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677870" y="3023273"/>
            <a:ext cx="2040064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Download</a:t>
            </a:r>
            <a:r>
              <a:rPr lang="en-US" sz="1200" dirty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 s</a:t>
            </a:r>
            <a:r>
              <a:rPr kumimoji="1" lang="en-US" sz="12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oftware 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automatically </a:t>
            </a:r>
            <a:r>
              <a:rPr kumimoji="1" lang="en-US" sz="12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and save software at IT PC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677870" y="3853373"/>
            <a:ext cx="2040064" cy="2718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Copy software from IT PC to USB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677870" y="4655232"/>
            <a:ext cx="2040064" cy="2616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Flashing</a:t>
            </a:r>
            <a:endParaRPr lang="en-US" sz="11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84880" y="3854282"/>
            <a:ext cx="1919848" cy="2616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Copy </a:t>
            </a:r>
            <a:r>
              <a:rPr lang="en-US" sz="11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software</a:t>
            </a: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 from IT</a:t>
            </a:r>
            <a:r>
              <a:rPr kumimoji="1" lang="en-US" sz="11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 PC </a:t>
            </a: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to USB</a:t>
            </a:r>
            <a:endParaRPr lang="en-US" sz="11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cxnSp>
        <p:nvCxnSpPr>
          <p:cNvPr id="74" name="Straight Arrow Connector 73"/>
          <p:cNvCxnSpPr>
            <a:stCxn id="68" idx="2"/>
            <a:endCxn id="73" idx="0"/>
          </p:cNvCxnSpPr>
          <p:nvPr/>
        </p:nvCxnSpPr>
        <p:spPr bwMode="auto">
          <a:xfrm>
            <a:off x="1544804" y="3479194"/>
            <a:ext cx="0" cy="375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>
            <a:stCxn id="73" idx="2"/>
            <a:endCxn id="69" idx="0"/>
          </p:cNvCxnSpPr>
          <p:nvPr/>
        </p:nvCxnSpPr>
        <p:spPr bwMode="auto">
          <a:xfrm>
            <a:off x="1544804" y="4115892"/>
            <a:ext cx="4924" cy="541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84880" y="2649202"/>
            <a:ext cx="19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Narrow" panose="020B0606020202030204" pitchFamily="34" charset="0"/>
              </a:rPr>
              <a:t>Manual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39216" y="2668839"/>
            <a:ext cx="19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Narrow" panose="020B0606020202030204" pitchFamily="34" charset="0"/>
              </a:rPr>
              <a:t>Automatically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994184" y="3861268"/>
            <a:ext cx="1949642" cy="2616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Start download</a:t>
            </a:r>
            <a:endParaRPr lang="en-US" sz="11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79" name="Flowchart: Decision 78"/>
          <p:cNvSpPr/>
          <p:nvPr/>
        </p:nvSpPr>
        <p:spPr bwMode="auto">
          <a:xfrm>
            <a:off x="6077325" y="3183932"/>
            <a:ext cx="1792975" cy="51382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Software Exist on PC</a:t>
            </a:r>
            <a:endParaRPr kumimoji="1" lang="en-US" sz="11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80" name="Flowchart: Decision 79"/>
          <p:cNvSpPr/>
          <p:nvPr/>
        </p:nvSpPr>
        <p:spPr bwMode="auto">
          <a:xfrm>
            <a:off x="6074763" y="4472173"/>
            <a:ext cx="1792975" cy="461089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Download successfully </a:t>
            </a:r>
          </a:p>
        </p:txBody>
      </p:sp>
      <p:cxnSp>
        <p:nvCxnSpPr>
          <p:cNvPr id="81" name="Straight Arrow Connector 80"/>
          <p:cNvCxnSpPr>
            <a:stCxn id="79" idx="2"/>
            <a:endCxn id="78" idx="0"/>
          </p:cNvCxnSpPr>
          <p:nvPr/>
        </p:nvCxnSpPr>
        <p:spPr bwMode="auto">
          <a:xfrm flipH="1">
            <a:off x="6969005" y="3697753"/>
            <a:ext cx="4808" cy="163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>
            <a:stCxn id="78" idx="2"/>
            <a:endCxn id="80" idx="0"/>
          </p:cNvCxnSpPr>
          <p:nvPr/>
        </p:nvCxnSpPr>
        <p:spPr bwMode="auto">
          <a:xfrm>
            <a:off x="6969005" y="4122878"/>
            <a:ext cx="2246" cy="349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>
            <a:stCxn id="80" idx="2"/>
            <a:endCxn id="84" idx="0"/>
          </p:cNvCxnSpPr>
          <p:nvPr/>
        </p:nvCxnSpPr>
        <p:spPr bwMode="auto">
          <a:xfrm>
            <a:off x="6971251" y="4933262"/>
            <a:ext cx="29241" cy="134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6513081" y="5067609"/>
            <a:ext cx="974821" cy="3678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END</a:t>
            </a:r>
            <a:endParaRPr kumimoji="1" lang="en-US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993802" y="2840838"/>
            <a:ext cx="1949642" cy="2016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Check latest software on Website</a:t>
            </a:r>
            <a:endParaRPr lang="en-US" sz="11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cxnSp>
        <p:nvCxnSpPr>
          <p:cNvPr id="86" name="Straight Arrow Connector 85"/>
          <p:cNvCxnSpPr>
            <a:stCxn id="85" idx="2"/>
            <a:endCxn id="79" idx="0"/>
          </p:cNvCxnSpPr>
          <p:nvPr/>
        </p:nvCxnSpPr>
        <p:spPr bwMode="auto">
          <a:xfrm>
            <a:off x="6968623" y="3042474"/>
            <a:ext cx="5190" cy="1414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7034736" y="3657165"/>
            <a:ext cx="348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24624" y="4511633"/>
            <a:ext cx="348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46371" y="3213921"/>
            <a:ext cx="34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Narrow" panose="020B0606020202030204" pitchFamily="34" charset="0"/>
              </a:rPr>
              <a:t>Y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23794" y="4870842"/>
            <a:ext cx="348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6504375" y="2415639"/>
            <a:ext cx="974821" cy="3678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BEGIN</a:t>
            </a:r>
            <a:endParaRPr kumimoji="1" lang="en-US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cxnSp>
        <p:nvCxnSpPr>
          <p:cNvPr id="93" name="Straight Arrow Connector 92"/>
          <p:cNvCxnSpPr>
            <a:stCxn id="92" idx="4"/>
            <a:endCxn id="85" idx="0"/>
          </p:cNvCxnSpPr>
          <p:nvPr/>
        </p:nvCxnSpPr>
        <p:spPr bwMode="auto">
          <a:xfrm flipH="1">
            <a:off x="6968623" y="2783512"/>
            <a:ext cx="23163" cy="573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V="1">
            <a:off x="4717934" y="2251278"/>
            <a:ext cx="226326" cy="7662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4717934" y="3484938"/>
            <a:ext cx="210713" cy="1950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Arrow Connector 95"/>
          <p:cNvCxnSpPr>
            <a:stCxn id="71" idx="2"/>
            <a:endCxn id="72" idx="0"/>
          </p:cNvCxnSpPr>
          <p:nvPr/>
        </p:nvCxnSpPr>
        <p:spPr bwMode="auto">
          <a:xfrm>
            <a:off x="3697902" y="4125257"/>
            <a:ext cx="0" cy="529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>
            <a:stCxn id="70" idx="2"/>
            <a:endCxn id="71" idx="0"/>
          </p:cNvCxnSpPr>
          <p:nvPr/>
        </p:nvCxnSpPr>
        <p:spPr bwMode="auto">
          <a:xfrm>
            <a:off x="3697902" y="3484938"/>
            <a:ext cx="0" cy="3684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Elbow Connector 100"/>
          <p:cNvCxnSpPr>
            <a:stCxn id="80" idx="1"/>
            <a:endCxn id="219" idx="1"/>
          </p:cNvCxnSpPr>
          <p:nvPr/>
        </p:nvCxnSpPr>
        <p:spPr bwMode="auto">
          <a:xfrm rot="10800000">
            <a:off x="5325315" y="4308658"/>
            <a:ext cx="749448" cy="394061"/>
          </a:xfrm>
          <a:prstGeom prst="bentConnector3">
            <a:avLst>
              <a:gd name="adj1" fmla="val 1305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Elbow Connector 101"/>
          <p:cNvCxnSpPr>
            <a:stCxn id="79" idx="3"/>
            <a:endCxn id="84" idx="6"/>
          </p:cNvCxnSpPr>
          <p:nvPr/>
        </p:nvCxnSpPr>
        <p:spPr bwMode="auto">
          <a:xfrm flipH="1">
            <a:off x="7487902" y="3440843"/>
            <a:ext cx="382398" cy="1810703"/>
          </a:xfrm>
          <a:prstGeom prst="bentConnector3">
            <a:avLst>
              <a:gd name="adj1" fmla="val -597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165" y="2543809"/>
            <a:ext cx="925641" cy="297029"/>
          </a:xfrm>
          <a:prstGeom prst="rect">
            <a:avLst/>
          </a:prstGeom>
        </p:spPr>
      </p:pic>
      <p:sp>
        <p:nvSpPr>
          <p:cNvPr id="219" name="Rectangle 218"/>
          <p:cNvSpPr/>
          <p:nvPr/>
        </p:nvSpPr>
        <p:spPr bwMode="auto">
          <a:xfrm>
            <a:off x="5325315" y="4177852"/>
            <a:ext cx="1196569" cy="2616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Continue download</a:t>
            </a:r>
            <a:endParaRPr lang="en-US" sz="11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cxnSp>
        <p:nvCxnSpPr>
          <p:cNvPr id="244" name="Straight Connector 243"/>
          <p:cNvCxnSpPr>
            <a:stCxn id="219" idx="3"/>
          </p:cNvCxnSpPr>
          <p:nvPr/>
        </p:nvCxnSpPr>
        <p:spPr>
          <a:xfrm>
            <a:off x="6521884" y="4308657"/>
            <a:ext cx="449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 bwMode="auto">
          <a:xfrm flipH="1" flipV="1">
            <a:off x="8333204" y="2717648"/>
            <a:ext cx="1916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실행 단추: 홈 62">
            <a:hlinkClick r:id="rId4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736681" y="6525344"/>
            <a:ext cx="415178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A. 2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-159568" y="208313"/>
            <a:ext cx="849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457200" lvl="1" indent="0" fontAlgn="ctr"/>
            <a:r>
              <a:rPr lang="en-US" sz="1800" b="1" dirty="0">
                <a:latin typeface="Arial Narrow" panose="020B0606020202030204" pitchFamily="34" charset="0"/>
              </a:rPr>
              <a:t>Keep developing Automation tools for work </a:t>
            </a:r>
            <a:r>
              <a:rPr lang="en-US" sz="1800" b="1" dirty="0" smtClean="0">
                <a:latin typeface="Arial Narrow" panose="020B0606020202030204" pitchFamily="34" charset="0"/>
              </a:rPr>
              <a:t>efficiency: </a:t>
            </a:r>
            <a:r>
              <a:rPr lang="en-US" sz="1800" b="1" dirty="0">
                <a:latin typeface="Arial Narrow" panose="020B0606020202030204" pitchFamily="34" charset="0"/>
              </a:rPr>
              <a:t>Comparison tool for ADA</a:t>
            </a:r>
            <a:endParaRPr lang="en-US" altLang="ko-KR" sz="18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328306" y="2555726"/>
              <a:ext cx="332" cy="332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9674" y="2547094"/>
                <a:ext cx="17596" cy="175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68460"/>
              </p:ext>
            </p:extLst>
          </p:nvPr>
        </p:nvGraphicFramePr>
        <p:xfrm>
          <a:off x="681936" y="866722"/>
          <a:ext cx="8219484" cy="1009090"/>
        </p:xfrm>
        <a:graphic>
          <a:graphicData uri="http://schemas.openxmlformats.org/drawingml/2006/table">
            <a:tbl>
              <a:tblPr/>
              <a:tblGrid>
                <a:gridCol w="989973"/>
                <a:gridCol w="2201448"/>
                <a:gridCol w="683599"/>
                <a:gridCol w="947108"/>
                <a:gridCol w="734496"/>
                <a:gridCol w="982692"/>
                <a:gridCol w="1680168"/>
              </a:tblGrid>
              <a:tr h="3531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Purpose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Out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Effectiveness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310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Manual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Automation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4760"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 typeface="Arial" panose="020B0604020202020204" pitchFamily="34" charset="0"/>
                        <a:buNone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Comparison tool for 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 typeface="Arial" panose="020B0604020202020204" pitchFamily="34" charset="0"/>
                        <a:buNone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Compare log file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(VTM log, ADA log, CAN log) automatically (about hundreds of log lines)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 typeface="Arial" panose="020B0604020202020204" pitchFamily="34" charset="0"/>
                        <a:buNone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VBA script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Full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validation</a:t>
                      </a:r>
                    </a:p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30 minutes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 minutes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 typeface="Arial" panose="020B0604020202020204" pitchFamily="34" charset="0"/>
                        <a:buNone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Reduce human mistakes</a:t>
                      </a:r>
                    </a:p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Decrease comparing time on testing incase have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 lot of ECUs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471" y="54686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Narrow" panose="020B0606020202030204" pitchFamily="34" charset="0"/>
              </a:rPr>
              <a:t>Summary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9311" r="7913"/>
          <a:stretch/>
        </p:blipFill>
        <p:spPr>
          <a:xfrm>
            <a:off x="3210752" y="2710882"/>
            <a:ext cx="2160241" cy="1008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18950"/>
          <a:stretch/>
        </p:blipFill>
        <p:spPr>
          <a:xfrm>
            <a:off x="3211051" y="4280360"/>
            <a:ext cx="2159942" cy="10081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Pentagon 14"/>
          <p:cNvSpPr/>
          <p:nvPr/>
        </p:nvSpPr>
        <p:spPr bwMode="auto">
          <a:xfrm>
            <a:off x="4662426" y="3793466"/>
            <a:ext cx="1476164" cy="415498"/>
          </a:xfrm>
          <a:prstGeom prst="homePlate">
            <a:avLst>
              <a:gd name="adj" fmla="val 62838"/>
            </a:avLst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ADA Data comparison tool</a:t>
            </a:r>
            <a:endParaRPr kumimoji="1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5739" y="377419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90246" y="3249385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 Narrow" panose="020B0606020202030204" pitchFamily="34" charset="0"/>
              </a:rPr>
              <a:t>OCC Log</a:t>
            </a:r>
            <a:endParaRPr lang="en-US" sz="1200" i="1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62142" y="4759405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 Narrow" panose="020B0606020202030204" pitchFamily="34" charset="0"/>
              </a:rPr>
              <a:t>CAN Log</a:t>
            </a:r>
            <a:endParaRPr lang="en-US" sz="1200" i="1" dirty="0">
              <a:latin typeface="Arial Narrow" panose="020B0606020202030204" pitchFamily="34" charset="0"/>
            </a:endParaRPr>
          </a:p>
        </p:txBody>
      </p:sp>
      <p:sp>
        <p:nvSpPr>
          <p:cNvPr id="20" name="Cloud 19"/>
          <p:cNvSpPr/>
          <p:nvPr/>
        </p:nvSpPr>
        <p:spPr bwMode="auto">
          <a:xfrm>
            <a:off x="870492" y="2666914"/>
            <a:ext cx="1373501" cy="42166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OCC</a:t>
            </a:r>
            <a:endParaRPr kumimoji="1" lang="en-US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1" name="Flowchart: Process 20"/>
          <p:cNvSpPr/>
          <p:nvPr/>
        </p:nvSpPr>
        <p:spPr bwMode="auto">
          <a:xfrm>
            <a:off x="1250518" y="3961895"/>
            <a:ext cx="649079" cy="461665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Target sample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81689" y="4749220"/>
            <a:ext cx="1116124" cy="2809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05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rPr>
              <a:t>CAN Simulator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513040" y="3214938"/>
            <a:ext cx="0" cy="6875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CC99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1696313" y="3142148"/>
            <a:ext cx="0" cy="7200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CC99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22" idx="3"/>
          </p:cNvCxnSpPr>
          <p:nvPr/>
        </p:nvCxnSpPr>
        <p:spPr bwMode="auto">
          <a:xfrm flipV="1">
            <a:off x="1697813" y="4523226"/>
            <a:ext cx="1514439" cy="3664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urved Connector 25"/>
          <p:cNvCxnSpPr>
            <a:stCxn id="22" idx="3"/>
            <a:endCxn id="21" idx="2"/>
          </p:cNvCxnSpPr>
          <p:nvPr/>
        </p:nvCxnSpPr>
        <p:spPr bwMode="auto">
          <a:xfrm flipH="1" flipV="1">
            <a:off x="1575058" y="4423560"/>
            <a:ext cx="122755" cy="466124"/>
          </a:xfrm>
          <a:prstGeom prst="curvedConnector4">
            <a:avLst>
              <a:gd name="adj1" fmla="val -186225"/>
              <a:gd name="adj2" fmla="val 650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94" y="5043973"/>
            <a:ext cx="914400" cy="914400"/>
          </a:xfrm>
          <a:prstGeom prst="rect">
            <a:avLst/>
          </a:prstGeom>
        </p:spPr>
      </p:pic>
      <p:cxnSp>
        <p:nvCxnSpPr>
          <p:cNvPr id="28" name="Curved Connector 27"/>
          <p:cNvCxnSpPr>
            <a:stCxn id="20" idx="0"/>
            <a:endCxn id="11" idx="1"/>
          </p:cNvCxnSpPr>
          <p:nvPr/>
        </p:nvCxnSpPr>
        <p:spPr bwMode="auto">
          <a:xfrm>
            <a:off x="2242848" y="2908283"/>
            <a:ext cx="967904" cy="30665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Curved Connector 28"/>
          <p:cNvCxnSpPr>
            <a:stCxn id="27" idx="1"/>
            <a:endCxn id="22" idx="2"/>
          </p:cNvCxnSpPr>
          <p:nvPr/>
        </p:nvCxnSpPr>
        <p:spPr bwMode="auto">
          <a:xfrm rot="10800000">
            <a:off x="1139752" y="5030149"/>
            <a:ext cx="844943" cy="47102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559821" y="2542221"/>
            <a:ext cx="2016224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Check</a:t>
            </a:r>
            <a:r>
              <a:rPr kumimoji="1" lang="en-US" sz="12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 ADA Response from OCC (1)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559821" y="3316920"/>
            <a:ext cx="2016224" cy="2769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Collect</a:t>
            </a:r>
            <a:r>
              <a:rPr kumimoji="1" lang="en-US" sz="12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 data from CAN log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559821" y="3961894"/>
            <a:ext cx="2016224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Build</a:t>
            </a:r>
            <a:r>
              <a:rPr kumimoji="1" lang="en-US" sz="12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 up OCC response from CAN log (2)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559821" y="4791156"/>
            <a:ext cx="2016224" cy="2769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Compare (1) and (2)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63877" y="5264919"/>
            <a:ext cx="1008112" cy="251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END</a:t>
            </a:r>
            <a:endParaRPr kumimoji="1" lang="en-US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249144" y="2405738"/>
            <a:ext cx="2652275" cy="3204356"/>
          </a:xfrm>
          <a:prstGeom prst="rect">
            <a:avLst/>
          </a:prstGeom>
          <a:solidFill>
            <a:schemeClr val="accent1">
              <a:alpha val="19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36" name="Straight Arrow Connector 35"/>
          <p:cNvCxnSpPr>
            <a:stCxn id="30" idx="2"/>
            <a:endCxn id="31" idx="0"/>
          </p:cNvCxnSpPr>
          <p:nvPr/>
        </p:nvCxnSpPr>
        <p:spPr bwMode="auto">
          <a:xfrm>
            <a:off x="7567933" y="3003886"/>
            <a:ext cx="0" cy="313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31" idx="2"/>
            <a:endCxn id="32" idx="0"/>
          </p:cNvCxnSpPr>
          <p:nvPr/>
        </p:nvCxnSpPr>
        <p:spPr bwMode="auto">
          <a:xfrm>
            <a:off x="7567933" y="3593919"/>
            <a:ext cx="0" cy="367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566690" y="4423181"/>
            <a:ext cx="0" cy="367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33" idx="2"/>
            <a:endCxn id="34" idx="0"/>
          </p:cNvCxnSpPr>
          <p:nvPr/>
        </p:nvCxnSpPr>
        <p:spPr bwMode="auto">
          <a:xfrm>
            <a:off x="7567933" y="5068155"/>
            <a:ext cx="0" cy="196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실행 단추: 홈 62">
            <a:hlinkClick r:id="rId8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736681" y="6525344"/>
            <a:ext cx="415178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A. </a:t>
            </a:r>
            <a:r>
              <a:rPr lang="en-US" altLang="ko-KR" sz="1050" b="1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3</a:t>
            </a: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4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-159568" y="208313"/>
            <a:ext cx="856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457200" lvl="1" indent="0" fontAlgn="ctr"/>
            <a:r>
              <a:rPr lang="en-US" sz="1800" b="1" dirty="0">
                <a:latin typeface="Arial Narrow" panose="020B0606020202030204" pitchFamily="34" charset="0"/>
              </a:rPr>
              <a:t>Keep developing Automation tools for work </a:t>
            </a:r>
            <a:r>
              <a:rPr lang="en-US" sz="1800" b="1" dirty="0" smtClean="0">
                <a:latin typeface="Arial Narrow" panose="020B0606020202030204" pitchFamily="34" charset="0"/>
              </a:rPr>
              <a:t>efficiency: </a:t>
            </a:r>
            <a:r>
              <a:rPr lang="en-GB" sz="1800" b="1" dirty="0">
                <a:latin typeface="Arial Narrow" panose="020B0606020202030204" pitchFamily="34" charset="0"/>
              </a:rPr>
              <a:t>VTM Location data extraction</a:t>
            </a:r>
            <a:endParaRPr lang="en-US" altLang="ko-KR" sz="18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507610" y="2856159"/>
              <a:ext cx="332" cy="332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8978" y="2847527"/>
                <a:ext cx="17596" cy="175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3576"/>
              </p:ext>
            </p:extLst>
          </p:nvPr>
        </p:nvGraphicFramePr>
        <p:xfrm>
          <a:off x="681938" y="866722"/>
          <a:ext cx="8663553" cy="766293"/>
        </p:xfrm>
        <a:graphic>
          <a:graphicData uri="http://schemas.openxmlformats.org/drawingml/2006/table">
            <a:tbl>
              <a:tblPr/>
              <a:tblGrid>
                <a:gridCol w="1165746"/>
                <a:gridCol w="1842631"/>
                <a:gridCol w="827303"/>
                <a:gridCol w="827303"/>
                <a:gridCol w="864908"/>
                <a:gridCol w="1015328"/>
                <a:gridCol w="2120334"/>
              </a:tblGrid>
              <a:tr h="1692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Purpose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Effectiveness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9227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Out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Manual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Automation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Effectiveness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1963"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Get VTM</a:t>
                      </a:r>
                      <a:r>
                        <a:rPr lang="en-GB" sz="10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location data on OCC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Extract and</a:t>
                      </a:r>
                      <a:r>
                        <a:rPr lang="en-GB" sz="10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calculate all location data from VTM log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VBA script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When have release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 </a:t>
                      </a:r>
                      <a:r>
                        <a:rPr lang="en-GB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mimutes</a:t>
                      </a: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/TC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30 seconds/TC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Tx/>
                        <a:buNone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Reduce calculator time</a:t>
                      </a:r>
                    </a:p>
                    <a:p>
                      <a:pPr marL="36000" indent="0" algn="l" defTabSz="914400" rtl="0" eaLnBrk="0" fontAlgn="ctr" latinLnBrk="0" hangingPunct="0">
                        <a:buFontTx/>
                        <a:buNone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(Request</a:t>
                      </a:r>
                      <a:r>
                        <a:rPr lang="en-GB" sz="10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from OEM</a:t>
                      </a: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471" y="54686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Narrow" panose="020B0606020202030204" pitchFamily="34" charset="0"/>
              </a:rPr>
              <a:t>Summary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2" name="실행 단추: 홈 62">
            <a:hlinkClick r:id="rId5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862916" y="2207813"/>
            <a:ext cx="1272745" cy="3514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OCC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401" y="4801486"/>
            <a:ext cx="1243912" cy="32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Target board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145413" y="2615180"/>
            <a:ext cx="9544" cy="20380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872243" y="2586940"/>
            <a:ext cx="1960" cy="2068005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61415" y="3590095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(1) Request to read </a:t>
            </a:r>
            <a:r>
              <a:rPr lang="en-GB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l</a:t>
            </a:r>
            <a:r>
              <a:rPr lang="en-GB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ocation data</a:t>
            </a:r>
            <a:endParaRPr lang="en-US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Pentagon 18"/>
          <p:cNvSpPr/>
          <p:nvPr/>
        </p:nvSpPr>
        <p:spPr>
          <a:xfrm rot="5400000">
            <a:off x="884653" y="3694886"/>
            <a:ext cx="535460" cy="19770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(1)</a:t>
            </a:r>
            <a:endParaRPr lang="en-US" sz="11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Pentagon 19"/>
          <p:cNvSpPr/>
          <p:nvPr/>
        </p:nvSpPr>
        <p:spPr>
          <a:xfrm rot="16200000">
            <a:off x="1606473" y="3710667"/>
            <a:ext cx="535460" cy="19770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(2)</a:t>
            </a:r>
            <a:endParaRPr lang="en-US" sz="11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47796" y="3551642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(2) TCP Response Location Data</a:t>
            </a:r>
            <a:endParaRPr lang="en-US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000" y="2207813"/>
            <a:ext cx="2835212" cy="1057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23" name="Straight Connector 22"/>
          <p:cNvCxnSpPr>
            <a:stCxn id="20" idx="3"/>
          </p:cNvCxnSpPr>
          <p:nvPr/>
        </p:nvCxnSpPr>
        <p:spPr>
          <a:xfrm flipV="1">
            <a:off x="1874203" y="2243501"/>
            <a:ext cx="2764120" cy="12982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1"/>
          </p:cNvCxnSpPr>
          <p:nvPr/>
        </p:nvCxnSpPr>
        <p:spPr>
          <a:xfrm flipV="1">
            <a:off x="1874203" y="3268926"/>
            <a:ext cx="2817797" cy="8083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43128" y="3494368"/>
            <a:ext cx="1932958" cy="30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Analyse </a:t>
            </a:r>
            <a:r>
              <a:rPr lang="en-GB" sz="1100" dirty="0">
                <a:latin typeface="Arial Narrow" panose="020B0606020202030204" pitchFamily="34" charset="0"/>
              </a:rPr>
              <a:t>r</a:t>
            </a:r>
            <a:r>
              <a:rPr lang="en-GB" sz="1100" dirty="0" smtClean="0">
                <a:latin typeface="Arial Narrow" panose="020B0606020202030204" pitchFamily="34" charset="0"/>
              </a:rPr>
              <a:t>esponse messages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43128" y="4106454"/>
            <a:ext cx="1932957" cy="29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Convert </a:t>
            </a:r>
            <a:r>
              <a:rPr lang="en-GB" sz="1100" dirty="0" err="1" smtClean="0">
                <a:latin typeface="Arial Narrow" panose="020B0606020202030204" pitchFamily="34" charset="0"/>
              </a:rPr>
              <a:t>hexa</a:t>
            </a:r>
            <a:r>
              <a:rPr lang="en-GB" sz="1100" dirty="0" smtClean="0">
                <a:latin typeface="Arial Narrow" panose="020B0606020202030204" pitchFamily="34" charset="0"/>
              </a:rPr>
              <a:t> to decimal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43128" y="4646671"/>
            <a:ext cx="1932957" cy="29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Calculate to actual value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203" y="5464280"/>
            <a:ext cx="7213401" cy="6944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9" name="Straight Connector 28"/>
          <p:cNvCxnSpPr>
            <a:endCxn id="27" idx="1"/>
          </p:cNvCxnSpPr>
          <p:nvPr/>
        </p:nvCxnSpPr>
        <p:spPr>
          <a:xfrm flipV="1">
            <a:off x="1874203" y="4791878"/>
            <a:ext cx="3268925" cy="672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7" idx="3"/>
          </p:cNvCxnSpPr>
          <p:nvPr/>
        </p:nvCxnSpPr>
        <p:spPr>
          <a:xfrm flipH="1" flipV="1">
            <a:off x="7076085" y="4791878"/>
            <a:ext cx="2011519" cy="672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2"/>
            <a:endCxn id="25" idx="0"/>
          </p:cNvCxnSpPr>
          <p:nvPr/>
        </p:nvCxnSpPr>
        <p:spPr>
          <a:xfrm>
            <a:off x="6109606" y="3265140"/>
            <a:ext cx="1" cy="2292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  <a:endCxn id="26" idx="0"/>
          </p:cNvCxnSpPr>
          <p:nvPr/>
        </p:nvCxnSpPr>
        <p:spPr>
          <a:xfrm>
            <a:off x="6109607" y="3802207"/>
            <a:ext cx="0" cy="3042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6109607" y="4396868"/>
            <a:ext cx="0" cy="2498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4736681" y="6525344"/>
            <a:ext cx="415178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A. </a:t>
            </a:r>
            <a:r>
              <a:rPr lang="en-US" altLang="ko-KR" sz="1050" b="1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4</a:t>
            </a: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6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165512" y="3774047"/>
            <a:ext cx="2355379" cy="1620181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alpha val="42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100" b="1" dirty="0" smtClean="0">
                <a:latin typeface="Arial Narrow" panose="020B0606020202030204" pitchFamily="34" charset="0"/>
              </a:rPr>
              <a:t>Target board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939" y="3774048"/>
            <a:ext cx="2974918" cy="1620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alpha val="42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1100" b="1" smtClean="0">
                <a:latin typeface="Arial Narrow" panose="020B0606020202030204" pitchFamily="34" charset="0"/>
              </a:rPr>
              <a:t>Trigger collisions </a:t>
            </a:r>
            <a:endParaRPr lang="en-GB" sz="1100" b="1" dirty="0" smtClean="0">
              <a:latin typeface="Arial Narrow" panose="020B0606020202030204" pitchFamily="34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-159568" y="208313"/>
            <a:ext cx="8100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457200" lvl="1" indent="0" fontAlgn="ctr"/>
            <a:r>
              <a:rPr lang="en-US" sz="1800" b="1" dirty="0">
                <a:latin typeface="Arial Narrow" panose="020B0606020202030204" pitchFamily="34" charset="0"/>
              </a:rPr>
              <a:t>Keep developing Automation tools for work </a:t>
            </a:r>
            <a:r>
              <a:rPr lang="en-US" sz="1800" b="1" dirty="0" smtClean="0">
                <a:latin typeface="Arial Narrow" panose="020B0606020202030204" pitchFamily="34" charset="0"/>
              </a:rPr>
              <a:t>efficiency: </a:t>
            </a:r>
            <a:r>
              <a:rPr lang="en-GB" sz="1800" b="1" dirty="0">
                <a:latin typeface="Arial Narrow" panose="020B0606020202030204" pitchFamily="34" charset="0"/>
              </a:rPr>
              <a:t>Collision data </a:t>
            </a:r>
            <a:r>
              <a:rPr lang="en-GB" sz="1800" b="1" dirty="0" smtClean="0">
                <a:latin typeface="Arial Narrow" panose="020B0606020202030204" pitchFamily="34" charset="0"/>
              </a:rPr>
              <a:t>calculator</a:t>
            </a:r>
          </a:p>
          <a:p>
            <a:pPr marL="457200" lvl="1" indent="0" fontAlgn="ctr"/>
            <a:endParaRPr lang="en-US" altLang="ko-KR" sz="18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975993" y="1683800"/>
              <a:ext cx="332" cy="332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7361" y="1675168"/>
                <a:ext cx="17596" cy="175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78964"/>
              </p:ext>
            </p:extLst>
          </p:nvPr>
        </p:nvGraphicFramePr>
        <p:xfrm>
          <a:off x="681938" y="866722"/>
          <a:ext cx="8807568" cy="906094"/>
        </p:xfrm>
        <a:graphic>
          <a:graphicData uri="http://schemas.openxmlformats.org/drawingml/2006/table">
            <a:tbl>
              <a:tblPr/>
              <a:tblGrid>
                <a:gridCol w="742670"/>
                <a:gridCol w="2520280"/>
                <a:gridCol w="792088"/>
                <a:gridCol w="1440160"/>
                <a:gridCol w="756430"/>
                <a:gridCol w="1043770"/>
                <a:gridCol w="1512170"/>
              </a:tblGrid>
              <a:tr h="19610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Out 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Effectiveness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6105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Manual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Automation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3884"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Collision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data calculator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Calculate collision</a:t>
                      </a: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Data (27 Bytes) from input signals (8 Bytes) based on priority and mapping table</a:t>
                      </a:r>
                      <a:endParaRPr lang="en-GB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VBA script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When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do collision exploratory test, write TCs, TSs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 minutes/TC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 minute/TC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Tx/>
                        <a:buNone/>
                      </a:pPr>
                      <a:endParaRPr lang="en-GB" sz="1000" kern="1200" baseline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36000" indent="0" algn="l" defTabSz="914400" rtl="0" eaLnBrk="0" fontAlgn="ctr" latinLnBrk="0" hangingPunct="0">
                        <a:buFontTx/>
                        <a:buNone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Reduce calculation time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471" y="54686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Narrow" panose="020B0606020202030204" pitchFamily="34" charset="0"/>
              </a:rPr>
              <a:t>Summary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4564295" y="2486591"/>
            <a:ext cx="1272745" cy="3514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OCC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6820" y="4692358"/>
            <a:ext cx="1764196" cy="36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Calculate Collision Data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07700" y="2851021"/>
            <a:ext cx="0" cy="8880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8592" y="2838036"/>
            <a:ext cx="0" cy="901044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 bwMode="auto">
          <a:xfrm>
            <a:off x="787345" y="4091090"/>
            <a:ext cx="811807" cy="120253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sz="11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CAN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 Simulator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964668" y="4086834"/>
            <a:ext cx="1567891" cy="2894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GB" sz="11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Collision signal 1 (8 Bytes)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63869" y="4471219"/>
            <a:ext cx="1573989" cy="2894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Collision</a:t>
            </a:r>
            <a:r>
              <a:rPr kumimoji="1" lang="en-US" sz="11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돋움" pitchFamily="50" charset="-127"/>
              </a:rPr>
              <a:t> signal 2 (8 Bytes)</a:t>
            </a:r>
            <a:endParaRPr kumimoji="1" lang="en-US" sz="11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32559" y="4227298"/>
            <a:ext cx="648072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32559" y="4623711"/>
            <a:ext cx="648072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1444328" y="4227299"/>
            <a:ext cx="520340" cy="4256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</p:cNvCxnSpPr>
          <p:nvPr/>
        </p:nvCxnSpPr>
        <p:spPr>
          <a:xfrm flipH="1">
            <a:off x="1439027" y="4615940"/>
            <a:ext cx="524842" cy="2665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1963869" y="5004186"/>
            <a:ext cx="1563389" cy="2894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GB" sz="1100" dirty="0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Collision signal n (8 Bytes)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 flipV="1">
            <a:off x="1432066" y="5143453"/>
            <a:ext cx="531803" cy="5454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37859" y="5147709"/>
            <a:ext cx="648072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26107" y="3774047"/>
            <a:ext cx="2663399" cy="160788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GB" sz="1100" dirty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</a:rPr>
              <a:t>Calculate Collision Data and send to OCC:</a:t>
            </a:r>
          </a:p>
          <a:p>
            <a:pPr>
              <a:spcBef>
                <a:spcPct val="50000"/>
              </a:spcBef>
            </a:pPr>
            <a:r>
              <a:rPr lang="en-GB" sz="1100" dirty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</a:rPr>
              <a:t>+ Length: 27 Bytes</a:t>
            </a:r>
          </a:p>
          <a:p>
            <a:pPr>
              <a:spcBef>
                <a:spcPct val="50000"/>
              </a:spcBef>
            </a:pPr>
            <a:r>
              <a:rPr lang="en-GB" sz="1100" dirty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</a:rPr>
              <a:t>+ Store set data of 3 collision events</a:t>
            </a:r>
          </a:p>
          <a:p>
            <a:pPr>
              <a:spcBef>
                <a:spcPct val="50000"/>
              </a:spcBef>
            </a:pPr>
            <a:r>
              <a:rPr lang="en-GB" sz="1100" dirty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</a:rPr>
              <a:t>+ B</a:t>
            </a:r>
            <a:r>
              <a:rPr lang="en-GB" sz="1100" dirty="0" smtClean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</a:rPr>
              <a:t>ased </a:t>
            </a:r>
            <a:r>
              <a:rPr lang="en-GB" sz="1100" dirty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</a:rPr>
              <a:t>on </a:t>
            </a:r>
            <a:r>
              <a:rPr lang="en-GB" sz="1100" dirty="0" smtClean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</a:rPr>
              <a:t>priority, mapping </a:t>
            </a:r>
            <a:r>
              <a:rPr lang="en-GB" sz="1100" dirty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</a:rPr>
              <a:t>table between Collision signals and Collision </a:t>
            </a:r>
            <a:r>
              <a:rPr lang="en-GB" sz="1100" dirty="0" smtClean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</a:rPr>
              <a:t>Data </a:t>
            </a:r>
            <a:r>
              <a:rPr lang="en-GB" sz="1100" dirty="0" smtClean="0">
                <a:solidFill>
                  <a:schemeClr val="tx1"/>
                </a:solidFill>
                <a:latin typeface="Arial Narrow" panose="020B0606020202030204" pitchFamily="34" charset="0"/>
                <a:ea typeface="돋움" pitchFamily="50" charset="-127"/>
                <a:sym typeface="Wingdings" panose="05000000000000000000" pitchFamily="2" charset="2"/>
              </a:rPr>
              <a:t> Collision Data is calculated automatically when have any collision signal comes. </a:t>
            </a:r>
            <a:endParaRPr lang="en-GB" sz="1100" dirty="0">
              <a:solidFill>
                <a:schemeClr val="tx1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3745" y="4628331"/>
            <a:ext cx="194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...........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6261016" y="3774047"/>
            <a:ext cx="549194" cy="91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6261016" y="5052397"/>
            <a:ext cx="565091" cy="3418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실행 단추: 홈 62">
            <a:hlinkClick r:id="rId5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736681" y="6525344"/>
            <a:ext cx="415178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A. </a:t>
            </a:r>
            <a:r>
              <a:rPr lang="en-US" altLang="ko-KR" sz="1050" b="1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5</a:t>
            </a: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4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-159568" y="208313"/>
            <a:ext cx="7740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457200" lvl="1" indent="0" fontAlgn="ctr"/>
            <a:r>
              <a:rPr lang="en-US" sz="1800" b="1" dirty="0">
                <a:latin typeface="Arial Narrow" panose="020B0606020202030204" pitchFamily="34" charset="0"/>
              </a:rPr>
              <a:t>Keep developing Automation tools for work </a:t>
            </a:r>
            <a:r>
              <a:rPr lang="en-US" sz="1800" b="1" dirty="0" smtClean="0">
                <a:latin typeface="Arial Narrow" panose="020B0606020202030204" pitchFamily="34" charset="0"/>
              </a:rPr>
              <a:t>efficiency: </a:t>
            </a:r>
            <a:r>
              <a:rPr lang="en-GB" sz="1800" b="1" dirty="0">
                <a:latin typeface="Arial Narrow" panose="020B0606020202030204" pitchFamily="34" charset="0"/>
              </a:rPr>
              <a:t>ALDL DV check</a:t>
            </a:r>
            <a:endParaRPr lang="en-US" altLang="ko-KR" sz="18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679478" y="2695098"/>
              <a:ext cx="332" cy="332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0846" y="2686466"/>
                <a:ext cx="17596" cy="175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12532"/>
              </p:ext>
            </p:extLst>
          </p:nvPr>
        </p:nvGraphicFramePr>
        <p:xfrm>
          <a:off x="681938" y="854644"/>
          <a:ext cx="8555538" cy="1472144"/>
        </p:xfrm>
        <a:graphic>
          <a:graphicData uri="http://schemas.openxmlformats.org/drawingml/2006/table">
            <a:tbl>
              <a:tblPr/>
              <a:tblGrid>
                <a:gridCol w="1018446"/>
                <a:gridCol w="1992476"/>
                <a:gridCol w="684076"/>
                <a:gridCol w="972108"/>
                <a:gridCol w="972108"/>
                <a:gridCol w="1188132"/>
                <a:gridCol w="1728192"/>
              </a:tblGrid>
              <a:tr h="1611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Purpose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Output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Effectiveness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1173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Manual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Automation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17814">
                <a:tc>
                  <a:txBody>
                    <a:bodyPr/>
                    <a:lstStyle/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Check default value after flashing SW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450" marR="0" indent="-17145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Format default value base on documents </a:t>
                      </a:r>
                    </a:p>
                    <a:p>
                      <a:pPr marL="207450" marR="0" indent="-17145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Read default values after flashing and compare to above data  (about thousands value) for regions (EU, NA, CN, ROW) </a:t>
                      </a:r>
                    </a:p>
                    <a:p>
                      <a:pPr marL="3600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VBA script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eaLnBrk="0" fontAlgn="ctr" latinLnBrk="0" hangingPunct="0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When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have new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3.5h/Region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 minutes/Region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defTabSz="914400" rtl="0" eaLnBrk="0" fontAlgn="ctr" latinLnBrk="0" hangingPunct="0">
                        <a:buFontTx/>
                        <a:buNone/>
                      </a:pPr>
                      <a:r>
                        <a:rPr lang="en-GB" sz="1000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Increase productivity for DV function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471" y="54686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Narrow" panose="020B0606020202030204" pitchFamily="34" charset="0"/>
              </a:rPr>
              <a:t>Summary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934293" y="3713934"/>
            <a:ext cx="4817973" cy="315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1938" y="2700194"/>
            <a:ext cx="2252355" cy="212365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Arial Narrow" panose="020B0606020202030204" pitchFamily="34" charset="0"/>
              </a:rPr>
              <a:t>ALDL DOCUMENT</a:t>
            </a:r>
          </a:p>
          <a:p>
            <a:endParaRPr lang="en-GB" sz="1100" dirty="0" smtClean="0">
              <a:latin typeface="Arial Narrow" panose="020B0606020202030204" pitchFamily="34" charset="0"/>
            </a:endParaRPr>
          </a:p>
          <a:p>
            <a:r>
              <a:rPr lang="en-GB" sz="1100" dirty="0" smtClean="0">
                <a:latin typeface="Arial Narrow" panose="020B0606020202030204" pitchFamily="34" charset="0"/>
              </a:rPr>
              <a:t>DID A:</a:t>
            </a:r>
          </a:p>
          <a:p>
            <a:r>
              <a:rPr lang="en-GB" sz="1100" dirty="0" smtClean="0">
                <a:latin typeface="Arial Narrow" panose="020B0606020202030204" pitchFamily="34" charset="0"/>
              </a:rPr>
              <a:t>Detailed bits definition</a:t>
            </a:r>
          </a:p>
          <a:p>
            <a:r>
              <a:rPr lang="en-GB" sz="1100" dirty="0" smtClean="0">
                <a:latin typeface="Arial Narrow" panose="020B0606020202030204" pitchFamily="34" charset="0"/>
              </a:rPr>
              <a:t>(Bit structure, Value,…)</a:t>
            </a:r>
          </a:p>
          <a:p>
            <a:endParaRPr lang="en-GB" sz="1100" dirty="0">
              <a:latin typeface="Arial Narrow" panose="020B0606020202030204" pitchFamily="34" charset="0"/>
            </a:endParaRPr>
          </a:p>
          <a:p>
            <a:r>
              <a:rPr lang="en-GB" sz="1100" dirty="0" smtClean="0">
                <a:latin typeface="Arial Narrow" panose="020B0606020202030204" pitchFamily="34" charset="0"/>
              </a:rPr>
              <a:t>DID B: </a:t>
            </a:r>
          </a:p>
          <a:p>
            <a:r>
              <a:rPr lang="en-GB" sz="1100" dirty="0" smtClean="0">
                <a:latin typeface="Arial Narrow" panose="020B0606020202030204" pitchFamily="34" charset="0"/>
              </a:rPr>
              <a:t>Detailed bits definition</a:t>
            </a:r>
          </a:p>
          <a:p>
            <a:r>
              <a:rPr lang="en-GB" sz="1100" dirty="0" smtClean="0">
                <a:latin typeface="Arial Narrow" panose="020B0606020202030204" pitchFamily="34" charset="0"/>
              </a:rPr>
              <a:t>(Bit structure, Value,…)</a:t>
            </a:r>
          </a:p>
          <a:p>
            <a:endParaRPr lang="en-GB" sz="1100" dirty="0">
              <a:latin typeface="Arial Narrow" panose="020B0606020202030204" pitchFamily="34" charset="0"/>
            </a:endParaRPr>
          </a:p>
          <a:p>
            <a:r>
              <a:rPr lang="en-GB" sz="1100" dirty="0" smtClean="0">
                <a:latin typeface="Arial Narrow" panose="020B0606020202030204" pitchFamily="34" charset="0"/>
              </a:rPr>
              <a:t>… … …</a:t>
            </a:r>
          </a:p>
          <a:p>
            <a:r>
              <a:rPr lang="en-GB" sz="1100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(Hundreds of DID)</a:t>
            </a:r>
            <a:endParaRPr lang="en-GB" sz="1100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0236" y="2927751"/>
            <a:ext cx="2019833" cy="351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Calculate each DID Value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35115" y="3550510"/>
            <a:ext cx="1524000" cy="35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Target board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13702" y="2945440"/>
            <a:ext cx="1611982" cy="351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Read each DID actual data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cxnSp>
        <p:nvCxnSpPr>
          <p:cNvPr id="19" name="Straight Arrow Connector 18"/>
          <p:cNvCxnSpPr>
            <a:stCxn id="17" idx="0"/>
            <a:endCxn id="18" idx="3"/>
          </p:cNvCxnSpPr>
          <p:nvPr/>
        </p:nvCxnSpPr>
        <p:spPr>
          <a:xfrm flipH="1" flipV="1">
            <a:off x="8025684" y="3121339"/>
            <a:ext cx="471431" cy="429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>
          <a:xfrm flipV="1">
            <a:off x="2934293" y="3103650"/>
            <a:ext cx="675943" cy="658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03325" y="3085306"/>
            <a:ext cx="454344" cy="255825"/>
            <a:chOff x="5487172" y="3052633"/>
            <a:chExt cx="681004" cy="524302"/>
          </a:xfrm>
        </p:grpSpPr>
        <p:sp>
          <p:nvSpPr>
            <p:cNvPr id="22" name="Chevron 21"/>
            <p:cNvSpPr/>
            <p:nvPr/>
          </p:nvSpPr>
          <p:spPr>
            <a:xfrm flipH="1">
              <a:off x="5844649" y="3052633"/>
              <a:ext cx="323527" cy="52430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5487172" y="3052633"/>
              <a:ext cx="323463" cy="52430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92308" y="2823053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Compare</a:t>
            </a:r>
            <a:endParaRPr lang="en-US" sz="1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51" y="4255886"/>
            <a:ext cx="1589533" cy="319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 Narrow" panose="020B0606020202030204" pitchFamily="34" charset="0"/>
              </a:rPr>
              <a:t>Read All DID actual data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cxnSp>
        <p:nvCxnSpPr>
          <p:cNvPr id="26" name="Straight Arrow Connector 25"/>
          <p:cNvCxnSpPr>
            <a:stCxn id="17" idx="2"/>
            <a:endCxn id="25" idx="3"/>
          </p:cNvCxnSpPr>
          <p:nvPr/>
        </p:nvCxnSpPr>
        <p:spPr>
          <a:xfrm flipH="1">
            <a:off x="8043884" y="3908859"/>
            <a:ext cx="453231" cy="5068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645607" y="3799315"/>
            <a:ext cx="2079230" cy="1622341"/>
            <a:chOff x="4009042" y="3925766"/>
            <a:chExt cx="2162335" cy="2033302"/>
          </a:xfrm>
        </p:grpSpPr>
        <p:sp>
          <p:nvSpPr>
            <p:cNvPr id="28" name="Rectangle 27"/>
            <p:cNvSpPr/>
            <p:nvPr/>
          </p:nvSpPr>
          <p:spPr>
            <a:xfrm>
              <a:off x="4173955" y="4314949"/>
              <a:ext cx="1868563" cy="417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Arial Narrow" panose="020B0606020202030204" pitchFamily="34" charset="0"/>
                </a:rPr>
                <a:t>Calculate all DID Value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73955" y="5382059"/>
              <a:ext cx="1868563" cy="452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Arial Narrow" panose="020B0606020202030204" pitchFamily="34" charset="0"/>
                </a:rPr>
                <a:t>Extract and calculate actual data for All DID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09042" y="3925766"/>
              <a:ext cx="2162335" cy="203330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47410" y="3977504"/>
              <a:ext cx="1085599" cy="286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 smtClean="0">
                  <a:latin typeface="Arial Narrow" panose="020B0606020202030204" pitchFamily="34" charset="0"/>
                </a:rPr>
                <a:t>ALDL DV check</a:t>
              </a:r>
              <a:endParaRPr lang="en-US" sz="11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4649271" y="4570505"/>
            <a:ext cx="328856" cy="292914"/>
            <a:chOff x="5487172" y="3052632"/>
            <a:chExt cx="656367" cy="524303"/>
          </a:xfrm>
        </p:grpSpPr>
        <p:sp>
          <p:nvSpPr>
            <p:cNvPr id="33" name="Chevron 32"/>
            <p:cNvSpPr/>
            <p:nvPr/>
          </p:nvSpPr>
          <p:spPr>
            <a:xfrm flipH="1">
              <a:off x="5820012" y="3052632"/>
              <a:ext cx="323527" cy="52430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5487172" y="3052633"/>
              <a:ext cx="323463" cy="52430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 rot="16200000">
            <a:off x="4170940" y="457146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Compare</a:t>
            </a:r>
            <a:endParaRPr lang="en-US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25" idx="1"/>
            <a:endCxn id="29" idx="3"/>
          </p:cNvCxnSpPr>
          <p:nvPr/>
        </p:nvCxnSpPr>
        <p:spPr>
          <a:xfrm flipH="1">
            <a:off x="5600931" y="4415700"/>
            <a:ext cx="853420" cy="7262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entagon 36"/>
          <p:cNvSpPr/>
          <p:nvPr/>
        </p:nvSpPr>
        <p:spPr>
          <a:xfrm rot="19175991" flipH="1">
            <a:off x="5768235" y="4630535"/>
            <a:ext cx="576637" cy="22000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LOG</a:t>
            </a:r>
            <a:endParaRPr lang="en-US" sz="11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" name="Straight Arrow Connector 37"/>
          <p:cNvCxnSpPr>
            <a:stCxn id="13" idx="3"/>
            <a:endCxn id="28" idx="1"/>
          </p:cNvCxnSpPr>
          <p:nvPr/>
        </p:nvCxnSpPr>
        <p:spPr>
          <a:xfrm>
            <a:off x="2934293" y="3762023"/>
            <a:ext cx="869889" cy="514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85945" y="3231079"/>
            <a:ext cx="140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Narrow" panose="020B0606020202030204" pitchFamily="34" charset="0"/>
              </a:rPr>
              <a:t>MANUAL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50820" y="4105020"/>
            <a:ext cx="198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Narrow" panose="020B0606020202030204" pitchFamily="34" charset="0"/>
              </a:rPr>
              <a:t>AUTOMATE BY </a:t>
            </a:r>
          </a:p>
          <a:p>
            <a:r>
              <a:rPr lang="en-GB" sz="1200" b="1" dirty="0" smtClean="0">
                <a:latin typeface="Arial Narrow" panose="020B0606020202030204" pitchFamily="34" charset="0"/>
              </a:rPr>
              <a:t>“ALDL DV CHECK”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60932" y="2972282"/>
            <a:ext cx="1884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60932" y="3620354"/>
            <a:ext cx="1884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0932" y="4391376"/>
            <a:ext cx="1884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실행 단추: 홈 62">
            <a:hlinkClick r:id="rId5" action="ppaction://hlinksldjump" highlightClick="1"/>
          </p:cNvPr>
          <p:cNvSpPr/>
          <p:nvPr/>
        </p:nvSpPr>
        <p:spPr bwMode="auto">
          <a:xfrm>
            <a:off x="9387759" y="6381676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b="1" dirty="0" smtClean="0">
              <a:solidFill>
                <a:srgbClr val="000000"/>
              </a:solidFill>
              <a:latin typeface="Times New Roman" pitchFamily="18" charset="0"/>
              <a:ea typeface="바탕" pitchFamily="18" charset="-127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736681" y="6525344"/>
            <a:ext cx="415178" cy="161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A. </a:t>
            </a:r>
            <a:r>
              <a:rPr lang="en-US" altLang="ko-KR" sz="1050" b="1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6</a:t>
            </a: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/ </a:t>
            </a:r>
            <a:r>
              <a:rPr lang="en-US" altLang="ko-KR" sz="1050" b="1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10</a:t>
            </a:r>
            <a:endParaRPr lang="en-US" altLang="ko-KR" sz="105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0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D195A21-28FB-4AAA-9705-9AA9D3951B0A}" vid="{9E680DC0-3583-4F47-96DA-1CEFA76F7E8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GE_InternalUse_Body.2014.v37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tail: LG PowerPoint Booster 8.5">
      <a:majorFont>
        <a:latin typeface="Trebuchet MS"/>
        <a:ea typeface="Dotum"/>
        <a:cs typeface=""/>
      </a:majorFont>
      <a:minorFont>
        <a:latin typeface="Trebuchet MS"/>
        <a:ea typeface="Dot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vert="horz" wrap="non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ebdings" pitchFamily="18" charset="2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Dotum" pitchFamily="34" charset="-127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/>
          </a:outerShdw>
        </a:effectLst>
      </a:spPr>
      <a:bodyPr vert="horz" wrap="none" lIns="72000" tIns="36000" rIns="72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ebdings" pitchFamily="18" charset="2"/>
          <a:buNone/>
          <a:tabLst/>
          <a:defRPr kumimoji="0" lang="ko-KR" alt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  <a:ea typeface="Dotum" pitchFamily="34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tx1"/>
            </a:solidFill>
          </a:defRPr>
        </a:defPPr>
      </a:lstStyle>
    </a:txDef>
  </a:objectDefaults>
  <a:extraClrSchemeLst>
    <a:extraClrScheme>
      <a:clrScheme name="Detail: LG PowerPoint Booster 8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83535</TotalTime>
  <Words>1845</Words>
  <Application>Microsoft Office PowerPoint</Application>
  <PresentationFormat>A4 Paper (210x297 mm)</PresentationFormat>
  <Paragraphs>759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맑은 고딕</vt:lpstr>
      <vt:lpstr>Arial</vt:lpstr>
      <vt:lpstr>Arial Narrow</vt:lpstr>
      <vt:lpstr>바탕</vt:lpstr>
      <vt:lpstr>Calibri</vt:lpstr>
      <vt:lpstr>돋움</vt:lpstr>
      <vt:lpstr>돋움</vt:lpstr>
      <vt:lpstr>굴림</vt:lpstr>
      <vt:lpstr>LG Smart</vt:lpstr>
      <vt:lpstr>LG스마트체 Regular</vt:lpstr>
      <vt:lpstr>Times New Roman</vt:lpstr>
      <vt:lpstr>Trebuchet MS</vt:lpstr>
      <vt:lpstr>Webdings</vt:lpstr>
      <vt:lpstr>Wingdings</vt:lpstr>
      <vt:lpstr>Theme1</vt:lpstr>
      <vt:lpstr>Office 테마</vt:lpstr>
      <vt:lpstr>2_LGE_InternalUse_Body.2014.v37</vt:lpstr>
      <vt:lpstr>2_Office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seungmo.hwang</dc:creator>
  <cp:lastModifiedBy>DUY VAN NGO/LGEVH VS FUNCTION &amp; AUTOMATION TEST(duy.ngo@lge.com)</cp:lastModifiedBy>
  <cp:revision>4898</cp:revision>
  <cp:lastPrinted>2018-11-12T02:39:16Z</cp:lastPrinted>
  <dcterms:created xsi:type="dcterms:W3CDTF">2013-09-17T00:50:35Z</dcterms:created>
  <dcterms:modified xsi:type="dcterms:W3CDTF">2020-10-30T08:53:43Z</dcterms:modified>
</cp:coreProperties>
</file>