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4" r:id="rId2"/>
    <p:sldId id="278" r:id="rId3"/>
    <p:sldId id="281" r:id="rId4"/>
    <p:sldId id="292" r:id="rId5"/>
    <p:sldId id="295" r:id="rId6"/>
    <p:sldId id="282" r:id="rId7"/>
    <p:sldId id="288" r:id="rId8"/>
    <p:sldId id="287" r:id="rId9"/>
    <p:sldId id="286" r:id="rId10"/>
    <p:sldId id="285" r:id="rId11"/>
    <p:sldId id="262" r:id="rId12"/>
    <p:sldId id="296" r:id="rId13"/>
    <p:sldId id="290" r:id="rId14"/>
    <p:sldId id="289" r:id="rId15"/>
    <p:sldId id="266"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6" autoAdjust="0"/>
  </p:normalViewPr>
  <p:slideViewPr>
    <p:cSldViewPr snapToGrid="0">
      <p:cViewPr>
        <p:scale>
          <a:sx n="75" d="100"/>
          <a:sy n="75" d="100"/>
        </p:scale>
        <p:origin x="94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5077C-0CEE-4889-8A1B-F3068BD2A6D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6E987882-30A0-4893-9AA4-13977637F25B}">
      <dgm:prSet phldrT="[Text]" custT="1"/>
      <dgm:spPr>
        <a:solidFill>
          <a:schemeClr val="accent6">
            <a:lumMod val="60000"/>
            <a:lumOff val="40000"/>
          </a:schemeClr>
        </a:solidFill>
      </dgm:spPr>
      <dgm:t>
        <a:bodyPr/>
        <a:lstStyle/>
        <a:p>
          <a:r>
            <a:rPr lang="en-US" sz="1600" b="1" dirty="0" smtClean="0">
              <a:solidFill>
                <a:schemeClr val="tx1"/>
              </a:solidFill>
              <a:latin typeface="Arial Narrow" panose="020B0606020202030204" pitchFamily="34" charset="0"/>
            </a:rPr>
            <a:t>Decimal</a:t>
          </a:r>
          <a:endParaRPr lang="en-US" sz="1600" b="1" dirty="0">
            <a:solidFill>
              <a:schemeClr val="tx1"/>
            </a:solidFill>
            <a:latin typeface="Arial Narrow" panose="020B0606020202030204" pitchFamily="34" charset="0"/>
          </a:endParaRPr>
        </a:p>
      </dgm:t>
    </dgm:pt>
    <dgm:pt modelId="{00E6FE32-DFDE-4251-92D2-D7CD286CAF2F}" type="parTrans" cxnId="{63F2E9AF-B9F7-44BD-962B-98DCC9C444CF}">
      <dgm:prSet/>
      <dgm:spPr/>
      <dgm:t>
        <a:bodyPr/>
        <a:lstStyle/>
        <a:p>
          <a:endParaRPr lang="en-US"/>
        </a:p>
      </dgm:t>
    </dgm:pt>
    <dgm:pt modelId="{CEDD46B2-7C34-46ED-9323-BD44A3144A45}" type="sibTrans" cxnId="{63F2E9AF-B9F7-44BD-962B-98DCC9C444CF}">
      <dgm:prSet/>
      <dgm:spPr/>
      <dgm:t>
        <a:bodyPr/>
        <a:lstStyle/>
        <a:p>
          <a:endParaRPr lang="en-US"/>
        </a:p>
      </dgm:t>
    </dgm:pt>
    <dgm:pt modelId="{B165D98B-423F-41FF-B078-801B929D372D}">
      <dgm:prSet phldrT="[Text]" custT="1"/>
      <dgm:spPr>
        <a:solidFill>
          <a:schemeClr val="accent2">
            <a:lumMod val="60000"/>
            <a:lumOff val="40000"/>
          </a:schemeClr>
        </a:solidFill>
      </dgm:spPr>
      <dgm:t>
        <a:bodyPr/>
        <a:lstStyle/>
        <a:p>
          <a:r>
            <a:rPr lang="en-US" sz="1600" b="1" dirty="0" smtClean="0">
              <a:solidFill>
                <a:schemeClr val="tx1"/>
              </a:solidFill>
              <a:latin typeface="Arial Narrow" panose="020B0606020202030204" pitchFamily="34" charset="0"/>
            </a:rPr>
            <a:t>Binary</a:t>
          </a:r>
          <a:endParaRPr lang="en-US" sz="1600" b="1" dirty="0">
            <a:solidFill>
              <a:schemeClr val="tx1"/>
            </a:solidFill>
            <a:latin typeface="Arial Narrow" panose="020B0606020202030204" pitchFamily="34" charset="0"/>
          </a:endParaRPr>
        </a:p>
      </dgm:t>
    </dgm:pt>
    <dgm:pt modelId="{4A44AED3-9EA0-4693-AF87-CBA096C5C133}" type="parTrans" cxnId="{FDBD3D36-14D0-481F-86FB-FAFCCE39E860}">
      <dgm:prSet/>
      <dgm:spPr/>
      <dgm:t>
        <a:bodyPr/>
        <a:lstStyle/>
        <a:p>
          <a:endParaRPr lang="en-US"/>
        </a:p>
      </dgm:t>
    </dgm:pt>
    <dgm:pt modelId="{F14D96D8-536C-4622-A0F2-3651C7395030}" type="sibTrans" cxnId="{FDBD3D36-14D0-481F-86FB-FAFCCE39E860}">
      <dgm:prSet/>
      <dgm:spPr/>
      <dgm:t>
        <a:bodyPr/>
        <a:lstStyle/>
        <a:p>
          <a:endParaRPr lang="en-US"/>
        </a:p>
      </dgm:t>
    </dgm:pt>
    <dgm:pt modelId="{2ECF4F14-CFFE-40E4-9211-208F027C8CB6}">
      <dgm:prSet phldrT="[Text]" custT="1"/>
      <dgm:spPr/>
      <dgm:t>
        <a:bodyPr/>
        <a:lstStyle/>
        <a:p>
          <a:r>
            <a:rPr lang="en-US" sz="1600" b="1" dirty="0" smtClean="0">
              <a:solidFill>
                <a:schemeClr val="tx1"/>
              </a:solidFill>
              <a:latin typeface="Arial Narrow" panose="020B0606020202030204" pitchFamily="34" charset="0"/>
            </a:rPr>
            <a:t>Hexadecimal</a:t>
          </a:r>
          <a:endParaRPr lang="en-US" sz="1600" b="1" dirty="0">
            <a:solidFill>
              <a:schemeClr val="tx1"/>
            </a:solidFill>
            <a:latin typeface="Arial Narrow" panose="020B0606020202030204" pitchFamily="34" charset="0"/>
          </a:endParaRPr>
        </a:p>
      </dgm:t>
    </dgm:pt>
    <dgm:pt modelId="{D096CD25-2B3A-4163-AEF7-C740A06690FE}" type="parTrans" cxnId="{FD7C30A1-4679-4166-8E47-5EC51E7BEECC}">
      <dgm:prSet/>
      <dgm:spPr/>
      <dgm:t>
        <a:bodyPr/>
        <a:lstStyle/>
        <a:p>
          <a:endParaRPr lang="en-US"/>
        </a:p>
      </dgm:t>
    </dgm:pt>
    <dgm:pt modelId="{EE946C21-4368-49E5-BB57-527464B7F697}" type="sibTrans" cxnId="{FD7C30A1-4679-4166-8E47-5EC51E7BEECC}">
      <dgm:prSet/>
      <dgm:spPr/>
      <dgm:t>
        <a:bodyPr/>
        <a:lstStyle/>
        <a:p>
          <a:endParaRPr lang="en-US"/>
        </a:p>
      </dgm:t>
    </dgm:pt>
    <dgm:pt modelId="{6A817089-0AB6-4F76-8999-1D495C91B6A3}" type="pres">
      <dgm:prSet presAssocID="{92A5077C-0CEE-4889-8A1B-F3068BD2A6D0}" presName="cycle" presStyleCnt="0">
        <dgm:presLayoutVars>
          <dgm:dir/>
          <dgm:resizeHandles val="exact"/>
        </dgm:presLayoutVars>
      </dgm:prSet>
      <dgm:spPr/>
    </dgm:pt>
    <dgm:pt modelId="{A590543C-8E1F-4934-A98D-4F4BC47BE526}" type="pres">
      <dgm:prSet presAssocID="{6E987882-30A0-4893-9AA4-13977637F25B}" presName="node" presStyleLbl="node1" presStyleIdx="0" presStyleCnt="3" custScaleX="84751" custScaleY="79905">
        <dgm:presLayoutVars>
          <dgm:bulletEnabled val="1"/>
        </dgm:presLayoutVars>
      </dgm:prSet>
      <dgm:spPr/>
      <dgm:t>
        <a:bodyPr/>
        <a:lstStyle/>
        <a:p>
          <a:endParaRPr lang="en-US"/>
        </a:p>
      </dgm:t>
    </dgm:pt>
    <dgm:pt modelId="{8701F0BE-BE03-4C8E-9CD9-A294E10CB241}" type="pres">
      <dgm:prSet presAssocID="{CEDD46B2-7C34-46ED-9323-BD44A3144A45}" presName="sibTrans" presStyleLbl="sibTrans2D1" presStyleIdx="0" presStyleCnt="3"/>
      <dgm:spPr/>
    </dgm:pt>
    <dgm:pt modelId="{6B909643-8050-4D16-928B-02B30855E6DF}" type="pres">
      <dgm:prSet presAssocID="{CEDD46B2-7C34-46ED-9323-BD44A3144A45}" presName="connectorText" presStyleLbl="sibTrans2D1" presStyleIdx="0" presStyleCnt="3"/>
      <dgm:spPr/>
    </dgm:pt>
    <dgm:pt modelId="{CA82A649-53FB-47E3-8C75-C27488A104CD}" type="pres">
      <dgm:prSet presAssocID="{B165D98B-423F-41FF-B078-801B929D372D}" presName="node" presStyleLbl="node1" presStyleIdx="1" presStyleCnt="3" custScaleX="78454" custScaleY="79237" custRadScaleRad="114835" custRadScaleInc="-5685">
        <dgm:presLayoutVars>
          <dgm:bulletEnabled val="1"/>
        </dgm:presLayoutVars>
      </dgm:prSet>
      <dgm:spPr/>
      <dgm:t>
        <a:bodyPr/>
        <a:lstStyle/>
        <a:p>
          <a:endParaRPr lang="en-US"/>
        </a:p>
      </dgm:t>
    </dgm:pt>
    <dgm:pt modelId="{D7882CF5-848C-4DD2-9D59-F50D19BD8AF4}" type="pres">
      <dgm:prSet presAssocID="{F14D96D8-536C-4622-A0F2-3651C7395030}" presName="sibTrans" presStyleLbl="sibTrans2D1" presStyleIdx="1" presStyleCnt="3"/>
      <dgm:spPr/>
    </dgm:pt>
    <dgm:pt modelId="{7E6C5CBE-E554-4EA4-97AA-56B1FA2DB332}" type="pres">
      <dgm:prSet presAssocID="{F14D96D8-536C-4622-A0F2-3651C7395030}" presName="connectorText" presStyleLbl="sibTrans2D1" presStyleIdx="1" presStyleCnt="3"/>
      <dgm:spPr/>
    </dgm:pt>
    <dgm:pt modelId="{A6A7FF73-EB2A-4CE8-97FF-BF5AF7999923}" type="pres">
      <dgm:prSet presAssocID="{2ECF4F14-CFFE-40E4-9211-208F027C8CB6}" presName="node" presStyleLbl="node1" presStyleIdx="2" presStyleCnt="3" custScaleX="80595" custScaleY="81326">
        <dgm:presLayoutVars>
          <dgm:bulletEnabled val="1"/>
        </dgm:presLayoutVars>
      </dgm:prSet>
      <dgm:spPr/>
      <dgm:t>
        <a:bodyPr/>
        <a:lstStyle/>
        <a:p>
          <a:endParaRPr lang="en-US"/>
        </a:p>
      </dgm:t>
    </dgm:pt>
    <dgm:pt modelId="{D2F95879-DDE4-4F8D-BF83-866025950DDA}" type="pres">
      <dgm:prSet presAssocID="{EE946C21-4368-49E5-BB57-527464B7F697}" presName="sibTrans" presStyleLbl="sibTrans2D1" presStyleIdx="2" presStyleCnt="3"/>
      <dgm:spPr/>
    </dgm:pt>
    <dgm:pt modelId="{B4EDB31A-CF87-4FA1-9CCB-7FFC9BB1EB2F}" type="pres">
      <dgm:prSet presAssocID="{EE946C21-4368-49E5-BB57-527464B7F697}" presName="connectorText" presStyleLbl="sibTrans2D1" presStyleIdx="2" presStyleCnt="3"/>
      <dgm:spPr/>
    </dgm:pt>
  </dgm:ptLst>
  <dgm:cxnLst>
    <dgm:cxn modelId="{FD7C30A1-4679-4166-8E47-5EC51E7BEECC}" srcId="{92A5077C-0CEE-4889-8A1B-F3068BD2A6D0}" destId="{2ECF4F14-CFFE-40E4-9211-208F027C8CB6}" srcOrd="2" destOrd="0" parTransId="{D096CD25-2B3A-4163-AEF7-C740A06690FE}" sibTransId="{EE946C21-4368-49E5-BB57-527464B7F697}"/>
    <dgm:cxn modelId="{D9F82449-4348-4AC9-9C0A-D0B0EFA3D6B6}" type="presOf" srcId="{CEDD46B2-7C34-46ED-9323-BD44A3144A45}" destId="{8701F0BE-BE03-4C8E-9CD9-A294E10CB241}" srcOrd="0" destOrd="0" presId="urn:microsoft.com/office/officeart/2005/8/layout/cycle2"/>
    <dgm:cxn modelId="{0958AE55-16F3-49AB-9953-0818BE8AED58}" type="presOf" srcId="{CEDD46B2-7C34-46ED-9323-BD44A3144A45}" destId="{6B909643-8050-4D16-928B-02B30855E6DF}" srcOrd="1" destOrd="0" presId="urn:microsoft.com/office/officeart/2005/8/layout/cycle2"/>
    <dgm:cxn modelId="{5D28D1E2-EC3B-4A3F-8EA5-E3C30B2010BF}" type="presOf" srcId="{F14D96D8-536C-4622-A0F2-3651C7395030}" destId="{7E6C5CBE-E554-4EA4-97AA-56B1FA2DB332}" srcOrd="1" destOrd="0" presId="urn:microsoft.com/office/officeart/2005/8/layout/cycle2"/>
    <dgm:cxn modelId="{417C9F09-1884-48FC-B69F-AC39FCD53F54}" type="presOf" srcId="{F14D96D8-536C-4622-A0F2-3651C7395030}" destId="{D7882CF5-848C-4DD2-9D59-F50D19BD8AF4}" srcOrd="0" destOrd="0" presId="urn:microsoft.com/office/officeart/2005/8/layout/cycle2"/>
    <dgm:cxn modelId="{CAD2101C-C4CC-4C58-A02A-513B004985F1}" type="presOf" srcId="{6E987882-30A0-4893-9AA4-13977637F25B}" destId="{A590543C-8E1F-4934-A98D-4F4BC47BE526}" srcOrd="0" destOrd="0" presId="urn:microsoft.com/office/officeart/2005/8/layout/cycle2"/>
    <dgm:cxn modelId="{52DFEC25-4DDC-4025-9D65-E9BDE10DAAEF}" type="presOf" srcId="{EE946C21-4368-49E5-BB57-527464B7F697}" destId="{B4EDB31A-CF87-4FA1-9CCB-7FFC9BB1EB2F}" srcOrd="1" destOrd="0" presId="urn:microsoft.com/office/officeart/2005/8/layout/cycle2"/>
    <dgm:cxn modelId="{9AAC437A-1C29-4808-A54A-FC6203CEE0A6}" type="presOf" srcId="{B165D98B-423F-41FF-B078-801B929D372D}" destId="{CA82A649-53FB-47E3-8C75-C27488A104CD}" srcOrd="0" destOrd="0" presId="urn:microsoft.com/office/officeart/2005/8/layout/cycle2"/>
    <dgm:cxn modelId="{828B7E18-D9AA-4F88-AE24-0B6ADE246268}" type="presOf" srcId="{92A5077C-0CEE-4889-8A1B-F3068BD2A6D0}" destId="{6A817089-0AB6-4F76-8999-1D495C91B6A3}" srcOrd="0" destOrd="0" presId="urn:microsoft.com/office/officeart/2005/8/layout/cycle2"/>
    <dgm:cxn modelId="{E0668080-28EB-4496-8C1B-BA08E285B180}" type="presOf" srcId="{EE946C21-4368-49E5-BB57-527464B7F697}" destId="{D2F95879-DDE4-4F8D-BF83-866025950DDA}" srcOrd="0" destOrd="0" presId="urn:microsoft.com/office/officeart/2005/8/layout/cycle2"/>
    <dgm:cxn modelId="{63F2E9AF-B9F7-44BD-962B-98DCC9C444CF}" srcId="{92A5077C-0CEE-4889-8A1B-F3068BD2A6D0}" destId="{6E987882-30A0-4893-9AA4-13977637F25B}" srcOrd="0" destOrd="0" parTransId="{00E6FE32-DFDE-4251-92D2-D7CD286CAF2F}" sibTransId="{CEDD46B2-7C34-46ED-9323-BD44A3144A45}"/>
    <dgm:cxn modelId="{FDBD3D36-14D0-481F-86FB-FAFCCE39E860}" srcId="{92A5077C-0CEE-4889-8A1B-F3068BD2A6D0}" destId="{B165D98B-423F-41FF-B078-801B929D372D}" srcOrd="1" destOrd="0" parTransId="{4A44AED3-9EA0-4693-AF87-CBA096C5C133}" sibTransId="{F14D96D8-536C-4622-A0F2-3651C7395030}"/>
    <dgm:cxn modelId="{C9014EAD-6EA7-4BD1-A522-19A4EA4503D2}" type="presOf" srcId="{2ECF4F14-CFFE-40E4-9211-208F027C8CB6}" destId="{A6A7FF73-EB2A-4CE8-97FF-BF5AF7999923}" srcOrd="0" destOrd="0" presId="urn:microsoft.com/office/officeart/2005/8/layout/cycle2"/>
    <dgm:cxn modelId="{CD212459-AE34-4FE8-BA6D-A0BF26438258}" type="presParOf" srcId="{6A817089-0AB6-4F76-8999-1D495C91B6A3}" destId="{A590543C-8E1F-4934-A98D-4F4BC47BE526}" srcOrd="0" destOrd="0" presId="urn:microsoft.com/office/officeart/2005/8/layout/cycle2"/>
    <dgm:cxn modelId="{7F8AF5BC-77C0-4B8D-9736-545F8EDCA2B1}" type="presParOf" srcId="{6A817089-0AB6-4F76-8999-1D495C91B6A3}" destId="{8701F0BE-BE03-4C8E-9CD9-A294E10CB241}" srcOrd="1" destOrd="0" presId="urn:microsoft.com/office/officeart/2005/8/layout/cycle2"/>
    <dgm:cxn modelId="{2D64BC22-D619-4FC5-B833-82360FE1343D}" type="presParOf" srcId="{8701F0BE-BE03-4C8E-9CD9-A294E10CB241}" destId="{6B909643-8050-4D16-928B-02B30855E6DF}" srcOrd="0" destOrd="0" presId="urn:microsoft.com/office/officeart/2005/8/layout/cycle2"/>
    <dgm:cxn modelId="{BDE575BB-4F03-49FD-AB99-C5AB7F806C89}" type="presParOf" srcId="{6A817089-0AB6-4F76-8999-1D495C91B6A3}" destId="{CA82A649-53FB-47E3-8C75-C27488A104CD}" srcOrd="2" destOrd="0" presId="urn:microsoft.com/office/officeart/2005/8/layout/cycle2"/>
    <dgm:cxn modelId="{78087C43-0696-4C55-80D0-66E652494D90}" type="presParOf" srcId="{6A817089-0AB6-4F76-8999-1D495C91B6A3}" destId="{D7882CF5-848C-4DD2-9D59-F50D19BD8AF4}" srcOrd="3" destOrd="0" presId="urn:microsoft.com/office/officeart/2005/8/layout/cycle2"/>
    <dgm:cxn modelId="{3878E03B-806D-4B4C-8931-D72A5468A4F3}" type="presParOf" srcId="{D7882CF5-848C-4DD2-9D59-F50D19BD8AF4}" destId="{7E6C5CBE-E554-4EA4-97AA-56B1FA2DB332}" srcOrd="0" destOrd="0" presId="urn:microsoft.com/office/officeart/2005/8/layout/cycle2"/>
    <dgm:cxn modelId="{5009C61D-81BE-4B03-8766-7F589400C22C}" type="presParOf" srcId="{6A817089-0AB6-4F76-8999-1D495C91B6A3}" destId="{A6A7FF73-EB2A-4CE8-97FF-BF5AF7999923}" srcOrd="4" destOrd="0" presId="urn:microsoft.com/office/officeart/2005/8/layout/cycle2"/>
    <dgm:cxn modelId="{40AB2335-AE1D-41A9-8FCF-FE95241CDBC1}" type="presParOf" srcId="{6A817089-0AB6-4F76-8999-1D495C91B6A3}" destId="{D2F95879-DDE4-4F8D-BF83-866025950DDA}" srcOrd="5" destOrd="0" presId="urn:microsoft.com/office/officeart/2005/8/layout/cycle2"/>
    <dgm:cxn modelId="{BFAAEDC7-37E3-4EDB-A100-2E26CC9B551F}" type="presParOf" srcId="{D2F95879-DDE4-4F8D-BF83-866025950DDA}" destId="{B4EDB31A-CF87-4FA1-9CCB-7FFC9BB1EB2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0543C-8E1F-4934-A98D-4F4BC47BE526}">
      <dsp:nvSpPr>
        <dsp:cNvPr id="0" name=""/>
        <dsp:cNvSpPr/>
      </dsp:nvSpPr>
      <dsp:spPr>
        <a:xfrm>
          <a:off x="2554788" y="281026"/>
          <a:ext cx="1616278" cy="1523861"/>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Arial Narrow" panose="020B0606020202030204" pitchFamily="34" charset="0"/>
            </a:rPr>
            <a:t>Decimal</a:t>
          </a:r>
          <a:endParaRPr lang="en-US" sz="1600" b="1" kern="1200" dirty="0">
            <a:solidFill>
              <a:schemeClr val="tx1"/>
            </a:solidFill>
            <a:latin typeface="Arial Narrow" panose="020B0606020202030204" pitchFamily="34" charset="0"/>
          </a:endParaRPr>
        </a:p>
      </dsp:txBody>
      <dsp:txXfrm>
        <a:off x="2791486" y="504190"/>
        <a:ext cx="1142882" cy="1077533"/>
      </dsp:txXfrm>
    </dsp:sp>
    <dsp:sp modelId="{8701F0BE-BE03-4C8E-9CD9-A294E10CB241}">
      <dsp:nvSpPr>
        <dsp:cNvPr id="0" name=""/>
        <dsp:cNvSpPr/>
      </dsp:nvSpPr>
      <dsp:spPr>
        <a:xfrm rot="3351114">
          <a:off x="3809172" y="1964487"/>
          <a:ext cx="794181" cy="6436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3851524" y="2013315"/>
        <a:ext cx="601088" cy="386185"/>
      </dsp:txXfrm>
    </dsp:sp>
    <dsp:sp modelId="{CA82A649-53FB-47E3-8C75-C27488A104CD}">
      <dsp:nvSpPr>
        <dsp:cNvPr id="0" name=""/>
        <dsp:cNvSpPr/>
      </dsp:nvSpPr>
      <dsp:spPr>
        <a:xfrm>
          <a:off x="4314140" y="2792730"/>
          <a:ext cx="1496189" cy="1511121"/>
        </a:xfrm>
        <a:prstGeom prst="ellipse">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Arial Narrow" panose="020B0606020202030204" pitchFamily="34" charset="0"/>
            </a:rPr>
            <a:t>Binary</a:t>
          </a:r>
          <a:endParaRPr lang="en-US" sz="1600" b="1" kern="1200" dirty="0">
            <a:solidFill>
              <a:schemeClr val="tx1"/>
            </a:solidFill>
            <a:latin typeface="Arial Narrow" panose="020B0606020202030204" pitchFamily="34" charset="0"/>
          </a:endParaRPr>
        </a:p>
      </dsp:txBody>
      <dsp:txXfrm>
        <a:off x="4533252" y="3014029"/>
        <a:ext cx="1057965" cy="1068523"/>
      </dsp:txXfrm>
    </dsp:sp>
    <dsp:sp modelId="{D7882CF5-848C-4DD2-9D59-F50D19BD8AF4}">
      <dsp:nvSpPr>
        <dsp:cNvPr id="0" name=""/>
        <dsp:cNvSpPr/>
      </dsp:nvSpPr>
      <dsp:spPr>
        <a:xfrm rot="10825401">
          <a:off x="3102272" y="3215151"/>
          <a:ext cx="856416" cy="6436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3295362" y="3344593"/>
        <a:ext cx="663323" cy="386185"/>
      </dsp:txXfrm>
    </dsp:sp>
    <dsp:sp modelId="{A6A7FF73-EB2A-4CE8-97FF-BF5AF7999923}">
      <dsp:nvSpPr>
        <dsp:cNvPr id="0" name=""/>
        <dsp:cNvSpPr/>
      </dsp:nvSpPr>
      <dsp:spPr>
        <a:xfrm>
          <a:off x="1161325" y="2749665"/>
          <a:ext cx="1537020" cy="15509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tx1"/>
              </a:solidFill>
              <a:latin typeface="Arial Narrow" panose="020B0606020202030204" pitchFamily="34" charset="0"/>
            </a:rPr>
            <a:t>Hexadecimal</a:t>
          </a:r>
          <a:endParaRPr lang="en-US" sz="1600" b="1" kern="1200" dirty="0">
            <a:solidFill>
              <a:schemeClr val="tx1"/>
            </a:solidFill>
            <a:latin typeface="Arial Narrow" panose="020B0606020202030204" pitchFamily="34" charset="0"/>
          </a:endParaRPr>
        </a:p>
      </dsp:txBody>
      <dsp:txXfrm>
        <a:off x="1386416" y="2976798"/>
        <a:ext cx="1086838" cy="1096694"/>
      </dsp:txXfrm>
    </dsp:sp>
    <dsp:sp modelId="{D2F95879-DDE4-4F8D-BF83-866025950DDA}">
      <dsp:nvSpPr>
        <dsp:cNvPr id="0" name=""/>
        <dsp:cNvSpPr/>
      </dsp:nvSpPr>
      <dsp:spPr>
        <a:xfrm rot="18000000">
          <a:off x="2287002" y="1978947"/>
          <a:ext cx="699455" cy="6436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2335275" y="2191288"/>
        <a:ext cx="506362" cy="38618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510B1-1825-4C7F-9F83-85E813BE808E}" type="datetimeFigureOut">
              <a:rPr lang="en-US" smtClean="0"/>
              <a:t>1/24/2021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40D5E-DDA0-4309-AFCB-CC0310D4B262}" type="slidenum">
              <a:rPr lang="en-US" smtClean="0"/>
              <a:t>‹#›</a:t>
            </a:fld>
            <a:endParaRPr lang="en-US"/>
          </a:p>
        </p:txBody>
      </p:sp>
    </p:spTree>
    <p:extLst>
      <p:ext uri="{BB962C8B-B14F-4D97-AF65-F5344CB8AC3E}">
        <p14:creationId xmlns:p14="http://schemas.microsoft.com/office/powerpoint/2010/main" val="131356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40D5E-DDA0-4309-AFCB-CC0310D4B262}" type="slidenum">
              <a:rPr lang="en-US" smtClean="0"/>
              <a:t>13</a:t>
            </a:fld>
            <a:endParaRPr lang="en-US"/>
          </a:p>
        </p:txBody>
      </p:sp>
    </p:spTree>
    <p:extLst>
      <p:ext uri="{BB962C8B-B14F-4D97-AF65-F5344CB8AC3E}">
        <p14:creationId xmlns:p14="http://schemas.microsoft.com/office/powerpoint/2010/main" val="95675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973236-3B6E-4E45-BFE2-14E026ED6286}" type="datetime1">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67086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2200A-D836-4B88-814E-FFB08E4607B0}" type="datetime1">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19614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161ED-F512-43A1-BC29-3C74C6B336B8}" type="datetime1">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8626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57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4E897-9DF8-4257-A6B1-B29ABA0612DB}" type="datetime1">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4418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A9C5-82F9-4BD2-8301-73B6F04176AB}" type="datetime1">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258413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502A2-114A-4D25-9B8A-48C739E2CFEA}" type="datetime1">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98251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87F23-167E-4E19-8BE7-FD696E1ACB91}" type="datetime1">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540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F49EA9-0DE8-4663-B0CA-99F9F669926A}" type="datetime1">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1474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2BCF7-2A70-4FB1-9D37-2634AF9F6869}" type="datetime1">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53794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55625-1E65-46A4-B099-BD3D0B741B82}" type="datetime1">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412484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6D16F-F7DC-40C2-8F2D-235A5BC6ECFC}" type="datetime1">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2819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7C3D2-B907-42CC-96FE-73E708C7259F}" type="datetime1">
              <a:rPr lang="en-US" smtClean="0"/>
              <a:t>1/24/2021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D5DAE-49A1-4814-A2C0-857B1A97878B}" type="slidenum">
              <a:rPr lang="en-US" smtClean="0"/>
              <a:t>‹#›</a:t>
            </a:fld>
            <a:endParaRPr lang="en-US"/>
          </a:p>
        </p:txBody>
      </p:sp>
    </p:spTree>
    <p:extLst>
      <p:ext uri="{BB962C8B-B14F-4D97-AF65-F5344CB8AC3E}">
        <p14:creationId xmlns:p14="http://schemas.microsoft.com/office/powerpoint/2010/main" val="1408502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485125" y="3905755"/>
            <a:ext cx="8132322" cy="923330"/>
          </a:xfrm>
          <a:prstGeom prst="rect">
            <a:avLst/>
          </a:prstGeom>
        </p:spPr>
        <p:txBody>
          <a:bodyPr wrap="square">
            <a:spAutoFit/>
          </a:bodyPr>
          <a:lstStyle/>
          <a:p>
            <a:pPr algn="ctr"/>
            <a:r>
              <a:rPr lang="en-US" sz="5400" b="1" dirty="0">
                <a:solidFill>
                  <a:schemeClr val="bg1"/>
                </a:solidFill>
                <a:latin typeface="Arial Narrow" panose="020B0606020202030204" pitchFamily="34" charset="0"/>
              </a:rPr>
              <a:t>Numeric and conversion</a:t>
            </a:r>
            <a:endParaRPr lang="en-US" sz="5400" b="1" dirty="0">
              <a:solidFill>
                <a:schemeClr val="bg1"/>
              </a:solidFill>
              <a:latin typeface="Arial Narrow" panose="020B0606020202030204" pitchFamily="34" charset="0"/>
            </a:endParaRPr>
          </a:p>
        </p:txBody>
      </p:sp>
      <p:pic>
        <p:nvPicPr>
          <p:cNvPr id="7" name="Picture 15" descr="C:\Users\Administrator\Desktop\BCG\BCG 3.0\로고\LG_CI_3D_RGB_Standard.png"/>
          <p:cNvPicPr>
            <a:picLocks noChangeAspect="1" noChangeArrowheads="1"/>
          </p:cNvPicPr>
          <p:nvPr/>
        </p:nvPicPr>
        <p:blipFill>
          <a:blip r:embed="rId3" cstate="print"/>
          <a:srcRect/>
          <a:stretch>
            <a:fillRect/>
          </a:stretch>
        </p:blipFill>
        <p:spPr bwMode="auto">
          <a:xfrm>
            <a:off x="8226922" y="6169026"/>
            <a:ext cx="781050" cy="552450"/>
          </a:xfrm>
          <a:prstGeom prst="rect">
            <a:avLst/>
          </a:prstGeom>
          <a:noFill/>
          <a:ln w="9525">
            <a:noFill/>
            <a:miter lim="800000"/>
            <a:headEnd/>
            <a:tailEnd/>
          </a:ln>
        </p:spPr>
      </p:pic>
      <p:sp>
        <p:nvSpPr>
          <p:cNvPr id="8" name="TextBox 7"/>
          <p:cNvSpPr txBox="1"/>
          <p:nvPr/>
        </p:nvSpPr>
        <p:spPr>
          <a:xfrm>
            <a:off x="5440268" y="5359782"/>
            <a:ext cx="2786654" cy="830997"/>
          </a:xfrm>
          <a:prstGeom prst="rect">
            <a:avLst/>
          </a:prstGeom>
          <a:noFill/>
        </p:spPr>
        <p:txBody>
          <a:bodyPr wrap="square" rtlCol="0">
            <a:spAutoFit/>
          </a:bodyPr>
          <a:lstStyle/>
          <a:p>
            <a:pPr algn="r"/>
            <a:r>
              <a:rPr lang="en-US" sz="1600" b="1" dirty="0">
                <a:solidFill>
                  <a:schemeClr val="bg1"/>
                </a:solidFill>
                <a:latin typeface="Arial Narrow" panose="020B0606020202030204" pitchFamily="34" charset="0"/>
              </a:rPr>
              <a:t>Validation Test Team</a:t>
            </a:r>
          </a:p>
          <a:p>
            <a:pPr algn="r"/>
            <a:r>
              <a:rPr lang="en-US" sz="1600" b="1" dirty="0">
                <a:solidFill>
                  <a:schemeClr val="bg1"/>
                </a:solidFill>
                <a:latin typeface="Arial Narrow" panose="020B0606020202030204" pitchFamily="34" charset="0"/>
              </a:rPr>
              <a:t>Dao Xuan Truong</a:t>
            </a:r>
          </a:p>
          <a:p>
            <a:pPr algn="r"/>
            <a:r>
              <a:rPr lang="en-US" sz="1600" b="1" dirty="0">
                <a:solidFill>
                  <a:schemeClr val="bg1"/>
                </a:solidFill>
                <a:latin typeface="Arial Narrow" panose="020B0606020202030204" pitchFamily="34" charset="0"/>
              </a:rPr>
              <a:t>01/2021</a:t>
            </a:r>
          </a:p>
        </p:txBody>
      </p:sp>
    </p:spTree>
    <p:extLst>
      <p:ext uri="{BB962C8B-B14F-4D97-AF65-F5344CB8AC3E}">
        <p14:creationId xmlns:p14="http://schemas.microsoft.com/office/powerpoint/2010/main" val="293477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97">
            <a:extLst>
              <a:ext uri="{FF2B5EF4-FFF2-40B4-BE49-F238E27FC236}">
                <a16:creationId xmlns:a16="http://schemas.microsoft.com/office/drawing/2014/main" xmlns="" id="{9CEA9A66-32B0-4D77-BF85-84215BC68EE9}"/>
              </a:ext>
            </a:extLst>
          </p:cNvPr>
          <p:cNvSpPr/>
          <p:nvPr/>
        </p:nvSpPr>
        <p:spPr>
          <a:xfrm>
            <a:off x="718023" y="5964057"/>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6" name="사각형: 둥근 모서리 97">
            <a:extLst>
              <a:ext uri="{FF2B5EF4-FFF2-40B4-BE49-F238E27FC236}">
                <a16:creationId xmlns:a16="http://schemas.microsoft.com/office/drawing/2014/main" xmlns="" id="{9CEA9A66-32B0-4D77-BF85-84215BC68EE9}"/>
              </a:ext>
            </a:extLst>
          </p:cNvPr>
          <p:cNvSpPr/>
          <p:nvPr/>
        </p:nvSpPr>
        <p:spPr>
          <a:xfrm>
            <a:off x="718023" y="5303458"/>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7" name="순서도: 지연 98">
            <a:extLst>
              <a:ext uri="{FF2B5EF4-FFF2-40B4-BE49-F238E27FC236}">
                <a16:creationId xmlns:a16="http://schemas.microsoft.com/office/drawing/2014/main" xmlns="" id="{CE9D01EF-8EA6-4F1F-A31B-8DA141240824}"/>
              </a:ext>
            </a:extLst>
          </p:cNvPr>
          <p:cNvSpPr/>
          <p:nvPr/>
        </p:nvSpPr>
        <p:spPr>
          <a:xfrm>
            <a:off x="1606109" y="5303458"/>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04.</a:t>
            </a:r>
            <a:endParaRPr lang="ko-KR" altLang="en-US" sz="1200" b="1" dirty="0">
              <a:solidFill>
                <a:schemeClr val="bg1"/>
              </a:solidFill>
              <a:latin typeface="Arial Narrow" panose="020B0606020202030204" pitchFamily="34" charset="0"/>
            </a:endParaRPr>
          </a:p>
        </p:txBody>
      </p:sp>
      <p:sp>
        <p:nvSpPr>
          <p:cNvPr id="18" name="TextBox 17">
            <a:extLst>
              <a:ext uri="{FF2B5EF4-FFF2-40B4-BE49-F238E27FC236}">
                <a16:creationId xmlns:a16="http://schemas.microsoft.com/office/drawing/2014/main" xmlns="" id="{384D30F6-78B7-4132-B616-E9CD41BA1568}"/>
              </a:ext>
            </a:extLst>
          </p:cNvPr>
          <p:cNvSpPr txBox="1"/>
          <p:nvPr/>
        </p:nvSpPr>
        <p:spPr>
          <a:xfrm>
            <a:off x="939167" y="5448646"/>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a16="http://schemas.microsoft.com/office/drawing/2014/main" xmlns="" id="{9CEA9A66-32B0-4D77-BF85-84215BC68EE9}"/>
              </a:ext>
            </a:extLst>
          </p:cNvPr>
          <p:cNvSpPr/>
          <p:nvPr/>
        </p:nvSpPr>
        <p:spPr>
          <a:xfrm>
            <a:off x="718023" y="398226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a16="http://schemas.microsoft.com/office/drawing/2014/main" xmlns="" id="{9CEA9A66-32B0-4D77-BF85-84215BC68EE9}"/>
              </a:ext>
            </a:extLst>
          </p:cNvPr>
          <p:cNvSpPr/>
          <p:nvPr/>
        </p:nvSpPr>
        <p:spPr>
          <a:xfrm>
            <a:off x="718023" y="4642859"/>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a16="http://schemas.microsoft.com/office/drawing/2014/main" xmlns="" id="{9CEA9A66-32B0-4D77-BF85-84215BC68EE9}"/>
              </a:ext>
            </a:extLst>
          </p:cNvPr>
          <p:cNvSpPr/>
          <p:nvPr/>
        </p:nvSpPr>
        <p:spPr>
          <a:xfrm>
            <a:off x="718023" y="332166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7"/>
            <a:ext cx="7686675" cy="1718781"/>
          </a:xfrm>
          <a:solidFill>
            <a:schemeClr val="bg1">
              <a:lumMod val="95000"/>
            </a:schemeClr>
          </a:solidFill>
          <a:ln>
            <a:solidFill>
              <a:schemeClr val="bg1">
                <a:lumMod val="50000"/>
              </a:schemeClr>
            </a:solidFill>
          </a:ln>
        </p:spPr>
        <p:txBody>
          <a:bodyPr>
            <a:normAutofit/>
          </a:bodyPr>
          <a:lstStyle/>
          <a:p>
            <a:pPr algn="just">
              <a:spcBef>
                <a:spcPts val="600"/>
              </a:spcBef>
            </a:pPr>
            <a:r>
              <a:rPr lang="en-US" sz="1200" b="1" dirty="0" smtClean="0">
                <a:latin typeface="Arial Narrow" panose="020B0606020202030204" pitchFamily="34" charset="0"/>
              </a:rPr>
              <a:t>1</a:t>
            </a:r>
            <a:r>
              <a:rPr lang="en-US" sz="1200" dirty="0" smtClean="0">
                <a:latin typeface="Arial Narrow" panose="020B0606020202030204" pitchFamily="34" charset="0"/>
              </a:rPr>
              <a:t>. </a:t>
            </a:r>
            <a:r>
              <a:rPr lang="en-US" sz="1200" dirty="0">
                <a:latin typeface="Arial Narrow" panose="020B0606020202030204" pitchFamily="34" charset="0"/>
              </a:rPr>
              <a:t>Write down the hex number. If there are any, change the hex values represented by letters to their decimal equivalents.</a:t>
            </a:r>
          </a:p>
          <a:p>
            <a:pPr algn="just">
              <a:spcBef>
                <a:spcPts val="600"/>
              </a:spcBef>
            </a:pPr>
            <a:r>
              <a:rPr lang="en-US" sz="1200" b="1" dirty="0" smtClean="0">
                <a:latin typeface="Arial Narrow" panose="020B0606020202030204" pitchFamily="34" charset="0"/>
              </a:rPr>
              <a:t>2</a:t>
            </a:r>
            <a:r>
              <a:rPr lang="en-US" sz="1200" dirty="0" smtClean="0">
                <a:latin typeface="Arial Narrow" panose="020B0606020202030204" pitchFamily="34" charset="0"/>
              </a:rPr>
              <a:t>. </a:t>
            </a:r>
            <a:r>
              <a:rPr lang="en-US" sz="1200" dirty="0">
                <a:latin typeface="Arial Narrow" panose="020B0606020202030204" pitchFamily="34" charset="0"/>
              </a:rPr>
              <a:t>Each hex digit represents four binary digits and therefore is equal to a power of 2. The rightmost digit equals to 2</a:t>
            </a:r>
            <a:r>
              <a:rPr lang="en-US" sz="1200" baseline="30000" dirty="0">
                <a:latin typeface="Arial Narrow" panose="020B0606020202030204" pitchFamily="34" charset="0"/>
              </a:rPr>
              <a:t>0</a:t>
            </a:r>
            <a:r>
              <a:rPr lang="en-US" sz="1200" dirty="0">
                <a:latin typeface="Arial Narrow" panose="020B0606020202030204" pitchFamily="34" charset="0"/>
              </a:rPr>
              <a:t> (1), the next one equals to 2</a:t>
            </a:r>
            <a:r>
              <a:rPr lang="en-US" sz="1200" baseline="30000" dirty="0">
                <a:latin typeface="Arial Narrow" panose="020B0606020202030204" pitchFamily="34" charset="0"/>
              </a:rPr>
              <a:t>1</a:t>
            </a:r>
            <a:r>
              <a:rPr lang="en-US" sz="1200" dirty="0">
                <a:latin typeface="Arial Narrow" panose="020B0606020202030204" pitchFamily="34" charset="0"/>
              </a:rPr>
              <a:t> (2), the next one equals to 2</a:t>
            </a:r>
            <a:r>
              <a:rPr lang="en-US" sz="1200" baseline="30000" dirty="0">
                <a:latin typeface="Arial Narrow" panose="020B0606020202030204" pitchFamily="34" charset="0"/>
              </a:rPr>
              <a:t>2</a:t>
            </a:r>
            <a:r>
              <a:rPr lang="en-US" sz="1200" dirty="0">
                <a:latin typeface="Arial Narrow" panose="020B0606020202030204" pitchFamily="34" charset="0"/>
              </a:rPr>
              <a:t> (4) and the leftmost one equals to 2</a:t>
            </a:r>
            <a:r>
              <a:rPr lang="en-US" sz="1200" baseline="30000" dirty="0">
                <a:latin typeface="Arial Narrow" panose="020B0606020202030204" pitchFamily="34" charset="0"/>
              </a:rPr>
              <a:t>3</a:t>
            </a:r>
            <a:r>
              <a:rPr lang="en-US" sz="1200" dirty="0">
                <a:latin typeface="Arial Narrow" panose="020B0606020202030204" pitchFamily="34" charset="0"/>
              </a:rPr>
              <a:t> (8). Write these numbers (8, 4, 2 and 1) below the hex values.</a:t>
            </a:r>
          </a:p>
          <a:p>
            <a:pPr algn="just">
              <a:spcBef>
                <a:spcPts val="600"/>
              </a:spcBef>
            </a:pPr>
            <a:r>
              <a:rPr lang="en-US" sz="1200" b="1" dirty="0" smtClean="0">
                <a:latin typeface="Arial Narrow" panose="020B0606020202030204" pitchFamily="34" charset="0"/>
              </a:rPr>
              <a:t>3</a:t>
            </a:r>
            <a:r>
              <a:rPr lang="en-US" sz="1200" dirty="0" smtClean="0">
                <a:latin typeface="Arial Narrow" panose="020B0606020202030204" pitchFamily="34" charset="0"/>
              </a:rPr>
              <a:t>. </a:t>
            </a:r>
            <a:r>
              <a:rPr lang="en-US" sz="1200" dirty="0">
                <a:latin typeface="Arial Narrow" panose="020B0606020202030204" pitchFamily="34" charset="0"/>
              </a:rPr>
              <a:t>Determine which powers of two (8, 4, 2 or 1) sum up to your hex digits. For example, if one of your hex values is 10, this means 8 and 2 sum up to 10 (4 and 1 are not used). If your hex number is 2, only 2 is used; 8, 4 and 1 are not.</a:t>
            </a:r>
          </a:p>
          <a:p>
            <a:pPr algn="just">
              <a:spcBef>
                <a:spcPts val="600"/>
              </a:spcBef>
            </a:pPr>
            <a:r>
              <a:rPr lang="en-US" sz="1200" b="1" dirty="0" smtClean="0">
                <a:latin typeface="Arial Narrow" panose="020B0606020202030204" pitchFamily="34" charset="0"/>
              </a:rPr>
              <a:t>4</a:t>
            </a:r>
            <a:r>
              <a:rPr lang="en-US" sz="1200" dirty="0" smtClean="0">
                <a:latin typeface="Arial Narrow" panose="020B0606020202030204" pitchFamily="34" charset="0"/>
              </a:rPr>
              <a:t>. </a:t>
            </a:r>
            <a:r>
              <a:rPr lang="en-US" sz="1200" dirty="0">
                <a:latin typeface="Arial Narrow" panose="020B0606020202030204" pitchFamily="34" charset="0"/>
              </a:rPr>
              <a:t>Write down 1 below those 8, 4, 2 and 1’s that are used. Write down 0 below those that are not used.</a:t>
            </a:r>
          </a:p>
          <a:p>
            <a:pPr algn="just">
              <a:spcBef>
                <a:spcPts val="600"/>
              </a:spcBef>
            </a:pPr>
            <a:r>
              <a:rPr lang="en-US" sz="1200" b="1" dirty="0" smtClean="0">
                <a:latin typeface="Arial Narrow" panose="020B0606020202030204" pitchFamily="34" charset="0"/>
              </a:rPr>
              <a:t>5</a:t>
            </a:r>
            <a:r>
              <a:rPr lang="en-US" sz="1200" dirty="0" smtClean="0">
                <a:latin typeface="Arial Narrow" panose="020B0606020202030204" pitchFamily="34" charset="0"/>
              </a:rPr>
              <a:t>. </a:t>
            </a:r>
            <a:r>
              <a:rPr lang="en-US" sz="1200" dirty="0">
                <a:latin typeface="Arial Narrow" panose="020B0606020202030204" pitchFamily="34" charset="0"/>
              </a:rPr>
              <a:t>Read the 1’s and 0’s from left to right to get the binary equivalent of the given hex number.</a:t>
            </a:r>
          </a:p>
          <a:p>
            <a:pPr algn="l"/>
            <a:endParaRPr lang="en-US" dirty="0"/>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Narrow" panose="020B0606020202030204" pitchFamily="34" charset="0"/>
              </a:rPr>
              <a:t>Hexadecimal to Binary</a:t>
            </a:r>
            <a:endParaRPr lang="en-US" dirty="0"/>
          </a:p>
        </p:txBody>
      </p:sp>
      <p:sp>
        <p:nvSpPr>
          <p:cNvPr id="8" name="순서도: 지연 98">
            <a:extLst>
              <a:ext uri="{FF2B5EF4-FFF2-40B4-BE49-F238E27FC236}">
                <a16:creationId xmlns:a16="http://schemas.microsoft.com/office/drawing/2014/main" xmlns="" id="{CE9D01EF-8EA6-4F1F-A31B-8DA141240824}"/>
              </a:ext>
            </a:extLst>
          </p:cNvPr>
          <p:cNvSpPr/>
          <p:nvPr/>
        </p:nvSpPr>
        <p:spPr>
          <a:xfrm>
            <a:off x="1606109" y="3321661"/>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a:solidFill>
                  <a:schemeClr val="bg1"/>
                </a:solidFill>
                <a:latin typeface="Arial Narrow" panose="020B0606020202030204" pitchFamily="34" charset="0"/>
              </a:rPr>
              <a:t>01.</a:t>
            </a:r>
            <a:endParaRPr lang="ko-KR" altLang="en-US" sz="1200" b="1" dirty="0">
              <a:solidFill>
                <a:schemeClr val="bg1"/>
              </a:solidFill>
              <a:latin typeface="Arial Narrow" panose="020B0606020202030204" pitchFamily="34" charset="0"/>
            </a:endParaRPr>
          </a:p>
        </p:txBody>
      </p:sp>
      <p:sp>
        <p:nvSpPr>
          <p:cNvPr id="9" name="TextBox 8">
            <a:extLst>
              <a:ext uri="{FF2B5EF4-FFF2-40B4-BE49-F238E27FC236}">
                <a16:creationId xmlns:a16="http://schemas.microsoft.com/office/drawing/2014/main" xmlns="" id="{384D30F6-78B7-4132-B616-E9CD41BA1568}"/>
              </a:ext>
            </a:extLst>
          </p:cNvPr>
          <p:cNvSpPr txBox="1"/>
          <p:nvPr/>
        </p:nvSpPr>
        <p:spPr>
          <a:xfrm>
            <a:off x="939167" y="3466849"/>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1" name="순서도: 지연 98">
            <a:extLst>
              <a:ext uri="{FF2B5EF4-FFF2-40B4-BE49-F238E27FC236}">
                <a16:creationId xmlns:a16="http://schemas.microsoft.com/office/drawing/2014/main" xmlns="" id="{CE9D01EF-8EA6-4F1F-A31B-8DA141240824}"/>
              </a:ext>
            </a:extLst>
          </p:cNvPr>
          <p:cNvSpPr/>
          <p:nvPr/>
        </p:nvSpPr>
        <p:spPr>
          <a:xfrm>
            <a:off x="1606109" y="3982260"/>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02.</a:t>
            </a:r>
            <a:endParaRPr lang="ko-KR" altLang="en-US" sz="1200" b="1" dirty="0">
              <a:solidFill>
                <a:schemeClr val="bg1"/>
              </a:solidFill>
              <a:latin typeface="Arial Narrow" panose="020B0606020202030204" pitchFamily="34" charset="0"/>
            </a:endParaRPr>
          </a:p>
        </p:txBody>
      </p:sp>
      <p:sp>
        <p:nvSpPr>
          <p:cNvPr id="12" name="TextBox 11">
            <a:extLst>
              <a:ext uri="{FF2B5EF4-FFF2-40B4-BE49-F238E27FC236}">
                <a16:creationId xmlns:a16="http://schemas.microsoft.com/office/drawing/2014/main" xmlns="" id="{384D30F6-78B7-4132-B616-E9CD41BA1568}"/>
              </a:ext>
            </a:extLst>
          </p:cNvPr>
          <p:cNvSpPr txBox="1"/>
          <p:nvPr/>
        </p:nvSpPr>
        <p:spPr>
          <a:xfrm>
            <a:off x="939167" y="4127448"/>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4" name="순서도: 지연 98">
            <a:extLst>
              <a:ext uri="{FF2B5EF4-FFF2-40B4-BE49-F238E27FC236}">
                <a16:creationId xmlns:a16="http://schemas.microsoft.com/office/drawing/2014/main" xmlns="" id="{CE9D01EF-8EA6-4F1F-A31B-8DA141240824}"/>
              </a:ext>
            </a:extLst>
          </p:cNvPr>
          <p:cNvSpPr/>
          <p:nvPr/>
        </p:nvSpPr>
        <p:spPr>
          <a:xfrm>
            <a:off x="1606109" y="4642859"/>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03.</a:t>
            </a:r>
            <a:endParaRPr lang="ko-KR" altLang="en-US" sz="1200" b="1" dirty="0">
              <a:solidFill>
                <a:schemeClr val="bg1"/>
              </a:solidFill>
              <a:latin typeface="Arial Narrow" panose="020B0606020202030204" pitchFamily="34" charset="0"/>
            </a:endParaRPr>
          </a:p>
        </p:txBody>
      </p:sp>
      <p:sp>
        <p:nvSpPr>
          <p:cNvPr id="15" name="TextBox 14">
            <a:extLst>
              <a:ext uri="{FF2B5EF4-FFF2-40B4-BE49-F238E27FC236}">
                <a16:creationId xmlns:a16="http://schemas.microsoft.com/office/drawing/2014/main" xmlns="" id="{384D30F6-78B7-4132-B616-E9CD41BA1568}"/>
              </a:ext>
            </a:extLst>
          </p:cNvPr>
          <p:cNvSpPr txBox="1"/>
          <p:nvPr/>
        </p:nvSpPr>
        <p:spPr>
          <a:xfrm>
            <a:off x="939167" y="4788047"/>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0" name="순서도: 지연 98">
            <a:extLst>
              <a:ext uri="{FF2B5EF4-FFF2-40B4-BE49-F238E27FC236}">
                <a16:creationId xmlns:a16="http://schemas.microsoft.com/office/drawing/2014/main" xmlns="" id="{CE9D01EF-8EA6-4F1F-A31B-8DA141240824}"/>
              </a:ext>
            </a:extLst>
          </p:cNvPr>
          <p:cNvSpPr/>
          <p:nvPr/>
        </p:nvSpPr>
        <p:spPr>
          <a:xfrm>
            <a:off x="1606109" y="5964057"/>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05.</a:t>
            </a:r>
            <a:endParaRPr lang="ko-KR" altLang="en-US" sz="1200" b="1" dirty="0">
              <a:solidFill>
                <a:schemeClr val="bg1"/>
              </a:solidFill>
              <a:latin typeface="Arial Narrow" panose="020B0606020202030204" pitchFamily="34" charset="0"/>
            </a:endParaRPr>
          </a:p>
        </p:txBody>
      </p:sp>
      <p:sp>
        <p:nvSpPr>
          <p:cNvPr id="21" name="TextBox 20">
            <a:extLst>
              <a:ext uri="{FF2B5EF4-FFF2-40B4-BE49-F238E27FC236}">
                <a16:creationId xmlns:a16="http://schemas.microsoft.com/office/drawing/2014/main" xmlns="" id="{384D30F6-78B7-4132-B616-E9CD41BA1568}"/>
              </a:ext>
            </a:extLst>
          </p:cNvPr>
          <p:cNvSpPr txBox="1"/>
          <p:nvPr/>
        </p:nvSpPr>
        <p:spPr>
          <a:xfrm>
            <a:off x="939167" y="6109245"/>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632938"/>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89884" y="291159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(4FA)</a:t>
            </a:r>
            <a:r>
              <a:rPr lang="en-US" sz="1200" b="1" baseline="-25000" dirty="0" smtClean="0">
                <a:latin typeface="Arial Narrow" panose="020B0606020202030204" pitchFamily="34" charset="0"/>
              </a:rPr>
              <a:t>16</a:t>
            </a:r>
            <a:r>
              <a:rPr lang="en-US" sz="1200" b="1" dirty="0" smtClean="0">
                <a:latin typeface="Arial Narrow" panose="020B0606020202030204" pitchFamily="34" charset="0"/>
              </a:rPr>
              <a:t> = (?)</a:t>
            </a:r>
            <a:r>
              <a:rPr lang="en-US" sz="1200" b="1" baseline="-25000" dirty="0">
                <a:latin typeface="Arial Narrow" panose="020B0606020202030204" pitchFamily="34" charset="0"/>
              </a:rPr>
              <a:t>2</a:t>
            </a:r>
          </a:p>
        </p:txBody>
      </p:sp>
      <p:graphicFrame>
        <p:nvGraphicFramePr>
          <p:cNvPr id="23" name="Table 22"/>
          <p:cNvGraphicFramePr>
            <a:graphicFrameLocks noGrp="1"/>
          </p:cNvGraphicFramePr>
          <p:nvPr>
            <p:extLst>
              <p:ext uri="{D42A27DB-BD31-4B8C-83A1-F6EECF244321}">
                <p14:modId xmlns:p14="http://schemas.microsoft.com/office/powerpoint/2010/main" val="364240016"/>
              </p:ext>
            </p:extLst>
          </p:nvPr>
        </p:nvGraphicFramePr>
        <p:xfrm>
          <a:off x="2257661" y="3321662"/>
          <a:ext cx="5011674" cy="3072972"/>
        </p:xfrm>
        <a:graphic>
          <a:graphicData uri="http://schemas.openxmlformats.org/drawingml/2006/table">
            <a:tbl>
              <a:tblPr firstRow="1" bandRow="1">
                <a:tableStyleId>{5C22544A-7EE6-4342-B048-85BDC9FD1C3A}</a:tableStyleId>
              </a:tblPr>
              <a:tblGrid>
                <a:gridCol w="821436"/>
                <a:gridCol w="1412748"/>
                <a:gridCol w="1426464"/>
                <a:gridCol w="1351026"/>
              </a:tblGrid>
              <a:tr h="270293">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4</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F</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7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4</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15</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10</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8 4 2 1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81913">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8 </a:t>
                      </a:r>
                      <a:r>
                        <a:rPr lang="en-US" sz="1200" b="1" dirty="0" smtClean="0">
                          <a:solidFill>
                            <a:srgbClr val="FF0000"/>
                          </a:solidFill>
                          <a:latin typeface="Arial Narrow" panose="020B0606020202030204" pitchFamily="34" charset="0"/>
                        </a:rPr>
                        <a:t>4 </a:t>
                      </a:r>
                      <a:r>
                        <a:rPr lang="en-US" sz="1200" dirty="0" smtClean="0">
                          <a:latin typeface="Arial Narrow" panose="020B0606020202030204" pitchFamily="34" charset="0"/>
                        </a:rPr>
                        <a:t>2 1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8 4 2 1</a:t>
                      </a:r>
                      <a:endParaRPr lang="en-US" sz="1200" b="1" dirty="0">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a:t>
                      </a:r>
                      <a:r>
                        <a:rPr lang="en-US" sz="1200" dirty="0" smtClean="0">
                          <a:latin typeface="Arial Narrow" panose="020B0606020202030204" pitchFamily="34" charset="0"/>
                        </a:rPr>
                        <a:t>4 </a:t>
                      </a:r>
                      <a:r>
                        <a:rPr lang="en-US" sz="1200" b="1" kern="1200" dirty="0" smtClean="0">
                          <a:solidFill>
                            <a:srgbClr val="FF0000"/>
                          </a:solidFill>
                          <a:latin typeface="Arial Narrow" panose="020B0606020202030204" pitchFamily="34" charset="0"/>
                          <a:ea typeface="+mn-ea"/>
                          <a:cs typeface="+mn-cs"/>
                        </a:rPr>
                        <a:t>2 </a:t>
                      </a: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026">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(4 = 4) </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(15 = 8+4+2+1)</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latin typeface="Arial Narrow" panose="020B0606020202030204" pitchFamily="34" charset="0"/>
                        </a:rPr>
                        <a:t>(10</a:t>
                      </a:r>
                      <a:r>
                        <a:rPr lang="en-US" sz="1200" baseline="0" dirty="0" smtClean="0">
                          <a:latin typeface="Arial Narrow" panose="020B0606020202030204" pitchFamily="34" charset="0"/>
                        </a:rPr>
                        <a:t> = 8+2)</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0100</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1111</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dirty="0" smtClean="0">
                          <a:latin typeface="Arial Narrow" panose="020B0606020202030204" pitchFamily="34" charset="0"/>
                        </a:rPr>
                        <a:t>1010</a:t>
                      </a:r>
                      <a:endParaRPr lang="en-US" sz="12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200" dirty="0" smtClean="0">
                          <a:latin typeface="Arial Narrow" panose="020B0606020202030204" pitchFamily="34" charset="0"/>
                        </a:rPr>
                        <a:t>(4FA)</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 (10011111010)</a:t>
                      </a:r>
                      <a:r>
                        <a:rPr lang="en-US" sz="1200" baseline="-25000" dirty="0" smtClean="0">
                          <a:latin typeface="Arial Narrow" panose="020B0606020202030204" pitchFamily="34" charset="0"/>
                        </a:rPr>
                        <a:t>2</a:t>
                      </a:r>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80248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DDD5DAE-49A1-4814-A2C0-857B1A97878B}" type="slidenum">
              <a:rPr lang="en-US" smtClean="0">
                <a:latin typeface="Arial Narrow" panose="020B0606020202030204" pitchFamily="34" charset="0"/>
              </a:rPr>
              <a:t>11</a:t>
            </a:fld>
            <a:endParaRPr lang="en-US">
              <a:latin typeface="Arial Narrow" panose="020B0606020202030204" pitchFamily="34" charset="0"/>
            </a:endParaRPr>
          </a:p>
        </p:txBody>
      </p:sp>
      <p:sp>
        <p:nvSpPr>
          <p:cNvPr id="3" name="TextBox 2"/>
          <p:cNvSpPr txBox="1"/>
          <p:nvPr/>
        </p:nvSpPr>
        <p:spPr>
          <a:xfrm>
            <a:off x="1467929" y="3110182"/>
            <a:ext cx="2749670" cy="276999"/>
          </a:xfrm>
          <a:prstGeom prst="rect">
            <a:avLst/>
          </a:prstGeom>
          <a:noFill/>
        </p:spPr>
        <p:txBody>
          <a:bodyPr wrap="square" rtlCol="0">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11001011)</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CB)</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4" name="Rectangle 3"/>
          <p:cNvSpPr/>
          <p:nvPr/>
        </p:nvSpPr>
        <p:spPr>
          <a:xfrm>
            <a:off x="5896049" y="3041602"/>
            <a:ext cx="1327158" cy="276999"/>
          </a:xfrm>
          <a:prstGeom prst="rect">
            <a:avLst/>
          </a:prstGeom>
        </p:spPr>
        <p:txBody>
          <a:bodyPr wrap="none">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11100110)</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E6)</a:t>
            </a:r>
            <a:r>
              <a:rPr lang="en-US"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pic>
        <p:nvPicPr>
          <p:cNvPr id="12"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
        <p:nvSpPr>
          <p:cNvPr id="13" name="Title 13"/>
          <p:cNvSpPr txBox="1">
            <a:spLocks/>
          </p:cNvSpPr>
          <p:nvPr/>
        </p:nvSpPr>
        <p:spPr>
          <a:xfrm>
            <a:off x="628650" y="365126"/>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Decimal to other number systems</a:t>
            </a:r>
            <a:endParaRPr lang="en-US" sz="1200" dirty="0">
              <a:latin typeface="Arial Narrow" panose="020B0606020202030204" pitchFamily="34" charset="0"/>
            </a:endParaRPr>
          </a:p>
        </p:txBody>
      </p:sp>
      <p:graphicFrame>
        <p:nvGraphicFramePr>
          <p:cNvPr id="14" name="Content Placeholder 4"/>
          <p:cNvGraphicFramePr>
            <a:graphicFrameLocks/>
          </p:cNvGraphicFramePr>
          <p:nvPr>
            <p:extLst>
              <p:ext uri="{D42A27DB-BD31-4B8C-83A1-F6EECF244321}">
                <p14:modId xmlns:p14="http://schemas.microsoft.com/office/powerpoint/2010/main" val="3756155500"/>
              </p:ext>
            </p:extLst>
          </p:nvPr>
        </p:nvGraphicFramePr>
        <p:xfrm>
          <a:off x="697230" y="1854277"/>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Binary </a:t>
                      </a:r>
                      <a:endParaRPr lang="en-US" sz="1100" dirty="0" smtClean="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79155112"/>
              </p:ext>
            </p:extLst>
          </p:nvPr>
        </p:nvGraphicFramePr>
        <p:xfrm>
          <a:off x="697229" y="2446581"/>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5</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017278031"/>
              </p:ext>
            </p:extLst>
          </p:nvPr>
        </p:nvGraphicFramePr>
        <p:xfrm>
          <a:off x="4859062" y="1853415"/>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69257792"/>
              </p:ext>
            </p:extLst>
          </p:nvPr>
        </p:nvGraphicFramePr>
        <p:xfrm>
          <a:off x="4865080" y="2444933"/>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C</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2</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20" name="Content Placeholder 4"/>
          <p:cNvGraphicFramePr>
            <a:graphicFrameLocks/>
          </p:cNvGraphicFramePr>
          <p:nvPr>
            <p:extLst>
              <p:ext uri="{D42A27DB-BD31-4B8C-83A1-F6EECF244321}">
                <p14:modId xmlns:p14="http://schemas.microsoft.com/office/powerpoint/2010/main" val="2182771044"/>
              </p:ext>
            </p:extLst>
          </p:nvPr>
        </p:nvGraphicFramePr>
        <p:xfrm>
          <a:off x="681990" y="3708153"/>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118208503"/>
              </p:ext>
            </p:extLst>
          </p:nvPr>
        </p:nvGraphicFramePr>
        <p:xfrm>
          <a:off x="681990" y="4293870"/>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5</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048775099"/>
              </p:ext>
            </p:extLst>
          </p:nvPr>
        </p:nvGraphicFramePr>
        <p:xfrm>
          <a:off x="4834336" y="3698930"/>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dirty="0" smtClean="0">
                          <a:latin typeface="Arial Narrow" panose="020B0606020202030204" pitchFamily="34" charset="0"/>
                        </a:rPr>
                        <a:t>Binary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412892305"/>
              </p:ext>
            </p:extLst>
          </p:nvPr>
        </p:nvGraphicFramePr>
        <p:xfrm>
          <a:off x="4834336" y="4281678"/>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C</a:t>
                      </a:r>
                      <a:endParaRPr lang="en-US" sz="1200" dirty="0">
                        <a:solidFill>
                          <a:schemeClr val="tx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2</a:t>
                      </a:r>
                      <a:endParaRPr lang="en-US" sz="1200" dirty="0">
                        <a:solidFill>
                          <a:schemeClr val="bg1"/>
                        </a:solidFill>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dirty="0" smtClean="0">
                          <a:latin typeface="Arial Narrow" panose="020B0606020202030204" pitchFamily="34" charset="0"/>
                        </a:rPr>
                        <a:t>Hexadecimal</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24" name="TextBox 23"/>
          <p:cNvSpPr txBox="1"/>
          <p:nvPr/>
        </p:nvSpPr>
        <p:spPr>
          <a:xfrm>
            <a:off x="1642039" y="4922189"/>
            <a:ext cx="2749670" cy="276999"/>
          </a:xfrm>
          <a:prstGeom prst="rect">
            <a:avLst/>
          </a:prstGeom>
          <a:noFill/>
        </p:spPr>
        <p:txBody>
          <a:bodyPr wrap="square" rtlCol="0">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D5)</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(11010101)</a:t>
            </a:r>
            <a:r>
              <a:rPr lang="en-US" sz="1200" baseline="-25000" dirty="0" smtClean="0">
                <a:latin typeface="Arial Narrow" panose="020B0606020202030204" pitchFamily="34" charset="0"/>
              </a:rPr>
              <a:t>2</a:t>
            </a:r>
            <a:r>
              <a:rPr lang="en-US" sz="1200" dirty="0" smtClean="0">
                <a:latin typeface="Arial Narrow" panose="020B0606020202030204" pitchFamily="34" charset="0"/>
              </a:rPr>
              <a:t> </a:t>
            </a:r>
            <a:endParaRPr lang="en-US" sz="1200" dirty="0">
              <a:latin typeface="Arial Narrow" panose="020B0606020202030204" pitchFamily="34" charset="0"/>
            </a:endParaRPr>
          </a:p>
        </p:txBody>
      </p:sp>
      <p:sp>
        <p:nvSpPr>
          <p:cNvPr id="25" name="TextBox 24"/>
          <p:cNvSpPr txBox="1"/>
          <p:nvPr/>
        </p:nvSpPr>
        <p:spPr>
          <a:xfrm>
            <a:off x="6015055" y="4922189"/>
            <a:ext cx="2749670" cy="276999"/>
          </a:xfrm>
          <a:prstGeom prst="rect">
            <a:avLst/>
          </a:prstGeom>
          <a:noFill/>
        </p:spPr>
        <p:txBody>
          <a:bodyPr wrap="square" rtlCol="0">
            <a:spAutoFit/>
          </a:bodyPr>
          <a:lstStyle/>
          <a:p>
            <a:r>
              <a:rPr lang="en-US" sz="1200" dirty="0">
                <a:latin typeface="Arial Narrow" panose="020B0606020202030204" pitchFamily="34" charset="0"/>
              </a:rPr>
              <a:t>(</a:t>
            </a:r>
            <a:r>
              <a:rPr lang="en-US" sz="1200" dirty="0" smtClean="0">
                <a:latin typeface="Arial Narrow" panose="020B0606020202030204" pitchFamily="34" charset="0"/>
              </a:rPr>
              <a:t>C2)</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a:t>
            </a:r>
            <a:r>
              <a:rPr lang="en-US" sz="1200" dirty="0">
                <a:latin typeface="Arial Narrow" panose="020B0606020202030204" pitchFamily="34" charset="0"/>
              </a:rPr>
              <a:t>= </a:t>
            </a:r>
            <a:r>
              <a:rPr lang="en-US" sz="1200" dirty="0" smtClean="0">
                <a:latin typeface="Arial Narrow" panose="020B0606020202030204" pitchFamily="34" charset="0"/>
              </a:rPr>
              <a:t>(11000010)</a:t>
            </a:r>
            <a:r>
              <a:rPr lang="en-US"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Tree>
    <p:extLst>
      <p:ext uri="{BB962C8B-B14F-4D97-AF65-F5344CB8AC3E}">
        <p14:creationId xmlns:p14="http://schemas.microsoft.com/office/powerpoint/2010/main" val="57999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DDD5DAE-49A1-4814-A2C0-857B1A97878B}" type="slidenum">
              <a:rPr lang="en-US" smtClean="0">
                <a:latin typeface="Arial Narrow" panose="020B0606020202030204" pitchFamily="34" charset="0"/>
              </a:rPr>
              <a:t>12</a:t>
            </a:fld>
            <a:endParaRPr lang="en-US">
              <a:latin typeface="Arial Narrow" panose="020B0606020202030204" pitchFamily="34" charset="0"/>
            </a:endParaRPr>
          </a:p>
        </p:txBody>
      </p:sp>
      <p:pic>
        <p:nvPicPr>
          <p:cNvPr id="12"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
        <p:nvSpPr>
          <p:cNvPr id="13" name="Title 13"/>
          <p:cNvSpPr txBox="1">
            <a:spLocks/>
          </p:cNvSpPr>
          <p:nvPr/>
        </p:nvSpPr>
        <p:spPr>
          <a:xfrm>
            <a:off x="628650" y="365126"/>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err="1" smtClean="0">
                <a:latin typeface="Arial Narrow" panose="020B0606020202030204" pitchFamily="34" charset="0"/>
              </a:rPr>
              <a:t>Phần</a:t>
            </a:r>
            <a:r>
              <a:rPr lang="en-US" sz="1200" dirty="0" smtClean="0">
                <a:latin typeface="Arial Narrow" panose="020B0606020202030204" pitchFamily="34" charset="0"/>
              </a:rPr>
              <a:t> </a:t>
            </a:r>
            <a:r>
              <a:rPr lang="en-US" sz="1200" dirty="0" err="1" smtClean="0">
                <a:latin typeface="Arial Narrow" panose="020B0606020202030204" pitchFamily="34" charset="0"/>
              </a:rPr>
              <a:t>thập</a:t>
            </a:r>
            <a:r>
              <a:rPr lang="en-US" sz="1200" dirty="0" smtClean="0">
                <a:latin typeface="Arial Narrow" panose="020B0606020202030204" pitchFamily="34" charset="0"/>
              </a:rPr>
              <a:t> </a:t>
            </a:r>
            <a:r>
              <a:rPr lang="en-US" sz="1200" dirty="0" err="1" smtClean="0">
                <a:latin typeface="Arial Narrow" panose="020B0606020202030204" pitchFamily="34" charset="0"/>
              </a:rPr>
              <a:t>phân</a:t>
            </a:r>
            <a:endParaRPr lang="en-US" sz="1200" dirty="0">
              <a:latin typeface="Arial Narrow" panose="020B0606020202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58416448"/>
              </p:ext>
            </p:extLst>
          </p:nvPr>
        </p:nvGraphicFramePr>
        <p:xfrm>
          <a:off x="920454" y="963749"/>
          <a:ext cx="7400586" cy="1891211"/>
        </p:xfrm>
        <a:graphic>
          <a:graphicData uri="http://schemas.openxmlformats.org/drawingml/2006/table">
            <a:tbl>
              <a:tblPr firstRow="1" bandRow="1">
                <a:tableStyleId>{5C22544A-7EE6-4342-B048-85BDC9FD1C3A}</a:tableStyleId>
              </a:tblPr>
              <a:tblGrid>
                <a:gridCol w="2466862"/>
                <a:gridCol w="2466862"/>
                <a:gridCol w="2466862"/>
              </a:tblGrid>
              <a:tr h="333116">
                <a:tc>
                  <a:txBody>
                    <a:bodyPr/>
                    <a:lstStyle/>
                    <a:p>
                      <a:pPr algn="ctr"/>
                      <a:r>
                        <a:rPr lang="en-US" sz="1400" dirty="0" smtClean="0">
                          <a:solidFill>
                            <a:schemeClr val="tx1"/>
                          </a:solidFill>
                          <a:latin typeface="Arial Narrow" panose="020B0606020202030204" pitchFamily="34" charset="0"/>
                        </a:rPr>
                        <a:t>Decimal</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Binary</a:t>
                      </a:r>
                      <a:r>
                        <a:rPr lang="en-US" sz="1400" baseline="0" dirty="0" smtClean="0">
                          <a:solidFill>
                            <a:schemeClr val="tx1"/>
                          </a:solidFill>
                          <a:latin typeface="Arial Narrow" panose="020B0606020202030204" pitchFamily="34" charset="0"/>
                        </a:rPr>
                        <a:t> </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Hexadecimal</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ial Narrow" panose="020B0606020202030204" pitchFamily="34" charset="0"/>
                        </a:rPr>
                        <a:t>0.71875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ial Narrow" panose="020B0606020202030204" pitchFamily="34" charset="0"/>
                        </a:rPr>
                        <a:t>(</a:t>
                      </a:r>
                      <a:r>
                        <a:rPr lang="en-GB" sz="1200" b="1" dirty="0" smtClean="0">
                          <a:solidFill>
                            <a:srgbClr val="FF0000"/>
                          </a:solidFill>
                          <a:latin typeface="Arial Narrow" panose="020B0606020202030204" pitchFamily="34" charset="0"/>
                        </a:rPr>
                        <a:t>1</a:t>
                      </a:r>
                      <a:r>
                        <a:rPr lang="en-GB" sz="1200" dirty="0" smtClean="0">
                          <a:latin typeface="Arial Narrow" panose="020B0606020202030204" pitchFamily="34" charset="0"/>
                        </a:rPr>
                        <a:t>.2</a:t>
                      </a:r>
                      <a:r>
                        <a:rPr lang="en-GB" sz="1200" baseline="30000" dirty="0" smtClean="0">
                          <a:latin typeface="Arial Narrow" panose="020B0606020202030204" pitchFamily="34" charset="0"/>
                        </a:rPr>
                        <a:t>-1</a:t>
                      </a:r>
                      <a:r>
                        <a:rPr lang="en-US" sz="1200" baseline="0" dirty="0" smtClean="0">
                          <a:solidFill>
                            <a:schemeClr val="tx1"/>
                          </a:solidFill>
                          <a:latin typeface="Arial Narrow" panose="020B0606020202030204" pitchFamily="34" charset="0"/>
                        </a:rPr>
                        <a:t> + </a:t>
                      </a:r>
                      <a:r>
                        <a:rPr lang="en-GB" sz="1200" b="1" dirty="0" smtClean="0">
                          <a:solidFill>
                            <a:srgbClr val="FF0000"/>
                          </a:solidFill>
                          <a:latin typeface="Arial Narrow" panose="020B0606020202030204" pitchFamily="34" charset="0"/>
                        </a:rPr>
                        <a:t>0</a:t>
                      </a:r>
                      <a:r>
                        <a:rPr lang="en-GB" sz="1200" dirty="0" smtClean="0">
                          <a:latin typeface="Arial Narrow" panose="020B0606020202030204" pitchFamily="34" charset="0"/>
                        </a:rPr>
                        <a:t>.2</a:t>
                      </a:r>
                      <a:r>
                        <a:rPr lang="en-GB" sz="1200" baseline="30000" dirty="0" smtClean="0">
                          <a:latin typeface="Arial Narrow" panose="020B0606020202030204" pitchFamily="34" charset="0"/>
                        </a:rPr>
                        <a:t>-2 </a:t>
                      </a:r>
                      <a:r>
                        <a:rPr lang="en-US" sz="1200" baseline="0" dirty="0" smtClean="0">
                          <a:solidFill>
                            <a:schemeClr val="tx1"/>
                          </a:solidFill>
                          <a:latin typeface="Arial Narrow" panose="020B0606020202030204" pitchFamily="34" charset="0"/>
                        </a:rPr>
                        <a:t>+</a:t>
                      </a:r>
                      <a:r>
                        <a:rPr lang="en-GB" sz="1200" baseline="30000" dirty="0" smtClean="0">
                          <a:latin typeface="Arial Narrow" panose="020B0606020202030204" pitchFamily="34" charset="0"/>
                        </a:rPr>
                        <a:t>  </a:t>
                      </a:r>
                      <a:r>
                        <a:rPr lang="en-GB" sz="1200" b="1" baseline="0" dirty="0" smtClean="0">
                          <a:solidFill>
                            <a:srgbClr val="FF0000"/>
                          </a:solidFill>
                          <a:latin typeface="Arial Narrow" panose="020B0606020202030204" pitchFamily="34" charset="0"/>
                        </a:rPr>
                        <a:t>1</a:t>
                      </a:r>
                      <a:r>
                        <a:rPr lang="en-GB" sz="1200" dirty="0" smtClean="0">
                          <a:latin typeface="Arial Narrow" panose="020B0606020202030204" pitchFamily="34" charset="0"/>
                        </a:rPr>
                        <a:t>.2</a:t>
                      </a:r>
                      <a:r>
                        <a:rPr lang="en-GB" sz="1200" baseline="30000" dirty="0" smtClean="0">
                          <a:latin typeface="Arial Narrow" panose="020B0606020202030204" pitchFamily="34" charset="0"/>
                        </a:rPr>
                        <a:t>-3</a:t>
                      </a:r>
                      <a:r>
                        <a:rPr lang="en-US" sz="1200" baseline="30000" dirty="0" smtClean="0">
                          <a:latin typeface="Arial Narrow" panose="020B0606020202030204" pitchFamily="34" charset="0"/>
                        </a:rPr>
                        <a:t> </a:t>
                      </a:r>
                      <a:r>
                        <a:rPr lang="en-US" sz="1200" baseline="0" dirty="0" smtClean="0">
                          <a:solidFill>
                            <a:schemeClr val="tx1"/>
                          </a:solidFill>
                          <a:latin typeface="Arial Narrow" panose="020B0606020202030204" pitchFamily="34" charset="0"/>
                        </a:rPr>
                        <a:t>+ </a:t>
                      </a:r>
                      <a:r>
                        <a:rPr lang="en-GB" sz="1200" b="1" dirty="0" smtClean="0">
                          <a:solidFill>
                            <a:srgbClr val="FF0000"/>
                          </a:solidFill>
                          <a:latin typeface="Arial Narrow" panose="020B0606020202030204" pitchFamily="34" charset="0"/>
                        </a:rPr>
                        <a:t>1</a:t>
                      </a:r>
                      <a:r>
                        <a:rPr lang="en-GB" sz="1200" dirty="0" smtClean="0">
                          <a:latin typeface="Arial Narrow" panose="020B0606020202030204" pitchFamily="34" charset="0"/>
                        </a:rPr>
                        <a:t>.2</a:t>
                      </a:r>
                      <a:r>
                        <a:rPr lang="en-GB" sz="1200" baseline="30000" dirty="0" smtClean="0">
                          <a:latin typeface="Arial Narrow" panose="020B0606020202030204" pitchFamily="34" charset="0"/>
                        </a:rPr>
                        <a:t>-4 </a:t>
                      </a:r>
                      <a:r>
                        <a:rPr lang="en-US" sz="1200" baseline="0" dirty="0" smtClean="0">
                          <a:solidFill>
                            <a:schemeClr val="tx1"/>
                          </a:solidFill>
                          <a:latin typeface="Arial Narrow" panose="020B0606020202030204" pitchFamily="34" charset="0"/>
                        </a:rPr>
                        <a:t>+ </a:t>
                      </a:r>
                      <a:r>
                        <a:rPr lang="en-GB" sz="1200" b="1" dirty="0" smtClean="0">
                          <a:solidFill>
                            <a:srgbClr val="FF0000"/>
                          </a:solidFill>
                          <a:latin typeface="Arial Narrow" panose="020B0606020202030204" pitchFamily="34" charset="0"/>
                        </a:rPr>
                        <a:t>1</a:t>
                      </a:r>
                      <a:r>
                        <a:rPr lang="en-GB" sz="1200" dirty="0" smtClean="0">
                          <a:latin typeface="Arial Narrow" panose="020B0606020202030204" pitchFamily="34" charset="0"/>
                        </a:rPr>
                        <a:t>.2</a:t>
                      </a:r>
                      <a:r>
                        <a:rPr lang="en-GB" sz="1200" baseline="30000" dirty="0" smtClean="0">
                          <a:latin typeface="Arial Narrow" panose="020B0606020202030204" pitchFamily="34" charset="0"/>
                        </a:rPr>
                        <a:t>-5</a:t>
                      </a:r>
                      <a:r>
                        <a:rPr lang="en-GB" sz="1200" baseline="0" dirty="0" smtClean="0">
                          <a:latin typeface="Arial Narrow" panose="020B0606020202030204" pitchFamily="34" charset="0"/>
                        </a:rPr>
                        <a:t> </a:t>
                      </a:r>
                      <a:r>
                        <a:rPr lang="en-US" sz="1200" baseline="0" dirty="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Arial Narrow" panose="020B0606020202030204" pitchFamily="34" charset="0"/>
                        </a:rPr>
                        <a:t>0.10111</a:t>
                      </a:r>
                      <a:endParaRPr lang="en-US" sz="12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Arial Narrow" panose="020B0606020202030204" pitchFamily="34" charset="0"/>
                        </a:rPr>
                        <a:t>0.B8</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Narrow" panose="020B0606020202030204" pitchFamily="34" charset="0"/>
                        </a:rPr>
                        <a:t>(</a:t>
                      </a:r>
                      <a:r>
                        <a:rPr lang="en-US" sz="1200" dirty="0" smtClean="0">
                          <a:solidFill>
                            <a:schemeClr val="tx1"/>
                          </a:solidFill>
                          <a:latin typeface="Arial Narrow" panose="020B0606020202030204" pitchFamily="34" charset="0"/>
                        </a:rPr>
                        <a:t>0.</a:t>
                      </a:r>
                      <a:r>
                        <a:rPr lang="en-US" sz="1200" b="1" dirty="0" smtClean="0">
                          <a:solidFill>
                            <a:schemeClr val="accent1">
                              <a:lumMod val="75000"/>
                            </a:schemeClr>
                          </a:solidFill>
                          <a:latin typeface="Arial Narrow" panose="020B0606020202030204" pitchFamily="34" charset="0"/>
                        </a:rPr>
                        <a:t>1010</a:t>
                      </a:r>
                      <a:r>
                        <a:rPr lang="en-US" sz="1200" b="1" dirty="0" smtClean="0">
                          <a:solidFill>
                            <a:srgbClr val="FF0000"/>
                          </a:solidFill>
                          <a:latin typeface="Arial Narrow" panose="020B0606020202030204" pitchFamily="34" charset="0"/>
                        </a:rPr>
                        <a:t>1000</a:t>
                      </a:r>
                      <a:r>
                        <a:rPr lang="en-US" sz="1200" dirty="0" smtClean="0">
                          <a:solidFill>
                            <a:schemeClr val="tx1"/>
                          </a:solidFill>
                          <a:latin typeface="Arial Narrow" panose="020B0606020202030204" pitchFamily="34" charset="0"/>
                        </a:rPr>
                        <a:t>)</a:t>
                      </a:r>
                      <a:endParaRPr lang="en-US" sz="12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ial Narrow" panose="020B0606020202030204" pitchFamily="34" charset="0"/>
                        </a:rPr>
                        <a:t>0.1012625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Arial Narrow" panose="020B0606020202030204" pitchFamily="34" charset="0"/>
                        </a:rPr>
                        <a:t>(</a:t>
                      </a:r>
                      <a:r>
                        <a:rPr lang="en-GB" sz="1200" b="1" dirty="0" smtClean="0">
                          <a:solidFill>
                            <a:srgbClr val="FF0000"/>
                          </a:solidFill>
                          <a:latin typeface="Arial Narrow" panose="020B0606020202030204" pitchFamily="34" charset="0"/>
                        </a:rPr>
                        <a:t>1</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-1</a:t>
                      </a:r>
                      <a:r>
                        <a:rPr lang="en-US" sz="1200" baseline="0" dirty="0" smtClean="0">
                          <a:solidFill>
                            <a:schemeClr val="tx1"/>
                          </a:solidFill>
                          <a:latin typeface="Arial Narrow" panose="020B0606020202030204" pitchFamily="34" charset="0"/>
                        </a:rPr>
                        <a:t> + </a:t>
                      </a:r>
                      <a:r>
                        <a:rPr lang="en-GB" sz="1200" b="1" baseline="0" dirty="0" smtClean="0">
                          <a:solidFill>
                            <a:srgbClr val="FF0000"/>
                          </a:solidFill>
                          <a:latin typeface="Arial Narrow" panose="020B0606020202030204" pitchFamily="34" charset="0"/>
                        </a:rPr>
                        <a:t>A</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-2 </a:t>
                      </a:r>
                      <a:r>
                        <a:rPr lang="en-US" sz="1200" baseline="0" dirty="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Arial Narrow" panose="020B0606020202030204" pitchFamily="34" charset="0"/>
                        </a:rPr>
                        <a:t>0.0001101</a:t>
                      </a:r>
                    </a:p>
                    <a:p>
                      <a:pPr algn="ctr"/>
                      <a:r>
                        <a:rPr lang="en-US" sz="1200" dirty="0" smtClean="0">
                          <a:solidFill>
                            <a:schemeClr val="tx1"/>
                          </a:solidFill>
                          <a:latin typeface="Arial Narrow" panose="020B0606020202030204" pitchFamily="34" charset="0"/>
                        </a:rPr>
                        <a:t>(</a:t>
                      </a:r>
                      <a:r>
                        <a:rPr lang="en-US" sz="1200" b="1" dirty="0" smtClean="0">
                          <a:solidFill>
                            <a:schemeClr val="tx1"/>
                          </a:solidFill>
                          <a:latin typeface="Arial Narrow" panose="020B0606020202030204" pitchFamily="34" charset="0"/>
                        </a:rPr>
                        <a:t>0.</a:t>
                      </a:r>
                      <a:r>
                        <a:rPr lang="en-US" sz="1200" b="1" dirty="0" smtClean="0">
                          <a:solidFill>
                            <a:schemeClr val="accent1">
                              <a:lumMod val="75000"/>
                            </a:schemeClr>
                          </a:solidFill>
                          <a:latin typeface="Arial Narrow" panose="020B0606020202030204" pitchFamily="34" charset="0"/>
                        </a:rPr>
                        <a:t>0001</a:t>
                      </a:r>
                      <a:r>
                        <a:rPr lang="en-US" sz="1200" b="1" dirty="0" smtClean="0">
                          <a:solidFill>
                            <a:srgbClr val="FF0000"/>
                          </a:solidFill>
                          <a:latin typeface="Arial Narrow" panose="020B0606020202030204" pitchFamily="34" charset="0"/>
                        </a:rPr>
                        <a:t>1010</a:t>
                      </a:r>
                      <a:r>
                        <a:rPr lang="en-US" sz="1200" dirty="0" smtClean="0">
                          <a:solidFill>
                            <a:schemeClr val="tx1"/>
                          </a:solidFill>
                          <a:latin typeface="Arial Narrow" panose="020B0606020202030204" pitchFamily="34" charset="0"/>
                        </a:rPr>
                        <a:t>)</a:t>
                      </a:r>
                      <a:endParaRPr lang="en-US" sz="12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Arial Narrow" panose="020B0606020202030204" pitchFamily="34" charset="0"/>
                        </a:rPr>
                        <a:t>0.1A</a:t>
                      </a:r>
                      <a:endParaRPr lang="en-US" sz="12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558747">
                <a:tc>
                  <a:txBody>
                    <a:bodyPr/>
                    <a:lstStyle/>
                    <a:p>
                      <a:pPr algn="ctr"/>
                      <a:r>
                        <a:rPr lang="en-US" sz="1200" dirty="0" smtClean="0">
                          <a:solidFill>
                            <a:schemeClr val="tx1"/>
                          </a:solidFill>
                          <a:latin typeface="Arial Narrow" panose="020B0606020202030204" pitchFamily="34" charset="0"/>
                        </a:rPr>
                        <a:t>0.75</a:t>
                      </a:r>
                      <a:endParaRPr lang="en-US" sz="12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i="0" kern="1200" dirty="0" smtClean="0">
                          <a:solidFill>
                            <a:schemeClr val="dk1"/>
                          </a:solidFill>
                          <a:effectLst/>
                          <a:latin typeface="Arial Narrow" panose="020B0606020202030204" pitchFamily="34" charset="0"/>
                          <a:ea typeface="+mn-ea"/>
                          <a:cs typeface="+mn-cs"/>
                        </a:rPr>
                        <a:t>0.11</a:t>
                      </a:r>
                    </a:p>
                    <a:p>
                      <a:pPr algn="ctr"/>
                      <a:r>
                        <a:rPr lang="en-US" sz="1200" b="0" i="0" kern="1200" dirty="0" smtClean="0">
                          <a:solidFill>
                            <a:schemeClr val="dk1"/>
                          </a:solidFill>
                          <a:effectLst/>
                          <a:latin typeface="Arial Narrow" panose="020B0606020202030204" pitchFamily="34" charset="0"/>
                          <a:ea typeface="+mn-ea"/>
                          <a:cs typeface="+mn-cs"/>
                        </a:rPr>
                        <a:t>(0.75x2= </a:t>
                      </a:r>
                      <a:r>
                        <a:rPr lang="en-US" sz="1200" b="1" i="0" kern="1200" dirty="0" smtClean="0">
                          <a:solidFill>
                            <a:srgbClr val="FF0000"/>
                          </a:solidFill>
                          <a:effectLst/>
                          <a:latin typeface="Arial Narrow" panose="020B0606020202030204" pitchFamily="34" charset="0"/>
                          <a:ea typeface="+mn-ea"/>
                          <a:cs typeface="+mn-cs"/>
                        </a:rPr>
                        <a:t>1</a:t>
                      </a:r>
                      <a:r>
                        <a:rPr lang="en-US" sz="1200" b="1" i="0" kern="1200" dirty="0" smtClean="0">
                          <a:solidFill>
                            <a:schemeClr val="dk1"/>
                          </a:solidFill>
                          <a:effectLst/>
                          <a:latin typeface="Arial Narrow" panose="020B0606020202030204" pitchFamily="34" charset="0"/>
                          <a:ea typeface="+mn-ea"/>
                          <a:cs typeface="+mn-cs"/>
                        </a:rPr>
                        <a:t>.</a:t>
                      </a:r>
                      <a:r>
                        <a:rPr lang="en-US" sz="1200" b="1" i="0" kern="1200" dirty="0" smtClean="0">
                          <a:solidFill>
                            <a:schemeClr val="accent1">
                              <a:lumMod val="75000"/>
                            </a:schemeClr>
                          </a:solidFill>
                          <a:effectLst/>
                          <a:latin typeface="Arial Narrow" panose="020B0606020202030204" pitchFamily="34" charset="0"/>
                          <a:ea typeface="+mn-ea"/>
                          <a:cs typeface="+mn-cs"/>
                        </a:rPr>
                        <a:t>5</a:t>
                      </a:r>
                      <a:r>
                        <a:rPr lang="en-US" sz="1200" b="0" i="0" kern="1200" baseline="0" dirty="0" smtClean="0">
                          <a:solidFill>
                            <a:schemeClr val="dk1"/>
                          </a:solidFill>
                          <a:effectLst/>
                          <a:latin typeface="Arial Narrow" panose="020B0606020202030204" pitchFamily="34" charset="0"/>
                          <a:ea typeface="+mn-ea"/>
                          <a:cs typeface="+mn-cs"/>
                        </a:rPr>
                        <a:t> </a:t>
                      </a:r>
                      <a:r>
                        <a:rPr lang="en-US" sz="1200" b="0" i="0" kern="1200" baseline="0" dirty="0" smtClean="0">
                          <a:solidFill>
                            <a:schemeClr val="dk1"/>
                          </a:solidFill>
                          <a:effectLst/>
                          <a:latin typeface="Arial Narrow" panose="020B0606020202030204" pitchFamily="34" charset="0"/>
                          <a:ea typeface="+mn-ea"/>
                          <a:cs typeface="+mn-cs"/>
                          <a:sym typeface="Wingdings" panose="05000000000000000000" pitchFamily="2" charset="2"/>
                        </a:rPr>
                        <a:t> </a:t>
                      </a:r>
                      <a:r>
                        <a:rPr lang="en-US" sz="1200" b="0" i="0" kern="1200" dirty="0" smtClean="0">
                          <a:solidFill>
                            <a:schemeClr val="dk1"/>
                          </a:solidFill>
                          <a:effectLst/>
                          <a:latin typeface="Arial Narrow" panose="020B0606020202030204" pitchFamily="34" charset="0"/>
                          <a:ea typeface="+mn-ea"/>
                          <a:cs typeface="+mn-cs"/>
                        </a:rPr>
                        <a:t>0.5x2= </a:t>
                      </a:r>
                      <a:r>
                        <a:rPr lang="en-US" sz="1200" b="1" i="0" kern="1200" dirty="0" smtClean="0">
                          <a:solidFill>
                            <a:srgbClr val="FF0000"/>
                          </a:solidFill>
                          <a:effectLst/>
                          <a:latin typeface="Arial Narrow" panose="020B0606020202030204" pitchFamily="34" charset="0"/>
                          <a:ea typeface="+mn-ea"/>
                          <a:cs typeface="+mn-cs"/>
                        </a:rPr>
                        <a:t>1</a:t>
                      </a:r>
                      <a:r>
                        <a:rPr lang="en-US" sz="1200" b="1" i="0" kern="1200" dirty="0" smtClean="0">
                          <a:solidFill>
                            <a:schemeClr val="dk1"/>
                          </a:solidFill>
                          <a:effectLst/>
                          <a:latin typeface="Arial Narrow" panose="020B0606020202030204" pitchFamily="34" charset="0"/>
                          <a:ea typeface="+mn-ea"/>
                          <a:cs typeface="+mn-cs"/>
                        </a:rPr>
                        <a:t>.</a:t>
                      </a:r>
                      <a:r>
                        <a:rPr lang="en-US" sz="1200" b="1" i="0" kern="1200" dirty="0" smtClean="0">
                          <a:solidFill>
                            <a:schemeClr val="accent1">
                              <a:lumMod val="75000"/>
                            </a:schemeClr>
                          </a:solidFill>
                          <a:effectLst/>
                          <a:latin typeface="Arial Narrow" panose="020B0606020202030204" pitchFamily="34" charset="0"/>
                          <a:ea typeface="+mn-ea"/>
                          <a:cs typeface="+mn-cs"/>
                        </a:rPr>
                        <a:t>0</a:t>
                      </a:r>
                      <a:r>
                        <a:rPr lang="en-US" sz="1200" b="0" i="0" kern="1200" dirty="0" smtClean="0">
                          <a:solidFill>
                            <a:schemeClr val="dk1"/>
                          </a:solidFill>
                          <a:effectLst/>
                          <a:latin typeface="Arial Narrow" panose="020B0606020202030204" pitchFamily="34" charset="0"/>
                          <a:ea typeface="+mn-ea"/>
                          <a:cs typeface="+mn-cs"/>
                          <a:sym typeface="Wingdings" panose="05000000000000000000" pitchFamily="2" charset="2"/>
                        </a:rPr>
                        <a:t></a:t>
                      </a:r>
                      <a:r>
                        <a:rPr lang="en-US" sz="1200" b="0" i="0" kern="1200" dirty="0" smtClean="0">
                          <a:solidFill>
                            <a:schemeClr val="dk1"/>
                          </a:solidFill>
                          <a:effectLst/>
                          <a:latin typeface="Arial Narrow" panose="020B0606020202030204" pitchFamily="34" charset="0"/>
                          <a:ea typeface="+mn-ea"/>
                          <a:cs typeface="+mn-cs"/>
                        </a:rPr>
                        <a:t>0</a:t>
                      </a:r>
                      <a:r>
                        <a:rPr lang="en-US" sz="1200" b="0" i="0" kern="1200" baseline="0" dirty="0" smtClean="0">
                          <a:solidFill>
                            <a:schemeClr val="dk1"/>
                          </a:solidFill>
                          <a:effectLst/>
                          <a:latin typeface="Arial Narrow" panose="020B0606020202030204" pitchFamily="34" charset="0"/>
                          <a:ea typeface="+mn-ea"/>
                          <a:cs typeface="+mn-cs"/>
                        </a:rPr>
                        <a:t>x2 = </a:t>
                      </a:r>
                      <a:r>
                        <a:rPr lang="en-US" sz="1200" b="1" i="0" kern="1200" baseline="0" dirty="0" smtClean="0">
                          <a:solidFill>
                            <a:srgbClr val="FF0000"/>
                          </a:solidFill>
                          <a:effectLst/>
                          <a:latin typeface="Arial Narrow" panose="020B0606020202030204" pitchFamily="34" charset="0"/>
                          <a:ea typeface="+mn-ea"/>
                          <a:cs typeface="+mn-cs"/>
                        </a:rPr>
                        <a:t>0</a:t>
                      </a:r>
                      <a:r>
                        <a:rPr lang="en-US" sz="1200" b="1" i="0" kern="1200" baseline="0" dirty="0" smtClean="0">
                          <a:solidFill>
                            <a:schemeClr val="dk1"/>
                          </a:solidFill>
                          <a:effectLst/>
                          <a:latin typeface="Arial Narrow" panose="020B0606020202030204" pitchFamily="34" charset="0"/>
                          <a:ea typeface="+mn-ea"/>
                          <a:cs typeface="+mn-cs"/>
                        </a:rPr>
                        <a:t>.</a:t>
                      </a:r>
                      <a:r>
                        <a:rPr lang="en-US" sz="1200" b="1" i="0" kern="1200" baseline="0" dirty="0" smtClean="0">
                          <a:solidFill>
                            <a:schemeClr val="accent1">
                              <a:lumMod val="75000"/>
                            </a:schemeClr>
                          </a:solidFill>
                          <a:effectLst/>
                          <a:latin typeface="Arial Narrow" panose="020B0606020202030204" pitchFamily="34" charset="0"/>
                          <a:ea typeface="+mn-ea"/>
                          <a:cs typeface="+mn-cs"/>
                        </a:rPr>
                        <a:t>0)</a:t>
                      </a:r>
                      <a:endParaRPr lang="en-US" sz="1200" b="1" dirty="0">
                        <a:solidFill>
                          <a:schemeClr val="accent1">
                            <a:lumMod val="75000"/>
                          </a:schemeClr>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latin typeface="Arial Narrow" panose="020B0606020202030204" pitchFamily="34" charset="0"/>
                        </a:rPr>
                        <a:t>0.C</a:t>
                      </a:r>
                    </a:p>
                    <a:p>
                      <a:pPr algn="ctr"/>
                      <a:r>
                        <a:rPr lang="en-US" sz="1200" dirty="0" smtClean="0">
                          <a:solidFill>
                            <a:schemeClr val="tx1"/>
                          </a:solidFill>
                          <a:latin typeface="Arial Narrow" panose="020B0606020202030204" pitchFamily="34" charset="0"/>
                        </a:rPr>
                        <a:t>0.75x16 = </a:t>
                      </a:r>
                      <a:r>
                        <a:rPr lang="en-US" sz="1200" b="1" dirty="0" smtClean="0">
                          <a:solidFill>
                            <a:srgbClr val="FF0000"/>
                          </a:solidFill>
                          <a:latin typeface="Arial Narrow" panose="020B0606020202030204" pitchFamily="34" charset="0"/>
                        </a:rPr>
                        <a:t>12</a:t>
                      </a:r>
                      <a:r>
                        <a:rPr lang="en-US" sz="1200" b="1" dirty="0" smtClean="0">
                          <a:solidFill>
                            <a:schemeClr val="tx1"/>
                          </a:solidFill>
                          <a:latin typeface="Arial Narrow" panose="020B0606020202030204" pitchFamily="34" charset="0"/>
                        </a:rPr>
                        <a:t>.</a:t>
                      </a:r>
                      <a:r>
                        <a:rPr lang="en-US" sz="1200" b="1" dirty="0" smtClean="0">
                          <a:solidFill>
                            <a:schemeClr val="accent1">
                              <a:lumMod val="75000"/>
                            </a:schemeClr>
                          </a:solidFill>
                          <a:latin typeface="Arial Narrow" panose="020B0606020202030204" pitchFamily="34" charset="0"/>
                        </a:rPr>
                        <a:t>0</a:t>
                      </a:r>
                      <a:r>
                        <a:rPr lang="en-US" sz="1200" baseline="0" dirty="0" smtClean="0">
                          <a:solidFill>
                            <a:schemeClr val="tx1"/>
                          </a:solidFill>
                          <a:latin typeface="Arial Narrow" panose="020B0606020202030204" pitchFamily="34" charset="0"/>
                        </a:rPr>
                        <a:t> </a:t>
                      </a:r>
                      <a:r>
                        <a:rPr lang="en-US" sz="1200" dirty="0" smtClean="0">
                          <a:solidFill>
                            <a:schemeClr val="tx1"/>
                          </a:solidFill>
                          <a:latin typeface="Arial Narrow" panose="020B0606020202030204" pitchFamily="34" charset="0"/>
                          <a:sym typeface="Wingdings" panose="05000000000000000000" pitchFamily="2" charset="2"/>
                        </a:rPr>
                        <a:t></a:t>
                      </a:r>
                      <a:r>
                        <a:rPr lang="en-US" sz="1200" dirty="0" smtClean="0">
                          <a:solidFill>
                            <a:schemeClr val="tx1"/>
                          </a:solidFill>
                          <a:latin typeface="Arial Narrow" panose="020B0606020202030204" pitchFamily="34" charset="0"/>
                        </a:rPr>
                        <a:t> 0x16 = </a:t>
                      </a:r>
                      <a:r>
                        <a:rPr lang="en-US" sz="1200" b="1" dirty="0" smtClean="0">
                          <a:solidFill>
                            <a:srgbClr val="FF0000"/>
                          </a:solidFill>
                          <a:latin typeface="Arial Narrow" panose="020B0606020202030204" pitchFamily="34" charset="0"/>
                        </a:rPr>
                        <a:t>0</a:t>
                      </a:r>
                      <a:r>
                        <a:rPr lang="en-US" sz="1200" b="1" dirty="0" smtClean="0">
                          <a:solidFill>
                            <a:schemeClr val="tx1"/>
                          </a:solidFill>
                          <a:latin typeface="Arial Narrow" panose="020B0606020202030204" pitchFamily="34" charset="0"/>
                        </a:rPr>
                        <a:t>.</a:t>
                      </a:r>
                      <a:r>
                        <a:rPr lang="en-US" sz="1200" b="1" dirty="0" smtClean="0">
                          <a:solidFill>
                            <a:schemeClr val="accent1">
                              <a:lumMod val="75000"/>
                            </a:schemeClr>
                          </a:solidFill>
                          <a:latin typeface="Arial Narrow" panose="020B0606020202030204" pitchFamily="34" charset="0"/>
                        </a:rPr>
                        <a:t>0</a:t>
                      </a:r>
                      <a:r>
                        <a:rPr lang="en-US" sz="1200" b="1" dirty="0" smtClean="0">
                          <a:solidFill>
                            <a:schemeClr val="tx1"/>
                          </a:solidFill>
                          <a:latin typeface="Arial Narrow" panose="020B0606020202030204" pitchFamily="34" charset="0"/>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2262765792"/>
              </p:ext>
            </p:extLst>
          </p:nvPr>
        </p:nvGraphicFramePr>
        <p:xfrm>
          <a:off x="916216" y="3509910"/>
          <a:ext cx="3533864" cy="2123819"/>
        </p:xfrm>
        <a:graphic>
          <a:graphicData uri="http://schemas.openxmlformats.org/drawingml/2006/table">
            <a:tbl>
              <a:tblPr firstRow="1" bandRow="1">
                <a:tableStyleId>{2D5ABB26-0587-4C30-8999-92F81FD0307C}</a:tableStyleId>
              </a:tblPr>
              <a:tblGrid>
                <a:gridCol w="1192972"/>
                <a:gridCol w="1137004"/>
                <a:gridCol w="1203888"/>
              </a:tblGrid>
              <a:tr h="0">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Decimal</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Binary</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Hexadecimal</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0000</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0001</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1</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2</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0010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2</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3</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0011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3</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4</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0100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4</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5</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0101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5</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6</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0110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6</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200">
                          <a:effectLst/>
                          <a:latin typeface="Arial Narrow" panose="020B0606020202030204" pitchFamily="34" charset="0"/>
                        </a:rPr>
                        <a:t>7</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0111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7</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869277660"/>
              </p:ext>
            </p:extLst>
          </p:nvPr>
        </p:nvGraphicFramePr>
        <p:xfrm>
          <a:off x="4805680" y="3517021"/>
          <a:ext cx="3504404" cy="2121779"/>
        </p:xfrm>
        <a:graphic>
          <a:graphicData uri="http://schemas.openxmlformats.org/drawingml/2006/table">
            <a:tbl>
              <a:tblPr firstRow="1" bandRow="1">
                <a:tableStyleId>{2D5ABB26-0587-4C30-8999-92F81FD0307C}</a:tableStyleId>
              </a:tblPr>
              <a:tblGrid>
                <a:gridCol w="1158814"/>
                <a:gridCol w="1104449"/>
                <a:gridCol w="1241141"/>
              </a:tblGrid>
              <a:tr h="224665">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Decimal</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Binary</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dirty="0">
                          <a:effectLst/>
                          <a:latin typeface="Arial Narrow" panose="020B0606020202030204" pitchFamily="34" charset="0"/>
                        </a:rPr>
                        <a:t>Hexadecimal</a:t>
                      </a:r>
                      <a:endParaRPr lang="en-US" sz="1400" b="1"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7546">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8</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1000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8</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9</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1001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9</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10</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1010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A</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11</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1011</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B</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12</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1100</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C</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13</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Narrow" panose="020B0606020202030204" pitchFamily="34" charset="0"/>
                        </a:rPr>
                        <a:t>1101</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D</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46">
                <a:tc>
                  <a:txBody>
                    <a:bodyPr/>
                    <a:lstStyle/>
                    <a:p>
                      <a:pPr marL="0" marR="0" algn="ctr">
                        <a:lnSpc>
                          <a:spcPct val="107000"/>
                        </a:lnSpc>
                        <a:spcBef>
                          <a:spcPts val="0"/>
                        </a:spcBef>
                        <a:spcAft>
                          <a:spcPts val="0"/>
                        </a:spcAft>
                      </a:pPr>
                      <a:r>
                        <a:rPr lang="en-US" sz="1200">
                          <a:effectLst/>
                          <a:latin typeface="Arial Narrow" panose="020B0606020202030204" pitchFamily="34" charset="0"/>
                        </a:rPr>
                        <a:t>14</a:t>
                      </a:r>
                      <a:endParaRPr lang="en-US" sz="120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1110</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E</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4292">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15</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1111</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latin typeface="Arial Narrow" panose="020B0606020202030204" pitchFamily="34" charset="0"/>
                        </a:rPr>
                        <a:t>F</a:t>
                      </a:r>
                      <a:endParaRPr lang="en-US" sz="12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67469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8879"/>
            <a:ext cx="7886700" cy="4897639"/>
          </a:xfrm>
        </p:spPr>
        <p:txBody>
          <a:bodyPr>
            <a:normAutofit/>
          </a:bodyPr>
          <a:lstStyle/>
          <a:p>
            <a:pPr marL="0" indent="0">
              <a:buNone/>
            </a:pPr>
            <a:r>
              <a:rPr lang="en-US" sz="1200" b="1" dirty="0" smtClean="0">
                <a:latin typeface="Arial Narrow" panose="020B0606020202030204" pitchFamily="34" charset="0"/>
              </a:rPr>
              <a:t>Define</a:t>
            </a:r>
            <a:endParaRPr lang="en-US" sz="1200" b="1" dirty="0">
              <a:latin typeface="Arial Narrow" panose="020B0606020202030204" pitchFamily="34" charset="0"/>
            </a:endParaRPr>
          </a:p>
          <a:p>
            <a:pPr>
              <a:buFont typeface="Wingdings" panose="05000000000000000000" pitchFamily="2" charset="2"/>
              <a:buChar char="Ø"/>
            </a:pPr>
            <a:r>
              <a:rPr lang="en-US" sz="1200" b="1" dirty="0" smtClean="0">
                <a:latin typeface="Arial Narrow" panose="020B0606020202030204" pitchFamily="34" charset="0"/>
              </a:rPr>
              <a:t>Bit (</a:t>
            </a:r>
            <a:r>
              <a:rPr lang="en-US" sz="1200" b="1" dirty="0">
                <a:solidFill>
                  <a:srgbClr val="FF0000"/>
                </a:solidFill>
                <a:latin typeface="Arial Narrow" panose="020B0606020202030204" pitchFamily="34" charset="0"/>
              </a:rPr>
              <a:t>Bi</a:t>
            </a:r>
            <a:r>
              <a:rPr lang="en-US" sz="1200" b="1" dirty="0">
                <a:latin typeface="Arial Narrow" panose="020B0606020202030204" pitchFamily="34" charset="0"/>
              </a:rPr>
              <a:t>nary Digi</a:t>
            </a:r>
            <a:r>
              <a:rPr lang="en-US" sz="1200" b="1" dirty="0">
                <a:solidFill>
                  <a:srgbClr val="FF0000"/>
                </a:solidFill>
                <a:latin typeface="Arial Narrow" panose="020B0606020202030204" pitchFamily="34" charset="0"/>
              </a:rPr>
              <a:t>t</a:t>
            </a:r>
            <a:r>
              <a:rPr lang="en-US" sz="1200" b="1" dirty="0" smtClean="0">
                <a:latin typeface="Arial Narrow" panose="020B0606020202030204" pitchFamily="34" charset="0"/>
              </a:rPr>
              <a:t>)</a:t>
            </a:r>
            <a:endParaRPr lang="en-US" sz="1200" b="1" dirty="0">
              <a:latin typeface="Arial Narrow" panose="020B0606020202030204" pitchFamily="34" charset="0"/>
            </a:endParaRPr>
          </a:p>
          <a:p>
            <a:pPr>
              <a:buFontTx/>
              <a:buChar char="-"/>
            </a:pPr>
            <a:r>
              <a:rPr lang="en-US" sz="1200" dirty="0">
                <a:latin typeface="Arial Narrow" panose="020B0606020202030204" pitchFamily="34" charset="0"/>
              </a:rPr>
              <a:t>Bit is the smallest unit of information that can be stored. </a:t>
            </a:r>
          </a:p>
          <a:p>
            <a:pPr>
              <a:buFontTx/>
              <a:buChar char="-"/>
            </a:pPr>
            <a:r>
              <a:rPr lang="en-US" sz="1200" dirty="0">
                <a:latin typeface="Arial Narrow" panose="020B0606020202030204" pitchFamily="34" charset="0"/>
              </a:rPr>
              <a:t>It consists of either zero or one.</a:t>
            </a:r>
            <a:endParaRPr lang="en-US" sz="1200" b="1" dirty="0">
              <a:latin typeface="Arial Narrow" panose="020B0606020202030204" pitchFamily="34" charset="0"/>
            </a:endParaRPr>
          </a:p>
          <a:p>
            <a:pPr>
              <a:buFont typeface="Wingdings" panose="05000000000000000000" pitchFamily="2" charset="2"/>
              <a:buChar char="Ø"/>
            </a:pPr>
            <a:r>
              <a:rPr lang="en-US" sz="1200" b="1" dirty="0" smtClean="0">
                <a:latin typeface="Arial Narrow" panose="020B0606020202030204" pitchFamily="34" charset="0"/>
              </a:rPr>
              <a:t>Byte</a:t>
            </a:r>
            <a:endParaRPr lang="en-US" sz="1200" b="1" dirty="0">
              <a:latin typeface="Arial Narrow" panose="020B0606020202030204" pitchFamily="34" charset="0"/>
            </a:endParaRPr>
          </a:p>
          <a:p>
            <a:pPr>
              <a:buFontTx/>
              <a:buChar char="-"/>
            </a:pPr>
            <a:r>
              <a:rPr lang="en-US" sz="1200" dirty="0">
                <a:latin typeface="Arial Narrow" panose="020B0606020202030204" pitchFamily="34" charset="0"/>
              </a:rPr>
              <a:t>The</a:t>
            </a:r>
            <a:r>
              <a:rPr lang="en-US" sz="1200" dirty="0">
                <a:latin typeface="Arial Narrow" panose="020B0606020202030204" pitchFamily="34" charset="0"/>
              </a:rPr>
              <a:t> byte is a </a:t>
            </a:r>
            <a:r>
              <a:rPr lang="en-US" sz="1200" dirty="0" smtClean="0">
                <a:latin typeface="Arial Narrow" panose="020B0606020202030204" pitchFamily="34" charset="0"/>
              </a:rPr>
              <a:t>unit of digital information</a:t>
            </a:r>
            <a:r>
              <a:rPr lang="en-US" sz="1200" dirty="0">
                <a:latin typeface="Arial Narrow" panose="020B0606020202030204" pitchFamily="34" charset="0"/>
              </a:rPr>
              <a:t> that most commonly consists of eight </a:t>
            </a:r>
            <a:r>
              <a:rPr lang="en-US" sz="1200" dirty="0" smtClean="0">
                <a:latin typeface="Arial Narrow" panose="020B0606020202030204" pitchFamily="34" charset="0"/>
              </a:rPr>
              <a:t>bits</a:t>
            </a:r>
          </a:p>
          <a:p>
            <a:pPr>
              <a:buFontTx/>
              <a:buChar char="-"/>
            </a:pPr>
            <a:r>
              <a:rPr lang="en-US" sz="1200" dirty="0" smtClean="0"/>
              <a:t>Historically</a:t>
            </a:r>
            <a:r>
              <a:rPr lang="en-US" sz="1200" dirty="0"/>
              <a:t>, the byte was the number of bits used to encode a </a:t>
            </a:r>
            <a:r>
              <a:rPr lang="en-US" sz="1200" dirty="0" err="1" smtClean="0"/>
              <a:t>singl</a:t>
            </a:r>
            <a:r>
              <a:rPr lang="en-US" sz="1200" dirty="0"/>
              <a:t> </a:t>
            </a:r>
            <a:r>
              <a:rPr lang="en-US" sz="1200" dirty="0" smtClean="0"/>
              <a:t>character</a:t>
            </a:r>
            <a:r>
              <a:rPr lang="en-US" sz="1200" dirty="0"/>
              <a:t> of text in a computer</a:t>
            </a:r>
            <a:endParaRPr lang="en-US" sz="1200" dirty="0">
              <a:latin typeface="Arial Narrow" panose="020B0606020202030204" pitchFamily="34" charset="0"/>
            </a:endParaRPr>
          </a:p>
          <a:p>
            <a:pPr>
              <a:buFontTx/>
              <a:buChar char="-"/>
            </a:pPr>
            <a:r>
              <a:rPr lang="en-US" sz="1200" dirty="0" smtClean="0">
                <a:latin typeface="Arial Narrow" panose="020B0606020202030204" pitchFamily="34" charset="0"/>
              </a:rPr>
              <a:t>Example</a:t>
            </a:r>
            <a:r>
              <a:rPr lang="en-US" sz="1200" dirty="0">
                <a:latin typeface="Arial Narrow" panose="020B0606020202030204" pitchFamily="34" charset="0"/>
              </a:rPr>
              <a:t>: </a:t>
            </a:r>
            <a:r>
              <a:rPr lang="en-US" sz="1200" dirty="0" smtClean="0">
                <a:latin typeface="Arial Narrow" panose="020B0606020202030204" pitchFamily="34" charset="0"/>
              </a:rPr>
              <a:t>b01000001</a:t>
            </a:r>
            <a:endParaRPr lang="en-GB" sz="1200" dirty="0">
              <a:latin typeface="Arial Narrow" panose="020B0606020202030204" pitchFamily="34" charset="0"/>
            </a:endParaRPr>
          </a:p>
          <a:p>
            <a:pPr>
              <a:buFont typeface="Wingdings" panose="05000000000000000000" pitchFamily="2" charset="2"/>
              <a:buChar char="Ø"/>
            </a:pPr>
            <a:r>
              <a:rPr lang="en-GB" sz="1200" b="1" dirty="0" smtClean="0">
                <a:latin typeface="Arial Narrow" panose="020B0606020202030204" pitchFamily="34" charset="0"/>
              </a:rPr>
              <a:t>Byte field</a:t>
            </a:r>
            <a:endParaRPr lang="en-GB" sz="1200" b="1" dirty="0" smtClean="0">
              <a:latin typeface="Arial Narrow" panose="020B0606020202030204" pitchFamily="34" charset="0"/>
            </a:endParaRPr>
          </a:p>
          <a:p>
            <a:pPr marL="0" indent="0">
              <a:buNone/>
            </a:pPr>
            <a:endParaRPr lang="en-US" sz="1050" dirty="0">
              <a:latin typeface="Arial Narrow" panose="020B0606020202030204" pitchFamily="34" charset="0"/>
            </a:endParaRPr>
          </a:p>
        </p:txBody>
      </p:sp>
      <p:sp>
        <p:nvSpPr>
          <p:cNvPr id="4" name="Slide Number Placeholder 3"/>
          <p:cNvSpPr>
            <a:spLocks noGrp="1"/>
          </p:cNvSpPr>
          <p:nvPr>
            <p:ph type="sldNum" sz="quarter" idx="12"/>
          </p:nvPr>
        </p:nvSpPr>
        <p:spPr/>
        <p:txBody>
          <a:bodyPr/>
          <a:lstStyle/>
          <a:p>
            <a:fld id="{ADDD5DAE-49A1-4814-A2C0-857B1A97878B}" type="slidenum">
              <a:rPr lang="en-US" smtClean="0"/>
              <a:t>13</a:t>
            </a:fld>
            <a:endParaRPr lang="en-US"/>
          </a:p>
        </p:txBody>
      </p:sp>
      <p:sp>
        <p:nvSpPr>
          <p:cNvPr id="5" name="Title 1"/>
          <p:cNvSpPr txBox="1">
            <a:spLocks/>
          </p:cNvSpPr>
          <p:nvPr/>
        </p:nvSpPr>
        <p:spPr>
          <a:xfrm>
            <a:off x="628650" y="555538"/>
            <a:ext cx="7886700" cy="74334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latin typeface="Arial Narrow" panose="020B0606020202030204" pitchFamily="34" charset="0"/>
              </a:rPr>
              <a:t>2. </a:t>
            </a:r>
            <a:r>
              <a:rPr lang="en-US" sz="2700" dirty="0" smtClean="0">
                <a:latin typeface="Arial Narrow" panose="020B0606020202030204" pitchFamily="34" charset="0"/>
              </a:rPr>
              <a:t>Bit and Byte</a:t>
            </a:r>
            <a:endParaRPr lang="en-US" sz="2700" dirty="0">
              <a:latin typeface="Arial Narrow" panose="020B0606020202030204" pitchFamily="34"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1355219667"/>
              </p:ext>
            </p:extLst>
          </p:nvPr>
        </p:nvGraphicFramePr>
        <p:xfrm>
          <a:off x="959389" y="4002152"/>
          <a:ext cx="6667098" cy="546421"/>
        </p:xfrm>
        <a:graphic>
          <a:graphicData uri="http://schemas.openxmlformats.org/drawingml/2006/table">
            <a:tbl>
              <a:tblPr firstRow="1" bandRow="1">
                <a:tableStyleId>{2D5ABB26-0587-4C30-8999-92F81FD0307C}</a:tableStyleId>
              </a:tblPr>
              <a:tblGrid>
                <a:gridCol w="1174866"/>
                <a:gridCol w="686529"/>
                <a:gridCol w="686529"/>
                <a:gridCol w="686529"/>
                <a:gridCol w="686529"/>
                <a:gridCol w="686529"/>
                <a:gridCol w="686529"/>
                <a:gridCol w="686529"/>
                <a:gridCol w="686529"/>
              </a:tblGrid>
              <a:tr h="268291">
                <a:tc>
                  <a:txBody>
                    <a:bodyPr/>
                    <a:lstStyle/>
                    <a:p>
                      <a:pPr algn="ctr"/>
                      <a:r>
                        <a:rPr lang="en-US" sz="1200" b="1" dirty="0" smtClean="0">
                          <a:latin typeface="Arial Narrow" panose="020B0606020202030204" pitchFamily="34" charset="0"/>
                        </a:rPr>
                        <a:t>Bit position</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7</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6</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5</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4</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3</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2</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1</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dirty="0" smtClean="0">
                          <a:latin typeface="Arial Narrow" panose="020B0606020202030204" pitchFamily="34" charset="0"/>
                        </a:rPr>
                        <a:t>0</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78130">
                <a:tc>
                  <a:txBody>
                    <a:bodyPr/>
                    <a:lstStyle/>
                    <a:p>
                      <a:pPr algn="ctr"/>
                      <a:r>
                        <a:rPr lang="en-US" sz="1200" b="1" dirty="0" smtClean="0">
                          <a:latin typeface="Arial Narrow" panose="020B0606020202030204" pitchFamily="34" charset="0"/>
                        </a:rPr>
                        <a:t>Value</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661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DDD5DAE-49A1-4814-A2C0-857B1A97878B}" type="slidenum">
              <a:rPr lang="en-US" smtClean="0"/>
              <a:t>14</a:t>
            </a:fld>
            <a:endParaRPr lang="en-US" dirty="0"/>
          </a:p>
        </p:txBody>
      </p:sp>
      <p:pic>
        <p:nvPicPr>
          <p:cNvPr id="8"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
        <p:nvSpPr>
          <p:cNvPr id="25" name="Title 1"/>
          <p:cNvSpPr txBox="1">
            <a:spLocks/>
          </p:cNvSpPr>
          <p:nvPr/>
        </p:nvSpPr>
        <p:spPr>
          <a:xfrm>
            <a:off x="781050" y="517527"/>
            <a:ext cx="7886700" cy="762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smtClean="0">
                <a:latin typeface="Arial Narrow" panose="020B0606020202030204" pitchFamily="34" charset="0"/>
              </a:rPr>
              <a:t>3. Logical Shift</a:t>
            </a:r>
            <a:endParaRPr lang="en-US" dirty="0"/>
          </a:p>
        </p:txBody>
      </p:sp>
      <p:sp>
        <p:nvSpPr>
          <p:cNvPr id="20" name="Rectangle 19"/>
          <p:cNvSpPr/>
          <p:nvPr/>
        </p:nvSpPr>
        <p:spPr>
          <a:xfrm>
            <a:off x="883920" y="1387075"/>
            <a:ext cx="7559040" cy="276999"/>
          </a:xfrm>
          <a:prstGeom prst="rect">
            <a:avLst/>
          </a:prstGeom>
        </p:spPr>
        <p:txBody>
          <a:bodyPr wrap="square">
            <a:spAutoFit/>
          </a:bodyPr>
          <a:lstStyle/>
          <a:p>
            <a:r>
              <a:rPr lang="en-US" sz="1200" dirty="0">
                <a:latin typeface="Arial Narrow" panose="020B0606020202030204" pitchFamily="34" charset="0"/>
              </a:rPr>
              <a:t>These instructions shift an operand over a number of bit positions specified in a count operand contained in the instruction. </a:t>
            </a:r>
          </a:p>
        </p:txBody>
      </p:sp>
      <p:graphicFrame>
        <p:nvGraphicFramePr>
          <p:cNvPr id="21" name="Table 20"/>
          <p:cNvGraphicFramePr>
            <a:graphicFrameLocks noGrp="1"/>
          </p:cNvGraphicFramePr>
          <p:nvPr>
            <p:extLst>
              <p:ext uri="{D42A27DB-BD31-4B8C-83A1-F6EECF244321}">
                <p14:modId xmlns:p14="http://schemas.microsoft.com/office/powerpoint/2010/main" val="1204947663"/>
              </p:ext>
            </p:extLst>
          </p:nvPr>
        </p:nvGraphicFramePr>
        <p:xfrm>
          <a:off x="2438400" y="2226144"/>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1" dirty="0" smtClean="0">
                          <a:solidFill>
                            <a:srgbClr val="FF0000"/>
                          </a:solidFill>
                          <a:latin typeface="Arial Narrow" panose="020B0606020202030204" pitchFamily="34" charset="0"/>
                        </a:rPr>
                        <a:t>1   0</a:t>
                      </a:r>
                      <a:r>
                        <a:rPr lang="en-US" sz="1200" b="0" dirty="0" smtClean="0">
                          <a:solidFill>
                            <a:srgbClr val="FF0000"/>
                          </a:solidFill>
                          <a:latin typeface="Arial Narrow" panose="020B0606020202030204" pitchFamily="34" charset="0"/>
                        </a:rPr>
                        <a:t>    </a:t>
                      </a:r>
                      <a:r>
                        <a:rPr lang="en-US" sz="1200" b="0" dirty="0" smtClean="0">
                          <a:solidFill>
                            <a:schemeClr val="tx1"/>
                          </a:solidFill>
                          <a:latin typeface="Arial Narrow" panose="020B0606020202030204" pitchFamily="34" charset="0"/>
                        </a:rPr>
                        <a:t>0    0   1    1   0   1 ………0     1      0     0     1     1</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459400156"/>
              </p:ext>
            </p:extLst>
          </p:nvPr>
        </p:nvGraphicFramePr>
        <p:xfrm>
          <a:off x="1035050" y="2221064"/>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Before</a:t>
                      </a:r>
                      <a:r>
                        <a:rPr lang="en-US" sz="1200" b="0" baseline="0" dirty="0" smtClean="0">
                          <a:solidFill>
                            <a:schemeClr val="tx1"/>
                          </a:solidFill>
                          <a:latin typeface="Arial Narrow" panose="020B0606020202030204" pitchFamily="34" charset="0"/>
                        </a:rPr>
                        <a:t> </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28" name="Straight Arrow Connector 27"/>
          <p:cNvCxnSpPr>
            <a:stCxn id="21" idx="1"/>
          </p:cNvCxnSpPr>
          <p:nvPr/>
        </p:nvCxnSpPr>
        <p:spPr>
          <a:xfrm flipH="1">
            <a:off x="2112010" y="2443314"/>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914390" y="2443314"/>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Table 34"/>
          <p:cNvGraphicFramePr>
            <a:graphicFrameLocks noGrp="1"/>
          </p:cNvGraphicFramePr>
          <p:nvPr>
            <p:extLst>
              <p:ext uri="{D42A27DB-BD31-4B8C-83A1-F6EECF244321}">
                <p14:modId xmlns:p14="http://schemas.microsoft.com/office/powerpoint/2010/main" val="1954474615"/>
              </p:ext>
            </p:extLst>
          </p:nvPr>
        </p:nvGraphicFramePr>
        <p:xfrm>
          <a:off x="2430780" y="2855533"/>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0" dirty="0" smtClean="0">
                          <a:solidFill>
                            <a:schemeClr val="tx1"/>
                          </a:solidFill>
                          <a:latin typeface="Arial Narrow" panose="020B0606020202030204" pitchFamily="34" charset="0"/>
                        </a:rPr>
                        <a:t> 0   0   1    1   0   1 ………0     1      0     0     1     1     </a:t>
                      </a:r>
                      <a:r>
                        <a:rPr lang="en-US" sz="1200" b="1" dirty="0" smtClean="0">
                          <a:solidFill>
                            <a:srgbClr val="FF0000"/>
                          </a:solidFill>
                          <a:latin typeface="Arial Narrow" panose="020B0606020202030204" pitchFamily="34" charset="0"/>
                        </a:rPr>
                        <a:t>0    0</a:t>
                      </a:r>
                      <a:endParaRPr lang="en-US" sz="1200" b="1" dirty="0">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741596848"/>
              </p:ext>
            </p:extLst>
          </p:nvPr>
        </p:nvGraphicFramePr>
        <p:xfrm>
          <a:off x="1019810" y="2859343"/>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After</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469612933"/>
              </p:ext>
            </p:extLst>
          </p:nvPr>
        </p:nvGraphicFramePr>
        <p:xfrm>
          <a:off x="2430780" y="4177800"/>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algn="ctr"/>
                      <a:r>
                        <a:rPr lang="en-US" sz="1200" b="0" dirty="0" smtClean="0">
                          <a:solidFill>
                            <a:schemeClr val="tx1"/>
                          </a:solidFill>
                          <a:latin typeface="Arial Narrow" panose="020B0606020202030204" pitchFamily="34" charset="0"/>
                        </a:rPr>
                        <a:t>1    0    0    0   1    1   0   1 ………0     1      0     </a:t>
                      </a:r>
                      <a:r>
                        <a:rPr lang="en-US" sz="1200" b="1" dirty="0" smtClean="0">
                          <a:solidFill>
                            <a:srgbClr val="FF0000"/>
                          </a:solidFill>
                          <a:latin typeface="Arial Narrow" panose="020B0606020202030204" pitchFamily="34" charset="0"/>
                        </a:rPr>
                        <a:t>0  </a:t>
                      </a:r>
                      <a:r>
                        <a:rPr lang="en-US" sz="1200" b="0" dirty="0" smtClean="0">
                          <a:solidFill>
                            <a:srgbClr val="FF0000"/>
                          </a:solidFill>
                          <a:latin typeface="Arial Narrow" panose="020B0606020202030204" pitchFamily="34" charset="0"/>
                        </a:rPr>
                        <a:t>   </a:t>
                      </a:r>
                      <a:r>
                        <a:rPr lang="en-US" sz="1200" b="1" dirty="0" smtClean="0">
                          <a:solidFill>
                            <a:srgbClr val="FF0000"/>
                          </a:solidFill>
                          <a:latin typeface="Arial Narrow" panose="020B0606020202030204" pitchFamily="34" charset="0"/>
                        </a:rPr>
                        <a:t>1     1</a:t>
                      </a:r>
                      <a:endParaRPr lang="en-US" sz="1200" b="1" dirty="0">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6533860"/>
              </p:ext>
            </p:extLst>
          </p:nvPr>
        </p:nvGraphicFramePr>
        <p:xfrm>
          <a:off x="1027430" y="4172720"/>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Before</a:t>
                      </a:r>
                      <a:r>
                        <a:rPr lang="en-US" sz="1200" b="0" baseline="0" dirty="0" smtClean="0">
                          <a:solidFill>
                            <a:schemeClr val="tx1"/>
                          </a:solidFill>
                          <a:latin typeface="Arial Narrow" panose="020B0606020202030204" pitchFamily="34" charset="0"/>
                        </a:rPr>
                        <a:t> </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9" name="Straight Arrow Connector 38"/>
          <p:cNvCxnSpPr/>
          <p:nvPr/>
        </p:nvCxnSpPr>
        <p:spPr>
          <a:xfrm>
            <a:off x="2101850" y="4394970"/>
            <a:ext cx="33655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919470" y="4394970"/>
            <a:ext cx="3162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extLst>
              <p:ext uri="{D42A27DB-BD31-4B8C-83A1-F6EECF244321}">
                <p14:modId xmlns:p14="http://schemas.microsoft.com/office/powerpoint/2010/main" val="595730717"/>
              </p:ext>
            </p:extLst>
          </p:nvPr>
        </p:nvGraphicFramePr>
        <p:xfrm>
          <a:off x="2423160" y="4807189"/>
          <a:ext cx="3483610" cy="434340"/>
        </p:xfrm>
        <a:graphic>
          <a:graphicData uri="http://schemas.openxmlformats.org/drawingml/2006/table">
            <a:tbl>
              <a:tblPr firstRow="1" bandRow="1">
                <a:tableStyleId>{5C22544A-7EE6-4342-B048-85BDC9FD1C3A}</a:tableStyleId>
              </a:tblPr>
              <a:tblGrid>
                <a:gridCol w="3483610"/>
              </a:tblGrid>
              <a:tr h="4343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Narrow" panose="020B0606020202030204" pitchFamily="34" charset="0"/>
                        </a:rPr>
                        <a:t> </a:t>
                      </a:r>
                      <a:r>
                        <a:rPr lang="en-US" sz="1200" b="1" dirty="0" smtClean="0">
                          <a:solidFill>
                            <a:srgbClr val="FF0000"/>
                          </a:solidFill>
                          <a:latin typeface="Arial Narrow" panose="020B0606020202030204" pitchFamily="34" charset="0"/>
                        </a:rPr>
                        <a:t>0</a:t>
                      </a:r>
                      <a:r>
                        <a:rPr lang="en-US" sz="1200" b="1" baseline="0" dirty="0" smtClean="0">
                          <a:solidFill>
                            <a:srgbClr val="FF0000"/>
                          </a:solidFill>
                          <a:latin typeface="Arial Narrow" panose="020B0606020202030204" pitchFamily="34" charset="0"/>
                        </a:rPr>
                        <a:t>    0    0   </a:t>
                      </a:r>
                      <a:r>
                        <a:rPr lang="en-US" sz="1200" b="0" dirty="0" smtClean="0">
                          <a:solidFill>
                            <a:schemeClr val="tx1"/>
                          </a:solidFill>
                          <a:latin typeface="Arial Narrow" panose="020B0606020202030204" pitchFamily="34" charset="0"/>
                        </a:rPr>
                        <a:t>1   0    0     0    1    1    0    1 ………0       1     0</a:t>
                      </a:r>
                      <a:endParaRPr lang="en-US" sz="12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903247448"/>
              </p:ext>
            </p:extLst>
          </p:nvPr>
        </p:nvGraphicFramePr>
        <p:xfrm>
          <a:off x="1012190" y="4810999"/>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200" b="0" dirty="0" smtClean="0">
                          <a:solidFill>
                            <a:schemeClr val="tx1"/>
                          </a:solidFill>
                          <a:latin typeface="Arial Narrow" panose="020B0606020202030204" pitchFamily="34" charset="0"/>
                        </a:rPr>
                        <a:t>After</a:t>
                      </a:r>
                      <a:endParaRPr lang="en-US" sz="12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47" name="Title 1"/>
          <p:cNvSpPr txBox="1">
            <a:spLocks/>
          </p:cNvSpPr>
          <p:nvPr/>
        </p:nvSpPr>
        <p:spPr>
          <a:xfrm>
            <a:off x="781050" y="166407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Left Shift</a:t>
            </a:r>
            <a:endParaRPr lang="en-US" sz="1400" b="1" dirty="0"/>
          </a:p>
        </p:txBody>
      </p:sp>
      <p:sp>
        <p:nvSpPr>
          <p:cNvPr id="48" name="Title 1"/>
          <p:cNvSpPr txBox="1">
            <a:spLocks/>
          </p:cNvSpPr>
          <p:nvPr/>
        </p:nvSpPr>
        <p:spPr>
          <a:xfrm>
            <a:off x="781050" y="357348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Right Shift</a:t>
            </a:r>
            <a:endParaRPr lang="en-US" sz="1400" b="1" dirty="0"/>
          </a:p>
        </p:txBody>
      </p:sp>
      <p:sp>
        <p:nvSpPr>
          <p:cNvPr id="49" name="Title 1"/>
          <p:cNvSpPr txBox="1">
            <a:spLocks/>
          </p:cNvSpPr>
          <p:nvPr/>
        </p:nvSpPr>
        <p:spPr>
          <a:xfrm>
            <a:off x="971550" y="3805678"/>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Example: Right shift 3 positions</a:t>
            </a:r>
            <a:endParaRPr lang="en-US" sz="1200" dirty="0">
              <a:latin typeface="Arial Narrow" panose="020B0606020202030204" pitchFamily="34" charset="0"/>
            </a:endParaRPr>
          </a:p>
        </p:txBody>
      </p:sp>
      <p:sp>
        <p:nvSpPr>
          <p:cNvPr id="50" name="Title 1"/>
          <p:cNvSpPr txBox="1">
            <a:spLocks/>
          </p:cNvSpPr>
          <p:nvPr/>
        </p:nvSpPr>
        <p:spPr>
          <a:xfrm>
            <a:off x="971550" y="184852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smtClean="0">
                <a:latin typeface="Arial Narrow" panose="020B0606020202030204" pitchFamily="34" charset="0"/>
              </a:rPr>
              <a:t>Example: Left shift 2 positions</a:t>
            </a:r>
            <a:endParaRPr lang="en-US" sz="1200" dirty="0">
              <a:latin typeface="Arial Narrow" panose="020B0606020202030204" pitchFamily="34" charset="0"/>
            </a:endParaRPr>
          </a:p>
        </p:txBody>
      </p:sp>
    </p:spTree>
    <p:extLst>
      <p:ext uri="{BB962C8B-B14F-4D97-AF65-F5344CB8AC3E}">
        <p14:creationId xmlns:p14="http://schemas.microsoft.com/office/powerpoint/2010/main" val="3575277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8650" y="3746840"/>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73926" y="3746840"/>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873926" y="1529275"/>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8650" y="1543564"/>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700" dirty="0">
                <a:latin typeface="Arial Narrow" panose="020B0606020202030204" pitchFamily="34" charset="0"/>
              </a:rPr>
              <a:t>3. Logical instructions</a:t>
            </a:r>
            <a:r>
              <a:rPr lang="en-US" dirty="0"/>
              <a:t/>
            </a:r>
            <a:br>
              <a:rPr lang="en-US" dirty="0"/>
            </a:br>
            <a:endParaRPr lang="en-US" dirty="0"/>
          </a:p>
        </p:txBody>
      </p:sp>
      <p:sp>
        <p:nvSpPr>
          <p:cNvPr id="7" name="Slide Number Placeholder 6"/>
          <p:cNvSpPr>
            <a:spLocks noGrp="1"/>
          </p:cNvSpPr>
          <p:nvPr>
            <p:ph type="sldNum" sz="quarter" idx="12"/>
          </p:nvPr>
        </p:nvSpPr>
        <p:spPr/>
        <p:txBody>
          <a:bodyPr/>
          <a:lstStyle/>
          <a:p>
            <a:fld id="{ADDD5DAE-49A1-4814-A2C0-857B1A97878B}" type="slidenum">
              <a:rPr lang="en-US" smtClean="0"/>
              <a:t>15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5669768"/>
              </p:ext>
            </p:extLst>
          </p:nvPr>
        </p:nvGraphicFramePr>
        <p:xfrm>
          <a:off x="951347" y="2066369"/>
          <a:ext cx="1065895" cy="754380"/>
        </p:xfrm>
        <a:graphic>
          <a:graphicData uri="http://schemas.openxmlformats.org/drawingml/2006/table">
            <a:tbl>
              <a:tblPr firstRow="1" bandRow="1">
                <a:tableStyleId>{2D5ABB26-0587-4C30-8999-92F81FD0307C}</a:tableStyleId>
              </a:tblPr>
              <a:tblGrid>
                <a:gridCol w="459623"/>
                <a:gridCol w="606272"/>
              </a:tblGrid>
              <a:tr h="237529">
                <a:tc>
                  <a:txBody>
                    <a:bodyPr/>
                    <a:lstStyle/>
                    <a:p>
                      <a:pPr algn="ctr"/>
                      <a:r>
                        <a:rPr lang="en-US" sz="1200" dirty="0" smtClean="0">
                          <a:latin typeface="Arial Narrow" panose="020B0606020202030204" pitchFamily="34" charset="0"/>
                        </a:rPr>
                        <a:t>A</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NOT A</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7529">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29">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2415352" y="2279246"/>
            <a:ext cx="1312098" cy="461665"/>
          </a:xfrm>
          <a:prstGeom prst="rect">
            <a:avLst/>
          </a:prstGeom>
          <a:noFill/>
        </p:spPr>
        <p:txBody>
          <a:bodyPr wrap="square" rtlCol="0">
            <a:spAutoFit/>
          </a:bodyPr>
          <a:lstStyle/>
          <a:p>
            <a:r>
              <a:rPr lang="vi-VN" sz="1200" dirty="0" smtClean="0"/>
              <a:t>NOT</a:t>
            </a:r>
            <a:r>
              <a:rPr lang="en-US" sz="1200" dirty="0" smtClean="0">
                <a:latin typeface="Arial Narrow" panose="020B0606020202030204" pitchFamily="34" charset="0"/>
              </a:rPr>
              <a:t>(</a:t>
            </a:r>
            <a:r>
              <a:rPr lang="vi-VN" sz="1200" dirty="0" smtClean="0"/>
              <a:t>0111</a:t>
            </a:r>
            <a:r>
              <a:rPr lang="en-US" sz="1200" dirty="0" smtClean="0">
                <a:latin typeface="Arial Narrow" panose="020B0606020202030204" pitchFamily="34" charset="0"/>
              </a:rPr>
              <a:t>)</a:t>
            </a:r>
            <a:r>
              <a:rPr lang="vi-VN" sz="1200" dirty="0" smtClean="0"/>
              <a:t> </a:t>
            </a:r>
            <a:endParaRPr lang="en-US" sz="1200" dirty="0" smtClean="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 1000 </a:t>
            </a:r>
            <a:endParaRPr lang="en-US" sz="1200" dirty="0">
              <a:latin typeface="Arial Narrow" panose="020B0606020202030204" pitchFamily="34" charset="0"/>
            </a:endParaRPr>
          </a:p>
        </p:txBody>
      </p:sp>
      <p:sp>
        <p:nvSpPr>
          <p:cNvPr id="6" name="TextBox 5"/>
          <p:cNvSpPr txBox="1"/>
          <p:nvPr/>
        </p:nvSpPr>
        <p:spPr>
          <a:xfrm>
            <a:off x="684962" y="1611773"/>
            <a:ext cx="2788488" cy="276999"/>
          </a:xfrm>
          <a:prstGeom prst="rect">
            <a:avLst/>
          </a:prstGeom>
          <a:noFill/>
        </p:spPr>
        <p:txBody>
          <a:bodyPr wrap="square" rtlCol="0">
            <a:spAutoFit/>
          </a:bodyPr>
          <a:lstStyle/>
          <a:p>
            <a:r>
              <a:rPr lang="en-US" sz="1200" b="1" dirty="0" smtClean="0">
                <a:latin typeface="Arial Narrow" panose="020B0606020202030204" pitchFamily="34" charset="0"/>
              </a:rPr>
              <a:t>1.</a:t>
            </a:r>
            <a:r>
              <a:rPr lang="en-US" sz="1200" b="1" dirty="0">
                <a:latin typeface="Arial Narrow" panose="020B0606020202030204" pitchFamily="34" charset="0"/>
              </a:rPr>
              <a:t> NOT</a:t>
            </a:r>
          </a:p>
        </p:txBody>
      </p:sp>
      <p:pic>
        <p:nvPicPr>
          <p:cNvPr id="8"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4250438823"/>
              </p:ext>
            </p:extLst>
          </p:nvPr>
        </p:nvGraphicFramePr>
        <p:xfrm>
          <a:off x="924848" y="4128624"/>
          <a:ext cx="1374139" cy="1257300"/>
        </p:xfrm>
        <a:graphic>
          <a:graphicData uri="http://schemas.openxmlformats.org/drawingml/2006/table">
            <a:tbl>
              <a:tblPr firstRow="1" bandRow="1">
                <a:tableStyleId>{2D5ABB26-0587-4C30-8999-92F81FD0307C}</a:tableStyleId>
              </a:tblPr>
              <a:tblGrid>
                <a:gridCol w="436879"/>
                <a:gridCol w="426720"/>
                <a:gridCol w="510540"/>
              </a:tblGrid>
              <a:tr h="235504">
                <a:tc>
                  <a:txBody>
                    <a:bodyPr/>
                    <a:lstStyle/>
                    <a:p>
                      <a:pPr algn="ctr"/>
                      <a:r>
                        <a:rPr lang="en-US" sz="1200" dirty="0" smtClean="0">
                          <a:latin typeface="Arial Narrow" panose="020B0606020202030204" pitchFamily="34" charset="0"/>
                        </a:rPr>
                        <a:t>A</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B</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latin typeface="Arial Narrow" panose="020B0606020202030204" pitchFamily="34" charset="0"/>
                        </a:rPr>
                        <a:t>A&amp;B</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5504">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5504">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001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5504">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684962" y="3780849"/>
            <a:ext cx="2788488" cy="276999"/>
          </a:xfrm>
          <a:prstGeom prst="rect">
            <a:avLst/>
          </a:prstGeom>
          <a:noFill/>
        </p:spPr>
        <p:txBody>
          <a:bodyPr wrap="square" rtlCol="0">
            <a:spAutoFit/>
          </a:bodyPr>
          <a:lstStyle/>
          <a:p>
            <a:r>
              <a:rPr lang="en-US" sz="1200" b="1" dirty="0">
                <a:latin typeface="Arial Narrow" panose="020B0606020202030204" pitchFamily="34" charset="0"/>
              </a:rPr>
              <a:t>2</a:t>
            </a:r>
            <a:r>
              <a:rPr lang="en-US" sz="1200" b="1" dirty="0" smtClean="0">
                <a:latin typeface="Arial Narrow" panose="020B0606020202030204" pitchFamily="34" charset="0"/>
              </a:rPr>
              <a:t>. AND</a:t>
            </a:r>
            <a:endParaRPr lang="en-US" sz="1200" b="1" dirty="0">
              <a:latin typeface="Arial Narrow" panose="020B0606020202030204" pitchFamily="34" charset="0"/>
            </a:endParaRPr>
          </a:p>
        </p:txBody>
      </p:sp>
      <p:sp>
        <p:nvSpPr>
          <p:cNvPr id="11" name="Content Placeholder 2"/>
          <p:cNvSpPr>
            <a:spLocks noGrp="1"/>
          </p:cNvSpPr>
          <p:nvPr>
            <p:ph idx="1"/>
          </p:nvPr>
        </p:nvSpPr>
        <p:spPr>
          <a:xfrm>
            <a:off x="2379331" y="4516193"/>
            <a:ext cx="1343228" cy="679565"/>
          </a:xfrm>
        </p:spPr>
        <p:txBody>
          <a:bodyPr>
            <a:noAutofit/>
          </a:bodyPr>
          <a:lstStyle/>
          <a:p>
            <a:pPr marL="0" indent="0">
              <a:spcBef>
                <a:spcPts val="0"/>
              </a:spcBef>
              <a:buNone/>
            </a:pPr>
            <a:r>
              <a:rPr lang="en-US" sz="1200" dirty="0" smtClean="0">
                <a:latin typeface="Arial Narrow" panose="020B0606020202030204" pitchFamily="34" charset="0"/>
              </a:rPr>
              <a:t>             </a:t>
            </a:r>
            <a:r>
              <a:rPr lang="vi-VN" sz="1200" dirty="0" smtClean="0"/>
              <a:t>0110</a:t>
            </a:r>
            <a:endParaRPr lang="en-US" sz="1200" dirty="0" smtClean="0">
              <a:latin typeface="Arial Narrow" panose="020B0606020202030204" pitchFamily="34" charset="0"/>
            </a:endParaRPr>
          </a:p>
          <a:p>
            <a:pPr marL="0" indent="0">
              <a:spcBef>
                <a:spcPts val="0"/>
              </a:spcBef>
              <a:buNone/>
            </a:pPr>
            <a:r>
              <a:rPr lang="en-GB" sz="1200" dirty="0"/>
              <a:t> </a:t>
            </a:r>
            <a:r>
              <a:rPr lang="en-GB" sz="1200" dirty="0" smtClean="0"/>
              <a:t>            </a:t>
            </a:r>
            <a:r>
              <a:rPr lang="vi-VN" sz="1200" dirty="0" smtClean="0"/>
              <a:t>1101 </a:t>
            </a:r>
            <a:endParaRPr lang="en-US" sz="1200" dirty="0" smtClean="0">
              <a:latin typeface="Arial Narrow" panose="020B0606020202030204" pitchFamily="34" charset="0"/>
            </a:endParaRPr>
          </a:p>
          <a:p>
            <a:pPr marL="0" indent="0">
              <a:spcBef>
                <a:spcPts val="0"/>
              </a:spcBef>
              <a:buNone/>
            </a:pPr>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 0100</a:t>
            </a:r>
            <a:endParaRPr lang="en-US" sz="1200" dirty="0">
              <a:latin typeface="Arial Narrow" panose="020B0606020202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224420849"/>
              </p:ext>
            </p:extLst>
          </p:nvPr>
        </p:nvGraphicFramePr>
        <p:xfrm>
          <a:off x="5260152" y="1971303"/>
          <a:ext cx="1492256" cy="1181100"/>
        </p:xfrm>
        <a:graphic>
          <a:graphicData uri="http://schemas.openxmlformats.org/drawingml/2006/table">
            <a:tbl>
              <a:tblPr firstRow="1" bandRow="1">
                <a:tableStyleId>{2D5ABB26-0587-4C30-8999-92F81FD0307C}</a:tableStyleId>
              </a:tblPr>
              <a:tblGrid>
                <a:gridCol w="443736"/>
                <a:gridCol w="515100"/>
                <a:gridCol w="533420"/>
              </a:tblGrid>
              <a:tr h="225220">
                <a:tc>
                  <a:txBody>
                    <a:bodyPr/>
                    <a:lstStyle/>
                    <a:p>
                      <a:pPr algn="ctr"/>
                      <a:r>
                        <a:rPr lang="en-US" sz="1100" dirty="0" smtClean="0">
                          <a:latin typeface="Arial Narrow" panose="020B0606020202030204" pitchFamily="34" charset="0"/>
                        </a:rPr>
                        <a:t>A</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latin typeface="Arial Narrow" panose="020B0606020202030204" pitchFamily="34" charset="0"/>
                        </a:rPr>
                        <a:t>B</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dirty="0" smtClean="0">
                          <a:latin typeface="Arial Narrow" panose="020B0606020202030204" pitchFamily="34" charset="0"/>
                        </a:rPr>
                        <a:t>A or B</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25220">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0</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dirty="0" smtClean="0">
                          <a:latin typeface="Arial Narrow" panose="020B0606020202030204" pitchFamily="34" charset="0"/>
                        </a:rPr>
                        <a:t>1</a:t>
                      </a:r>
                      <a:endParaRPr lang="en-US" sz="11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3" name="Rectangle 12"/>
          <p:cNvSpPr/>
          <p:nvPr/>
        </p:nvSpPr>
        <p:spPr>
          <a:xfrm>
            <a:off x="6531429" y="2379148"/>
            <a:ext cx="1302965" cy="646331"/>
          </a:xfrm>
          <a:prstGeom prst="rect">
            <a:avLst/>
          </a:prstGeom>
        </p:spPr>
        <p:txBody>
          <a:bodyPr wrap="square">
            <a:spAutoFit/>
          </a:bodyPr>
          <a:lstStyle/>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0110</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1010</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 </a:t>
            </a:r>
            <a:r>
              <a:rPr lang="vi-VN" sz="1200" dirty="0"/>
              <a:t>1110</a:t>
            </a:r>
            <a:endParaRPr lang="en-US" sz="1200" dirty="0">
              <a:latin typeface="Arial Narrow" panose="020B0606020202030204" pitchFamily="34" charset="0"/>
            </a:endParaRPr>
          </a:p>
        </p:txBody>
      </p:sp>
      <p:sp>
        <p:nvSpPr>
          <p:cNvPr id="14" name="TextBox 13"/>
          <p:cNvSpPr txBox="1"/>
          <p:nvPr/>
        </p:nvSpPr>
        <p:spPr>
          <a:xfrm>
            <a:off x="4930238" y="1612553"/>
            <a:ext cx="2788488" cy="276999"/>
          </a:xfrm>
          <a:prstGeom prst="rect">
            <a:avLst/>
          </a:prstGeom>
          <a:noFill/>
        </p:spPr>
        <p:txBody>
          <a:bodyPr wrap="square" rtlCol="0">
            <a:spAutoFit/>
          </a:bodyPr>
          <a:lstStyle/>
          <a:p>
            <a:r>
              <a:rPr lang="en-US" sz="1200" b="1" dirty="0">
                <a:latin typeface="Arial Narrow" panose="020B0606020202030204" pitchFamily="34" charset="0"/>
              </a:rPr>
              <a:t>3</a:t>
            </a:r>
            <a:r>
              <a:rPr lang="en-US" sz="1200" b="1" dirty="0" smtClean="0">
                <a:latin typeface="Arial Narrow" panose="020B0606020202030204" pitchFamily="34" charset="0"/>
              </a:rPr>
              <a:t>. OR</a:t>
            </a:r>
            <a:endParaRPr lang="en-US" sz="1200" b="1" dirty="0">
              <a:latin typeface="Arial Narrow" panose="020B0606020202030204" pitchFamily="34" charset="0"/>
            </a:endParaRPr>
          </a:p>
        </p:txBody>
      </p:sp>
      <p:graphicFrame>
        <p:nvGraphicFramePr>
          <p:cNvPr id="16" name="Content Placeholder 3"/>
          <p:cNvGraphicFramePr>
            <a:graphicFrameLocks/>
          </p:cNvGraphicFramePr>
          <p:nvPr>
            <p:extLst>
              <p:ext uri="{D42A27DB-BD31-4B8C-83A1-F6EECF244321}">
                <p14:modId xmlns:p14="http://schemas.microsoft.com/office/powerpoint/2010/main" val="1438888861"/>
              </p:ext>
            </p:extLst>
          </p:nvPr>
        </p:nvGraphicFramePr>
        <p:xfrm>
          <a:off x="5224131" y="4138786"/>
          <a:ext cx="1477014" cy="1257300"/>
        </p:xfrm>
        <a:graphic>
          <a:graphicData uri="http://schemas.openxmlformats.org/drawingml/2006/table">
            <a:tbl>
              <a:tblPr firstRow="1" bandRow="1">
                <a:tableStyleId>{2D5ABB26-0587-4C30-8999-92F81FD0307C}</a:tableStyleId>
              </a:tblPr>
              <a:tblGrid>
                <a:gridCol w="406724"/>
                <a:gridCol w="383177"/>
                <a:gridCol w="687113"/>
              </a:tblGrid>
              <a:tr h="227277">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Arial Narrow" panose="020B0606020202030204" pitchFamily="34" charset="0"/>
                        </a:rPr>
                        <a:t>B</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Arial Narrow" panose="020B0606020202030204" pitchFamily="34" charset="0"/>
                        </a:rPr>
                        <a:t>A XOR B</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27277">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1</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7" name="Rectangle 16"/>
          <p:cNvSpPr/>
          <p:nvPr/>
        </p:nvSpPr>
        <p:spPr>
          <a:xfrm>
            <a:off x="6597553" y="4531580"/>
            <a:ext cx="1341120" cy="646331"/>
          </a:xfrm>
          <a:prstGeom prst="rect">
            <a:avLst/>
          </a:prstGeom>
        </p:spPr>
        <p:txBody>
          <a:bodyPr wrap="square">
            <a:spAutoFit/>
          </a:bodyPr>
          <a:lstStyle/>
          <a:p>
            <a:r>
              <a:rPr lang="en-US" sz="1200" dirty="0">
                <a:latin typeface="Arial Narrow" panose="020B0606020202030204" pitchFamily="34" charset="0"/>
              </a:rPr>
              <a:t>                </a:t>
            </a:r>
            <a:r>
              <a:rPr lang="vi-VN" sz="1200" dirty="0" smtClean="0"/>
              <a:t>1101  </a:t>
            </a:r>
            <a:endParaRPr lang="en-US" sz="1200" dirty="0">
              <a:latin typeface="Arial Narrow" panose="020B0606020202030204" pitchFamily="34" charset="0"/>
            </a:endParaRPr>
          </a:p>
          <a:p>
            <a:r>
              <a:rPr lang="en-GB" sz="1200" dirty="0" smtClean="0"/>
              <a:t>                </a:t>
            </a:r>
            <a:r>
              <a:rPr lang="vi-VN" sz="1200" dirty="0" smtClean="0"/>
              <a:t>1011</a:t>
            </a:r>
            <a:endParaRPr lang="en-US" sz="1200" dirty="0">
              <a:latin typeface="Arial Narrow" panose="020B0606020202030204" pitchFamily="34" charset="0"/>
            </a:endParaRPr>
          </a:p>
          <a:p>
            <a:r>
              <a:rPr lang="en-US" sz="1200" dirty="0">
                <a:latin typeface="Arial Narrow" panose="020B0606020202030204" pitchFamily="34" charset="0"/>
              </a:rPr>
              <a:t>            </a:t>
            </a:r>
            <a:r>
              <a:rPr lang="en-US" sz="1200" dirty="0" smtClean="0">
                <a:latin typeface="Arial Narrow" panose="020B0606020202030204" pitchFamily="34" charset="0"/>
              </a:rPr>
              <a:t> </a:t>
            </a:r>
            <a:r>
              <a:rPr lang="vi-VN" sz="1200" dirty="0" smtClean="0"/>
              <a:t>=</a:t>
            </a:r>
            <a:r>
              <a:rPr lang="en-US" sz="1200" dirty="0" smtClean="0">
                <a:latin typeface="Arial Narrow" panose="020B0606020202030204" pitchFamily="34" charset="0"/>
              </a:rPr>
              <a:t> </a:t>
            </a:r>
            <a:r>
              <a:rPr lang="vi-VN" sz="1200" dirty="0" smtClean="0"/>
              <a:t>0110</a:t>
            </a:r>
            <a:endParaRPr lang="en-US" sz="1200" dirty="0">
              <a:latin typeface="Arial Narrow" panose="020B0606020202030204" pitchFamily="34" charset="0"/>
            </a:endParaRPr>
          </a:p>
        </p:txBody>
      </p:sp>
      <p:sp>
        <p:nvSpPr>
          <p:cNvPr id="18" name="TextBox 17"/>
          <p:cNvSpPr txBox="1"/>
          <p:nvPr/>
        </p:nvSpPr>
        <p:spPr>
          <a:xfrm>
            <a:off x="4930238" y="3789024"/>
            <a:ext cx="2788488" cy="276999"/>
          </a:xfrm>
          <a:prstGeom prst="rect">
            <a:avLst/>
          </a:prstGeom>
          <a:noFill/>
        </p:spPr>
        <p:txBody>
          <a:bodyPr wrap="square" rtlCol="0">
            <a:spAutoFit/>
          </a:bodyPr>
          <a:lstStyle/>
          <a:p>
            <a:r>
              <a:rPr lang="en-US" sz="1200" b="1" dirty="0" smtClean="0">
                <a:latin typeface="Arial Narrow" panose="020B0606020202030204" pitchFamily="34" charset="0"/>
              </a:rPr>
              <a:t>4. XOR</a:t>
            </a:r>
            <a:endParaRPr lang="en-US" sz="1200" b="1" dirty="0">
              <a:latin typeface="Arial Narrow" panose="020B0606020202030204" pitchFamily="34" charset="0"/>
            </a:endParaRPr>
          </a:p>
        </p:txBody>
      </p:sp>
    </p:spTree>
    <p:extLst>
      <p:ext uri="{BB962C8B-B14F-4D97-AF65-F5344CB8AC3E}">
        <p14:creationId xmlns:p14="http://schemas.microsoft.com/office/powerpoint/2010/main" val="235832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724" y="2837080"/>
            <a:ext cx="7886700" cy="994172"/>
          </a:xfrm>
        </p:spPr>
        <p:txBody>
          <a:bodyPr>
            <a:noAutofit/>
          </a:bodyPr>
          <a:lstStyle/>
          <a:p>
            <a:pPr algn="ctr"/>
            <a:r>
              <a:rPr lang="en-US" sz="7200" dirty="0">
                <a:latin typeface="Arial Narrow" panose="020B0606020202030204" pitchFamily="34" charset="0"/>
              </a:rPr>
              <a:t>Q&amp;A</a:t>
            </a:r>
          </a:p>
        </p:txBody>
      </p:sp>
      <p:sp>
        <p:nvSpPr>
          <p:cNvPr id="3" name="Slide Number Placeholder 2"/>
          <p:cNvSpPr>
            <a:spLocks noGrp="1"/>
          </p:cNvSpPr>
          <p:nvPr>
            <p:ph type="sldNum" sz="quarter" idx="12"/>
          </p:nvPr>
        </p:nvSpPr>
        <p:spPr/>
        <p:txBody>
          <a:bodyPr/>
          <a:lstStyle/>
          <a:p>
            <a:fld id="{ADDD5DAE-49A1-4814-A2C0-857B1A97878B}" type="slidenum">
              <a:rPr lang="en-US" smtClean="0"/>
              <a:t>16</a:t>
            </a:fld>
            <a:endParaRPr lang="en-US"/>
          </a:p>
        </p:txBody>
      </p:sp>
      <p:pic>
        <p:nvPicPr>
          <p:cNvPr id="4"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Tree>
    <p:extLst>
      <p:ext uri="{BB962C8B-B14F-4D97-AF65-F5344CB8AC3E}">
        <p14:creationId xmlns:p14="http://schemas.microsoft.com/office/powerpoint/2010/main" val="258020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109" y="327861"/>
            <a:ext cx="6327476" cy="6327476"/>
          </a:xfrm>
        </p:spPr>
      </p:pic>
      <p:sp>
        <p:nvSpPr>
          <p:cNvPr id="3" name="Slide Number Placeholder 2"/>
          <p:cNvSpPr>
            <a:spLocks noGrp="1"/>
          </p:cNvSpPr>
          <p:nvPr>
            <p:ph type="sldNum" sz="quarter" idx="12"/>
          </p:nvPr>
        </p:nvSpPr>
        <p:spPr/>
        <p:txBody>
          <a:bodyPr/>
          <a:lstStyle/>
          <a:p>
            <a:fld id="{ADDD5DAE-49A1-4814-A2C0-857B1A97878B}" type="slidenum">
              <a:rPr lang="en-US" smtClean="0"/>
              <a:t>17</a:t>
            </a:fld>
            <a:endParaRPr lang="en-US"/>
          </a:p>
        </p:txBody>
      </p:sp>
    </p:spTree>
    <p:extLst>
      <p:ext uri="{BB962C8B-B14F-4D97-AF65-F5344CB8AC3E}">
        <p14:creationId xmlns:p14="http://schemas.microsoft.com/office/powerpoint/2010/main" val="4274345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2C97B27-A07A-4CA4-976D-CEDB1812FF80}"/>
              </a:ext>
            </a:extLst>
          </p:cNvPr>
          <p:cNvGrpSpPr/>
          <p:nvPr/>
        </p:nvGrpSpPr>
        <p:grpSpPr>
          <a:xfrm>
            <a:off x="-12362" y="-3010"/>
            <a:ext cx="9156362" cy="6864021"/>
            <a:chOff x="-16482" y="-1147015"/>
            <a:chExt cx="12208482" cy="9152030"/>
          </a:xfrm>
        </p:grpSpPr>
        <p:sp>
          <p:nvSpPr>
            <p:cNvPr id="3" name="Arc 2">
              <a:extLst>
                <a:ext uri="{FF2B5EF4-FFF2-40B4-BE49-F238E27FC236}">
                  <a16:creationId xmlns:a16="http://schemas.microsoft.com/office/drawing/2014/main" xmlns="" id="{1054B428-EDD4-4B22-A393-FF294D1FD721}"/>
                </a:ext>
              </a:extLst>
            </p:cNvPr>
            <p:cNvSpPr/>
            <p:nvPr/>
          </p:nvSpPr>
          <p:spPr>
            <a:xfrm>
              <a:off x="1907970" y="3107115"/>
              <a:ext cx="1765988" cy="1765988"/>
            </a:xfrm>
            <a:prstGeom prst="arc">
              <a:avLst>
                <a:gd name="adj1" fmla="val 10793925"/>
                <a:gd name="adj2" fmla="val 48085"/>
              </a:avLst>
            </a:prstGeom>
            <a:noFill/>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cxnSp>
          <p:nvCxnSpPr>
            <p:cNvPr id="27" name="Straight Connector 26">
              <a:extLst>
                <a:ext uri="{FF2B5EF4-FFF2-40B4-BE49-F238E27FC236}">
                  <a16:creationId xmlns:a16="http://schemas.microsoft.com/office/drawing/2014/main" xmlns="" id="{93746B29-193C-47FE-B4CD-BDF40CB872E2}"/>
                </a:ext>
              </a:extLst>
            </p:cNvPr>
            <p:cNvCxnSpPr>
              <a:cxnSpLocks/>
            </p:cNvCxnSpPr>
            <p:nvPr/>
          </p:nvCxnSpPr>
          <p:spPr>
            <a:xfrm flipV="1">
              <a:off x="5267691" y="978924"/>
              <a:ext cx="0" cy="702207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4EB1ECC-4788-42BF-AD57-D79FE8ABDFAD}"/>
                </a:ext>
              </a:extLst>
            </p:cNvPr>
            <p:cNvCxnSpPr/>
            <p:nvPr/>
          </p:nvCxnSpPr>
          <p:spPr>
            <a:xfrm flipV="1">
              <a:off x="2803891" y="978923"/>
              <a:ext cx="0" cy="257694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xmlns="" id="{69649B26-5A91-46B4-AED2-C8BF193EB23F}"/>
                </a:ext>
              </a:extLst>
            </p:cNvPr>
            <p:cNvSpPr/>
            <p:nvPr/>
          </p:nvSpPr>
          <p:spPr>
            <a:xfrm>
              <a:off x="2067198" y="3283413"/>
              <a:ext cx="1447531" cy="144753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Rounded Corners 5">
              <a:extLst>
                <a:ext uri="{FF2B5EF4-FFF2-40B4-BE49-F238E27FC236}">
                  <a16:creationId xmlns:a16="http://schemas.microsoft.com/office/drawing/2014/main" xmlns="" id="{841E14AD-C91D-4513-8672-B7266E352F4C}"/>
                </a:ext>
              </a:extLst>
            </p:cNvPr>
            <p:cNvSpPr/>
            <p:nvPr/>
          </p:nvSpPr>
          <p:spPr>
            <a:xfrm>
              <a:off x="1907970" y="527775"/>
              <a:ext cx="3999341" cy="76002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3" name="Straight Connector 12">
              <a:extLst>
                <a:ext uri="{FF2B5EF4-FFF2-40B4-BE49-F238E27FC236}">
                  <a16:creationId xmlns:a16="http://schemas.microsoft.com/office/drawing/2014/main" xmlns="" id="{D1071910-E7CE-4CAC-9BB7-0A54E6BE8F54}"/>
                </a:ext>
              </a:extLst>
            </p:cNvPr>
            <p:cNvCxnSpPr/>
            <p:nvPr/>
          </p:nvCxnSpPr>
          <p:spPr>
            <a:xfrm>
              <a:off x="5371375" y="19203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0E02B685-4EC9-482F-B651-EF1C4B43E551}"/>
                </a:ext>
              </a:extLst>
            </p:cNvPr>
            <p:cNvSpPr/>
            <p:nvPr/>
          </p:nvSpPr>
          <p:spPr>
            <a:xfrm>
              <a:off x="4946033" y="1573280"/>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Oval 29">
              <a:extLst>
                <a:ext uri="{FF2B5EF4-FFF2-40B4-BE49-F238E27FC236}">
                  <a16:creationId xmlns:a16="http://schemas.microsoft.com/office/drawing/2014/main" xmlns="" id="{FE93F483-60E3-485D-A5A1-3147C8167AF0}"/>
                </a:ext>
              </a:extLst>
            </p:cNvPr>
            <p:cNvSpPr/>
            <p:nvPr/>
          </p:nvSpPr>
          <p:spPr>
            <a:xfrm>
              <a:off x="5008096" y="1635343"/>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5" name="Straight Connector 34">
              <a:extLst>
                <a:ext uri="{FF2B5EF4-FFF2-40B4-BE49-F238E27FC236}">
                  <a16:creationId xmlns:a16="http://schemas.microsoft.com/office/drawing/2014/main" xmlns="" id="{349E1D41-5C75-4EA6-BBA5-5F9C15F2B150}"/>
                </a:ext>
              </a:extLst>
            </p:cNvPr>
            <p:cNvCxnSpPr/>
            <p:nvPr/>
          </p:nvCxnSpPr>
          <p:spPr>
            <a:xfrm>
              <a:off x="5326908" y="39065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4C42360D-7A1A-4D08-910A-0D17EF42F240}"/>
                </a:ext>
              </a:extLst>
            </p:cNvPr>
            <p:cNvSpPr/>
            <p:nvPr/>
          </p:nvSpPr>
          <p:spPr>
            <a:xfrm>
              <a:off x="4926990" y="3572438"/>
              <a:ext cx="694115" cy="6941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Oval 36">
              <a:extLst>
                <a:ext uri="{FF2B5EF4-FFF2-40B4-BE49-F238E27FC236}">
                  <a16:creationId xmlns:a16="http://schemas.microsoft.com/office/drawing/2014/main" xmlns="" id="{33ED34E5-B365-48C9-ACA3-6D0A2BCB24C2}"/>
                </a:ext>
              </a:extLst>
            </p:cNvPr>
            <p:cNvSpPr/>
            <p:nvPr/>
          </p:nvSpPr>
          <p:spPr>
            <a:xfrm>
              <a:off x="4977583" y="3634502"/>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9" name="Straight Connector 38">
              <a:extLst>
                <a:ext uri="{FF2B5EF4-FFF2-40B4-BE49-F238E27FC236}">
                  <a16:creationId xmlns:a16="http://schemas.microsoft.com/office/drawing/2014/main" xmlns="" id="{54E866D9-8DCF-4D57-B1E8-3B9FED4DC8E8}"/>
                </a:ext>
              </a:extLst>
            </p:cNvPr>
            <p:cNvCxnSpPr/>
            <p:nvPr/>
          </p:nvCxnSpPr>
          <p:spPr>
            <a:xfrm>
              <a:off x="5299276" y="5821043"/>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xmlns="" id="{23A6FA99-0B2B-43E9-830B-C3A70FCDB6D2}"/>
                </a:ext>
              </a:extLst>
            </p:cNvPr>
            <p:cNvSpPr/>
            <p:nvPr/>
          </p:nvSpPr>
          <p:spPr>
            <a:xfrm>
              <a:off x="4910835" y="5473984"/>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Oval 40">
              <a:extLst>
                <a:ext uri="{FF2B5EF4-FFF2-40B4-BE49-F238E27FC236}">
                  <a16:creationId xmlns:a16="http://schemas.microsoft.com/office/drawing/2014/main" xmlns="" id="{A414C01C-9993-42B7-BEB5-1E44819A72CD}"/>
                </a:ext>
              </a:extLst>
            </p:cNvPr>
            <p:cNvSpPr/>
            <p:nvPr/>
          </p:nvSpPr>
          <p:spPr>
            <a:xfrm>
              <a:off x="4976862" y="553604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Oval 49">
              <a:extLst>
                <a:ext uri="{FF2B5EF4-FFF2-40B4-BE49-F238E27FC236}">
                  <a16:creationId xmlns:a16="http://schemas.microsoft.com/office/drawing/2014/main" xmlns="" id="{98C85150-C4E1-4C8F-B210-250D89A3CC21}"/>
                </a:ext>
              </a:extLst>
            </p:cNvPr>
            <p:cNvSpPr/>
            <p:nvPr/>
          </p:nvSpPr>
          <p:spPr>
            <a:xfrm>
              <a:off x="2233787" y="3436912"/>
              <a:ext cx="1140207" cy="1140207"/>
            </a:xfrm>
            <a:prstGeom prst="ellipse">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TextBox 14">
              <a:extLst>
                <a:ext uri="{FF2B5EF4-FFF2-40B4-BE49-F238E27FC236}">
                  <a16:creationId xmlns:a16="http://schemas.microsoft.com/office/drawing/2014/main" xmlns="" id="{2D6ECD7C-9FD8-46B2-BC84-EACCC63A77EA}"/>
                </a:ext>
              </a:extLst>
            </p:cNvPr>
            <p:cNvSpPr txBox="1"/>
            <p:nvPr/>
          </p:nvSpPr>
          <p:spPr>
            <a:xfrm>
              <a:off x="5037399" y="1688338"/>
              <a:ext cx="528349" cy="492443"/>
            </a:xfrm>
            <a:prstGeom prst="rect">
              <a:avLst/>
            </a:prstGeom>
            <a:noFill/>
          </p:spPr>
          <p:txBody>
            <a:bodyPr wrap="none" rtlCol="0">
              <a:spAutoFit/>
            </a:bodyPr>
            <a:lstStyle/>
            <a:p>
              <a:r>
                <a:rPr lang="en-US" b="1" dirty="0">
                  <a:latin typeface="Arial Narrow" panose="020B0606020202030204" pitchFamily="34" charset="0"/>
                  <a:ea typeface="Cambria" panose="02040503050406030204" pitchFamily="18" charset="0"/>
                </a:rPr>
                <a:t>01</a:t>
              </a:r>
              <a:endParaRPr lang="en-IN" b="1" dirty="0">
                <a:latin typeface="Arial Narrow" panose="020B0606020202030204" pitchFamily="34" charset="0"/>
                <a:ea typeface="Cambria" panose="02040503050406030204" pitchFamily="18" charset="0"/>
              </a:endParaRPr>
            </a:p>
          </p:txBody>
        </p:sp>
        <p:sp>
          <p:nvSpPr>
            <p:cNvPr id="52" name="TextBox 51">
              <a:extLst>
                <a:ext uri="{FF2B5EF4-FFF2-40B4-BE49-F238E27FC236}">
                  <a16:creationId xmlns:a16="http://schemas.microsoft.com/office/drawing/2014/main" xmlns="" id="{334FD4DB-C3A0-4096-AAEB-F862677DB445}"/>
                </a:ext>
              </a:extLst>
            </p:cNvPr>
            <p:cNvSpPr txBox="1"/>
            <p:nvPr/>
          </p:nvSpPr>
          <p:spPr>
            <a:xfrm>
              <a:off x="5019550" y="3668430"/>
              <a:ext cx="528349" cy="492443"/>
            </a:xfrm>
            <a:prstGeom prst="rect">
              <a:avLst/>
            </a:prstGeom>
            <a:noFill/>
          </p:spPr>
          <p:txBody>
            <a:bodyPr wrap="none" rtlCol="0">
              <a:spAutoFit/>
            </a:bodyPr>
            <a:lstStyle/>
            <a:p>
              <a:r>
                <a:rPr lang="en-US" b="1" dirty="0">
                  <a:latin typeface="Arial Narrow" panose="020B0606020202030204" pitchFamily="34" charset="0"/>
                  <a:ea typeface="Cambria" panose="02040503050406030204" pitchFamily="18" charset="0"/>
                </a:rPr>
                <a:t>02</a:t>
              </a:r>
              <a:endParaRPr lang="en-IN" b="1" dirty="0">
                <a:latin typeface="Arial Narrow" panose="020B0606020202030204" pitchFamily="34" charset="0"/>
                <a:ea typeface="Cambria" panose="02040503050406030204" pitchFamily="18" charset="0"/>
              </a:endParaRPr>
            </a:p>
          </p:txBody>
        </p:sp>
        <p:sp>
          <p:nvSpPr>
            <p:cNvPr id="53" name="TextBox 52">
              <a:extLst>
                <a:ext uri="{FF2B5EF4-FFF2-40B4-BE49-F238E27FC236}">
                  <a16:creationId xmlns:a16="http://schemas.microsoft.com/office/drawing/2014/main" xmlns="" id="{7F1F77CE-AF39-42A4-9076-695D3441E12E}"/>
                </a:ext>
              </a:extLst>
            </p:cNvPr>
            <p:cNvSpPr txBox="1"/>
            <p:nvPr/>
          </p:nvSpPr>
          <p:spPr>
            <a:xfrm>
              <a:off x="5008096" y="5584338"/>
              <a:ext cx="528349" cy="492443"/>
            </a:xfrm>
            <a:prstGeom prst="rect">
              <a:avLst/>
            </a:prstGeom>
            <a:noFill/>
          </p:spPr>
          <p:txBody>
            <a:bodyPr wrap="none" rtlCol="0">
              <a:spAutoFit/>
            </a:bodyPr>
            <a:lstStyle/>
            <a:p>
              <a:r>
                <a:rPr lang="en-US" b="1" dirty="0">
                  <a:latin typeface="Arial Narrow" panose="020B0606020202030204" pitchFamily="34" charset="0"/>
                  <a:ea typeface="Cambria" panose="02040503050406030204" pitchFamily="18" charset="0"/>
                </a:rPr>
                <a:t>03</a:t>
              </a:r>
              <a:endParaRPr lang="en-IN" b="1" dirty="0">
                <a:latin typeface="Arial Narrow" panose="020B0606020202030204" pitchFamily="34" charset="0"/>
                <a:ea typeface="Cambria" panose="02040503050406030204" pitchFamily="18" charset="0"/>
              </a:endParaRPr>
            </a:p>
          </p:txBody>
        </p:sp>
        <p:sp>
          <p:nvSpPr>
            <p:cNvPr id="57" name="Rectangle 56">
              <a:extLst>
                <a:ext uri="{FF2B5EF4-FFF2-40B4-BE49-F238E27FC236}">
                  <a16:creationId xmlns:a16="http://schemas.microsoft.com/office/drawing/2014/main" xmlns="" id="{2FA81A01-29FE-4DA9-84FD-96DCF1C49722}"/>
                </a:ext>
              </a:extLst>
            </p:cNvPr>
            <p:cNvSpPr/>
            <p:nvPr/>
          </p:nvSpPr>
          <p:spPr>
            <a:xfrm>
              <a:off x="6381838" y="1635343"/>
              <a:ext cx="2562293" cy="492443"/>
            </a:xfrm>
            <a:prstGeom prst="rect">
              <a:avLst/>
            </a:prstGeom>
          </p:spPr>
          <p:txBody>
            <a:bodyPr wrap="square">
              <a:spAutoFit/>
            </a:bodyPr>
            <a:lstStyle/>
            <a:p>
              <a:r>
                <a:rPr lang="en-US" b="1" dirty="0">
                  <a:latin typeface="Arial Narrow" panose="020B0606020202030204" pitchFamily="34" charset="0"/>
                  <a:ea typeface="Cambria" panose="02040503050406030204" pitchFamily="18" charset="0"/>
                </a:rPr>
                <a:t>Numeral Systems</a:t>
              </a:r>
              <a:endParaRPr lang="en-IN" b="1" dirty="0">
                <a:latin typeface="Arial Narrow" panose="020B0606020202030204" pitchFamily="34" charset="0"/>
                <a:ea typeface="Cambria" panose="02040503050406030204" pitchFamily="18" charset="0"/>
              </a:endParaRPr>
            </a:p>
          </p:txBody>
        </p:sp>
        <p:sp>
          <p:nvSpPr>
            <p:cNvPr id="17" name="TextBox 16">
              <a:extLst>
                <a:ext uri="{FF2B5EF4-FFF2-40B4-BE49-F238E27FC236}">
                  <a16:creationId xmlns:a16="http://schemas.microsoft.com/office/drawing/2014/main" xmlns="" id="{342C5657-9381-4D94-8A60-ECA8A89647BF}"/>
                </a:ext>
              </a:extLst>
            </p:cNvPr>
            <p:cNvSpPr txBox="1"/>
            <p:nvPr/>
          </p:nvSpPr>
          <p:spPr>
            <a:xfrm>
              <a:off x="2936621" y="412439"/>
              <a:ext cx="2092880" cy="861775"/>
            </a:xfrm>
            <a:prstGeom prst="rect">
              <a:avLst/>
            </a:prstGeom>
            <a:noFill/>
          </p:spPr>
          <p:txBody>
            <a:bodyPr wrap="none" rtlCol="0">
              <a:spAutoFit/>
            </a:bodyPr>
            <a:lstStyle/>
            <a:p>
              <a:r>
                <a:rPr lang="en-US" sz="3600" b="1" dirty="0">
                  <a:latin typeface="Arial Narrow" panose="020B0606020202030204" pitchFamily="34" charset="0"/>
                  <a:ea typeface="Cambria" panose="02040503050406030204" pitchFamily="18" charset="0"/>
                </a:rPr>
                <a:t>Agenda</a:t>
              </a:r>
              <a:endParaRPr lang="en-IN" sz="3600" b="1" dirty="0">
                <a:latin typeface="Arial Narrow" panose="020B0606020202030204" pitchFamily="34" charset="0"/>
                <a:ea typeface="Cambria" panose="02040503050406030204" pitchFamily="18" charset="0"/>
              </a:endParaRPr>
            </a:p>
          </p:txBody>
        </p:sp>
        <p:sp>
          <p:nvSpPr>
            <p:cNvPr id="79" name="Rectangle 78">
              <a:extLst>
                <a:ext uri="{FF2B5EF4-FFF2-40B4-BE49-F238E27FC236}">
                  <a16:creationId xmlns:a16="http://schemas.microsoft.com/office/drawing/2014/main" xmlns="" id="{8FAEDAA9-4EB9-46E6-B2A4-289DED2009FC}"/>
                </a:ext>
              </a:extLst>
            </p:cNvPr>
            <p:cNvSpPr/>
            <p:nvPr/>
          </p:nvSpPr>
          <p:spPr>
            <a:xfrm>
              <a:off x="6381838" y="3673274"/>
              <a:ext cx="3440754" cy="492443"/>
            </a:xfrm>
            <a:prstGeom prst="rect">
              <a:avLst/>
            </a:prstGeom>
          </p:spPr>
          <p:txBody>
            <a:bodyPr wrap="square">
              <a:spAutoFit/>
            </a:bodyPr>
            <a:lstStyle/>
            <a:p>
              <a:r>
                <a:rPr lang="en-US" b="1" dirty="0">
                  <a:latin typeface="Arial Narrow" panose="020B0606020202030204" pitchFamily="34" charset="0"/>
                  <a:ea typeface="Cambria" panose="02040503050406030204" pitchFamily="18" charset="0"/>
                </a:rPr>
                <a:t>Number Base Conversion</a:t>
              </a:r>
              <a:endParaRPr lang="en-IN" b="1" dirty="0">
                <a:latin typeface="Arial Narrow" panose="020B0606020202030204" pitchFamily="34" charset="0"/>
                <a:ea typeface="Cambria" panose="02040503050406030204" pitchFamily="18" charset="0"/>
              </a:endParaRPr>
            </a:p>
          </p:txBody>
        </p:sp>
        <p:sp>
          <p:nvSpPr>
            <p:cNvPr id="87" name="Rectangle 86">
              <a:extLst>
                <a:ext uri="{FF2B5EF4-FFF2-40B4-BE49-F238E27FC236}">
                  <a16:creationId xmlns:a16="http://schemas.microsoft.com/office/drawing/2014/main" xmlns="" id="{4FF229C8-9C4F-487B-978B-574EA14989E5}"/>
                </a:ext>
              </a:extLst>
            </p:cNvPr>
            <p:cNvSpPr/>
            <p:nvPr/>
          </p:nvSpPr>
          <p:spPr>
            <a:xfrm>
              <a:off x="6381838" y="5550136"/>
              <a:ext cx="4260180" cy="492443"/>
            </a:xfrm>
            <a:prstGeom prst="rect">
              <a:avLst/>
            </a:prstGeom>
          </p:spPr>
          <p:txBody>
            <a:bodyPr wrap="square">
              <a:spAutoFit/>
            </a:bodyPr>
            <a:lstStyle/>
            <a:p>
              <a:r>
                <a:rPr lang="en-US" b="1" dirty="0" smtClean="0">
                  <a:latin typeface="Arial Narrow" panose="020B0606020202030204" pitchFamily="34" charset="0"/>
                  <a:ea typeface="Cambria" panose="02040503050406030204" pitchFamily="18" charset="0"/>
                </a:rPr>
                <a:t>Bit logical shift  and </a:t>
              </a:r>
              <a:r>
                <a:rPr lang="en-US" b="1" dirty="0" smtClean="0">
                  <a:latin typeface="Arial Narrow" panose="020B0606020202030204" pitchFamily="34" charset="0"/>
                </a:rPr>
                <a:t>instructions</a:t>
              </a:r>
              <a:endParaRPr lang="en-IN" b="1" dirty="0">
                <a:latin typeface="Arial Narrow" panose="020B0606020202030204" pitchFamily="34" charset="0"/>
                <a:ea typeface="Cambria" panose="02040503050406030204" pitchFamily="18" charset="0"/>
              </a:endParaRPr>
            </a:p>
          </p:txBody>
        </p:sp>
        <p:pic>
          <p:nvPicPr>
            <p:cNvPr id="21" name="Graphic 20" descr="Table">
              <a:extLst>
                <a:ext uri="{FF2B5EF4-FFF2-40B4-BE49-F238E27FC236}">
                  <a16:creationId xmlns:a16="http://schemas.microsoft.com/office/drawing/2014/main" xmlns="" id="{FE5F2619-7296-4CB6-914C-3DDFA976A8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95306" y="3645314"/>
              <a:ext cx="817170" cy="817170"/>
            </a:xfrm>
            <a:prstGeom prst="rect">
              <a:avLst/>
            </a:prstGeom>
          </p:spPr>
        </p:pic>
        <p:sp>
          <p:nvSpPr>
            <p:cNvPr id="22" name="Rectangle 21">
              <a:extLst>
                <a:ext uri="{FF2B5EF4-FFF2-40B4-BE49-F238E27FC236}">
                  <a16:creationId xmlns:a16="http://schemas.microsoft.com/office/drawing/2014/main" xmlns="" id="{E4204570-C36A-48F0-88D2-27E7D99C7F7E}"/>
                </a:ext>
              </a:extLst>
            </p:cNvPr>
            <p:cNvSpPr/>
            <p:nvPr/>
          </p:nvSpPr>
          <p:spPr>
            <a:xfrm>
              <a:off x="11596537" y="-1147015"/>
              <a:ext cx="595463"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1" name="Rectangle 100">
              <a:extLst>
                <a:ext uri="{FF2B5EF4-FFF2-40B4-BE49-F238E27FC236}">
                  <a16:creationId xmlns:a16="http://schemas.microsoft.com/office/drawing/2014/main" xmlns="" id="{98DBEAFF-92E4-4CFB-9B98-C0C2E91FFD41}"/>
                </a:ext>
              </a:extLst>
            </p:cNvPr>
            <p:cNvSpPr/>
            <p:nvPr/>
          </p:nvSpPr>
          <p:spPr>
            <a:xfrm>
              <a:off x="-16482" y="-1147015"/>
              <a:ext cx="323959"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041996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latin typeface="Cambria" panose="02040503050406030204" pitchFamily="18" charset="0"/>
                <a:ea typeface="Cambria" panose="02040503050406030204" pitchFamily="18" charset="0"/>
              </a:rPr>
              <a:t>Numeral Systems</a:t>
            </a:r>
            <a:endParaRPr lang="en-IN" dirty="0">
              <a:solidFill>
                <a:schemeClr val="accent5">
                  <a:lumMod val="50000"/>
                </a:schemeClr>
              </a:solidFill>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ADDD5DAE-49A1-4814-A2C0-857B1A97878B}" type="slidenum">
              <a:rPr lang="en-US" smtClean="0"/>
              <a:t>3</a:t>
            </a:fld>
            <a:endParaRPr lang="en-US"/>
          </a:p>
        </p:txBody>
      </p:sp>
      <p:sp>
        <p:nvSpPr>
          <p:cNvPr id="3" name="Rectangle 2"/>
          <p:cNvSpPr/>
          <p:nvPr/>
        </p:nvSpPr>
        <p:spPr>
          <a:xfrm>
            <a:off x="754742" y="1602993"/>
            <a:ext cx="8301709" cy="3400931"/>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Sets </a:t>
            </a:r>
            <a:r>
              <a:rPr lang="en-US" sz="1200" dirty="0">
                <a:latin typeface="Arial Narrow" panose="020B0606020202030204" pitchFamily="34" charset="0"/>
              </a:rPr>
              <a:t>of symbols and the rules for using them to represent numbers, which are used to express how many objects are in a given </a:t>
            </a:r>
            <a:r>
              <a:rPr lang="en-US" sz="1200" dirty="0" smtClean="0">
                <a:latin typeface="Arial Narrow" panose="020B0606020202030204" pitchFamily="34" charset="0"/>
              </a:rPr>
              <a:t>set</a:t>
            </a:r>
          </a:p>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A </a:t>
            </a:r>
            <a:r>
              <a:rPr lang="en-US" sz="1200" dirty="0">
                <a:latin typeface="Arial Narrow" panose="020B0606020202030204" pitchFamily="34" charset="0"/>
              </a:rPr>
              <a:t>writing method for expressing numbers is called a "numeral system". In the most common numeral system, we write numbers with combinations of 10 symbols {0,1,2,3,4,5,6,7,8,9}. These symbols are called digits, and numbers that are expressed using 10 digits are called "decimal" or "base-10" numbers. </a:t>
            </a:r>
            <a:endParaRPr lang="en-US" sz="1200" dirty="0" smtClean="0">
              <a:latin typeface="Arial Narrow" panose="020B0606020202030204" pitchFamily="34" charset="0"/>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61966764"/>
              </p:ext>
            </p:extLst>
          </p:nvPr>
        </p:nvGraphicFramePr>
        <p:xfrm>
          <a:off x="849549" y="2698433"/>
          <a:ext cx="3887822" cy="3840480"/>
        </p:xfrm>
        <a:graphic>
          <a:graphicData uri="http://schemas.openxmlformats.org/drawingml/2006/table">
            <a:tbl>
              <a:tblPr firstRow="1" bandRow="1">
                <a:tableStyleId>{5C22544A-7EE6-4342-B048-85BDC9FD1C3A}</a:tableStyleId>
              </a:tblPr>
              <a:tblGrid>
                <a:gridCol w="1943911"/>
                <a:gridCol w="1943911"/>
              </a:tblGrid>
              <a:tr h="0">
                <a:tc gridSpan="2">
                  <a:txBody>
                    <a:bodyPr/>
                    <a:lstStyle/>
                    <a:p>
                      <a:pPr algn="ctr"/>
                      <a:r>
                        <a:rPr lang="en-US" sz="1200" b="1" dirty="0" smtClean="0">
                          <a:solidFill>
                            <a:schemeClr val="tx1"/>
                          </a:solidFill>
                          <a:latin typeface="Arial Narrow" panose="020B0606020202030204" pitchFamily="34" charset="0"/>
                          <a:ea typeface="Cambria" panose="02040503050406030204" pitchFamily="18" charset="0"/>
                        </a:rPr>
                        <a:t>Numeral Systems</a:t>
                      </a:r>
                      <a:endParaRPr lang="en-US" sz="1200" b="1"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a:tc>
              </a:tr>
              <a:tr h="273653">
                <a:tc>
                  <a:txBody>
                    <a:bodyPr/>
                    <a:lstStyle/>
                    <a:p>
                      <a:r>
                        <a:rPr lang="en-US" sz="1200" dirty="0" smtClean="0">
                          <a:latin typeface="Arial Narrow" panose="020B0606020202030204" pitchFamily="34" charset="0"/>
                        </a:rPr>
                        <a:t>Binary</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latin typeface="Arial Narrow" panose="020B0606020202030204" pitchFamily="34" charset="0"/>
                        </a:rPr>
                        <a:t>Base</a:t>
                      </a:r>
                      <a:r>
                        <a:rPr lang="en-US" sz="1200" baseline="0" dirty="0" smtClean="0">
                          <a:latin typeface="Arial Narrow" panose="020B0606020202030204" pitchFamily="34" charset="0"/>
                        </a:rPr>
                        <a:t> 2</a:t>
                      </a:r>
                      <a:endParaRPr lang="en-US" sz="120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dirty="0" smtClean="0">
                          <a:latin typeface="Arial Narrow" panose="020B0606020202030204" pitchFamily="34" charset="0"/>
                        </a:rPr>
                        <a:t>Ternary</a:t>
                      </a:r>
                      <a:r>
                        <a:rPr lang="en-US" sz="1200" baseline="0" dirty="0" smtClean="0">
                          <a:latin typeface="Arial Narrow" panose="020B0606020202030204" pitchFamily="34" charset="0"/>
                        </a:rPr>
                        <a:t> </a:t>
                      </a:r>
                      <a:endParaRPr lang="en-US" sz="120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latin typeface="Arial Narrow" panose="020B0606020202030204" pitchFamily="34" charset="0"/>
                        </a:rPr>
                        <a:t>Base</a:t>
                      </a:r>
                      <a:r>
                        <a:rPr lang="en-US" sz="1200" baseline="0" dirty="0" smtClean="0">
                          <a:latin typeface="Arial Narrow" panose="020B0606020202030204" pitchFamily="34" charset="0"/>
                        </a:rPr>
                        <a:t> 3</a:t>
                      </a:r>
                      <a:endParaRPr lang="en-US" sz="120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dirty="0" smtClean="0">
                          <a:latin typeface="Arial Narrow" panose="020B0606020202030204" pitchFamily="34" charset="0"/>
                        </a:rPr>
                        <a:t>Quaternary</a:t>
                      </a:r>
                      <a:r>
                        <a:rPr lang="en-US" sz="1200" baseline="0" dirty="0" smtClean="0">
                          <a:latin typeface="Arial Narrow" panose="020B0606020202030204" pitchFamily="34" charset="0"/>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dirty="0" smtClean="0">
                          <a:latin typeface="Arial Narrow" panose="020B0606020202030204" pitchFamily="34" charset="0"/>
                        </a:rPr>
                        <a:t>Base</a:t>
                      </a:r>
                      <a:r>
                        <a:rPr lang="en-US" sz="1200" baseline="0" dirty="0" smtClean="0">
                          <a:latin typeface="Arial Narrow" panose="020B0606020202030204" pitchFamily="34" charset="0"/>
                        </a:rPr>
                        <a:t> 4</a:t>
                      </a:r>
                      <a:endParaRPr lang="en-US" sz="120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err="1" smtClean="0">
                          <a:latin typeface="Arial Narrow" panose="020B0606020202030204" pitchFamily="34" charset="0"/>
                        </a:rPr>
                        <a:t>Quinary</a:t>
                      </a:r>
                      <a:endParaRPr lang="en-US" sz="1200" baseline="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5</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dirty="0" err="1" smtClean="0">
                          <a:latin typeface="Arial Narrow" panose="020B0606020202030204" pitchFamily="34" charset="0"/>
                        </a:rPr>
                        <a:t>Senary</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6</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dirty="0" err="1" smtClean="0">
                          <a:latin typeface="Arial Narrow" panose="020B0606020202030204" pitchFamily="34" charset="0"/>
                        </a:rPr>
                        <a:t>Septenary</a:t>
                      </a:r>
                      <a:r>
                        <a:rPr lang="en-US" sz="1200" dirty="0" smtClean="0">
                          <a:latin typeface="Arial Narrow" panose="020B0606020202030204" pitchFamily="34" charset="0"/>
                        </a:rPr>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7</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smtClean="0">
                          <a:latin typeface="Arial Narrow" panose="020B0606020202030204" pitchFamily="34" charset="0"/>
                        </a:rPr>
                        <a:t>Octal</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8</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err="1" smtClean="0">
                          <a:latin typeface="Arial Narrow" panose="020B0606020202030204" pitchFamily="34" charset="0"/>
                        </a:rPr>
                        <a:t>Nonary</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9</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smtClean="0">
                          <a:latin typeface="Arial Narrow" panose="020B0606020202030204" pitchFamily="34" charset="0"/>
                        </a:rPr>
                        <a:t>Decimal</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10</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err="1" smtClean="0">
                          <a:latin typeface="Arial Narrow" panose="020B0606020202030204" pitchFamily="34" charset="0"/>
                        </a:rPr>
                        <a:t>Undenary</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11</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err="1" smtClean="0">
                          <a:latin typeface="Arial Narrow" panose="020B0606020202030204" pitchFamily="34" charset="0"/>
                        </a:rPr>
                        <a:t>Doudenary</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12</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smtClean="0">
                          <a:latin typeface="Arial Narrow" panose="020B0606020202030204" pitchFamily="34" charset="0"/>
                        </a:rPr>
                        <a:t>Hexadecimal</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16</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73653">
                <a:tc>
                  <a:txBody>
                    <a:bodyPr/>
                    <a:lstStyle/>
                    <a:p>
                      <a:r>
                        <a:rPr lang="en-US" sz="1200" baseline="0" dirty="0" err="1" smtClean="0">
                          <a:latin typeface="Arial Narrow" panose="020B0606020202030204" pitchFamily="34" charset="0"/>
                        </a:rPr>
                        <a:t>Sexagesimal</a:t>
                      </a:r>
                      <a:endParaRPr lang="en-US" sz="1200" baseline="0" dirty="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Arial Narrow" panose="020B0606020202030204" pitchFamily="34" charset="0"/>
                        </a:rPr>
                        <a:t>Base</a:t>
                      </a:r>
                      <a:r>
                        <a:rPr lang="en-US" sz="1200" baseline="0" dirty="0" smtClean="0">
                          <a:latin typeface="Arial Narrow" panose="020B0606020202030204" pitchFamily="34" charset="0"/>
                        </a:rPr>
                        <a:t> 60</a:t>
                      </a:r>
                      <a:endParaRPr lang="en-US" sz="1200" dirty="0" smtClean="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0402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926"/>
            <a:ext cx="7886700" cy="1325563"/>
          </a:xfrm>
        </p:spPr>
        <p:txBody>
          <a:bodyPr/>
          <a:lstStyle/>
          <a:p>
            <a:r>
              <a:rPr lang="en-US" dirty="0" smtClean="0">
                <a:solidFill>
                  <a:schemeClr val="accent5">
                    <a:lumMod val="50000"/>
                  </a:schemeClr>
                </a:solidFill>
                <a:latin typeface="Cambria" panose="02040503050406030204" pitchFamily="18" charset="0"/>
                <a:ea typeface="Cambria" panose="02040503050406030204" pitchFamily="18" charset="0"/>
              </a:rPr>
              <a:t>Common numeral </a:t>
            </a:r>
            <a:r>
              <a:rPr lang="en-US" dirty="0">
                <a:solidFill>
                  <a:schemeClr val="accent5">
                    <a:lumMod val="50000"/>
                  </a:schemeClr>
                </a:solidFill>
                <a:latin typeface="Cambria" panose="02040503050406030204" pitchFamily="18" charset="0"/>
                <a:ea typeface="Cambria" panose="02040503050406030204" pitchFamily="18" charset="0"/>
              </a:rPr>
              <a:t>Systems</a:t>
            </a:r>
            <a:endParaRPr lang="en-IN" dirty="0">
              <a:solidFill>
                <a:schemeClr val="accent5">
                  <a:lumMod val="50000"/>
                </a:schemeClr>
              </a:solidFill>
              <a:latin typeface="Cambria" panose="02040503050406030204" pitchFamily="18" charset="0"/>
              <a:ea typeface="Cambria" panose="02040503050406030204" pitchFamily="18" charset="0"/>
            </a:endParaRPr>
          </a:p>
        </p:txBody>
      </p:sp>
      <p:sp>
        <p:nvSpPr>
          <p:cNvPr id="3" name="Rectangle 2"/>
          <p:cNvSpPr/>
          <p:nvPr/>
        </p:nvSpPr>
        <p:spPr>
          <a:xfrm>
            <a:off x="628650" y="974058"/>
            <a:ext cx="8301709" cy="1184940"/>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The </a:t>
            </a:r>
            <a:r>
              <a:rPr lang="en-US" sz="1200" dirty="0">
                <a:latin typeface="Arial Narrow" panose="020B0606020202030204" pitchFamily="34" charset="0"/>
              </a:rPr>
              <a:t>other most common numeral systems </a:t>
            </a:r>
            <a:r>
              <a:rPr lang="en-US" sz="1200" dirty="0" smtClean="0">
                <a:latin typeface="Arial Narrow" panose="020B0606020202030204" pitchFamily="34" charset="0"/>
              </a:rPr>
              <a:t>are</a:t>
            </a:r>
            <a:r>
              <a:rPr lang="en-US" sz="1200" dirty="0">
                <a:latin typeface="Arial Narrow" panose="020B0606020202030204" pitchFamily="34" charset="0"/>
              </a:rPr>
              <a:t> </a:t>
            </a:r>
            <a:r>
              <a:rPr lang="en-US" sz="1200" b="1" dirty="0" smtClean="0">
                <a:latin typeface="Arial Narrow" panose="020B0606020202030204" pitchFamily="34" charset="0"/>
              </a:rPr>
              <a:t>binary, decimal, hexadecimal</a:t>
            </a:r>
            <a:endParaRPr lang="en-US" sz="1200" b="1" dirty="0">
              <a:latin typeface="Arial Narrow" panose="020B0606020202030204" pitchFamily="34" charset="0"/>
            </a:endParaRPr>
          </a:p>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The </a:t>
            </a:r>
            <a:r>
              <a:rPr lang="en-US" sz="1200" dirty="0">
                <a:latin typeface="Arial Narrow" panose="020B0606020202030204" pitchFamily="34" charset="0"/>
              </a:rPr>
              <a:t>binary numeral system, or base-2 number system, represents numeric values using two symbols: 0 and 1. More specifically, the usual base-2 system is a positional notation with a radix of 2. Because of its straightforward implementation in digital electronic circuitry using logic gates, the binary system is used internally by almost all modern computers.</a:t>
            </a:r>
          </a:p>
          <a:p>
            <a:endParaRPr lang="en-US" dirty="0"/>
          </a:p>
        </p:txBody>
      </p:sp>
      <p:sp>
        <p:nvSpPr>
          <p:cNvPr id="5" name="Rectangle 4"/>
          <p:cNvSpPr/>
          <p:nvPr/>
        </p:nvSpPr>
        <p:spPr>
          <a:xfrm>
            <a:off x="2841084" y="1923316"/>
            <a:ext cx="3461831" cy="47136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5">
                    <a:lumMod val="50000"/>
                  </a:schemeClr>
                </a:solidFill>
                <a:latin typeface="Arial Narrow" panose="020B0606020202030204" pitchFamily="34" charset="0"/>
                <a:ea typeface="Cambria" panose="02040503050406030204" pitchFamily="18" charset="0"/>
              </a:rPr>
              <a:t>Numeral </a:t>
            </a:r>
            <a:r>
              <a:rPr lang="en-US" sz="1600" b="1" dirty="0">
                <a:solidFill>
                  <a:schemeClr val="accent5">
                    <a:lumMod val="50000"/>
                  </a:schemeClr>
                </a:solidFill>
                <a:latin typeface="Arial Narrow" panose="020B0606020202030204" pitchFamily="34" charset="0"/>
                <a:ea typeface="Cambria" panose="02040503050406030204" pitchFamily="18" charset="0"/>
              </a:rPr>
              <a:t>Systems</a:t>
            </a:r>
            <a:endParaRPr lang="en-US" sz="1600" b="1" dirty="0">
              <a:latin typeface="Arial Narrow" panose="020B0606020202030204" pitchFamily="34" charset="0"/>
            </a:endParaRPr>
          </a:p>
        </p:txBody>
      </p:sp>
      <p:sp>
        <p:nvSpPr>
          <p:cNvPr id="6" name="Rectangle 5"/>
          <p:cNvSpPr/>
          <p:nvPr/>
        </p:nvSpPr>
        <p:spPr>
          <a:xfrm>
            <a:off x="1050588" y="2816097"/>
            <a:ext cx="1692613" cy="51880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Binary</a:t>
            </a:r>
          </a:p>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(Base 2)</a:t>
            </a:r>
            <a:endParaRPr lang="en-US" sz="1200" dirty="0">
              <a:latin typeface="Arial Narrow" panose="020B0606020202030204" pitchFamily="34" charset="0"/>
            </a:endParaRPr>
          </a:p>
        </p:txBody>
      </p:sp>
      <p:sp>
        <p:nvSpPr>
          <p:cNvPr id="7" name="Rectangle 6"/>
          <p:cNvSpPr/>
          <p:nvPr/>
        </p:nvSpPr>
        <p:spPr>
          <a:xfrm>
            <a:off x="3725695" y="2816097"/>
            <a:ext cx="1692613" cy="5188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Decimal</a:t>
            </a:r>
          </a:p>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(Base 10)</a:t>
            </a:r>
            <a:endParaRPr lang="en-US" sz="1200" dirty="0">
              <a:latin typeface="Arial Narrow" panose="020B0606020202030204" pitchFamily="34" charset="0"/>
            </a:endParaRPr>
          </a:p>
        </p:txBody>
      </p:sp>
      <p:sp>
        <p:nvSpPr>
          <p:cNvPr id="8" name="Rectangle 7"/>
          <p:cNvSpPr/>
          <p:nvPr/>
        </p:nvSpPr>
        <p:spPr>
          <a:xfrm>
            <a:off x="6254885" y="2816097"/>
            <a:ext cx="1692613" cy="51880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Hexadecimal</a:t>
            </a:r>
          </a:p>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(Base 16)</a:t>
            </a:r>
            <a:endParaRPr lang="en-US" sz="1200" dirty="0">
              <a:latin typeface="Arial Narrow" panose="020B0606020202030204" pitchFamily="34" charset="0"/>
            </a:endParaRPr>
          </a:p>
        </p:txBody>
      </p:sp>
      <p:sp>
        <p:nvSpPr>
          <p:cNvPr id="9" name="Rectangle 8"/>
          <p:cNvSpPr/>
          <p:nvPr/>
        </p:nvSpPr>
        <p:spPr>
          <a:xfrm>
            <a:off x="1050587" y="3491626"/>
            <a:ext cx="1692614" cy="61122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Uses digits</a:t>
            </a:r>
          </a:p>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0 &amp; 1</a:t>
            </a:r>
            <a:endParaRPr lang="en-US" sz="1200" dirty="0">
              <a:latin typeface="Arial Narrow" panose="020B0606020202030204" pitchFamily="34" charset="0"/>
            </a:endParaRPr>
          </a:p>
        </p:txBody>
      </p:sp>
      <p:sp>
        <p:nvSpPr>
          <p:cNvPr id="10" name="Rectangle 9"/>
          <p:cNvSpPr/>
          <p:nvPr/>
        </p:nvSpPr>
        <p:spPr>
          <a:xfrm>
            <a:off x="3725694" y="3491626"/>
            <a:ext cx="1692613" cy="61122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Uses digits</a:t>
            </a:r>
          </a:p>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0-9</a:t>
            </a:r>
            <a:endParaRPr lang="en-US" sz="1200" dirty="0">
              <a:latin typeface="Arial Narrow" panose="020B0606020202030204" pitchFamily="34" charset="0"/>
            </a:endParaRPr>
          </a:p>
        </p:txBody>
      </p:sp>
      <p:sp>
        <p:nvSpPr>
          <p:cNvPr id="11" name="Rectangle 10"/>
          <p:cNvSpPr/>
          <p:nvPr/>
        </p:nvSpPr>
        <p:spPr>
          <a:xfrm>
            <a:off x="6254883" y="3491625"/>
            <a:ext cx="1692613" cy="611229"/>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Uses digits 0-9 </a:t>
            </a:r>
          </a:p>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Alphabets: A-F (equal 10-15 in decimal)</a:t>
            </a:r>
            <a:endParaRPr lang="en-US" sz="1200" dirty="0">
              <a:latin typeface="Arial Narrow" panose="020B0606020202030204" pitchFamily="34" charset="0"/>
            </a:endParaRPr>
          </a:p>
        </p:txBody>
      </p:sp>
      <p:sp>
        <p:nvSpPr>
          <p:cNvPr id="12" name="Rectangle 11"/>
          <p:cNvSpPr/>
          <p:nvPr/>
        </p:nvSpPr>
        <p:spPr>
          <a:xfrm>
            <a:off x="1050586" y="4227686"/>
            <a:ext cx="1692613" cy="62942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10011011</a:t>
            </a:r>
            <a:endParaRPr lang="en-US" sz="1200" dirty="0">
              <a:latin typeface="Arial Narrow" panose="020B0606020202030204" pitchFamily="34" charset="0"/>
            </a:endParaRPr>
          </a:p>
        </p:txBody>
      </p:sp>
      <p:sp>
        <p:nvSpPr>
          <p:cNvPr id="15" name="Rectangle 14"/>
          <p:cNvSpPr/>
          <p:nvPr/>
        </p:nvSpPr>
        <p:spPr>
          <a:xfrm>
            <a:off x="3725693" y="4227686"/>
            <a:ext cx="1692613" cy="62942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5940264</a:t>
            </a:r>
            <a:endParaRPr lang="en-US" sz="1200" dirty="0">
              <a:latin typeface="Arial Narrow" panose="020B0606020202030204" pitchFamily="34" charset="0"/>
            </a:endParaRPr>
          </a:p>
        </p:txBody>
      </p:sp>
      <p:sp>
        <p:nvSpPr>
          <p:cNvPr id="16" name="Rectangle 15"/>
          <p:cNvSpPr/>
          <p:nvPr/>
        </p:nvSpPr>
        <p:spPr>
          <a:xfrm>
            <a:off x="6254883" y="4227686"/>
            <a:ext cx="1692613" cy="62942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5">
                    <a:lumMod val="50000"/>
                  </a:schemeClr>
                </a:solidFill>
                <a:latin typeface="Arial Narrow" panose="020B0606020202030204" pitchFamily="34" charset="0"/>
                <a:ea typeface="Cambria" panose="02040503050406030204" pitchFamily="18" charset="0"/>
              </a:rPr>
              <a:t>5F8BC6E</a:t>
            </a:r>
            <a:endParaRPr lang="en-US" sz="1200" dirty="0">
              <a:latin typeface="Arial Narrow" panose="020B0606020202030204" pitchFamily="34" charset="0"/>
            </a:endParaRPr>
          </a:p>
        </p:txBody>
      </p:sp>
      <p:cxnSp>
        <p:nvCxnSpPr>
          <p:cNvPr id="18" name="Straight Arrow Connector 17"/>
          <p:cNvCxnSpPr>
            <a:stCxn id="5" idx="2"/>
            <a:endCxn id="6" idx="0"/>
          </p:cNvCxnSpPr>
          <p:nvPr/>
        </p:nvCxnSpPr>
        <p:spPr>
          <a:xfrm flipH="1">
            <a:off x="1896895" y="2394679"/>
            <a:ext cx="2675105" cy="421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8" idx="0"/>
          </p:cNvCxnSpPr>
          <p:nvPr/>
        </p:nvCxnSpPr>
        <p:spPr>
          <a:xfrm>
            <a:off x="4572000" y="2394679"/>
            <a:ext cx="2529192" cy="421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7" idx="0"/>
          </p:cNvCxnSpPr>
          <p:nvPr/>
        </p:nvCxnSpPr>
        <p:spPr>
          <a:xfrm>
            <a:off x="4572000" y="2394679"/>
            <a:ext cx="2" cy="421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28649" y="5468484"/>
            <a:ext cx="8301709" cy="800219"/>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A5FC89:  Binary, Decimal, Hexadecimal ?</a:t>
            </a:r>
          </a:p>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845100: </a:t>
            </a:r>
            <a:r>
              <a:rPr lang="en-US" sz="1200" dirty="0">
                <a:latin typeface="Arial Narrow" panose="020B0606020202030204" pitchFamily="34" charset="0"/>
              </a:rPr>
              <a:t>Binary, Decimal, </a:t>
            </a:r>
            <a:r>
              <a:rPr lang="en-US" sz="1200" dirty="0" smtClean="0">
                <a:latin typeface="Arial Narrow" panose="020B0606020202030204" pitchFamily="34" charset="0"/>
              </a:rPr>
              <a:t>Hexadecimal ?</a:t>
            </a:r>
            <a:endParaRPr lang="en-US" sz="1200" dirty="0">
              <a:latin typeface="Arial Narrow" panose="020B0606020202030204" pitchFamily="34" charset="0"/>
            </a:endParaRPr>
          </a:p>
          <a:p>
            <a:pPr marL="171450" indent="-171450">
              <a:spcBef>
                <a:spcPts val="600"/>
              </a:spcBef>
              <a:buFont typeface="Wingdings" panose="05000000000000000000" pitchFamily="2" charset="2"/>
              <a:buChar char="Ø"/>
            </a:pPr>
            <a:r>
              <a:rPr lang="en-US" sz="1200" dirty="0" smtClean="0">
                <a:latin typeface="Arial Narrow" panose="020B0606020202030204" pitchFamily="34" charset="0"/>
              </a:rPr>
              <a:t>1001011: </a:t>
            </a:r>
            <a:r>
              <a:rPr lang="en-US" sz="1200" dirty="0">
                <a:latin typeface="Arial Narrow" panose="020B0606020202030204" pitchFamily="34" charset="0"/>
              </a:rPr>
              <a:t>Binary, Decimal, </a:t>
            </a:r>
            <a:r>
              <a:rPr lang="en-US" sz="1200" dirty="0" smtClean="0">
                <a:latin typeface="Arial Narrow" panose="020B0606020202030204" pitchFamily="34" charset="0"/>
              </a:rPr>
              <a:t>Hexadecimal ?</a:t>
            </a:r>
            <a:endParaRPr lang="en-US" sz="1200" dirty="0">
              <a:latin typeface="Arial Narrow" panose="020B0606020202030204" pitchFamily="34" charset="0"/>
            </a:endParaRPr>
          </a:p>
        </p:txBody>
      </p:sp>
    </p:spTree>
    <p:extLst>
      <p:ext uri="{BB962C8B-B14F-4D97-AF65-F5344CB8AC3E}">
        <p14:creationId xmlns:p14="http://schemas.microsoft.com/office/powerpoint/2010/main" val="2666733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latin typeface="Cambria" panose="02040503050406030204" pitchFamily="18" charset="0"/>
                <a:ea typeface="Cambria" panose="02040503050406030204" pitchFamily="18" charset="0"/>
              </a:rPr>
              <a:t>Number Base </a:t>
            </a:r>
            <a:r>
              <a:rPr lang="en-US" dirty="0" smtClean="0">
                <a:solidFill>
                  <a:schemeClr val="accent5"/>
                </a:solidFill>
                <a:latin typeface="Cambria" panose="02040503050406030204" pitchFamily="18" charset="0"/>
                <a:ea typeface="Cambria" panose="02040503050406030204" pitchFamily="18" charset="0"/>
              </a:rPr>
              <a:t>Conversion</a:t>
            </a:r>
            <a:endParaRPr lang="en-US" dirty="0"/>
          </a:p>
        </p:txBody>
      </p:sp>
      <p:sp>
        <p:nvSpPr>
          <p:cNvPr id="4" name="Slide Number Placeholder 3"/>
          <p:cNvSpPr>
            <a:spLocks noGrp="1"/>
          </p:cNvSpPr>
          <p:nvPr>
            <p:ph type="sldNum" sz="quarter" idx="12"/>
          </p:nvPr>
        </p:nvSpPr>
        <p:spPr/>
        <p:txBody>
          <a:bodyPr/>
          <a:lstStyle/>
          <a:p>
            <a:fld id="{ADDD5DAE-49A1-4814-A2C0-857B1A97878B}" type="slidenum">
              <a:rPr lang="en-US" smtClean="0"/>
              <a:t>5</a:t>
            </a:fld>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54" y="1465966"/>
            <a:ext cx="8457492" cy="4758749"/>
          </a:xfrm>
          <a:prstGeom prst="rect">
            <a:avLst/>
          </a:prstGeom>
        </p:spPr>
      </p:pic>
      <p:graphicFrame>
        <p:nvGraphicFramePr>
          <p:cNvPr id="16" name="Diagram 15"/>
          <p:cNvGraphicFramePr/>
          <p:nvPr>
            <p:extLst>
              <p:ext uri="{D42A27DB-BD31-4B8C-83A1-F6EECF244321}">
                <p14:modId xmlns:p14="http://schemas.microsoft.com/office/powerpoint/2010/main" val="2561823189"/>
              </p:ext>
            </p:extLst>
          </p:nvPr>
        </p:nvGraphicFramePr>
        <p:xfrm>
          <a:off x="1558723" y="1536199"/>
          <a:ext cx="6520405" cy="4390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3918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4844056" y="2574218"/>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726431" y="2581949"/>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18022" y="914158"/>
            <a:ext cx="7686675" cy="1145758"/>
          </a:xfrm>
          <a:solidFill>
            <a:schemeClr val="bg1">
              <a:lumMod val="95000"/>
            </a:schemeClr>
          </a:solidFill>
          <a:ln>
            <a:solidFill>
              <a:schemeClr val="bg1">
                <a:lumMod val="50000"/>
              </a:schemeClr>
            </a:solidFill>
          </a:ln>
        </p:spPr>
        <p:txBody>
          <a:bodyPr>
            <a:normAutofit/>
          </a:bodyPr>
          <a:lstStyle/>
          <a:p>
            <a:pPr algn="l">
              <a:buFont typeface="+mj-lt"/>
              <a:buAutoNum type="arabicPeriod"/>
            </a:pPr>
            <a:r>
              <a:rPr lang="en-GB" sz="1200" b="1" dirty="0" smtClean="0">
                <a:solidFill>
                  <a:srgbClr val="212529"/>
                </a:solidFill>
                <a:latin typeface="Arial Narrow" panose="020B0606020202030204" pitchFamily="34" charset="0"/>
              </a:rPr>
              <a:t> </a:t>
            </a:r>
            <a:r>
              <a:rPr lang="en-GB" sz="1200" dirty="0" smtClean="0">
                <a:solidFill>
                  <a:srgbClr val="212529"/>
                </a:solidFill>
                <a:latin typeface="Arial Narrow" panose="020B0606020202030204" pitchFamily="34" charset="0"/>
              </a:rPr>
              <a:t>Divide the number by 2/16.</a:t>
            </a:r>
            <a:endParaRPr lang="en-GB" sz="1200" b="1" dirty="0" smtClean="0">
              <a:solidFill>
                <a:srgbClr val="212529"/>
              </a:solidFill>
              <a:latin typeface="Arial Narrow" panose="020B0606020202030204" pitchFamily="34" charset="0"/>
            </a:endParaRPr>
          </a:p>
          <a:p>
            <a:pPr algn="l">
              <a:buFont typeface="+mj-lt"/>
              <a:buAutoNum type="arabicPeriod"/>
            </a:pPr>
            <a:r>
              <a:rPr lang="en-GB" sz="1200" b="1" dirty="0" smtClean="0">
                <a:solidFill>
                  <a:srgbClr val="212529"/>
                </a:solidFill>
                <a:latin typeface="Arial Narrow" panose="020B0606020202030204" pitchFamily="34" charset="0"/>
              </a:rPr>
              <a:t> </a:t>
            </a:r>
            <a:r>
              <a:rPr lang="en-GB" sz="1200" dirty="0" smtClean="0">
                <a:solidFill>
                  <a:srgbClr val="212529"/>
                </a:solidFill>
                <a:latin typeface="Arial Narrow" panose="020B0606020202030204" pitchFamily="34" charset="0"/>
              </a:rPr>
              <a:t>Get the integer quotient for the next iteration.</a:t>
            </a:r>
            <a:endParaRPr lang="en-GB" sz="1200" b="1" dirty="0" smtClean="0">
              <a:solidFill>
                <a:srgbClr val="212529"/>
              </a:solidFill>
              <a:latin typeface="Arial Narrow" panose="020B0606020202030204" pitchFamily="34" charset="0"/>
            </a:endParaRPr>
          </a:p>
          <a:p>
            <a:pPr algn="l">
              <a:buFont typeface="+mj-lt"/>
              <a:buAutoNum type="arabicPeriod"/>
            </a:pPr>
            <a:r>
              <a:rPr lang="en-GB" sz="1200" b="1" dirty="0" smtClean="0">
                <a:solidFill>
                  <a:srgbClr val="212529"/>
                </a:solidFill>
                <a:latin typeface="Arial Narrow" panose="020B0606020202030204" pitchFamily="34" charset="0"/>
              </a:rPr>
              <a:t> </a:t>
            </a:r>
            <a:r>
              <a:rPr lang="en-GB" sz="1200" dirty="0" smtClean="0">
                <a:solidFill>
                  <a:srgbClr val="212529"/>
                </a:solidFill>
                <a:latin typeface="Arial Narrow" panose="020B0606020202030204" pitchFamily="34" charset="0"/>
              </a:rPr>
              <a:t>Get the remainder for the binary/Hexadecimal digit.</a:t>
            </a:r>
            <a:endParaRPr lang="en-GB" sz="1200" b="1" dirty="0" smtClean="0">
              <a:solidFill>
                <a:srgbClr val="212529"/>
              </a:solidFill>
              <a:latin typeface="Arial Narrow" panose="020B0606020202030204" pitchFamily="34" charset="0"/>
            </a:endParaRPr>
          </a:p>
          <a:p>
            <a:pPr algn="l">
              <a:buFont typeface="+mj-lt"/>
              <a:buAutoNum type="arabicPeriod"/>
            </a:pPr>
            <a:r>
              <a:rPr lang="en-GB" sz="1200" b="1" dirty="0" smtClean="0">
                <a:solidFill>
                  <a:srgbClr val="212529"/>
                </a:solidFill>
                <a:latin typeface="Arial Narrow" panose="020B0606020202030204" pitchFamily="34" charset="0"/>
              </a:rPr>
              <a:t> </a:t>
            </a:r>
            <a:r>
              <a:rPr lang="en-GB" sz="1200" dirty="0">
                <a:solidFill>
                  <a:srgbClr val="212529"/>
                </a:solidFill>
                <a:latin typeface="Arial Narrow" panose="020B0606020202030204" pitchFamily="34" charset="0"/>
              </a:rPr>
              <a:t>Repeat the steps until the quotient is equal to </a:t>
            </a:r>
            <a:r>
              <a:rPr lang="en-GB" sz="1200" dirty="0" smtClean="0">
                <a:solidFill>
                  <a:srgbClr val="212529"/>
                </a:solidFill>
                <a:latin typeface="Arial Narrow" panose="020B0606020202030204" pitchFamily="34" charset="0"/>
              </a:rPr>
              <a:t>0, </a:t>
            </a:r>
            <a:r>
              <a:rPr lang="en-US" sz="1200" dirty="0">
                <a:latin typeface="Arial Narrow" panose="020B0606020202030204" pitchFamily="34" charset="0"/>
              </a:rPr>
              <a:t>getting remainders from </a:t>
            </a:r>
            <a:r>
              <a:rPr lang="en-US" sz="1200" dirty="0" smtClean="0">
                <a:latin typeface="Arial Narrow" panose="020B0606020202030204" pitchFamily="34" charset="0"/>
              </a:rPr>
              <a:t>bottom to top</a:t>
            </a:r>
            <a:endParaRPr lang="en-GB" sz="1200" dirty="0">
              <a:solidFill>
                <a:srgbClr val="212529"/>
              </a:solidFill>
              <a:latin typeface="Arial Narrow" panose="020B0606020202030204" pitchFamily="34" charset="0"/>
            </a:endParaRPr>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rial Narrow" panose="020B0606020202030204" pitchFamily="34" charset="0"/>
              </a:rPr>
              <a:t>Decimal to </a:t>
            </a:r>
            <a:r>
              <a:rPr lang="en-US" dirty="0" smtClean="0">
                <a:latin typeface="Arial Narrow" panose="020B0606020202030204" pitchFamily="34" charset="0"/>
              </a:rPr>
              <a:t>Binary and Hexadecimal</a:t>
            </a:r>
            <a:endParaRPr lang="en-US" dirty="0">
              <a:latin typeface="Arial Narrow" panose="020B060602020203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143992"/>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53" name="TextBox 52"/>
          <p:cNvSpPr txBox="1"/>
          <p:nvPr/>
        </p:nvSpPr>
        <p:spPr>
          <a:xfrm>
            <a:off x="718021" y="2574218"/>
            <a:ext cx="3560325" cy="307777"/>
          </a:xfrm>
          <a:prstGeom prst="rect">
            <a:avLst/>
          </a:prstGeom>
          <a:noFill/>
        </p:spPr>
        <p:txBody>
          <a:bodyPr wrap="square" rtlCol="0">
            <a:spAutoFit/>
          </a:bodyPr>
          <a:lstStyle/>
          <a:p>
            <a:pPr algn="ctr"/>
            <a:r>
              <a:rPr lang="en-US" sz="1400" b="1" dirty="0" smtClean="0">
                <a:latin typeface="Arial Narrow" panose="020B0606020202030204" pitchFamily="34" charset="0"/>
              </a:rPr>
              <a:t>Decimal to Binary </a:t>
            </a:r>
            <a:endParaRPr lang="en-US" sz="1400" b="1" dirty="0">
              <a:latin typeface="Arial Narrow" panose="020B0606020202030204" pitchFamily="34" charset="0"/>
            </a:endParaRPr>
          </a:p>
        </p:txBody>
      </p:sp>
      <p:sp>
        <p:nvSpPr>
          <p:cNvPr id="54" name="TextBox 53"/>
          <p:cNvSpPr txBox="1"/>
          <p:nvPr/>
        </p:nvSpPr>
        <p:spPr>
          <a:xfrm>
            <a:off x="4844057" y="2586053"/>
            <a:ext cx="3560323" cy="307777"/>
          </a:xfrm>
          <a:prstGeom prst="rect">
            <a:avLst/>
          </a:prstGeom>
          <a:noFill/>
        </p:spPr>
        <p:txBody>
          <a:bodyPr wrap="square" rtlCol="0">
            <a:spAutoFit/>
          </a:bodyPr>
          <a:lstStyle/>
          <a:p>
            <a:pPr algn="ctr"/>
            <a:r>
              <a:rPr lang="en-US" sz="1400" b="1" dirty="0">
                <a:latin typeface="Arial Narrow" panose="020B0606020202030204" pitchFamily="34" charset="0"/>
              </a:rPr>
              <a:t>Decimal to Hexadecimal </a:t>
            </a:r>
          </a:p>
        </p:txBody>
      </p:sp>
      <p:sp>
        <p:nvSpPr>
          <p:cNvPr id="55" name="TextBox 54"/>
          <p:cNvSpPr txBox="1"/>
          <p:nvPr/>
        </p:nvSpPr>
        <p:spPr>
          <a:xfrm>
            <a:off x="5288482" y="5045214"/>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41719</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A2F7</a:t>
            </a:r>
            <a:r>
              <a:rPr lang="en-GB" sz="1200" dirty="0" smtClean="0">
                <a:latin typeface="Arial Narrow" panose="020B0606020202030204" pitchFamily="34" charset="0"/>
              </a:rPr>
              <a:t>)</a:t>
            </a:r>
            <a:r>
              <a:rPr lang="en-GB"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56" name="TextBox 55"/>
          <p:cNvSpPr txBox="1"/>
          <p:nvPr/>
        </p:nvSpPr>
        <p:spPr>
          <a:xfrm>
            <a:off x="1272111" y="4969784"/>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1010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sp>
        <p:nvSpPr>
          <p:cNvPr id="57" name="TextBox 56"/>
          <p:cNvSpPr txBox="1"/>
          <p:nvPr/>
        </p:nvSpPr>
        <p:spPr>
          <a:xfrm>
            <a:off x="5274437" y="3106559"/>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41719</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t>
            </a:r>
            <a:r>
              <a:rPr lang="en-GB" sz="1200" dirty="0" smtClean="0">
                <a:latin typeface="Arial Narrow" panose="020B0606020202030204" pitchFamily="34" charset="0"/>
              </a:rPr>
              <a:t>)</a:t>
            </a:r>
            <a:r>
              <a:rPr lang="en-GB" sz="1200" baseline="-25000" dirty="0" smtClean="0">
                <a:latin typeface="Arial Narrow" panose="020B0606020202030204" pitchFamily="34" charset="0"/>
              </a:rPr>
              <a:t>16</a:t>
            </a:r>
            <a:endParaRPr lang="en-US" sz="1200" baseline="-25000" dirty="0">
              <a:latin typeface="Arial Narrow" panose="020B0606020202030204" pitchFamily="34" charset="0"/>
            </a:endParaRPr>
          </a:p>
        </p:txBody>
      </p:sp>
      <p:sp>
        <p:nvSpPr>
          <p:cNvPr id="58" name="TextBox 57"/>
          <p:cNvSpPr txBox="1"/>
          <p:nvPr/>
        </p:nvSpPr>
        <p:spPr>
          <a:xfrm>
            <a:off x="1046601" y="3147561"/>
            <a:ext cx="2656114" cy="276999"/>
          </a:xfrm>
          <a:prstGeom prst="rect">
            <a:avLst/>
          </a:prstGeom>
          <a:noFill/>
        </p:spPr>
        <p:txBody>
          <a:bodyPr wrap="square" rtlCol="0">
            <a:spAutoFit/>
          </a:bodyPr>
          <a:lstStyle/>
          <a:p>
            <a:r>
              <a:rPr lang="en-GB" sz="1200" dirty="0" smtClean="0">
                <a:latin typeface="Arial Narrow" panose="020B0606020202030204" pitchFamily="34" charset="0"/>
              </a:rPr>
              <a:t>(</a:t>
            </a:r>
            <a:r>
              <a:rPr lang="en-GB" sz="1200" b="1" dirty="0" smtClean="0">
                <a:latin typeface="Arial Narrow" panose="020B0606020202030204" pitchFamily="34" charset="0"/>
              </a:rPr>
              <a:t>10</a:t>
            </a:r>
            <a:r>
              <a:rPr lang="en-GB" sz="1200" dirty="0" smtClean="0">
                <a:latin typeface="Arial Narrow" panose="020B0606020202030204" pitchFamily="34" charset="0"/>
              </a:rPr>
              <a:t>)</a:t>
            </a:r>
            <a:r>
              <a:rPr lang="en-GB" sz="1200" baseline="-25000" dirty="0" smtClean="0">
                <a:latin typeface="Arial Narrow" panose="020B0606020202030204" pitchFamily="34" charset="0"/>
              </a:rPr>
              <a:t>10</a:t>
            </a:r>
            <a:r>
              <a:rPr lang="en-GB" sz="1200" dirty="0" smtClean="0">
                <a:latin typeface="Arial Narrow" panose="020B0606020202030204" pitchFamily="34" charset="0"/>
              </a:rPr>
              <a:t> = (</a:t>
            </a:r>
            <a:r>
              <a:rPr lang="en-GB" sz="1200" b="1" dirty="0" smtClean="0">
                <a:latin typeface="Arial Narrow" panose="020B0606020202030204" pitchFamily="34" charset="0"/>
              </a:rPr>
              <a:t>?</a:t>
            </a:r>
            <a:r>
              <a:rPr lang="en-GB" sz="1200" dirty="0" smtClean="0">
                <a:latin typeface="Arial Narrow" panose="020B0606020202030204" pitchFamily="34" charset="0"/>
              </a:rPr>
              <a:t>)</a:t>
            </a:r>
            <a:r>
              <a:rPr lang="en-GB" sz="1200" baseline="-25000" dirty="0" smtClean="0">
                <a:latin typeface="Arial Narrow" panose="020B0606020202030204" pitchFamily="34" charset="0"/>
              </a:rPr>
              <a:t>2</a:t>
            </a:r>
            <a:endParaRPr lang="en-US" sz="1200" baseline="-25000" dirty="0">
              <a:latin typeface="Arial Narrow" panose="020B0606020202030204" pitchFamily="34" charset="0"/>
            </a:endParaRPr>
          </a:p>
        </p:txBody>
      </p:sp>
      <p:cxnSp>
        <p:nvCxnSpPr>
          <p:cNvPr id="5" name="Straight Connector 4"/>
          <p:cNvCxnSpPr/>
          <p:nvPr/>
        </p:nvCxnSpPr>
        <p:spPr>
          <a:xfrm flipH="1">
            <a:off x="1440301" y="3539424"/>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38777" y="3707823"/>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30421" y="3471104"/>
            <a:ext cx="392176" cy="276999"/>
          </a:xfrm>
          <a:prstGeom prst="rect">
            <a:avLst/>
          </a:prstGeom>
          <a:noFill/>
        </p:spPr>
        <p:txBody>
          <a:bodyPr wrap="square" rtlCol="0">
            <a:spAutoFit/>
          </a:bodyPr>
          <a:lstStyle/>
          <a:p>
            <a:r>
              <a:rPr lang="en-US" sz="1200" dirty="0" smtClean="0">
                <a:latin typeface="Arial Narrow" panose="020B0606020202030204" pitchFamily="34" charset="0"/>
              </a:rPr>
              <a:t>10</a:t>
            </a:r>
            <a:endParaRPr lang="en-US" sz="1200" dirty="0">
              <a:latin typeface="Arial Narrow" panose="020B0606020202030204" pitchFamily="34" charset="0"/>
            </a:endParaRPr>
          </a:p>
        </p:txBody>
      </p:sp>
      <p:cxnSp>
        <p:nvCxnSpPr>
          <p:cNvPr id="22" name="Straight Connector 21"/>
          <p:cNvCxnSpPr/>
          <p:nvPr/>
        </p:nvCxnSpPr>
        <p:spPr>
          <a:xfrm flipH="1">
            <a:off x="1752721" y="3705103"/>
            <a:ext cx="254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53737" y="3892866"/>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76115" y="3676516"/>
            <a:ext cx="392176" cy="276999"/>
          </a:xfrm>
          <a:prstGeom prst="rect">
            <a:avLst/>
          </a:prstGeom>
          <a:noFill/>
        </p:spPr>
        <p:txBody>
          <a:bodyPr wrap="square" rtlCol="0">
            <a:spAutoFit/>
          </a:bodyPr>
          <a:lstStyle/>
          <a:p>
            <a:r>
              <a:rPr lang="en-US" sz="1200" dirty="0" smtClean="0">
                <a:latin typeface="Arial Narrow" panose="020B0606020202030204" pitchFamily="34" charset="0"/>
              </a:rPr>
              <a:t>5</a:t>
            </a:r>
            <a:endParaRPr lang="en-US" sz="1200" dirty="0">
              <a:latin typeface="Arial Narrow" panose="020B0606020202030204" pitchFamily="34" charset="0"/>
            </a:endParaRPr>
          </a:p>
        </p:txBody>
      </p:sp>
      <p:cxnSp>
        <p:nvCxnSpPr>
          <p:cNvPr id="30" name="Straight Connector 29"/>
          <p:cNvCxnSpPr/>
          <p:nvPr/>
        </p:nvCxnSpPr>
        <p:spPr>
          <a:xfrm flipH="1">
            <a:off x="2072761" y="3886583"/>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073777" y="4074346"/>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390261" y="4075485"/>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391277" y="4263248"/>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83989" y="3479267"/>
            <a:ext cx="392176" cy="276999"/>
          </a:xfrm>
          <a:prstGeom prst="rect">
            <a:avLst/>
          </a:prstGeom>
          <a:noFill/>
        </p:spPr>
        <p:txBody>
          <a:bodyPr wrap="square" rtlCol="0">
            <a:spAutoFit/>
          </a:bodyPr>
          <a:lstStyle/>
          <a:p>
            <a:r>
              <a:rPr lang="en-US" sz="1200" dirty="0" smtClean="0">
                <a:latin typeface="Arial Narrow" panose="020B0606020202030204" pitchFamily="34" charset="0"/>
              </a:rPr>
              <a:t>2</a:t>
            </a:r>
            <a:endParaRPr lang="en-US" sz="1200" dirty="0">
              <a:latin typeface="Arial Narrow" panose="020B0606020202030204" pitchFamily="34" charset="0"/>
            </a:endParaRPr>
          </a:p>
        </p:txBody>
      </p:sp>
      <p:sp>
        <p:nvSpPr>
          <p:cNvPr id="39" name="TextBox 38"/>
          <p:cNvSpPr txBox="1"/>
          <p:nvPr/>
        </p:nvSpPr>
        <p:spPr>
          <a:xfrm>
            <a:off x="1789297" y="3656146"/>
            <a:ext cx="392176" cy="276999"/>
          </a:xfrm>
          <a:prstGeom prst="rect">
            <a:avLst/>
          </a:prstGeom>
          <a:noFill/>
        </p:spPr>
        <p:txBody>
          <a:bodyPr wrap="square" rtlCol="0">
            <a:spAutoFit/>
          </a:bodyPr>
          <a:lstStyle/>
          <a:p>
            <a:r>
              <a:rPr lang="en-US" sz="1200" dirty="0" smtClean="0">
                <a:latin typeface="Arial Narrow" panose="020B0606020202030204" pitchFamily="34" charset="0"/>
              </a:rPr>
              <a:t>2</a:t>
            </a:r>
            <a:endParaRPr lang="en-US" sz="1200" dirty="0">
              <a:latin typeface="Arial Narrow" panose="020B0606020202030204" pitchFamily="34" charset="0"/>
            </a:endParaRPr>
          </a:p>
        </p:txBody>
      </p:sp>
      <p:sp>
        <p:nvSpPr>
          <p:cNvPr id="40" name="TextBox 39"/>
          <p:cNvSpPr txBox="1"/>
          <p:nvPr/>
        </p:nvSpPr>
        <p:spPr>
          <a:xfrm>
            <a:off x="2114417" y="3839471"/>
            <a:ext cx="392176" cy="276999"/>
          </a:xfrm>
          <a:prstGeom prst="rect">
            <a:avLst/>
          </a:prstGeom>
          <a:noFill/>
        </p:spPr>
        <p:txBody>
          <a:bodyPr wrap="square" rtlCol="0">
            <a:spAutoFit/>
          </a:bodyPr>
          <a:lstStyle/>
          <a:p>
            <a:r>
              <a:rPr lang="en-US" sz="1200" dirty="0" smtClean="0">
                <a:latin typeface="Arial Narrow" panose="020B0606020202030204" pitchFamily="34" charset="0"/>
              </a:rPr>
              <a:t>2</a:t>
            </a:r>
            <a:endParaRPr lang="en-US" sz="1200" dirty="0">
              <a:latin typeface="Arial Narrow" panose="020B0606020202030204" pitchFamily="34" charset="0"/>
            </a:endParaRPr>
          </a:p>
        </p:txBody>
      </p:sp>
      <p:sp>
        <p:nvSpPr>
          <p:cNvPr id="41" name="TextBox 40"/>
          <p:cNvSpPr txBox="1"/>
          <p:nvPr/>
        </p:nvSpPr>
        <p:spPr>
          <a:xfrm>
            <a:off x="2429377" y="4037673"/>
            <a:ext cx="392176" cy="276999"/>
          </a:xfrm>
          <a:prstGeom prst="rect">
            <a:avLst/>
          </a:prstGeom>
          <a:noFill/>
        </p:spPr>
        <p:txBody>
          <a:bodyPr wrap="square" rtlCol="0">
            <a:spAutoFit/>
          </a:bodyPr>
          <a:lstStyle/>
          <a:p>
            <a:r>
              <a:rPr lang="en-US" sz="1200" dirty="0" smtClean="0">
                <a:latin typeface="Arial Narrow" panose="020B0606020202030204" pitchFamily="34" charset="0"/>
              </a:rPr>
              <a:t>2</a:t>
            </a:r>
            <a:endParaRPr lang="en-US" sz="1200" dirty="0">
              <a:latin typeface="Arial Narrow" panose="020B0606020202030204" pitchFamily="34" charset="0"/>
            </a:endParaRPr>
          </a:p>
        </p:txBody>
      </p:sp>
      <p:sp>
        <p:nvSpPr>
          <p:cNvPr id="42" name="TextBox 41"/>
          <p:cNvSpPr txBox="1"/>
          <p:nvPr/>
        </p:nvSpPr>
        <p:spPr>
          <a:xfrm>
            <a:off x="1782439" y="3852331"/>
            <a:ext cx="392176" cy="276999"/>
          </a:xfrm>
          <a:prstGeom prst="rect">
            <a:avLst/>
          </a:prstGeom>
          <a:noFill/>
        </p:spPr>
        <p:txBody>
          <a:bodyPr wrap="square" rtlCol="0">
            <a:spAutoFit/>
          </a:bodyPr>
          <a:lstStyle/>
          <a:p>
            <a:r>
              <a:rPr lang="en-US" sz="1200" dirty="0" smtClean="0">
                <a:latin typeface="Arial Narrow" panose="020B0606020202030204" pitchFamily="34" charset="0"/>
              </a:rPr>
              <a:t>2</a:t>
            </a:r>
            <a:endParaRPr lang="en-US" sz="1200" dirty="0">
              <a:latin typeface="Arial Narrow" panose="020B0606020202030204" pitchFamily="34" charset="0"/>
            </a:endParaRPr>
          </a:p>
        </p:txBody>
      </p:sp>
      <p:sp>
        <p:nvSpPr>
          <p:cNvPr id="43" name="TextBox 42"/>
          <p:cNvSpPr txBox="1"/>
          <p:nvPr/>
        </p:nvSpPr>
        <p:spPr>
          <a:xfrm>
            <a:off x="2109190" y="4055110"/>
            <a:ext cx="392176" cy="276999"/>
          </a:xfrm>
          <a:prstGeom prst="rect">
            <a:avLst/>
          </a:prstGeom>
          <a:noFill/>
        </p:spPr>
        <p:txBody>
          <a:bodyPr wrap="square" rtlCol="0">
            <a:spAutoFit/>
          </a:bodyPr>
          <a:lstStyle/>
          <a:p>
            <a:r>
              <a:rPr lang="en-US" sz="1200" dirty="0" smtClean="0">
                <a:latin typeface="Arial Narrow" panose="020B0606020202030204" pitchFamily="34" charset="0"/>
              </a:rPr>
              <a:t>1</a:t>
            </a:r>
            <a:endParaRPr lang="en-US" sz="1200" dirty="0">
              <a:latin typeface="Arial Narrow" panose="020B0606020202030204" pitchFamily="34" charset="0"/>
            </a:endParaRPr>
          </a:p>
        </p:txBody>
      </p:sp>
      <p:sp>
        <p:nvSpPr>
          <p:cNvPr id="44" name="TextBox 43"/>
          <p:cNvSpPr txBox="1"/>
          <p:nvPr/>
        </p:nvSpPr>
        <p:spPr>
          <a:xfrm>
            <a:off x="2426837" y="4238435"/>
            <a:ext cx="392176" cy="276999"/>
          </a:xfrm>
          <a:prstGeom prst="rect">
            <a:avLst/>
          </a:prstGeom>
          <a:noFill/>
        </p:spPr>
        <p:txBody>
          <a:bodyPr wrap="square" rtlCol="0">
            <a:spAutoFit/>
          </a:bodyPr>
          <a:lstStyle/>
          <a:p>
            <a:r>
              <a:rPr lang="en-US" sz="1200" dirty="0" smtClean="0">
                <a:latin typeface="Arial Narrow" panose="020B0606020202030204" pitchFamily="34" charset="0"/>
              </a:rPr>
              <a:t>0</a:t>
            </a:r>
            <a:endParaRPr lang="en-US" sz="1200" dirty="0">
              <a:latin typeface="Arial Narrow" panose="020B0606020202030204" pitchFamily="34" charset="0"/>
            </a:endParaRPr>
          </a:p>
        </p:txBody>
      </p:sp>
      <p:sp>
        <p:nvSpPr>
          <p:cNvPr id="45" name="TextBox 44"/>
          <p:cNvSpPr txBox="1"/>
          <p:nvPr/>
        </p:nvSpPr>
        <p:spPr>
          <a:xfrm>
            <a:off x="1177157" y="3696434"/>
            <a:ext cx="392176" cy="276999"/>
          </a:xfrm>
          <a:prstGeom prst="rect">
            <a:avLst/>
          </a:prstGeom>
          <a:noFill/>
        </p:spPr>
        <p:txBody>
          <a:bodyPr wrap="square" rtlCol="0">
            <a:spAutoFit/>
          </a:bodyPr>
          <a:lstStyle/>
          <a:p>
            <a:r>
              <a:rPr lang="en-US" sz="1200" b="1" dirty="0" smtClean="0">
                <a:latin typeface="Arial Narrow" panose="020B0606020202030204" pitchFamily="34" charset="0"/>
              </a:rPr>
              <a:t>0</a:t>
            </a:r>
            <a:endParaRPr lang="en-US" sz="1200" b="1" dirty="0">
              <a:latin typeface="Arial Narrow" panose="020B0606020202030204" pitchFamily="34" charset="0"/>
            </a:endParaRPr>
          </a:p>
        </p:txBody>
      </p:sp>
      <p:sp>
        <p:nvSpPr>
          <p:cNvPr id="46" name="TextBox 45"/>
          <p:cNvSpPr txBox="1"/>
          <p:nvPr/>
        </p:nvSpPr>
        <p:spPr>
          <a:xfrm>
            <a:off x="1475079" y="3899173"/>
            <a:ext cx="392176" cy="276999"/>
          </a:xfrm>
          <a:prstGeom prst="rect">
            <a:avLst/>
          </a:prstGeom>
          <a:noFill/>
        </p:spPr>
        <p:txBody>
          <a:bodyPr wrap="square" rtlCol="0">
            <a:spAutoFit/>
          </a:bodyPr>
          <a:lstStyle/>
          <a:p>
            <a:r>
              <a:rPr lang="en-US" sz="1200" b="1" dirty="0" smtClean="0">
                <a:latin typeface="Arial Narrow" panose="020B0606020202030204" pitchFamily="34" charset="0"/>
              </a:rPr>
              <a:t>1</a:t>
            </a:r>
            <a:endParaRPr lang="en-US" sz="1200" b="1" dirty="0">
              <a:latin typeface="Arial Narrow" panose="020B0606020202030204" pitchFamily="34" charset="0"/>
            </a:endParaRPr>
          </a:p>
        </p:txBody>
      </p:sp>
      <p:sp>
        <p:nvSpPr>
          <p:cNvPr id="48" name="TextBox 47"/>
          <p:cNvSpPr txBox="1"/>
          <p:nvPr/>
        </p:nvSpPr>
        <p:spPr>
          <a:xfrm>
            <a:off x="1787586" y="4083208"/>
            <a:ext cx="392176" cy="276999"/>
          </a:xfrm>
          <a:prstGeom prst="rect">
            <a:avLst/>
          </a:prstGeom>
          <a:noFill/>
        </p:spPr>
        <p:txBody>
          <a:bodyPr wrap="square" rtlCol="0">
            <a:spAutoFit/>
          </a:bodyPr>
          <a:lstStyle/>
          <a:p>
            <a:r>
              <a:rPr lang="en-US" sz="1200" b="1" dirty="0">
                <a:latin typeface="Arial Narrow" panose="020B0606020202030204" pitchFamily="34" charset="0"/>
              </a:rPr>
              <a:t>0</a:t>
            </a:r>
            <a:endParaRPr lang="en-US" sz="1200" b="1" dirty="0">
              <a:latin typeface="Arial Narrow" panose="020B0606020202030204" pitchFamily="34" charset="0"/>
            </a:endParaRPr>
          </a:p>
        </p:txBody>
      </p:sp>
      <p:sp>
        <p:nvSpPr>
          <p:cNvPr id="49" name="TextBox 48"/>
          <p:cNvSpPr txBox="1"/>
          <p:nvPr/>
        </p:nvSpPr>
        <p:spPr>
          <a:xfrm>
            <a:off x="2102618" y="4233419"/>
            <a:ext cx="392176" cy="276999"/>
          </a:xfrm>
          <a:prstGeom prst="rect">
            <a:avLst/>
          </a:prstGeom>
          <a:noFill/>
        </p:spPr>
        <p:txBody>
          <a:bodyPr wrap="square" rtlCol="0">
            <a:spAutoFit/>
          </a:bodyPr>
          <a:lstStyle/>
          <a:p>
            <a:r>
              <a:rPr lang="en-US" sz="1200" b="1" dirty="0" smtClean="0">
                <a:latin typeface="Arial Narrow" panose="020B0606020202030204" pitchFamily="34" charset="0"/>
              </a:rPr>
              <a:t>1</a:t>
            </a:r>
            <a:endParaRPr lang="en-US" sz="1200" b="1" dirty="0">
              <a:latin typeface="Arial Narrow" panose="020B0606020202030204" pitchFamily="34" charset="0"/>
            </a:endParaRPr>
          </a:p>
        </p:txBody>
      </p:sp>
      <p:cxnSp>
        <p:nvCxnSpPr>
          <p:cNvPr id="59" name="Straight Connector 58"/>
          <p:cNvCxnSpPr/>
          <p:nvPr/>
        </p:nvCxnSpPr>
        <p:spPr>
          <a:xfrm flipH="1">
            <a:off x="5516485" y="3653233"/>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514961" y="3818633"/>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035403" y="3602484"/>
            <a:ext cx="605233" cy="276999"/>
          </a:xfrm>
          <a:prstGeom prst="rect">
            <a:avLst/>
          </a:prstGeom>
          <a:noFill/>
        </p:spPr>
        <p:txBody>
          <a:bodyPr wrap="square" rtlCol="0">
            <a:spAutoFit/>
          </a:bodyPr>
          <a:lstStyle/>
          <a:p>
            <a:r>
              <a:rPr lang="en-US" sz="1200" dirty="0" smtClean="0">
                <a:latin typeface="Arial Narrow" panose="020B0606020202030204" pitchFamily="34" charset="0"/>
              </a:rPr>
              <a:t>41719</a:t>
            </a:r>
            <a:endParaRPr lang="en-US" sz="1200" dirty="0">
              <a:latin typeface="Arial Narrow" panose="020B0606020202030204" pitchFamily="34" charset="0"/>
            </a:endParaRPr>
          </a:p>
        </p:txBody>
      </p:sp>
      <p:sp>
        <p:nvSpPr>
          <p:cNvPr id="76" name="TextBox 75"/>
          <p:cNvSpPr txBox="1"/>
          <p:nvPr/>
        </p:nvSpPr>
        <p:spPr>
          <a:xfrm>
            <a:off x="5192947" y="3803099"/>
            <a:ext cx="392176" cy="276999"/>
          </a:xfrm>
          <a:prstGeom prst="rect">
            <a:avLst/>
          </a:prstGeom>
          <a:noFill/>
        </p:spPr>
        <p:txBody>
          <a:bodyPr wrap="square" rtlCol="0">
            <a:spAutoFit/>
          </a:bodyPr>
          <a:lstStyle/>
          <a:p>
            <a:r>
              <a:rPr lang="en-US" sz="1200" b="1" dirty="0" smtClean="0">
                <a:latin typeface="Arial Narrow" panose="020B0606020202030204" pitchFamily="34" charset="0"/>
              </a:rPr>
              <a:t>7</a:t>
            </a:r>
            <a:endParaRPr lang="en-US" sz="1200" b="1" dirty="0">
              <a:latin typeface="Arial Narrow" panose="020B0606020202030204" pitchFamily="34" charset="0"/>
            </a:endParaRPr>
          </a:p>
        </p:txBody>
      </p:sp>
      <p:cxnSp>
        <p:nvCxnSpPr>
          <p:cNvPr id="80" name="Straight Arrow Connector 79"/>
          <p:cNvCxnSpPr/>
          <p:nvPr/>
        </p:nvCxnSpPr>
        <p:spPr>
          <a:xfrm flipH="1" flipV="1">
            <a:off x="5247816" y="4102999"/>
            <a:ext cx="1429998" cy="63794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5970609" y="3823318"/>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969085" y="3988718"/>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6426257" y="3991237"/>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6424733" y="4156637"/>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6879427" y="4156143"/>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877903" y="4321543"/>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551597" y="3593076"/>
            <a:ext cx="383089" cy="276999"/>
          </a:xfrm>
          <a:prstGeom prst="rect">
            <a:avLst/>
          </a:prstGeom>
          <a:noFill/>
        </p:spPr>
        <p:txBody>
          <a:bodyPr wrap="square" rtlCol="0">
            <a:spAutoFit/>
          </a:bodyPr>
          <a:lstStyle/>
          <a:p>
            <a:r>
              <a:rPr lang="en-US" sz="1200" dirty="0" smtClean="0">
                <a:latin typeface="Arial Narrow" panose="020B0606020202030204" pitchFamily="34" charset="0"/>
              </a:rPr>
              <a:t>16</a:t>
            </a:r>
            <a:endParaRPr lang="en-US" sz="1200" dirty="0">
              <a:latin typeface="Arial Narrow" panose="020B0606020202030204" pitchFamily="34" charset="0"/>
            </a:endParaRPr>
          </a:p>
        </p:txBody>
      </p:sp>
      <p:sp>
        <p:nvSpPr>
          <p:cNvPr id="92" name="TextBox 91"/>
          <p:cNvSpPr txBox="1"/>
          <p:nvPr/>
        </p:nvSpPr>
        <p:spPr>
          <a:xfrm>
            <a:off x="6020990" y="3768597"/>
            <a:ext cx="383089" cy="276999"/>
          </a:xfrm>
          <a:prstGeom prst="rect">
            <a:avLst/>
          </a:prstGeom>
          <a:noFill/>
        </p:spPr>
        <p:txBody>
          <a:bodyPr wrap="square" rtlCol="0">
            <a:spAutoFit/>
          </a:bodyPr>
          <a:lstStyle/>
          <a:p>
            <a:r>
              <a:rPr lang="en-US" sz="1200" dirty="0" smtClean="0">
                <a:latin typeface="Arial Narrow" panose="020B0606020202030204" pitchFamily="34" charset="0"/>
              </a:rPr>
              <a:t>16</a:t>
            </a:r>
            <a:endParaRPr lang="en-US" sz="1200" dirty="0">
              <a:latin typeface="Arial Narrow" panose="020B0606020202030204" pitchFamily="34" charset="0"/>
            </a:endParaRPr>
          </a:p>
        </p:txBody>
      </p:sp>
      <p:sp>
        <p:nvSpPr>
          <p:cNvPr id="93" name="TextBox 92"/>
          <p:cNvSpPr txBox="1"/>
          <p:nvPr/>
        </p:nvSpPr>
        <p:spPr>
          <a:xfrm>
            <a:off x="6486270" y="3930209"/>
            <a:ext cx="383089" cy="276999"/>
          </a:xfrm>
          <a:prstGeom prst="rect">
            <a:avLst/>
          </a:prstGeom>
          <a:noFill/>
        </p:spPr>
        <p:txBody>
          <a:bodyPr wrap="square" rtlCol="0">
            <a:spAutoFit/>
          </a:bodyPr>
          <a:lstStyle/>
          <a:p>
            <a:r>
              <a:rPr lang="en-US" sz="1200" dirty="0" smtClean="0">
                <a:latin typeface="Arial Narrow" panose="020B0606020202030204" pitchFamily="34" charset="0"/>
              </a:rPr>
              <a:t>16</a:t>
            </a:r>
            <a:endParaRPr lang="en-US" sz="1200" dirty="0">
              <a:latin typeface="Arial Narrow" panose="020B0606020202030204" pitchFamily="34" charset="0"/>
            </a:endParaRPr>
          </a:p>
        </p:txBody>
      </p:sp>
      <p:sp>
        <p:nvSpPr>
          <p:cNvPr id="94" name="TextBox 93"/>
          <p:cNvSpPr txBox="1"/>
          <p:nvPr/>
        </p:nvSpPr>
        <p:spPr>
          <a:xfrm>
            <a:off x="6947984" y="4096945"/>
            <a:ext cx="383089" cy="276999"/>
          </a:xfrm>
          <a:prstGeom prst="rect">
            <a:avLst/>
          </a:prstGeom>
          <a:noFill/>
        </p:spPr>
        <p:txBody>
          <a:bodyPr wrap="square" rtlCol="0">
            <a:spAutoFit/>
          </a:bodyPr>
          <a:lstStyle/>
          <a:p>
            <a:r>
              <a:rPr lang="en-US" sz="1200" dirty="0" smtClean="0">
                <a:latin typeface="Arial Narrow" panose="020B0606020202030204" pitchFamily="34" charset="0"/>
              </a:rPr>
              <a:t>16</a:t>
            </a:r>
            <a:endParaRPr lang="en-US" sz="1200" dirty="0">
              <a:latin typeface="Arial Narrow" panose="020B0606020202030204" pitchFamily="34" charset="0"/>
            </a:endParaRPr>
          </a:p>
        </p:txBody>
      </p:sp>
      <p:sp>
        <p:nvSpPr>
          <p:cNvPr id="95" name="TextBox 94"/>
          <p:cNvSpPr txBox="1"/>
          <p:nvPr/>
        </p:nvSpPr>
        <p:spPr>
          <a:xfrm>
            <a:off x="5514961" y="3767658"/>
            <a:ext cx="521347" cy="276999"/>
          </a:xfrm>
          <a:prstGeom prst="rect">
            <a:avLst/>
          </a:prstGeom>
          <a:noFill/>
        </p:spPr>
        <p:txBody>
          <a:bodyPr wrap="square" rtlCol="0">
            <a:spAutoFit/>
          </a:bodyPr>
          <a:lstStyle/>
          <a:p>
            <a:r>
              <a:rPr lang="en-US" sz="1200" dirty="0" smtClean="0">
                <a:latin typeface="Arial Narrow" panose="020B0606020202030204" pitchFamily="34" charset="0"/>
              </a:rPr>
              <a:t>2607</a:t>
            </a:r>
            <a:endParaRPr lang="en-US" sz="1200" dirty="0">
              <a:latin typeface="Arial Narrow" panose="020B0606020202030204" pitchFamily="34" charset="0"/>
            </a:endParaRPr>
          </a:p>
        </p:txBody>
      </p:sp>
      <p:sp>
        <p:nvSpPr>
          <p:cNvPr id="96" name="TextBox 95"/>
          <p:cNvSpPr txBox="1"/>
          <p:nvPr/>
        </p:nvSpPr>
        <p:spPr>
          <a:xfrm>
            <a:off x="5998281" y="3941599"/>
            <a:ext cx="521347" cy="276999"/>
          </a:xfrm>
          <a:prstGeom prst="rect">
            <a:avLst/>
          </a:prstGeom>
          <a:noFill/>
        </p:spPr>
        <p:txBody>
          <a:bodyPr wrap="square" rtlCol="0">
            <a:spAutoFit/>
          </a:bodyPr>
          <a:lstStyle/>
          <a:p>
            <a:r>
              <a:rPr lang="en-US" sz="1200" dirty="0" smtClean="0">
                <a:latin typeface="Arial Narrow" panose="020B0606020202030204" pitchFamily="34" charset="0"/>
              </a:rPr>
              <a:t>162</a:t>
            </a:r>
            <a:endParaRPr lang="en-US" sz="1200" dirty="0">
              <a:latin typeface="Arial Narrow" panose="020B0606020202030204" pitchFamily="34" charset="0"/>
            </a:endParaRPr>
          </a:p>
        </p:txBody>
      </p:sp>
      <p:sp>
        <p:nvSpPr>
          <p:cNvPr id="97" name="TextBox 96"/>
          <p:cNvSpPr txBox="1"/>
          <p:nvPr/>
        </p:nvSpPr>
        <p:spPr>
          <a:xfrm>
            <a:off x="6482967" y="4113103"/>
            <a:ext cx="521347" cy="276999"/>
          </a:xfrm>
          <a:prstGeom prst="rect">
            <a:avLst/>
          </a:prstGeom>
          <a:noFill/>
        </p:spPr>
        <p:txBody>
          <a:bodyPr wrap="square" rtlCol="0">
            <a:spAutoFit/>
          </a:bodyPr>
          <a:lstStyle/>
          <a:p>
            <a:r>
              <a:rPr lang="en-US" sz="1200" dirty="0" smtClean="0">
                <a:latin typeface="Arial Narrow" panose="020B0606020202030204" pitchFamily="34" charset="0"/>
              </a:rPr>
              <a:t>10</a:t>
            </a:r>
            <a:endParaRPr lang="en-US" sz="1200" dirty="0">
              <a:latin typeface="Arial Narrow" panose="020B0606020202030204" pitchFamily="34" charset="0"/>
            </a:endParaRPr>
          </a:p>
        </p:txBody>
      </p:sp>
      <p:sp>
        <p:nvSpPr>
          <p:cNvPr id="98" name="TextBox 97"/>
          <p:cNvSpPr txBox="1"/>
          <p:nvPr/>
        </p:nvSpPr>
        <p:spPr>
          <a:xfrm>
            <a:off x="7000548" y="4287597"/>
            <a:ext cx="329337" cy="276999"/>
          </a:xfrm>
          <a:prstGeom prst="rect">
            <a:avLst/>
          </a:prstGeom>
          <a:noFill/>
        </p:spPr>
        <p:txBody>
          <a:bodyPr wrap="square" rtlCol="0">
            <a:spAutoFit/>
          </a:bodyPr>
          <a:lstStyle/>
          <a:p>
            <a:r>
              <a:rPr lang="en-US" sz="1200" dirty="0" smtClean="0">
                <a:latin typeface="Arial Narrow" panose="020B0606020202030204" pitchFamily="34" charset="0"/>
              </a:rPr>
              <a:t>0</a:t>
            </a:r>
            <a:endParaRPr lang="en-US" sz="1200" dirty="0">
              <a:latin typeface="Arial Narrow" panose="020B0606020202030204" pitchFamily="34" charset="0"/>
            </a:endParaRPr>
          </a:p>
        </p:txBody>
      </p:sp>
      <p:sp>
        <p:nvSpPr>
          <p:cNvPr id="99" name="TextBox 98"/>
          <p:cNvSpPr txBox="1"/>
          <p:nvPr/>
        </p:nvSpPr>
        <p:spPr>
          <a:xfrm>
            <a:off x="5583618" y="3998398"/>
            <a:ext cx="392176" cy="276999"/>
          </a:xfrm>
          <a:prstGeom prst="rect">
            <a:avLst/>
          </a:prstGeom>
          <a:noFill/>
        </p:spPr>
        <p:txBody>
          <a:bodyPr wrap="square" rtlCol="0">
            <a:spAutoFit/>
          </a:bodyPr>
          <a:lstStyle/>
          <a:p>
            <a:r>
              <a:rPr lang="en-US" sz="1200" b="1" dirty="0" smtClean="0">
                <a:latin typeface="Arial Narrow" panose="020B0606020202030204" pitchFamily="34" charset="0"/>
              </a:rPr>
              <a:t>15</a:t>
            </a:r>
            <a:endParaRPr lang="en-US" sz="1200" b="1" dirty="0">
              <a:latin typeface="Arial Narrow" panose="020B0606020202030204" pitchFamily="34" charset="0"/>
            </a:endParaRPr>
          </a:p>
        </p:txBody>
      </p:sp>
      <p:sp>
        <p:nvSpPr>
          <p:cNvPr id="100" name="TextBox 99"/>
          <p:cNvSpPr txBox="1"/>
          <p:nvPr/>
        </p:nvSpPr>
        <p:spPr>
          <a:xfrm>
            <a:off x="6106230" y="4199679"/>
            <a:ext cx="392176" cy="276999"/>
          </a:xfrm>
          <a:prstGeom prst="rect">
            <a:avLst/>
          </a:prstGeom>
          <a:noFill/>
        </p:spPr>
        <p:txBody>
          <a:bodyPr wrap="square" rtlCol="0">
            <a:spAutoFit/>
          </a:bodyPr>
          <a:lstStyle/>
          <a:p>
            <a:r>
              <a:rPr lang="en-US" sz="1200" b="1" dirty="0" smtClean="0">
                <a:latin typeface="Arial Narrow" panose="020B0606020202030204" pitchFamily="34" charset="0"/>
              </a:rPr>
              <a:t>2</a:t>
            </a:r>
            <a:endParaRPr lang="en-US" sz="1200" b="1" dirty="0">
              <a:latin typeface="Arial Narrow" panose="020B0606020202030204" pitchFamily="34" charset="0"/>
            </a:endParaRPr>
          </a:p>
        </p:txBody>
      </p:sp>
      <p:sp>
        <p:nvSpPr>
          <p:cNvPr id="101" name="TextBox 100"/>
          <p:cNvSpPr txBox="1"/>
          <p:nvPr/>
        </p:nvSpPr>
        <p:spPr>
          <a:xfrm>
            <a:off x="6492067" y="4394002"/>
            <a:ext cx="392176" cy="276999"/>
          </a:xfrm>
          <a:prstGeom prst="rect">
            <a:avLst/>
          </a:prstGeom>
          <a:noFill/>
        </p:spPr>
        <p:txBody>
          <a:bodyPr wrap="square" rtlCol="0">
            <a:spAutoFit/>
          </a:bodyPr>
          <a:lstStyle/>
          <a:p>
            <a:r>
              <a:rPr lang="en-US" sz="1200" b="1" dirty="0" smtClean="0">
                <a:latin typeface="Arial Narrow" panose="020B0606020202030204" pitchFamily="34" charset="0"/>
              </a:rPr>
              <a:t>10</a:t>
            </a:r>
            <a:endParaRPr lang="en-US" sz="1200" b="1" dirty="0">
              <a:latin typeface="Arial Narrow" panose="020B0606020202030204" pitchFamily="34" charset="0"/>
            </a:endParaRPr>
          </a:p>
        </p:txBody>
      </p:sp>
      <p:cxnSp>
        <p:nvCxnSpPr>
          <p:cNvPr id="103" name="Straight Arrow Connector 102"/>
          <p:cNvCxnSpPr/>
          <p:nvPr/>
        </p:nvCxnSpPr>
        <p:spPr>
          <a:xfrm flipH="1" flipV="1">
            <a:off x="1247683" y="4043937"/>
            <a:ext cx="1020969" cy="51915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49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모서리 97">
            <a:extLst>
              <a:ext uri="{FF2B5EF4-FFF2-40B4-BE49-F238E27FC236}">
                <a16:creationId xmlns:a16="http://schemas.microsoft.com/office/drawing/2014/main" xmlns="" id="{9CEA9A66-32B0-4D77-BF85-84215BC68EE9}"/>
              </a:ext>
            </a:extLst>
          </p:cNvPr>
          <p:cNvSpPr/>
          <p:nvPr/>
        </p:nvSpPr>
        <p:spPr>
          <a:xfrm>
            <a:off x="718023" y="5491205"/>
            <a:ext cx="7077076"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8" name="TextBox 17">
            <a:extLst>
              <a:ext uri="{FF2B5EF4-FFF2-40B4-BE49-F238E27FC236}">
                <a16:creationId xmlns:a16="http://schemas.microsoft.com/office/drawing/2014/main" xmlns="" id="{384D30F6-78B7-4132-B616-E9CD41BA1568}"/>
              </a:ext>
            </a:extLst>
          </p:cNvPr>
          <p:cNvSpPr txBox="1"/>
          <p:nvPr/>
        </p:nvSpPr>
        <p:spPr>
          <a:xfrm>
            <a:off x="939167" y="5823492"/>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4</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a16="http://schemas.microsoft.com/office/drawing/2014/main" xmlns="" id="{9CEA9A66-32B0-4D77-BF85-84215BC68EE9}"/>
              </a:ext>
            </a:extLst>
          </p:cNvPr>
          <p:cNvSpPr/>
          <p:nvPr/>
        </p:nvSpPr>
        <p:spPr>
          <a:xfrm>
            <a:off x="718022" y="3982261"/>
            <a:ext cx="7077077"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a16="http://schemas.microsoft.com/office/drawing/2014/main" xmlns="" id="{9CEA9A66-32B0-4D77-BF85-84215BC68EE9}"/>
              </a:ext>
            </a:extLst>
          </p:cNvPr>
          <p:cNvSpPr/>
          <p:nvPr/>
        </p:nvSpPr>
        <p:spPr>
          <a:xfrm>
            <a:off x="718022" y="4531310"/>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a16="http://schemas.microsoft.com/office/drawing/2014/main" xmlns="" id="{9CEA9A66-32B0-4D77-BF85-84215BC68EE9}"/>
              </a:ext>
            </a:extLst>
          </p:cNvPr>
          <p:cNvSpPr/>
          <p:nvPr/>
        </p:nvSpPr>
        <p:spPr>
          <a:xfrm>
            <a:off x="718023" y="332166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8"/>
            <a:ext cx="7686675" cy="1289222"/>
          </a:xfrm>
          <a:solidFill>
            <a:schemeClr val="bg1">
              <a:lumMod val="95000"/>
            </a:schemeClr>
          </a:solidFill>
          <a:ln>
            <a:solidFill>
              <a:schemeClr val="bg1">
                <a:lumMod val="50000"/>
              </a:schemeClr>
            </a:solidFill>
          </a:ln>
        </p:spPr>
        <p:txBody>
          <a:bodyPr>
            <a:normAutofit/>
          </a:bodyPr>
          <a:lstStyle/>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Write down the powers of 2</a:t>
            </a:r>
            <a:r>
              <a:rPr lang="en-GB" sz="1200" dirty="0">
                <a:solidFill>
                  <a:srgbClr val="212529"/>
                </a:solidFill>
                <a:latin typeface="Arial Narrow" panose="020B0606020202030204" pitchFamily="34" charset="0"/>
              </a:rPr>
              <a:t>.</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Under each power of two result, write the corresponding bit value</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Multiply each bit value with the corresponding power of 2 and add the products together</a:t>
            </a:r>
          </a:p>
          <a:p>
            <a:pPr algn="l">
              <a:buFont typeface="+mj-lt"/>
              <a:buAutoNum type="arabicPeriod"/>
            </a:pPr>
            <a:r>
              <a:rPr lang="en-GB" sz="1200" b="1" dirty="0" smtClean="0">
                <a:latin typeface="Arial Narrow" panose="020B0606020202030204" pitchFamily="34" charset="0"/>
              </a:rPr>
              <a:t> </a:t>
            </a:r>
            <a:r>
              <a:rPr lang="en-GB" sz="1200" dirty="0" smtClean="0">
                <a:latin typeface="Arial Narrow" panose="020B0606020202030204" pitchFamily="34" charset="0"/>
              </a:rPr>
              <a:t>The </a:t>
            </a:r>
            <a:r>
              <a:rPr lang="en-GB" sz="1200" dirty="0">
                <a:latin typeface="Arial Narrow" panose="020B0606020202030204" pitchFamily="34" charset="0"/>
              </a:rPr>
              <a:t>result of the sum is the decimal number</a:t>
            </a:r>
            <a:endParaRPr lang="en-GB" sz="1200" dirty="0">
              <a:solidFill>
                <a:srgbClr val="212529"/>
              </a:solidFill>
              <a:latin typeface="Arial Narrow" panose="020B0606020202030204" pitchFamily="34" charset="0"/>
            </a:endParaRPr>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rial Narrow" panose="020B0606020202030204" pitchFamily="34" charset="0"/>
              </a:rPr>
              <a:t>Binary to Decimal</a:t>
            </a:r>
            <a:endParaRPr lang="en-US" dirty="0"/>
          </a:p>
        </p:txBody>
      </p:sp>
      <p:sp>
        <p:nvSpPr>
          <p:cNvPr id="9" name="TextBox 8">
            <a:extLst>
              <a:ext uri="{FF2B5EF4-FFF2-40B4-BE49-F238E27FC236}">
                <a16:creationId xmlns:a16="http://schemas.microsoft.com/office/drawing/2014/main" xmlns="" id="{384D30F6-78B7-4132-B616-E9CD41BA1568}"/>
              </a:ext>
            </a:extLst>
          </p:cNvPr>
          <p:cNvSpPr txBox="1"/>
          <p:nvPr/>
        </p:nvSpPr>
        <p:spPr>
          <a:xfrm>
            <a:off x="939167" y="3466849"/>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1</a:t>
            </a:r>
            <a:endParaRPr lang="ko-KR" altLang="en-US" sz="1200" b="1" dirty="0">
              <a:latin typeface="Arial Narrow" panose="020B0606020202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384D30F6-78B7-4132-B616-E9CD41BA1568}"/>
              </a:ext>
            </a:extLst>
          </p:cNvPr>
          <p:cNvSpPr txBox="1"/>
          <p:nvPr/>
        </p:nvSpPr>
        <p:spPr>
          <a:xfrm>
            <a:off x="939167" y="412744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2</a:t>
            </a:r>
            <a:endParaRPr lang="ko-KR" altLang="en-US" sz="1200" b="1" dirty="0">
              <a:latin typeface="Arial Narrow" panose="020B0606020202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xmlns="" id="{384D30F6-78B7-4132-B616-E9CD41BA1568}"/>
              </a:ext>
            </a:extLst>
          </p:cNvPr>
          <p:cNvSpPr txBox="1"/>
          <p:nvPr/>
        </p:nvSpPr>
        <p:spPr>
          <a:xfrm>
            <a:off x="939167" y="490278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3</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307301"/>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18009" y="276130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(1010)</a:t>
            </a:r>
            <a:r>
              <a:rPr lang="en-US" sz="1200" b="1" baseline="-25000" dirty="0">
                <a:latin typeface="Arial Narrow" panose="020B0606020202030204" pitchFamily="34" charset="0"/>
              </a:rPr>
              <a:t>2</a:t>
            </a:r>
            <a:r>
              <a:rPr lang="en-US" sz="1200" b="1" dirty="0" smtClean="0">
                <a:latin typeface="Arial Narrow" panose="020B0606020202030204" pitchFamily="34" charset="0"/>
              </a:rPr>
              <a:t> = (?)</a:t>
            </a:r>
            <a:r>
              <a:rPr lang="en-US" sz="1200" b="1" baseline="-25000" dirty="0" smtClean="0">
                <a:latin typeface="Arial Narrow" panose="020B0606020202030204" pitchFamily="34" charset="0"/>
              </a:rPr>
              <a:t>10</a:t>
            </a:r>
            <a:endParaRPr lang="en-US" sz="1200" b="1" baseline="-25000" dirty="0">
              <a:latin typeface="Arial Narrow" panose="020B0606020202030204"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3675094242"/>
              </p:ext>
            </p:extLst>
          </p:nvPr>
        </p:nvGraphicFramePr>
        <p:xfrm>
          <a:off x="3134965" y="4110454"/>
          <a:ext cx="1451428" cy="281103"/>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200" b="0" dirty="0" smtClean="0">
                          <a:solidFill>
                            <a:schemeClr val="tx1"/>
                          </a:solidFill>
                          <a:latin typeface="Arial Narrow" panose="020B0606020202030204" pitchFamily="34" charset="0"/>
                        </a:rPr>
                        <a:t>1</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0</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1</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0</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29" name="Straight Arrow Connector 28"/>
          <p:cNvCxnSpPr/>
          <p:nvPr/>
        </p:nvCxnSpPr>
        <p:spPr>
          <a:xfrm>
            <a:off x="4388456" y="4666605"/>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061460" y="4848248"/>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88686" y="5041289"/>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45786" y="5229249"/>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388456" y="4391554"/>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53147" y="4394923"/>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88686" y="4393695"/>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345786" y="4391554"/>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49467" y="4522633"/>
            <a:ext cx="734060" cy="276999"/>
          </a:xfrm>
          <a:prstGeom prst="rect">
            <a:avLst/>
          </a:prstGeom>
          <a:noFill/>
        </p:spPr>
        <p:txBody>
          <a:bodyPr wrap="square" rtlCol="0">
            <a:spAutoFit/>
          </a:bodyPr>
          <a:lstStyle/>
          <a:p>
            <a:r>
              <a:rPr lang="en-GB" sz="1200" dirty="0" smtClean="0">
                <a:latin typeface="Arial Narrow" panose="020B0606020202030204" pitchFamily="34" charset="0"/>
              </a:rPr>
              <a:t>0.2</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
        <p:nvSpPr>
          <p:cNvPr id="38" name="TextBox 37"/>
          <p:cNvSpPr txBox="1"/>
          <p:nvPr/>
        </p:nvSpPr>
        <p:spPr>
          <a:xfrm>
            <a:off x="4849466" y="4717483"/>
            <a:ext cx="734061" cy="276999"/>
          </a:xfrm>
          <a:prstGeom prst="rect">
            <a:avLst/>
          </a:prstGeom>
          <a:noFill/>
        </p:spPr>
        <p:txBody>
          <a:bodyPr wrap="square" rtlCol="0">
            <a:spAutoFit/>
          </a:bodyPr>
          <a:lstStyle/>
          <a:p>
            <a:r>
              <a:rPr lang="en-GB" sz="1200" dirty="0" smtClean="0">
                <a:latin typeface="Arial Narrow" panose="020B0606020202030204" pitchFamily="34" charset="0"/>
              </a:rPr>
              <a:t>1.2</a:t>
            </a:r>
            <a:r>
              <a:rPr lang="en-GB" sz="1200" baseline="30000" dirty="0" smtClean="0">
                <a:latin typeface="Arial Narrow" panose="020B0606020202030204" pitchFamily="34" charset="0"/>
              </a:rPr>
              <a:t>1</a:t>
            </a:r>
            <a:endParaRPr lang="en-US" sz="1200" baseline="30000" dirty="0">
              <a:latin typeface="Arial Narrow" panose="020B0606020202030204" pitchFamily="34" charset="0"/>
            </a:endParaRPr>
          </a:p>
        </p:txBody>
      </p:sp>
      <p:sp>
        <p:nvSpPr>
          <p:cNvPr id="39" name="TextBox 38"/>
          <p:cNvSpPr txBox="1"/>
          <p:nvPr/>
        </p:nvSpPr>
        <p:spPr>
          <a:xfrm>
            <a:off x="4849466" y="4913991"/>
            <a:ext cx="734061" cy="276999"/>
          </a:xfrm>
          <a:prstGeom prst="rect">
            <a:avLst/>
          </a:prstGeom>
          <a:noFill/>
        </p:spPr>
        <p:txBody>
          <a:bodyPr wrap="square" rtlCol="0">
            <a:spAutoFit/>
          </a:bodyPr>
          <a:lstStyle/>
          <a:p>
            <a:r>
              <a:rPr lang="en-GB" sz="1200" dirty="0" smtClean="0">
                <a:latin typeface="Arial Narrow" panose="020B0606020202030204" pitchFamily="34" charset="0"/>
              </a:rPr>
              <a:t>0.2</a:t>
            </a:r>
            <a:r>
              <a:rPr lang="en-GB" sz="1200" baseline="30000" dirty="0" smtClean="0">
                <a:latin typeface="Arial Narrow" panose="020B0606020202030204" pitchFamily="34" charset="0"/>
              </a:rPr>
              <a:t>2</a:t>
            </a:r>
            <a:endParaRPr lang="en-US" sz="1200" baseline="30000" dirty="0">
              <a:latin typeface="Arial Narrow" panose="020B0606020202030204" pitchFamily="34" charset="0"/>
            </a:endParaRPr>
          </a:p>
        </p:txBody>
      </p:sp>
      <p:sp>
        <p:nvSpPr>
          <p:cNvPr id="40" name="TextBox 39"/>
          <p:cNvSpPr txBox="1"/>
          <p:nvPr/>
        </p:nvSpPr>
        <p:spPr>
          <a:xfrm>
            <a:off x="4849466" y="5080596"/>
            <a:ext cx="734061" cy="276999"/>
          </a:xfrm>
          <a:prstGeom prst="rect">
            <a:avLst/>
          </a:prstGeom>
          <a:noFill/>
        </p:spPr>
        <p:txBody>
          <a:bodyPr wrap="square" rtlCol="0">
            <a:spAutoFit/>
          </a:bodyPr>
          <a:lstStyle/>
          <a:p>
            <a:r>
              <a:rPr lang="en-GB" sz="1200" dirty="0" smtClean="0">
                <a:latin typeface="Arial Narrow" panose="020B0606020202030204" pitchFamily="34" charset="0"/>
              </a:rPr>
              <a:t>1.2</a:t>
            </a:r>
            <a:r>
              <a:rPr lang="en-GB" sz="1200" baseline="30000" dirty="0" smtClean="0">
                <a:latin typeface="Arial Narrow" panose="020B0606020202030204" pitchFamily="34" charset="0"/>
              </a:rPr>
              <a:t>3</a:t>
            </a:r>
            <a:endParaRPr lang="en-US" sz="1200" baseline="30000" dirty="0">
              <a:latin typeface="Arial Narrow" panose="020B0606020202030204" pitchFamily="34" charset="0"/>
            </a:endParaRPr>
          </a:p>
        </p:txBody>
      </p:sp>
      <p:sp>
        <p:nvSpPr>
          <p:cNvPr id="41" name="TextBox 40"/>
          <p:cNvSpPr txBox="1"/>
          <p:nvPr/>
        </p:nvSpPr>
        <p:spPr>
          <a:xfrm>
            <a:off x="3048619" y="5700969"/>
            <a:ext cx="3140684" cy="584775"/>
          </a:xfrm>
          <a:prstGeom prst="rect">
            <a:avLst/>
          </a:prstGeom>
          <a:noFill/>
        </p:spPr>
        <p:txBody>
          <a:bodyPr wrap="square" rtlCol="0">
            <a:spAutoFit/>
          </a:bodyPr>
          <a:lstStyle/>
          <a:p>
            <a:r>
              <a:rPr lang="en-US" sz="1200" dirty="0" smtClean="0">
                <a:latin typeface="Arial Narrow" panose="020B0606020202030204" pitchFamily="34" charset="0"/>
              </a:rPr>
              <a:t>(</a:t>
            </a:r>
            <a:r>
              <a:rPr lang="en-US" sz="1200" b="1" dirty="0" smtClean="0">
                <a:latin typeface="Arial Narrow" panose="020B0606020202030204" pitchFamily="34" charset="0"/>
              </a:rPr>
              <a:t>1010</a:t>
            </a:r>
            <a:r>
              <a:rPr lang="en-US" sz="1200" dirty="0" smtClean="0">
                <a:latin typeface="Arial Narrow" panose="020B0606020202030204" pitchFamily="34" charset="0"/>
              </a:rPr>
              <a:t>)</a:t>
            </a:r>
            <a:r>
              <a:rPr lang="en-US" sz="1200" baseline="-25000" dirty="0">
                <a:latin typeface="Arial Narrow" panose="020B0606020202030204" pitchFamily="34" charset="0"/>
              </a:rPr>
              <a:t>2</a:t>
            </a:r>
            <a:r>
              <a:rPr lang="en-US" sz="1200" dirty="0" smtClean="0">
                <a:latin typeface="Arial Narrow" panose="020B0606020202030204" pitchFamily="34" charset="0"/>
              </a:rPr>
              <a:t>   = </a:t>
            </a:r>
            <a:r>
              <a:rPr lang="en-US" sz="1200" dirty="0">
                <a:latin typeface="Arial Narrow" panose="020B0606020202030204" pitchFamily="34" charset="0"/>
              </a:rPr>
              <a:t>(</a:t>
            </a:r>
            <a:r>
              <a:rPr lang="en-GB" sz="1200" dirty="0">
                <a:latin typeface="Arial Narrow" panose="020B0606020202030204" pitchFamily="34" charset="0"/>
              </a:rPr>
              <a:t>1.2</a:t>
            </a:r>
            <a:r>
              <a:rPr lang="en-GB" sz="1200" baseline="30000" dirty="0">
                <a:latin typeface="Arial Narrow" panose="020B0606020202030204" pitchFamily="34" charset="0"/>
              </a:rPr>
              <a:t>3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0.2</a:t>
            </a:r>
            <a:r>
              <a:rPr lang="en-GB" sz="1200" baseline="30000" dirty="0">
                <a:latin typeface="Arial Narrow" panose="020B0606020202030204" pitchFamily="34" charset="0"/>
              </a:rPr>
              <a:t>2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1.2</a:t>
            </a:r>
            <a:r>
              <a:rPr lang="en-GB" sz="1200" baseline="30000" dirty="0">
                <a:latin typeface="Arial Narrow" panose="020B0606020202030204" pitchFamily="34" charset="0"/>
              </a:rPr>
              <a:t>1</a:t>
            </a:r>
            <a:r>
              <a:rPr lang="en-GB" sz="1200" dirty="0">
                <a:latin typeface="Arial Narrow" panose="020B0606020202030204" pitchFamily="34" charset="0"/>
              </a:rPr>
              <a:t> + 0.2</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US" sz="1200" baseline="-25000" dirty="0" smtClean="0">
                <a:latin typeface="Arial Narrow" panose="020B0606020202030204" pitchFamily="34" charset="0"/>
              </a:rPr>
              <a:t>                    </a:t>
            </a:r>
            <a:r>
              <a:rPr lang="en-US" sz="1200" dirty="0" smtClean="0">
                <a:latin typeface="Arial Narrow" panose="020B0606020202030204" pitchFamily="34" charset="0"/>
              </a:rPr>
              <a:t> = </a:t>
            </a:r>
            <a:r>
              <a:rPr lang="en-US" sz="1200" dirty="0">
                <a:latin typeface="Arial Narrow" panose="020B0606020202030204" pitchFamily="34" charset="0"/>
              </a:rPr>
              <a:t>(</a:t>
            </a:r>
            <a:r>
              <a:rPr lang="en-US" sz="1200" b="1" dirty="0">
                <a:latin typeface="Arial Narrow" panose="020B0606020202030204" pitchFamily="34" charset="0"/>
              </a:rPr>
              <a:t>10</a:t>
            </a:r>
            <a:r>
              <a:rPr lang="en-US" sz="1200" dirty="0">
                <a:latin typeface="Arial Narrow" panose="020B0606020202030204" pitchFamily="34" charset="0"/>
              </a:rPr>
              <a:t>)</a:t>
            </a:r>
            <a:r>
              <a:rPr lang="en-US" sz="1200" baseline="-25000" dirty="0">
                <a:latin typeface="Arial Narrow" panose="020B0606020202030204" pitchFamily="34" charset="0"/>
              </a:rPr>
              <a:t>10</a:t>
            </a:r>
          </a:p>
          <a:p>
            <a:endParaRPr lang="en-GB" sz="1200" baseline="30000" dirty="0" smtClean="0">
              <a:latin typeface="Arial Narrow" panose="020B0606020202030204" pitchFamily="34" charset="0"/>
            </a:endParaRPr>
          </a:p>
        </p:txBody>
      </p:sp>
      <p:sp>
        <p:nvSpPr>
          <p:cNvPr id="42" name="TextBox 41"/>
          <p:cNvSpPr txBox="1"/>
          <p:nvPr/>
        </p:nvSpPr>
        <p:spPr>
          <a:xfrm>
            <a:off x="3117946" y="3508002"/>
            <a:ext cx="1899062" cy="276999"/>
          </a:xfrm>
          <a:prstGeom prst="rect">
            <a:avLst/>
          </a:prstGeom>
          <a:noFill/>
        </p:spPr>
        <p:txBody>
          <a:bodyPr wrap="square" rtlCol="0">
            <a:spAutoFit/>
          </a:bodyPr>
          <a:lstStyle/>
          <a:p>
            <a:r>
              <a:rPr lang="en-GB" sz="1200" dirty="0" smtClean="0">
                <a:latin typeface="Arial Narrow" panose="020B0606020202030204" pitchFamily="34" charset="0"/>
              </a:rPr>
              <a:t>   2</a:t>
            </a:r>
            <a:r>
              <a:rPr lang="en-GB" sz="1200" baseline="30000" dirty="0" smtClean="0">
                <a:latin typeface="Arial Narrow" panose="020B0606020202030204" pitchFamily="34" charset="0"/>
              </a:rPr>
              <a:t>3          </a:t>
            </a:r>
            <a:r>
              <a:rPr lang="en-GB" sz="1200" dirty="0" smtClean="0">
                <a:latin typeface="Arial Narrow" panose="020B0606020202030204" pitchFamily="34" charset="0"/>
              </a:rPr>
              <a:t>2</a:t>
            </a:r>
            <a:r>
              <a:rPr lang="en-GB" sz="1200" baseline="30000" dirty="0" smtClean="0">
                <a:latin typeface="Arial Narrow" panose="020B0606020202030204" pitchFamily="34" charset="0"/>
              </a:rPr>
              <a:t>2</a:t>
            </a:r>
            <a:r>
              <a:rPr lang="en-US" sz="1200" baseline="30000" dirty="0" smtClean="0">
                <a:latin typeface="Arial Narrow" panose="020B0606020202030204" pitchFamily="34" charset="0"/>
              </a:rPr>
              <a:t> </a:t>
            </a:r>
            <a:r>
              <a:rPr lang="en-US" sz="1200" dirty="0" smtClean="0">
                <a:latin typeface="Arial Narrow" panose="020B0606020202030204" pitchFamily="34" charset="0"/>
              </a:rPr>
              <a:t>      </a:t>
            </a:r>
            <a:r>
              <a:rPr lang="en-GB" sz="1200" dirty="0" smtClean="0">
                <a:latin typeface="Arial Narrow" panose="020B0606020202030204" pitchFamily="34" charset="0"/>
              </a:rPr>
              <a:t>2</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2</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Tree>
    <p:extLst>
      <p:ext uri="{BB962C8B-B14F-4D97-AF65-F5344CB8AC3E}">
        <p14:creationId xmlns:p14="http://schemas.microsoft.com/office/powerpoint/2010/main" val="281672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모서리 97">
            <a:extLst>
              <a:ext uri="{FF2B5EF4-FFF2-40B4-BE49-F238E27FC236}">
                <a16:creationId xmlns:a16="http://schemas.microsoft.com/office/drawing/2014/main" xmlns="" id="{9CEA9A66-32B0-4D77-BF85-84215BC68EE9}"/>
              </a:ext>
            </a:extLst>
          </p:cNvPr>
          <p:cNvSpPr/>
          <p:nvPr/>
        </p:nvSpPr>
        <p:spPr>
          <a:xfrm>
            <a:off x="689885" y="5491205"/>
            <a:ext cx="7105214"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8" name="TextBox 17">
            <a:extLst>
              <a:ext uri="{FF2B5EF4-FFF2-40B4-BE49-F238E27FC236}">
                <a16:creationId xmlns:a16="http://schemas.microsoft.com/office/drawing/2014/main" xmlns="" id="{384D30F6-78B7-4132-B616-E9CD41BA1568}"/>
              </a:ext>
            </a:extLst>
          </p:cNvPr>
          <p:cNvSpPr txBox="1"/>
          <p:nvPr/>
        </p:nvSpPr>
        <p:spPr>
          <a:xfrm>
            <a:off x="939167" y="5823492"/>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4</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a16="http://schemas.microsoft.com/office/drawing/2014/main" xmlns="" id="{9CEA9A66-32B0-4D77-BF85-84215BC68EE9}"/>
              </a:ext>
            </a:extLst>
          </p:cNvPr>
          <p:cNvSpPr/>
          <p:nvPr/>
        </p:nvSpPr>
        <p:spPr>
          <a:xfrm>
            <a:off x="718023" y="3982261"/>
            <a:ext cx="7077076"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a16="http://schemas.microsoft.com/office/drawing/2014/main" xmlns="" id="{9CEA9A66-32B0-4D77-BF85-84215BC68EE9}"/>
              </a:ext>
            </a:extLst>
          </p:cNvPr>
          <p:cNvSpPr/>
          <p:nvPr/>
        </p:nvSpPr>
        <p:spPr>
          <a:xfrm>
            <a:off x="718022" y="4531310"/>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a16="http://schemas.microsoft.com/office/drawing/2014/main" xmlns="" id="{9CEA9A66-32B0-4D77-BF85-84215BC68EE9}"/>
              </a:ext>
            </a:extLst>
          </p:cNvPr>
          <p:cNvSpPr/>
          <p:nvPr/>
        </p:nvSpPr>
        <p:spPr>
          <a:xfrm>
            <a:off x="718023" y="3321661"/>
            <a:ext cx="7077076"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8"/>
            <a:ext cx="7686675" cy="1289222"/>
          </a:xfrm>
          <a:solidFill>
            <a:schemeClr val="bg1">
              <a:lumMod val="95000"/>
            </a:schemeClr>
          </a:solidFill>
          <a:ln>
            <a:solidFill>
              <a:schemeClr val="bg1">
                <a:lumMod val="50000"/>
              </a:schemeClr>
            </a:solidFill>
          </a:ln>
        </p:spPr>
        <p:txBody>
          <a:bodyPr>
            <a:normAutofit/>
          </a:bodyPr>
          <a:lstStyle/>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Write down the powers of 16</a:t>
            </a:r>
            <a:r>
              <a:rPr lang="en-GB" sz="1200" dirty="0">
                <a:solidFill>
                  <a:srgbClr val="212529"/>
                </a:solidFill>
                <a:latin typeface="Arial Narrow" panose="020B0606020202030204" pitchFamily="34" charset="0"/>
              </a:rPr>
              <a:t>.</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Under each power of two result, write the corresponding bit value</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Multiply each value with the corresponding power of 16 and add the products together</a:t>
            </a:r>
          </a:p>
          <a:p>
            <a:pPr algn="l">
              <a:buFont typeface="+mj-lt"/>
              <a:buAutoNum type="arabicPeriod"/>
            </a:pPr>
            <a:r>
              <a:rPr lang="en-GB" sz="1200" b="1" dirty="0">
                <a:latin typeface="Arial Narrow" panose="020B0606020202030204" pitchFamily="34" charset="0"/>
              </a:rPr>
              <a:t> </a:t>
            </a:r>
            <a:r>
              <a:rPr lang="en-GB" sz="1200" dirty="0">
                <a:latin typeface="Arial Narrow" panose="020B0606020202030204" pitchFamily="34" charset="0"/>
              </a:rPr>
              <a:t>The result of the sum is the decimal </a:t>
            </a:r>
            <a:r>
              <a:rPr lang="en-GB" sz="1200" dirty="0" smtClean="0">
                <a:latin typeface="Arial Narrow" panose="020B0606020202030204" pitchFamily="34" charset="0"/>
              </a:rPr>
              <a:t>number</a:t>
            </a:r>
            <a:endParaRPr lang="en-GB" sz="1200" dirty="0">
              <a:solidFill>
                <a:srgbClr val="212529"/>
              </a:solidFill>
              <a:latin typeface="Arial Narrow" panose="020B0606020202030204" pitchFamily="34" charset="0"/>
            </a:endParaRPr>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rial Narrow" panose="020B0606020202030204" pitchFamily="34" charset="0"/>
              </a:rPr>
              <a:t>Hexadecimal to Decimal</a:t>
            </a:r>
            <a:endParaRPr lang="en-US" dirty="0"/>
          </a:p>
        </p:txBody>
      </p:sp>
      <p:sp>
        <p:nvSpPr>
          <p:cNvPr id="9" name="TextBox 8">
            <a:extLst>
              <a:ext uri="{FF2B5EF4-FFF2-40B4-BE49-F238E27FC236}">
                <a16:creationId xmlns:a16="http://schemas.microsoft.com/office/drawing/2014/main" xmlns="" id="{384D30F6-78B7-4132-B616-E9CD41BA1568}"/>
              </a:ext>
            </a:extLst>
          </p:cNvPr>
          <p:cNvSpPr txBox="1"/>
          <p:nvPr/>
        </p:nvSpPr>
        <p:spPr>
          <a:xfrm>
            <a:off x="939167" y="3466849"/>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1</a:t>
            </a:r>
            <a:endParaRPr lang="ko-KR" altLang="en-US" sz="1200" b="1" dirty="0">
              <a:latin typeface="Arial Narrow" panose="020B0606020202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384D30F6-78B7-4132-B616-E9CD41BA1568}"/>
              </a:ext>
            </a:extLst>
          </p:cNvPr>
          <p:cNvSpPr txBox="1"/>
          <p:nvPr/>
        </p:nvSpPr>
        <p:spPr>
          <a:xfrm>
            <a:off x="939167" y="412744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2</a:t>
            </a:r>
            <a:endParaRPr lang="ko-KR" altLang="en-US" sz="1200" b="1" dirty="0">
              <a:latin typeface="Arial Narrow" panose="020B0606020202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xmlns="" id="{384D30F6-78B7-4132-B616-E9CD41BA1568}"/>
              </a:ext>
            </a:extLst>
          </p:cNvPr>
          <p:cNvSpPr txBox="1"/>
          <p:nvPr/>
        </p:nvSpPr>
        <p:spPr>
          <a:xfrm>
            <a:off x="939167" y="4902788"/>
            <a:ext cx="620106" cy="276999"/>
          </a:xfrm>
          <a:prstGeom prst="rect">
            <a:avLst/>
          </a:prstGeom>
          <a:noFill/>
        </p:spPr>
        <p:txBody>
          <a:bodyPr wrap="none" rtlCol="0">
            <a:spAutoFit/>
          </a:bodyPr>
          <a:lstStyle/>
          <a:p>
            <a:r>
              <a:rPr lang="en-US" altLang="ko-KR" sz="1200" b="1" dirty="0" smtClean="0">
                <a:latin typeface="Arial Narrow" panose="020B0606020202030204" pitchFamily="34" charset="0"/>
                <a:cs typeface="Arial" panose="020B0604020202020204" pitchFamily="34" charset="0"/>
              </a:rPr>
              <a:t>STEP 3</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632938"/>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89884" y="291159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(A2F7)</a:t>
            </a:r>
            <a:r>
              <a:rPr lang="en-US" sz="1200" b="1" baseline="-25000" dirty="0" smtClean="0">
                <a:latin typeface="Arial Narrow" panose="020B0606020202030204" pitchFamily="34" charset="0"/>
              </a:rPr>
              <a:t>16</a:t>
            </a:r>
            <a:r>
              <a:rPr lang="en-US" sz="1200" b="1" dirty="0" smtClean="0">
                <a:latin typeface="Arial Narrow" panose="020B0606020202030204" pitchFamily="34" charset="0"/>
              </a:rPr>
              <a:t> = (?)</a:t>
            </a:r>
            <a:r>
              <a:rPr lang="en-US" sz="1200" b="1" baseline="-25000" dirty="0" smtClean="0">
                <a:latin typeface="Arial Narrow" panose="020B0606020202030204" pitchFamily="34" charset="0"/>
              </a:rPr>
              <a:t>10</a:t>
            </a:r>
            <a:endParaRPr lang="en-US" sz="1200" b="1" baseline="-25000" dirty="0">
              <a:latin typeface="Arial Narrow" panose="020B0606020202030204"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2580660328"/>
              </p:ext>
            </p:extLst>
          </p:nvPr>
        </p:nvGraphicFramePr>
        <p:xfrm>
          <a:off x="3134965" y="4110454"/>
          <a:ext cx="1451428" cy="281103"/>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200" b="0" dirty="0" smtClean="0">
                          <a:solidFill>
                            <a:schemeClr val="tx1"/>
                          </a:solidFill>
                          <a:latin typeface="Arial Narrow" panose="020B0606020202030204" pitchFamily="34" charset="0"/>
                        </a:rPr>
                        <a:t>A</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2</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F</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b="0" dirty="0" smtClean="0">
                          <a:solidFill>
                            <a:schemeClr val="tx1"/>
                          </a:solidFill>
                          <a:latin typeface="Arial Narrow" panose="020B0606020202030204" pitchFamily="34" charset="0"/>
                        </a:rPr>
                        <a:t>7</a:t>
                      </a:r>
                      <a:endParaRPr lang="en-US" sz="1200" b="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29" name="Straight Arrow Connector 28"/>
          <p:cNvCxnSpPr/>
          <p:nvPr/>
        </p:nvCxnSpPr>
        <p:spPr>
          <a:xfrm>
            <a:off x="4388456" y="4666605"/>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061460" y="4848248"/>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88686" y="5041289"/>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345786" y="5229249"/>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388456" y="4391554"/>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53147" y="4394923"/>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88686" y="4393695"/>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345786" y="4391554"/>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49467" y="4522633"/>
            <a:ext cx="734060" cy="276999"/>
          </a:xfrm>
          <a:prstGeom prst="rect">
            <a:avLst/>
          </a:prstGeom>
          <a:noFill/>
        </p:spPr>
        <p:txBody>
          <a:bodyPr wrap="square" rtlCol="0">
            <a:spAutoFit/>
          </a:bodyPr>
          <a:lstStyle/>
          <a:p>
            <a:r>
              <a:rPr lang="en-GB" sz="1200" dirty="0">
                <a:latin typeface="Arial Narrow" panose="020B0606020202030204" pitchFamily="34" charset="0"/>
              </a:rPr>
              <a:t>7</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
        <p:nvSpPr>
          <p:cNvPr id="38" name="TextBox 37"/>
          <p:cNvSpPr txBox="1"/>
          <p:nvPr/>
        </p:nvSpPr>
        <p:spPr>
          <a:xfrm>
            <a:off x="4849466" y="4717483"/>
            <a:ext cx="734061" cy="276999"/>
          </a:xfrm>
          <a:prstGeom prst="rect">
            <a:avLst/>
          </a:prstGeom>
          <a:noFill/>
        </p:spPr>
        <p:txBody>
          <a:bodyPr wrap="square" rtlCol="0">
            <a:spAutoFit/>
          </a:bodyPr>
          <a:lstStyle/>
          <a:p>
            <a:r>
              <a:rPr lang="en-GB" sz="1200" dirty="0">
                <a:latin typeface="Arial Narrow" panose="020B0606020202030204" pitchFamily="34" charset="0"/>
              </a:rPr>
              <a:t>F</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1</a:t>
            </a:r>
            <a:endParaRPr lang="en-US" sz="1200" baseline="30000" dirty="0">
              <a:latin typeface="Arial Narrow" panose="020B0606020202030204" pitchFamily="34" charset="0"/>
            </a:endParaRPr>
          </a:p>
        </p:txBody>
      </p:sp>
      <p:sp>
        <p:nvSpPr>
          <p:cNvPr id="39" name="TextBox 38"/>
          <p:cNvSpPr txBox="1"/>
          <p:nvPr/>
        </p:nvSpPr>
        <p:spPr>
          <a:xfrm>
            <a:off x="4849466" y="4913991"/>
            <a:ext cx="734061" cy="276999"/>
          </a:xfrm>
          <a:prstGeom prst="rect">
            <a:avLst/>
          </a:prstGeom>
          <a:noFill/>
        </p:spPr>
        <p:txBody>
          <a:bodyPr wrap="square" rtlCol="0">
            <a:spAutoFit/>
          </a:bodyPr>
          <a:lstStyle/>
          <a:p>
            <a:r>
              <a:rPr lang="en-GB" sz="1200" dirty="0">
                <a:latin typeface="Arial Narrow" panose="020B0606020202030204" pitchFamily="34" charset="0"/>
              </a:rPr>
              <a:t>2</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2</a:t>
            </a:r>
            <a:endParaRPr lang="en-US" sz="1200" baseline="30000" dirty="0">
              <a:latin typeface="Arial Narrow" panose="020B0606020202030204" pitchFamily="34" charset="0"/>
            </a:endParaRPr>
          </a:p>
        </p:txBody>
      </p:sp>
      <p:sp>
        <p:nvSpPr>
          <p:cNvPr id="40" name="TextBox 39"/>
          <p:cNvSpPr txBox="1"/>
          <p:nvPr/>
        </p:nvSpPr>
        <p:spPr>
          <a:xfrm>
            <a:off x="4849466" y="5080596"/>
            <a:ext cx="734061" cy="276999"/>
          </a:xfrm>
          <a:prstGeom prst="rect">
            <a:avLst/>
          </a:prstGeom>
          <a:noFill/>
        </p:spPr>
        <p:txBody>
          <a:bodyPr wrap="square" rtlCol="0">
            <a:spAutoFit/>
          </a:bodyPr>
          <a:lstStyle/>
          <a:p>
            <a:r>
              <a:rPr lang="en-GB" sz="1200" dirty="0">
                <a:latin typeface="Arial Narrow" panose="020B0606020202030204" pitchFamily="34" charset="0"/>
              </a:rPr>
              <a:t>A</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3</a:t>
            </a:r>
            <a:endParaRPr lang="en-US" sz="1200" baseline="30000" dirty="0">
              <a:latin typeface="Arial Narrow" panose="020B0606020202030204" pitchFamily="34" charset="0"/>
            </a:endParaRPr>
          </a:p>
        </p:txBody>
      </p:sp>
      <p:sp>
        <p:nvSpPr>
          <p:cNvPr id="41" name="TextBox 40"/>
          <p:cNvSpPr txBox="1"/>
          <p:nvPr/>
        </p:nvSpPr>
        <p:spPr>
          <a:xfrm>
            <a:off x="2656993" y="5629703"/>
            <a:ext cx="3140684" cy="769441"/>
          </a:xfrm>
          <a:prstGeom prst="rect">
            <a:avLst/>
          </a:prstGeom>
          <a:noFill/>
        </p:spPr>
        <p:txBody>
          <a:bodyPr wrap="square" rtlCol="0">
            <a:spAutoFit/>
          </a:bodyPr>
          <a:lstStyle/>
          <a:p>
            <a:r>
              <a:rPr lang="en-US" sz="1200" dirty="0" smtClean="0">
                <a:latin typeface="Arial Narrow" panose="020B0606020202030204" pitchFamily="34" charset="0"/>
              </a:rPr>
              <a:t>(</a:t>
            </a:r>
            <a:r>
              <a:rPr lang="en-US" sz="1200" b="1" dirty="0" smtClean="0">
                <a:latin typeface="Arial Narrow" panose="020B0606020202030204" pitchFamily="34" charset="0"/>
              </a:rPr>
              <a:t>A2F7</a:t>
            </a:r>
            <a:r>
              <a:rPr lang="en-US" sz="1200" dirty="0" smtClean="0">
                <a:latin typeface="Arial Narrow" panose="020B0606020202030204" pitchFamily="34" charset="0"/>
              </a:rPr>
              <a:t>)</a:t>
            </a:r>
            <a:r>
              <a:rPr lang="en-US" sz="1200" baseline="-25000" dirty="0" smtClean="0">
                <a:latin typeface="Arial Narrow" panose="020B0606020202030204" pitchFamily="34" charset="0"/>
              </a:rPr>
              <a:t>16</a:t>
            </a:r>
            <a:r>
              <a:rPr lang="en-US" sz="1200" dirty="0" smtClean="0">
                <a:latin typeface="Arial Narrow" panose="020B0606020202030204" pitchFamily="34" charset="0"/>
              </a:rPr>
              <a:t> = (</a:t>
            </a:r>
            <a:r>
              <a:rPr lang="en-GB" sz="1200" dirty="0" smtClean="0">
                <a:latin typeface="Arial Narrow" panose="020B0606020202030204" pitchFamily="34" charset="0"/>
              </a:rPr>
              <a:t>A.16</a:t>
            </a:r>
            <a:r>
              <a:rPr lang="en-GB" sz="1200" baseline="30000" dirty="0">
                <a:latin typeface="Arial Narrow" panose="020B0606020202030204" pitchFamily="34" charset="0"/>
              </a:rPr>
              <a:t>3</a:t>
            </a:r>
            <a:r>
              <a:rPr lang="en-GB" sz="1200" baseline="30000" dirty="0" smtClean="0">
                <a:latin typeface="Arial Narrow" panose="020B0606020202030204" pitchFamily="34" charset="0"/>
              </a:rPr>
              <a:t> </a:t>
            </a:r>
            <a:r>
              <a:rPr lang="en-GB" sz="1200" dirty="0" smtClean="0">
                <a:latin typeface="Arial Narrow" panose="020B0606020202030204" pitchFamily="34" charset="0"/>
              </a:rPr>
              <a:t>+</a:t>
            </a:r>
            <a:r>
              <a:rPr lang="en-GB" sz="1200" baseline="30000" dirty="0" smtClean="0">
                <a:latin typeface="Arial Narrow" panose="020B0606020202030204" pitchFamily="34" charset="0"/>
              </a:rPr>
              <a:t> </a:t>
            </a:r>
            <a:r>
              <a:rPr lang="en-GB" sz="1200" dirty="0" smtClean="0">
                <a:latin typeface="Arial Narrow" panose="020B0606020202030204" pitchFamily="34" charset="0"/>
              </a:rPr>
              <a:t>2.16</a:t>
            </a:r>
            <a:r>
              <a:rPr lang="en-GB" sz="1200" baseline="30000" dirty="0">
                <a:latin typeface="Arial Narrow" panose="020B0606020202030204" pitchFamily="34" charset="0"/>
              </a:rPr>
              <a:t>2</a:t>
            </a:r>
            <a:r>
              <a:rPr lang="en-GB" sz="1200" baseline="30000" dirty="0" smtClean="0">
                <a:latin typeface="Arial Narrow" panose="020B0606020202030204" pitchFamily="34" charset="0"/>
              </a:rPr>
              <a:t> </a:t>
            </a:r>
            <a:r>
              <a:rPr lang="en-GB" sz="1200" dirty="0" smtClean="0">
                <a:latin typeface="Arial Narrow" panose="020B0606020202030204" pitchFamily="34" charset="0"/>
              </a:rPr>
              <a:t>+</a:t>
            </a:r>
            <a:r>
              <a:rPr lang="en-GB" sz="1200" baseline="30000" dirty="0" smtClean="0">
                <a:latin typeface="Arial Narrow" panose="020B0606020202030204" pitchFamily="34" charset="0"/>
              </a:rPr>
              <a:t> </a:t>
            </a:r>
            <a:r>
              <a:rPr lang="en-GB" sz="1200" dirty="0" smtClean="0">
                <a:latin typeface="Arial Narrow" panose="020B0606020202030204" pitchFamily="34" charset="0"/>
              </a:rPr>
              <a:t>F.16</a:t>
            </a:r>
            <a:r>
              <a:rPr lang="en-GB" sz="1200" baseline="30000" dirty="0">
                <a:latin typeface="Arial Narrow" panose="020B0606020202030204" pitchFamily="34" charset="0"/>
              </a:rPr>
              <a:t>1</a:t>
            </a:r>
            <a:r>
              <a:rPr lang="en-GB" sz="1200" dirty="0" smtClean="0">
                <a:latin typeface="Arial Narrow" panose="020B0606020202030204" pitchFamily="34" charset="0"/>
              </a:rPr>
              <a:t> + 7.16</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GB" sz="1200" baseline="-25000" dirty="0">
                <a:latin typeface="Arial Narrow" panose="020B0606020202030204" pitchFamily="34" charset="0"/>
              </a:rPr>
              <a:t> </a:t>
            </a:r>
            <a:r>
              <a:rPr lang="en-GB" sz="1200" dirty="0" smtClean="0">
                <a:latin typeface="Arial Narrow" panose="020B0606020202030204" pitchFamily="34" charset="0"/>
              </a:rPr>
              <a:t>              = </a:t>
            </a:r>
            <a:r>
              <a:rPr lang="en-US" sz="1200" dirty="0" smtClean="0">
                <a:latin typeface="Arial Narrow" panose="020B0606020202030204" pitchFamily="34" charset="0"/>
              </a:rPr>
              <a:t>(</a:t>
            </a:r>
            <a:r>
              <a:rPr lang="en-GB" sz="1200" dirty="0" smtClean="0">
                <a:latin typeface="Arial Narrow" panose="020B0606020202030204" pitchFamily="34" charset="0"/>
              </a:rPr>
              <a:t>10.16</a:t>
            </a:r>
            <a:r>
              <a:rPr lang="en-GB" sz="1200" baseline="30000" dirty="0" smtClean="0">
                <a:latin typeface="Arial Narrow" panose="020B0606020202030204" pitchFamily="34" charset="0"/>
              </a:rPr>
              <a:t>3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a:latin typeface="Arial Narrow" panose="020B0606020202030204" pitchFamily="34" charset="0"/>
              </a:rPr>
              <a:t>2.16</a:t>
            </a:r>
            <a:r>
              <a:rPr lang="en-GB" sz="1200" baseline="30000" dirty="0">
                <a:latin typeface="Arial Narrow" panose="020B0606020202030204" pitchFamily="34" charset="0"/>
              </a:rPr>
              <a:t>2 </a:t>
            </a:r>
            <a:r>
              <a:rPr lang="en-GB" sz="1200" dirty="0">
                <a:latin typeface="Arial Narrow" panose="020B0606020202030204" pitchFamily="34" charset="0"/>
              </a:rPr>
              <a:t>+</a:t>
            </a:r>
            <a:r>
              <a:rPr lang="en-GB" sz="1200" baseline="30000" dirty="0">
                <a:latin typeface="Arial Narrow" panose="020B0606020202030204" pitchFamily="34" charset="0"/>
              </a:rPr>
              <a:t> </a:t>
            </a:r>
            <a:r>
              <a:rPr lang="en-GB" sz="1200" dirty="0" smtClean="0">
                <a:latin typeface="Arial Narrow" panose="020B0606020202030204" pitchFamily="34" charset="0"/>
              </a:rPr>
              <a:t>15.16</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a:t>
            </a:r>
            <a:r>
              <a:rPr lang="en-GB" sz="1200" dirty="0">
                <a:latin typeface="Arial Narrow" panose="020B0606020202030204" pitchFamily="34" charset="0"/>
              </a:rPr>
              <a:t>+ 7.16</a:t>
            </a:r>
            <a:r>
              <a:rPr lang="en-GB" sz="1200" baseline="30000" dirty="0">
                <a:latin typeface="Arial Narrow" panose="020B0606020202030204" pitchFamily="34" charset="0"/>
              </a:rPr>
              <a:t>0</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p>
          <a:p>
            <a:r>
              <a:rPr lang="en-GB" sz="1200" baseline="-25000" dirty="0">
                <a:latin typeface="Arial Narrow" panose="020B0606020202030204" pitchFamily="34" charset="0"/>
              </a:rPr>
              <a:t> </a:t>
            </a:r>
            <a:r>
              <a:rPr lang="en-GB" sz="1200" baseline="-25000" dirty="0" smtClean="0">
                <a:latin typeface="Arial Narrow" panose="020B0606020202030204" pitchFamily="34" charset="0"/>
              </a:rPr>
              <a:t>                     </a:t>
            </a:r>
            <a:r>
              <a:rPr lang="en-GB" sz="1200" dirty="0" smtClean="0">
                <a:latin typeface="Arial Narrow" panose="020B0606020202030204" pitchFamily="34" charset="0"/>
              </a:rPr>
              <a:t>= </a:t>
            </a:r>
            <a:r>
              <a:rPr lang="en-US" sz="1200" dirty="0" smtClean="0">
                <a:latin typeface="Arial Narrow" panose="020B0606020202030204" pitchFamily="34" charset="0"/>
              </a:rPr>
              <a:t>(</a:t>
            </a:r>
            <a:r>
              <a:rPr lang="en-GB" sz="1200" b="1" dirty="0" smtClean="0">
                <a:latin typeface="Arial Narrow" panose="020B0606020202030204" pitchFamily="34" charset="0"/>
              </a:rPr>
              <a:t>41719</a:t>
            </a:r>
            <a:r>
              <a:rPr lang="en-US" sz="1200" dirty="0" smtClean="0">
                <a:latin typeface="Arial Narrow" panose="020B0606020202030204" pitchFamily="34" charset="0"/>
              </a:rPr>
              <a:t>)</a:t>
            </a:r>
            <a:r>
              <a:rPr lang="en-US" sz="1200" baseline="-25000" dirty="0" smtClean="0">
                <a:latin typeface="Arial Narrow" panose="020B0606020202030204" pitchFamily="34" charset="0"/>
              </a:rPr>
              <a:t>10</a:t>
            </a:r>
            <a:endParaRPr lang="en-US" sz="1200" baseline="-25000" dirty="0">
              <a:latin typeface="Arial Narrow" panose="020B0606020202030204" pitchFamily="34" charset="0"/>
            </a:endParaRPr>
          </a:p>
          <a:p>
            <a:endParaRPr lang="en-GB" sz="1200" baseline="30000" dirty="0" smtClean="0">
              <a:latin typeface="Arial Narrow" panose="020B0606020202030204" pitchFamily="34" charset="0"/>
            </a:endParaRPr>
          </a:p>
        </p:txBody>
      </p:sp>
      <p:sp>
        <p:nvSpPr>
          <p:cNvPr id="42" name="TextBox 41"/>
          <p:cNvSpPr txBox="1"/>
          <p:nvPr/>
        </p:nvSpPr>
        <p:spPr>
          <a:xfrm>
            <a:off x="3117946" y="3508002"/>
            <a:ext cx="1515288" cy="276999"/>
          </a:xfrm>
          <a:prstGeom prst="rect">
            <a:avLst/>
          </a:prstGeom>
          <a:noFill/>
        </p:spPr>
        <p:txBody>
          <a:bodyPr wrap="square" rtlCol="0">
            <a:spAutoFit/>
          </a:bodyPr>
          <a:lstStyle/>
          <a:p>
            <a:r>
              <a:rPr lang="en-GB" sz="1200" dirty="0" smtClean="0">
                <a:latin typeface="Arial Narrow" panose="020B0606020202030204" pitchFamily="34" charset="0"/>
              </a:rPr>
              <a:t>16</a:t>
            </a:r>
            <a:r>
              <a:rPr lang="en-GB" sz="1200" baseline="30000" dirty="0" smtClean="0">
                <a:latin typeface="Arial Narrow" panose="020B0606020202030204" pitchFamily="34" charset="0"/>
              </a:rPr>
              <a:t>3        </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2</a:t>
            </a:r>
            <a:r>
              <a:rPr lang="en-US" sz="1200" baseline="30000" dirty="0" smtClean="0">
                <a:latin typeface="Arial Narrow" panose="020B0606020202030204" pitchFamily="34" charset="0"/>
              </a:rPr>
              <a:t> </a:t>
            </a:r>
            <a:r>
              <a:rPr lang="en-US" sz="1200" dirty="0" smtClean="0">
                <a:latin typeface="Arial Narrow" panose="020B0606020202030204" pitchFamily="34" charset="0"/>
              </a:rPr>
              <a:t>    </a:t>
            </a:r>
            <a:r>
              <a:rPr lang="en-GB" sz="1200" dirty="0" smtClean="0">
                <a:latin typeface="Arial Narrow" panose="020B0606020202030204" pitchFamily="34" charset="0"/>
              </a:rPr>
              <a:t>16</a:t>
            </a:r>
            <a:r>
              <a:rPr lang="en-GB" sz="1200" baseline="30000" dirty="0" smtClean="0">
                <a:latin typeface="Arial Narrow" panose="020B0606020202030204" pitchFamily="34" charset="0"/>
              </a:rPr>
              <a:t>1</a:t>
            </a:r>
            <a:r>
              <a:rPr lang="en-GB" sz="1200" dirty="0" smtClean="0">
                <a:latin typeface="Arial Narrow" panose="020B0606020202030204" pitchFamily="34" charset="0"/>
              </a:rPr>
              <a:t>      16</a:t>
            </a:r>
            <a:r>
              <a:rPr lang="en-GB" sz="1200" baseline="30000" dirty="0" smtClean="0">
                <a:latin typeface="Arial Narrow" panose="020B0606020202030204" pitchFamily="34" charset="0"/>
              </a:rPr>
              <a:t>0</a:t>
            </a:r>
            <a:endParaRPr lang="en-US" sz="1200" baseline="30000" dirty="0">
              <a:latin typeface="Arial Narrow" panose="020B0606020202030204" pitchFamily="34" charset="0"/>
            </a:endParaRPr>
          </a:p>
        </p:txBody>
      </p:sp>
    </p:spTree>
    <p:extLst>
      <p:ext uri="{BB962C8B-B14F-4D97-AF65-F5344CB8AC3E}">
        <p14:creationId xmlns:p14="http://schemas.microsoft.com/office/powerpoint/2010/main" val="148564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사각형: 둥근 모서리 97">
            <a:extLst>
              <a:ext uri="{FF2B5EF4-FFF2-40B4-BE49-F238E27FC236}">
                <a16:creationId xmlns:a16="http://schemas.microsoft.com/office/drawing/2014/main" xmlns="" id="{9CEA9A66-32B0-4D77-BF85-84215BC68EE9}"/>
              </a:ext>
            </a:extLst>
          </p:cNvPr>
          <p:cNvSpPr/>
          <p:nvPr/>
        </p:nvSpPr>
        <p:spPr>
          <a:xfrm>
            <a:off x="718023" y="5964057"/>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6" name="사각형: 둥근 모서리 97">
            <a:extLst>
              <a:ext uri="{FF2B5EF4-FFF2-40B4-BE49-F238E27FC236}">
                <a16:creationId xmlns:a16="http://schemas.microsoft.com/office/drawing/2014/main" xmlns="" id="{9CEA9A66-32B0-4D77-BF85-84215BC68EE9}"/>
              </a:ext>
            </a:extLst>
          </p:cNvPr>
          <p:cNvSpPr/>
          <p:nvPr/>
        </p:nvSpPr>
        <p:spPr>
          <a:xfrm>
            <a:off x="718023" y="5303458"/>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7" name="순서도: 지연 98">
            <a:extLst>
              <a:ext uri="{FF2B5EF4-FFF2-40B4-BE49-F238E27FC236}">
                <a16:creationId xmlns:a16="http://schemas.microsoft.com/office/drawing/2014/main" xmlns="" id="{CE9D01EF-8EA6-4F1F-A31B-8DA141240824}"/>
              </a:ext>
            </a:extLst>
          </p:cNvPr>
          <p:cNvSpPr/>
          <p:nvPr/>
        </p:nvSpPr>
        <p:spPr>
          <a:xfrm>
            <a:off x="1606109" y="5303458"/>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04.</a:t>
            </a:r>
            <a:endParaRPr lang="ko-KR" altLang="en-US" sz="1200" b="1" dirty="0">
              <a:solidFill>
                <a:schemeClr val="bg1"/>
              </a:solidFill>
              <a:latin typeface="Arial Narrow" panose="020B0606020202030204" pitchFamily="34" charset="0"/>
            </a:endParaRPr>
          </a:p>
        </p:txBody>
      </p:sp>
      <p:sp>
        <p:nvSpPr>
          <p:cNvPr id="18" name="TextBox 17">
            <a:extLst>
              <a:ext uri="{FF2B5EF4-FFF2-40B4-BE49-F238E27FC236}">
                <a16:creationId xmlns:a16="http://schemas.microsoft.com/office/drawing/2014/main" xmlns="" id="{384D30F6-78B7-4132-B616-E9CD41BA1568}"/>
              </a:ext>
            </a:extLst>
          </p:cNvPr>
          <p:cNvSpPr txBox="1"/>
          <p:nvPr/>
        </p:nvSpPr>
        <p:spPr>
          <a:xfrm>
            <a:off x="939167" y="5448646"/>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0" name="사각형: 둥근 모서리 97">
            <a:extLst>
              <a:ext uri="{FF2B5EF4-FFF2-40B4-BE49-F238E27FC236}">
                <a16:creationId xmlns:a16="http://schemas.microsoft.com/office/drawing/2014/main" xmlns="" id="{9CEA9A66-32B0-4D77-BF85-84215BC68EE9}"/>
              </a:ext>
            </a:extLst>
          </p:cNvPr>
          <p:cNvSpPr/>
          <p:nvPr/>
        </p:nvSpPr>
        <p:spPr>
          <a:xfrm>
            <a:off x="718023" y="398226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13" name="사각형: 둥근 모서리 97">
            <a:extLst>
              <a:ext uri="{FF2B5EF4-FFF2-40B4-BE49-F238E27FC236}">
                <a16:creationId xmlns:a16="http://schemas.microsoft.com/office/drawing/2014/main" xmlns="" id="{9CEA9A66-32B0-4D77-BF85-84215BC68EE9}"/>
              </a:ext>
            </a:extLst>
          </p:cNvPr>
          <p:cNvSpPr/>
          <p:nvPr/>
        </p:nvSpPr>
        <p:spPr>
          <a:xfrm>
            <a:off x="718023" y="4642859"/>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7" name="사각형: 둥근 모서리 97">
            <a:extLst>
              <a:ext uri="{FF2B5EF4-FFF2-40B4-BE49-F238E27FC236}">
                <a16:creationId xmlns:a16="http://schemas.microsoft.com/office/drawing/2014/main" xmlns="" id="{9CEA9A66-32B0-4D77-BF85-84215BC68EE9}"/>
              </a:ext>
            </a:extLst>
          </p:cNvPr>
          <p:cNvSpPr/>
          <p:nvPr/>
        </p:nvSpPr>
        <p:spPr>
          <a:xfrm>
            <a:off x="718023" y="332166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dirty="0">
              <a:latin typeface="Arial Narrow" panose="020B0606020202030204" pitchFamily="34" charset="0"/>
            </a:endParaRPr>
          </a:p>
        </p:txBody>
      </p:sp>
      <p:sp>
        <p:nvSpPr>
          <p:cNvPr id="3" name="Subtitle 2"/>
          <p:cNvSpPr>
            <a:spLocks noGrp="1"/>
          </p:cNvSpPr>
          <p:nvPr>
            <p:ph type="subTitle" idx="1"/>
          </p:nvPr>
        </p:nvSpPr>
        <p:spPr>
          <a:xfrm>
            <a:off x="718022" y="914157"/>
            <a:ext cx="7686675" cy="1401909"/>
          </a:xfrm>
          <a:solidFill>
            <a:schemeClr val="bg1">
              <a:lumMod val="95000"/>
            </a:schemeClr>
          </a:solidFill>
          <a:ln>
            <a:solidFill>
              <a:schemeClr val="bg1">
                <a:lumMod val="50000"/>
              </a:schemeClr>
            </a:solidFill>
          </a:ln>
        </p:spPr>
        <p:txBody>
          <a:bodyPr>
            <a:normAutofit/>
          </a:bodyPr>
          <a:lstStyle/>
          <a:p>
            <a:pPr algn="l">
              <a:spcBef>
                <a:spcPts val="600"/>
              </a:spcBef>
            </a:pPr>
            <a:r>
              <a:rPr lang="en-US" sz="1200" b="1" dirty="0" smtClean="0">
                <a:latin typeface="Arial Narrow" panose="020B0606020202030204" pitchFamily="34" charset="0"/>
              </a:rPr>
              <a:t>1</a:t>
            </a:r>
            <a:r>
              <a:rPr lang="en-US" sz="1200" b="1" dirty="0">
                <a:latin typeface="Arial Narrow" panose="020B0606020202030204" pitchFamily="34" charset="0"/>
              </a:rPr>
              <a:t>.</a:t>
            </a:r>
            <a:r>
              <a:rPr lang="en-US" sz="1200" dirty="0">
                <a:latin typeface="Arial Narrow" panose="020B0606020202030204" pitchFamily="34" charset="0"/>
              </a:rPr>
              <a:t> Write down the binary number and group the digits (0’s and 1’s) in sets of four. Start doing this from the right. If the leftmost group doesn’t have enough digits to make up a set of four, add extra 0’s to make a </a:t>
            </a:r>
            <a:r>
              <a:rPr lang="en-US" sz="1200" dirty="0" smtClean="0">
                <a:latin typeface="Arial Narrow" panose="020B0606020202030204" pitchFamily="34" charset="0"/>
              </a:rPr>
              <a:t>group.</a:t>
            </a:r>
          </a:p>
          <a:p>
            <a:pPr algn="l">
              <a:spcBef>
                <a:spcPts val="600"/>
              </a:spcBef>
            </a:pPr>
            <a:r>
              <a:rPr lang="en-US" sz="1200" b="1" dirty="0" smtClean="0">
                <a:latin typeface="Arial Narrow" panose="020B0606020202030204" pitchFamily="34" charset="0"/>
              </a:rPr>
              <a:t>2</a:t>
            </a:r>
            <a:r>
              <a:rPr lang="en-US" sz="1200" b="1" dirty="0">
                <a:latin typeface="Arial Narrow" panose="020B0606020202030204" pitchFamily="34" charset="0"/>
              </a:rPr>
              <a:t>.</a:t>
            </a:r>
            <a:r>
              <a:rPr lang="en-US" sz="1200" dirty="0" smtClean="0">
                <a:latin typeface="Arial Narrow" panose="020B0606020202030204" pitchFamily="34" charset="0"/>
              </a:rPr>
              <a:t> Write 8, 4, 2 and 1 below each group. These are the weights of the positions or place holders in the number (2</a:t>
            </a:r>
            <a:r>
              <a:rPr lang="en-US" sz="1200" baseline="30000" dirty="0" smtClean="0">
                <a:latin typeface="Arial Narrow" panose="020B0606020202030204" pitchFamily="34" charset="0"/>
              </a:rPr>
              <a:t>3</a:t>
            </a:r>
            <a:r>
              <a:rPr lang="en-US" sz="1200" dirty="0" smtClean="0">
                <a:latin typeface="Arial Narrow" panose="020B0606020202030204" pitchFamily="34" charset="0"/>
              </a:rPr>
              <a:t>, 2</a:t>
            </a:r>
            <a:r>
              <a:rPr lang="en-US" sz="1200" baseline="30000" dirty="0" smtClean="0">
                <a:latin typeface="Arial Narrow" panose="020B0606020202030204" pitchFamily="34" charset="0"/>
              </a:rPr>
              <a:t>2</a:t>
            </a:r>
            <a:r>
              <a:rPr lang="en-US" sz="1200" dirty="0" smtClean="0">
                <a:latin typeface="Arial Narrow" panose="020B0606020202030204" pitchFamily="34" charset="0"/>
              </a:rPr>
              <a:t>, 2</a:t>
            </a:r>
            <a:r>
              <a:rPr lang="en-US" sz="1200" baseline="30000" dirty="0" smtClean="0">
                <a:latin typeface="Arial Narrow" panose="020B0606020202030204" pitchFamily="34" charset="0"/>
              </a:rPr>
              <a:t>1</a:t>
            </a:r>
            <a:r>
              <a:rPr lang="en-US" sz="1200" dirty="0" smtClean="0">
                <a:latin typeface="Arial Narrow" panose="020B0606020202030204" pitchFamily="34" charset="0"/>
              </a:rPr>
              <a:t> and 2</a:t>
            </a:r>
            <a:r>
              <a:rPr lang="en-US" sz="1200" baseline="30000" dirty="0" smtClean="0">
                <a:latin typeface="Arial Narrow" panose="020B0606020202030204" pitchFamily="34" charset="0"/>
              </a:rPr>
              <a:t>0</a:t>
            </a:r>
            <a:r>
              <a:rPr lang="en-US" sz="1200" dirty="0" smtClean="0">
                <a:latin typeface="Arial Narrow" panose="020B0606020202030204" pitchFamily="34" charset="0"/>
              </a:rPr>
              <a:t>).</a:t>
            </a:r>
          </a:p>
          <a:p>
            <a:pPr algn="l">
              <a:spcBef>
                <a:spcPts val="600"/>
              </a:spcBef>
            </a:pPr>
            <a:r>
              <a:rPr lang="en-US" sz="1200" b="1" dirty="0" smtClean="0">
                <a:latin typeface="Arial Narrow" panose="020B0606020202030204" pitchFamily="34" charset="0"/>
              </a:rPr>
              <a:t>3.</a:t>
            </a:r>
            <a:r>
              <a:rPr lang="en-US" sz="1200" dirty="0">
                <a:latin typeface="Arial Narrow" panose="020B0606020202030204" pitchFamily="34" charset="0"/>
              </a:rPr>
              <a:t> Every group of four in binary will give you one digit in hexadecimal. Multiply the 8, 4, 2 and 1’s by the digit above. </a:t>
            </a:r>
          </a:p>
          <a:p>
            <a:pPr algn="l">
              <a:spcBef>
                <a:spcPts val="600"/>
              </a:spcBef>
            </a:pPr>
            <a:r>
              <a:rPr lang="en-US" sz="1200" b="1" dirty="0" smtClean="0">
                <a:latin typeface="Arial Narrow" panose="020B0606020202030204" pitchFamily="34" charset="0"/>
              </a:rPr>
              <a:t>4.</a:t>
            </a:r>
            <a:r>
              <a:rPr lang="en-US" sz="1200" dirty="0">
                <a:latin typeface="Arial Narrow" panose="020B0606020202030204" pitchFamily="34" charset="0"/>
              </a:rPr>
              <a:t> Add the products within each set of four. Write the sums below the groups they belong to.</a:t>
            </a:r>
          </a:p>
          <a:p>
            <a:pPr algn="l">
              <a:spcBef>
                <a:spcPts val="600"/>
              </a:spcBef>
            </a:pPr>
            <a:r>
              <a:rPr lang="en-US" sz="1200" b="1" dirty="0" smtClean="0">
                <a:latin typeface="Arial Narrow" panose="020B0606020202030204" pitchFamily="34" charset="0"/>
              </a:rPr>
              <a:t>5</a:t>
            </a:r>
            <a:r>
              <a:rPr lang="en-US" sz="1200" b="1" dirty="0">
                <a:latin typeface="Arial Narrow" panose="020B0606020202030204" pitchFamily="34" charset="0"/>
              </a:rPr>
              <a:t>.</a:t>
            </a:r>
            <a:r>
              <a:rPr lang="en-US" sz="1200" dirty="0">
                <a:latin typeface="Arial Narrow" panose="020B0606020202030204" pitchFamily="34" charset="0"/>
              </a:rPr>
              <a:t> The digits you get from the sums in each group will give you the hexadecimal number, from left to right.</a:t>
            </a:r>
          </a:p>
          <a:p>
            <a:pPr algn="l"/>
            <a:endParaRPr lang="en-US" dirty="0"/>
          </a:p>
        </p:txBody>
      </p:sp>
      <p:sp>
        <p:nvSpPr>
          <p:cNvPr id="4" name="Title 13"/>
          <p:cNvSpPr txBox="1">
            <a:spLocks/>
          </p:cNvSpPr>
          <p:nvPr/>
        </p:nvSpPr>
        <p:spPr>
          <a:xfrm>
            <a:off x="628650" y="171382"/>
            <a:ext cx="7886700" cy="42590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Arial Narrow" panose="020B0606020202030204" pitchFamily="34" charset="0"/>
              </a:rPr>
              <a:t>Binary to Hexadecimal</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61283622"/>
              </p:ext>
            </p:extLst>
          </p:nvPr>
        </p:nvGraphicFramePr>
        <p:xfrm>
          <a:off x="1110505" y="3127973"/>
          <a:ext cx="6006084" cy="3320148"/>
        </p:xfrm>
        <a:graphic>
          <a:graphicData uri="http://schemas.openxmlformats.org/drawingml/2006/table">
            <a:tbl>
              <a:tblPr firstRow="1" bandRow="1">
                <a:tableStyleId>{5C22544A-7EE6-4342-B048-85BDC9FD1C3A}</a:tableStyleId>
              </a:tblPr>
              <a:tblGrid>
                <a:gridCol w="1347743"/>
                <a:gridCol w="2317919"/>
                <a:gridCol w="2340422"/>
              </a:tblGrid>
              <a:tr h="391305">
                <a:tc>
                  <a:txBody>
                    <a:bodyPr/>
                    <a:lstStyle/>
                    <a:p>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10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kern="1200" dirty="0" smtClean="0">
                          <a:solidFill>
                            <a:schemeClr val="tx1"/>
                          </a:solidFill>
                          <a:effectLst/>
                          <a:latin typeface="Arial Narrow" panose="020B0606020202030204" pitchFamily="34" charset="0"/>
                          <a:ea typeface="+mn-ea"/>
                          <a:cs typeface="+mn-cs"/>
                        </a:rPr>
                        <a:t>1010</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0" kern="1200" dirty="0" smtClean="0">
                          <a:solidFill>
                            <a:schemeClr val="tx1"/>
                          </a:solidFill>
                          <a:effectLst/>
                          <a:latin typeface="Arial Narrow" panose="020B0606020202030204" pitchFamily="34" charset="0"/>
                          <a:ea typeface="+mn-ea"/>
                          <a:cs typeface="+mn-cs"/>
                        </a:rPr>
                        <a:t>1101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8 4 2 1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8 4 2 1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a:t>
                      </a:r>
                      <a:r>
                        <a:rPr lang="en-US" sz="1200" b="0" dirty="0" smtClean="0">
                          <a:solidFill>
                            <a:schemeClr val="tx1"/>
                          </a:solidFill>
                          <a:latin typeface="Arial Narrow" panose="020B0606020202030204" pitchFamily="34" charset="0"/>
                        </a:rPr>
                        <a:t> 0 </a:t>
                      </a:r>
                      <a:r>
                        <a:rPr lang="en-US" sz="1200" b="1" dirty="0" smtClean="0">
                          <a:solidFill>
                            <a:srgbClr val="FF0000"/>
                          </a:solidFill>
                          <a:latin typeface="Arial Narrow" panose="020B0606020202030204" pitchFamily="34" charset="0"/>
                        </a:rPr>
                        <a:t>2</a:t>
                      </a:r>
                      <a:r>
                        <a:rPr lang="en-US" sz="1200" b="0" dirty="0" smtClean="0">
                          <a:solidFill>
                            <a:schemeClr val="tx1"/>
                          </a:solidFill>
                          <a:latin typeface="Arial Narrow" panose="020B0606020202030204" pitchFamily="34" charset="0"/>
                        </a:rPr>
                        <a:t> 0</a:t>
                      </a:r>
                      <a:endParaRPr lang="en-US" sz="1200" b="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latin typeface="Arial Narrow" panose="020B0606020202030204" pitchFamily="34" charset="0"/>
                        </a:rPr>
                        <a:t>8 4</a:t>
                      </a:r>
                      <a:r>
                        <a:rPr lang="en-US" sz="1200" b="1" dirty="0" smtClean="0">
                          <a:solidFill>
                            <a:schemeClr val="tx1"/>
                          </a:solidFill>
                          <a:latin typeface="Arial Narrow" panose="020B0606020202030204" pitchFamily="34" charset="0"/>
                        </a:rPr>
                        <a:t> </a:t>
                      </a:r>
                      <a:r>
                        <a:rPr lang="en-US" sz="1200" b="0" dirty="0" smtClean="0">
                          <a:solidFill>
                            <a:schemeClr val="tx1"/>
                          </a:solidFill>
                          <a:latin typeface="Arial Narrow" panose="020B0606020202030204" pitchFamily="34" charset="0"/>
                        </a:rPr>
                        <a:t>0</a:t>
                      </a:r>
                      <a:r>
                        <a:rPr lang="en-US" sz="1200" b="1" dirty="0" smtClean="0">
                          <a:solidFill>
                            <a:schemeClr val="tx1"/>
                          </a:solidFill>
                          <a:latin typeface="Arial Narrow" panose="020B0606020202030204" pitchFamily="34" charset="0"/>
                        </a:rPr>
                        <a:t> </a:t>
                      </a:r>
                      <a:r>
                        <a:rPr lang="en-US" sz="1200" b="1" dirty="0" smtClean="0">
                          <a:solidFill>
                            <a:srgbClr val="FF0000"/>
                          </a:solidFill>
                          <a:latin typeface="Arial Narrow" panose="020B0606020202030204" pitchFamily="34" charset="0"/>
                        </a:rPr>
                        <a:t>1</a:t>
                      </a:r>
                      <a:endParaRPr lang="en-US" sz="1200" b="1" dirty="0">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2184">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10 </a:t>
                      </a:r>
                    </a:p>
                    <a:p>
                      <a:pPr algn="ctr"/>
                      <a:r>
                        <a:rPr lang="en-US" sz="1200" dirty="0" smtClean="0">
                          <a:solidFill>
                            <a:schemeClr val="tx1"/>
                          </a:solidFill>
                          <a:latin typeface="Arial Narrow" panose="020B0606020202030204" pitchFamily="34" charset="0"/>
                        </a:rPr>
                        <a:t>(10 = 8+2)</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13</a:t>
                      </a:r>
                    </a:p>
                    <a:p>
                      <a:pPr algn="ctr"/>
                      <a:r>
                        <a:rPr lang="en-US" sz="1200" dirty="0" smtClean="0">
                          <a:solidFill>
                            <a:schemeClr val="tx1"/>
                          </a:solidFill>
                          <a:latin typeface="Arial Narrow" panose="020B0606020202030204" pitchFamily="34" charset="0"/>
                        </a:rPr>
                        <a:t>(13 = 8+4+1)</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0212">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A</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0212">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276749">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Narrow" panose="020B0606020202030204" pitchFamily="34" charset="0"/>
                          <a:ea typeface="+mn-ea"/>
                          <a:cs typeface="+mn-cs"/>
                        </a:rPr>
                        <a:t>(10101101</a:t>
                      </a:r>
                      <a:r>
                        <a:rPr lang="en-US" sz="1200" dirty="0" smtClean="0">
                          <a:solidFill>
                            <a:schemeClr val="tx1"/>
                          </a:solidFill>
                          <a:latin typeface="Arial Narrow" panose="020B0606020202030204" pitchFamily="34" charset="0"/>
                        </a:rPr>
                        <a:t>)</a:t>
                      </a:r>
                      <a:r>
                        <a:rPr lang="en-US" sz="1200" baseline="-25000" dirty="0" smtClean="0">
                          <a:solidFill>
                            <a:schemeClr val="tx1"/>
                          </a:solidFill>
                          <a:latin typeface="Arial Narrow" panose="020B0606020202030204" pitchFamily="34" charset="0"/>
                        </a:rPr>
                        <a:t>2   </a:t>
                      </a:r>
                      <a:r>
                        <a:rPr lang="en-US" sz="1200" dirty="0" smtClean="0">
                          <a:solidFill>
                            <a:schemeClr val="tx1"/>
                          </a:solidFill>
                          <a:latin typeface="Arial Narrow" panose="020B0606020202030204" pitchFamily="34" charset="0"/>
                        </a:rPr>
                        <a:t>= </a:t>
                      </a:r>
                      <a:r>
                        <a:rPr lang="en-US" sz="1200" baseline="-25000" dirty="0" smtClean="0">
                          <a:solidFill>
                            <a:schemeClr val="tx1"/>
                          </a:solidFill>
                          <a:latin typeface="Arial Narrow" panose="020B0606020202030204" pitchFamily="34" charset="0"/>
                        </a:rPr>
                        <a:t> </a:t>
                      </a:r>
                      <a:r>
                        <a:rPr lang="en-US" sz="1200" dirty="0" smtClean="0">
                          <a:solidFill>
                            <a:schemeClr val="tx1"/>
                          </a:solidFill>
                          <a:latin typeface="Arial Narrow" panose="020B0606020202030204" pitchFamily="34" charset="0"/>
                        </a:rPr>
                        <a:t>(AD)</a:t>
                      </a:r>
                      <a:r>
                        <a:rPr lang="en-US" sz="1200" baseline="-25000" dirty="0" smtClean="0">
                          <a:solidFill>
                            <a:schemeClr val="tx1"/>
                          </a:solidFill>
                          <a:latin typeface="Arial Narrow" panose="020B0606020202030204" pitchFamily="34" charset="0"/>
                        </a:rPr>
                        <a:t>16</a:t>
                      </a:r>
                      <a:r>
                        <a:rPr lang="en-US" sz="1200" dirty="0" smtClean="0">
                          <a:solidFill>
                            <a:schemeClr val="tx1"/>
                          </a:solidFill>
                          <a:latin typeface="Arial Narrow" panose="020B0606020202030204" pitchFamily="34" charset="0"/>
                        </a:rPr>
                        <a:t> </a:t>
                      </a:r>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순서도: 지연 98">
            <a:extLst>
              <a:ext uri="{FF2B5EF4-FFF2-40B4-BE49-F238E27FC236}">
                <a16:creationId xmlns:a16="http://schemas.microsoft.com/office/drawing/2014/main" xmlns="" id="{CE9D01EF-8EA6-4F1F-A31B-8DA141240824}"/>
              </a:ext>
            </a:extLst>
          </p:cNvPr>
          <p:cNvSpPr/>
          <p:nvPr/>
        </p:nvSpPr>
        <p:spPr>
          <a:xfrm>
            <a:off x="1606109" y="3321661"/>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a:solidFill>
                  <a:schemeClr val="bg1"/>
                </a:solidFill>
                <a:latin typeface="Arial Narrow" panose="020B0606020202030204" pitchFamily="34" charset="0"/>
              </a:rPr>
              <a:t>01.</a:t>
            </a:r>
            <a:endParaRPr lang="ko-KR" altLang="en-US" sz="1200" b="1" dirty="0">
              <a:solidFill>
                <a:schemeClr val="bg1"/>
              </a:solidFill>
              <a:latin typeface="Arial Narrow" panose="020B0606020202030204" pitchFamily="34" charset="0"/>
            </a:endParaRPr>
          </a:p>
        </p:txBody>
      </p:sp>
      <p:sp>
        <p:nvSpPr>
          <p:cNvPr id="9" name="TextBox 8">
            <a:extLst>
              <a:ext uri="{FF2B5EF4-FFF2-40B4-BE49-F238E27FC236}">
                <a16:creationId xmlns:a16="http://schemas.microsoft.com/office/drawing/2014/main" xmlns="" id="{384D30F6-78B7-4132-B616-E9CD41BA1568}"/>
              </a:ext>
            </a:extLst>
          </p:cNvPr>
          <p:cNvSpPr txBox="1"/>
          <p:nvPr/>
        </p:nvSpPr>
        <p:spPr>
          <a:xfrm>
            <a:off x="939167" y="3466849"/>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1" name="순서도: 지연 98">
            <a:extLst>
              <a:ext uri="{FF2B5EF4-FFF2-40B4-BE49-F238E27FC236}">
                <a16:creationId xmlns:a16="http://schemas.microsoft.com/office/drawing/2014/main" xmlns="" id="{CE9D01EF-8EA6-4F1F-A31B-8DA141240824}"/>
              </a:ext>
            </a:extLst>
          </p:cNvPr>
          <p:cNvSpPr/>
          <p:nvPr/>
        </p:nvSpPr>
        <p:spPr>
          <a:xfrm>
            <a:off x="1606109" y="3982260"/>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02.</a:t>
            </a:r>
            <a:endParaRPr lang="ko-KR" altLang="en-US" sz="1200" b="1" dirty="0">
              <a:solidFill>
                <a:schemeClr val="bg1"/>
              </a:solidFill>
              <a:latin typeface="Arial Narrow" panose="020B0606020202030204" pitchFamily="34" charset="0"/>
            </a:endParaRPr>
          </a:p>
        </p:txBody>
      </p:sp>
      <p:sp>
        <p:nvSpPr>
          <p:cNvPr id="12" name="TextBox 11">
            <a:extLst>
              <a:ext uri="{FF2B5EF4-FFF2-40B4-BE49-F238E27FC236}">
                <a16:creationId xmlns:a16="http://schemas.microsoft.com/office/drawing/2014/main" xmlns="" id="{384D30F6-78B7-4132-B616-E9CD41BA1568}"/>
              </a:ext>
            </a:extLst>
          </p:cNvPr>
          <p:cNvSpPr txBox="1"/>
          <p:nvPr/>
        </p:nvSpPr>
        <p:spPr>
          <a:xfrm>
            <a:off x="939167" y="4127448"/>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14" name="순서도: 지연 98">
            <a:extLst>
              <a:ext uri="{FF2B5EF4-FFF2-40B4-BE49-F238E27FC236}">
                <a16:creationId xmlns:a16="http://schemas.microsoft.com/office/drawing/2014/main" xmlns="" id="{CE9D01EF-8EA6-4F1F-A31B-8DA141240824}"/>
              </a:ext>
            </a:extLst>
          </p:cNvPr>
          <p:cNvSpPr/>
          <p:nvPr/>
        </p:nvSpPr>
        <p:spPr>
          <a:xfrm>
            <a:off x="1606109" y="4642859"/>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03.</a:t>
            </a:r>
            <a:endParaRPr lang="ko-KR" altLang="en-US" sz="1200" b="1" dirty="0">
              <a:solidFill>
                <a:schemeClr val="bg1"/>
              </a:solidFill>
              <a:latin typeface="Arial Narrow" panose="020B0606020202030204" pitchFamily="34" charset="0"/>
            </a:endParaRPr>
          </a:p>
        </p:txBody>
      </p:sp>
      <p:sp>
        <p:nvSpPr>
          <p:cNvPr id="15" name="TextBox 14">
            <a:extLst>
              <a:ext uri="{FF2B5EF4-FFF2-40B4-BE49-F238E27FC236}">
                <a16:creationId xmlns:a16="http://schemas.microsoft.com/office/drawing/2014/main" xmlns="" id="{384D30F6-78B7-4132-B616-E9CD41BA1568}"/>
              </a:ext>
            </a:extLst>
          </p:cNvPr>
          <p:cNvSpPr txBox="1"/>
          <p:nvPr/>
        </p:nvSpPr>
        <p:spPr>
          <a:xfrm>
            <a:off x="939167" y="4788047"/>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0" name="순서도: 지연 98">
            <a:extLst>
              <a:ext uri="{FF2B5EF4-FFF2-40B4-BE49-F238E27FC236}">
                <a16:creationId xmlns:a16="http://schemas.microsoft.com/office/drawing/2014/main" xmlns="" id="{CE9D01EF-8EA6-4F1F-A31B-8DA141240824}"/>
              </a:ext>
            </a:extLst>
          </p:cNvPr>
          <p:cNvSpPr/>
          <p:nvPr/>
        </p:nvSpPr>
        <p:spPr>
          <a:xfrm>
            <a:off x="1606109" y="5964057"/>
            <a:ext cx="581025" cy="581025"/>
          </a:xfrm>
          <a:prstGeom prst="flowChartDelay">
            <a:avLst/>
          </a:prstGeom>
          <a:solidFill>
            <a:schemeClr val="bg1">
              <a:lumMod val="50000"/>
            </a:schemeClr>
          </a:solidFill>
          <a:ln w="9525" cap="flat">
            <a:noFill/>
            <a:prstDash val="solid"/>
            <a:miter/>
          </a:ln>
        </p:spPr>
        <p:txBody>
          <a:bodyPr rtlCol="0" anchor="ctr"/>
          <a:lstStyle/>
          <a:p>
            <a:pPr algn="l"/>
            <a:r>
              <a:rPr lang="en-US" altLang="ko-KR" sz="1200" b="1" dirty="0" smtClean="0">
                <a:solidFill>
                  <a:schemeClr val="bg1"/>
                </a:solidFill>
                <a:latin typeface="Arial Narrow" panose="020B0606020202030204" pitchFamily="34" charset="0"/>
              </a:rPr>
              <a:t>05.</a:t>
            </a:r>
            <a:endParaRPr lang="ko-KR" altLang="en-US" sz="1200" b="1" dirty="0">
              <a:solidFill>
                <a:schemeClr val="bg1"/>
              </a:solidFill>
              <a:latin typeface="Arial Narrow" panose="020B0606020202030204" pitchFamily="34" charset="0"/>
            </a:endParaRPr>
          </a:p>
        </p:txBody>
      </p:sp>
      <p:sp>
        <p:nvSpPr>
          <p:cNvPr id="21" name="TextBox 20">
            <a:extLst>
              <a:ext uri="{FF2B5EF4-FFF2-40B4-BE49-F238E27FC236}">
                <a16:creationId xmlns:a16="http://schemas.microsoft.com/office/drawing/2014/main" xmlns="" id="{384D30F6-78B7-4132-B616-E9CD41BA1568}"/>
              </a:ext>
            </a:extLst>
          </p:cNvPr>
          <p:cNvSpPr txBox="1"/>
          <p:nvPr/>
        </p:nvSpPr>
        <p:spPr>
          <a:xfrm>
            <a:off x="939167" y="6109245"/>
            <a:ext cx="516488" cy="276999"/>
          </a:xfrm>
          <a:prstGeom prst="rect">
            <a:avLst/>
          </a:prstGeom>
          <a:noFill/>
        </p:spPr>
        <p:txBody>
          <a:bodyPr wrap="none" rtlCol="0">
            <a:spAutoFit/>
          </a:bodyPr>
          <a:lstStyle/>
          <a:p>
            <a:r>
              <a:rPr lang="en-US" altLang="ko-KR" sz="1200" b="1" dirty="0">
                <a:latin typeface="Arial Narrow" panose="020B0606020202030204" pitchFamily="34" charset="0"/>
                <a:cs typeface="Arial" panose="020B0604020202020204" pitchFamily="34" charset="0"/>
              </a:rPr>
              <a:t>STEP</a:t>
            </a:r>
            <a:endParaRPr lang="ko-KR" altLang="en-US" sz="1200" b="1" dirty="0">
              <a:latin typeface="Arial Narrow" panose="020B0606020202030204" pitchFamily="34" charset="0"/>
              <a:cs typeface="Arial" panose="020B0604020202020204" pitchFamily="34" charset="0"/>
            </a:endParaRPr>
          </a:p>
        </p:txBody>
      </p:sp>
      <p:sp>
        <p:nvSpPr>
          <p:cNvPr id="25"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26" name="Title 13"/>
          <p:cNvSpPr txBox="1">
            <a:spLocks/>
          </p:cNvSpPr>
          <p:nvPr/>
        </p:nvSpPr>
        <p:spPr>
          <a:xfrm>
            <a:off x="313210" y="2632938"/>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27" name="Title 13"/>
          <p:cNvSpPr txBox="1">
            <a:spLocks/>
          </p:cNvSpPr>
          <p:nvPr/>
        </p:nvSpPr>
        <p:spPr>
          <a:xfrm>
            <a:off x="689884" y="2911598"/>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b="1" dirty="0" smtClean="0">
                <a:latin typeface="Arial Narrow" panose="020B0606020202030204" pitchFamily="34" charset="0"/>
              </a:rPr>
              <a:t>(10101101)</a:t>
            </a:r>
            <a:r>
              <a:rPr lang="en-US" sz="1200" b="1" baseline="-25000" dirty="0" smtClean="0">
                <a:latin typeface="Arial Narrow" panose="020B0606020202030204" pitchFamily="34" charset="0"/>
              </a:rPr>
              <a:t>2</a:t>
            </a:r>
            <a:r>
              <a:rPr lang="en-US" sz="1200" b="1" dirty="0" smtClean="0">
                <a:latin typeface="Arial Narrow" panose="020B0606020202030204" pitchFamily="34" charset="0"/>
              </a:rPr>
              <a:t> = (?)</a:t>
            </a:r>
            <a:r>
              <a:rPr lang="en-US" sz="1200" b="1" baseline="-25000" dirty="0" smtClean="0">
                <a:latin typeface="Arial Narrow" panose="020B0606020202030204" pitchFamily="34" charset="0"/>
              </a:rPr>
              <a:t>16</a:t>
            </a:r>
            <a:endParaRPr lang="en-US" sz="1200" b="1" baseline="-25000" dirty="0">
              <a:latin typeface="Arial Narrow" panose="020B0606020202030204" pitchFamily="34" charset="0"/>
            </a:endParaRPr>
          </a:p>
        </p:txBody>
      </p:sp>
    </p:spTree>
    <p:extLst>
      <p:ext uri="{BB962C8B-B14F-4D97-AF65-F5344CB8AC3E}">
        <p14:creationId xmlns:p14="http://schemas.microsoft.com/office/powerpoint/2010/main" val="1300189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22115</TotalTime>
  <Words>1254</Words>
  <Application>Microsoft Office PowerPoint</Application>
  <PresentationFormat>On-screen Show (4:3)</PresentationFormat>
  <Paragraphs>476</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맑은 고딕</vt:lpstr>
      <vt:lpstr>Arial</vt:lpstr>
      <vt:lpstr>Arial Narrow</vt:lpstr>
      <vt:lpstr>Calibri</vt:lpstr>
      <vt:lpstr>Calibri Light</vt:lpstr>
      <vt:lpstr>Cambria</vt:lpstr>
      <vt:lpstr>Times New Roman</vt:lpstr>
      <vt:lpstr>Wingdings</vt:lpstr>
      <vt:lpstr>Office Theme</vt:lpstr>
      <vt:lpstr>PowerPoint Presentation</vt:lpstr>
      <vt:lpstr>PowerPoint Presentation</vt:lpstr>
      <vt:lpstr>Numeral Systems</vt:lpstr>
      <vt:lpstr>Common numeral Systems</vt:lpstr>
      <vt:lpstr>Number Base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Logical instructions </vt:lpstr>
      <vt:lpstr>Q&amp;A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DAO/LGEVH VC IVI VALIDATION TEST(truong.dao@lge.com)</dc:creator>
  <cp:lastModifiedBy>Truong</cp:lastModifiedBy>
  <cp:revision>196</cp:revision>
  <dcterms:created xsi:type="dcterms:W3CDTF">2017-06-28T08:51:44Z</dcterms:created>
  <dcterms:modified xsi:type="dcterms:W3CDTF">2021-01-24T14:36:33Z</dcterms:modified>
</cp:coreProperties>
</file>