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1"/>
  </p:notesMasterIdLst>
  <p:sldIdLst>
    <p:sldId id="294" r:id="rId3"/>
    <p:sldId id="278"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272" r:id="rId18"/>
    <p:sldId id="311" r:id="rId19"/>
    <p:sldId id="31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6" autoAdjust="0"/>
  </p:normalViewPr>
  <p:slideViewPr>
    <p:cSldViewPr snapToGrid="0">
      <p:cViewPr varScale="1">
        <p:scale>
          <a:sx n="79" d="100"/>
          <a:sy n="79" d="100"/>
        </p:scale>
        <p:origin x="26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077C-0CEE-4889-8A1B-F3068BD2A6D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987882-30A0-4893-9AA4-13977637F25B}">
      <dgm:prSet phldrT="[Text]" custT="1"/>
      <dgm:spPr>
        <a:xfrm>
          <a:off x="2554788" y="281026"/>
          <a:ext cx="1616278" cy="1523861"/>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dirty="0" smtClean="0">
              <a:solidFill>
                <a:sysClr val="windowText" lastClr="000000"/>
              </a:solidFill>
              <a:latin typeface="Arial Narrow" panose="020B0606020202030204" pitchFamily="34" charset="0"/>
              <a:ea typeface="+mn-ea"/>
              <a:cs typeface="+mn-cs"/>
            </a:rPr>
            <a:t>Decimal</a:t>
          </a:r>
          <a:endParaRPr lang="en-US" sz="1600" b="1" dirty="0">
            <a:solidFill>
              <a:sysClr val="windowText" lastClr="000000"/>
            </a:solidFill>
            <a:latin typeface="Arial Narrow" panose="020B0606020202030204" pitchFamily="34" charset="0"/>
            <a:ea typeface="+mn-ea"/>
            <a:cs typeface="+mn-cs"/>
          </a:endParaRPr>
        </a:p>
      </dgm:t>
    </dgm:pt>
    <dgm:pt modelId="{00E6FE32-DFDE-4251-92D2-D7CD286CAF2F}" type="parTrans" cxnId="{63F2E9AF-B9F7-44BD-962B-98DCC9C444CF}">
      <dgm:prSet/>
      <dgm:spPr/>
      <dgm:t>
        <a:bodyPr/>
        <a:lstStyle/>
        <a:p>
          <a:endParaRPr lang="en-US"/>
        </a:p>
      </dgm:t>
    </dgm:pt>
    <dgm:pt modelId="{CEDD46B2-7C34-46ED-9323-BD44A3144A45}" type="sibTrans" cxnId="{63F2E9AF-B9F7-44BD-962B-98DCC9C444CF}">
      <dgm:prSet/>
      <dgm:spPr>
        <a:xfrm rot="3351114">
          <a:off x="3809172" y="1964487"/>
          <a:ext cx="794181"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B165D98B-423F-41FF-B078-801B929D372D}">
      <dgm:prSet phldrT="[Text]" custT="1"/>
      <dgm:spPr>
        <a:xfrm>
          <a:off x="4314140" y="2792730"/>
          <a:ext cx="1496189" cy="1511121"/>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dirty="0" smtClean="0">
              <a:solidFill>
                <a:sysClr val="windowText" lastClr="000000"/>
              </a:solidFill>
              <a:latin typeface="Arial Narrow" panose="020B0606020202030204" pitchFamily="34" charset="0"/>
              <a:ea typeface="+mn-ea"/>
              <a:cs typeface="+mn-cs"/>
            </a:rPr>
            <a:t>Binary</a:t>
          </a:r>
          <a:endParaRPr lang="en-US" sz="1600" b="1" dirty="0">
            <a:solidFill>
              <a:sysClr val="windowText" lastClr="000000"/>
            </a:solidFill>
            <a:latin typeface="Arial Narrow" panose="020B0606020202030204" pitchFamily="34" charset="0"/>
            <a:ea typeface="+mn-ea"/>
            <a:cs typeface="+mn-cs"/>
          </a:endParaRPr>
        </a:p>
      </dgm:t>
    </dgm:pt>
    <dgm:pt modelId="{4A44AED3-9EA0-4693-AF87-CBA096C5C133}" type="parTrans" cxnId="{FDBD3D36-14D0-481F-86FB-FAFCCE39E860}">
      <dgm:prSet/>
      <dgm:spPr/>
      <dgm:t>
        <a:bodyPr/>
        <a:lstStyle/>
        <a:p>
          <a:endParaRPr lang="en-US"/>
        </a:p>
      </dgm:t>
    </dgm:pt>
    <dgm:pt modelId="{F14D96D8-536C-4622-A0F2-3651C7395030}" type="sibTrans" cxnId="{FDBD3D36-14D0-481F-86FB-FAFCCE39E860}">
      <dgm:prSet/>
      <dgm:spPr>
        <a:xfrm rot="10825401">
          <a:off x="3102272" y="3215151"/>
          <a:ext cx="856416"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ECF4F14-CFFE-40E4-9211-208F027C8CB6}">
      <dgm:prSet phldrT="[Text]" custT="1"/>
      <dgm:spPr>
        <a:xfrm>
          <a:off x="1161325" y="2749665"/>
          <a:ext cx="1537020" cy="155096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dirty="0" smtClean="0">
              <a:solidFill>
                <a:sysClr val="windowText" lastClr="000000"/>
              </a:solidFill>
              <a:latin typeface="Arial Narrow" panose="020B0606020202030204" pitchFamily="34" charset="0"/>
              <a:ea typeface="+mn-ea"/>
              <a:cs typeface="+mn-cs"/>
            </a:rPr>
            <a:t>Hexadecimal</a:t>
          </a:r>
          <a:endParaRPr lang="en-US" sz="1600" b="1" dirty="0">
            <a:solidFill>
              <a:sysClr val="windowText" lastClr="000000"/>
            </a:solidFill>
            <a:latin typeface="Arial Narrow" panose="020B0606020202030204" pitchFamily="34" charset="0"/>
            <a:ea typeface="+mn-ea"/>
            <a:cs typeface="+mn-cs"/>
          </a:endParaRPr>
        </a:p>
      </dgm:t>
    </dgm:pt>
    <dgm:pt modelId="{D096CD25-2B3A-4163-AEF7-C740A06690FE}" type="parTrans" cxnId="{FD7C30A1-4679-4166-8E47-5EC51E7BEECC}">
      <dgm:prSet/>
      <dgm:spPr/>
      <dgm:t>
        <a:bodyPr/>
        <a:lstStyle/>
        <a:p>
          <a:endParaRPr lang="en-US"/>
        </a:p>
      </dgm:t>
    </dgm:pt>
    <dgm:pt modelId="{EE946C21-4368-49E5-BB57-527464B7F697}" type="sibTrans" cxnId="{FD7C30A1-4679-4166-8E47-5EC51E7BEECC}">
      <dgm:prSet/>
      <dgm:spPr>
        <a:xfrm rot="18000000">
          <a:off x="2287002" y="1978947"/>
          <a:ext cx="699455"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6A817089-0AB6-4F76-8999-1D495C91B6A3}" type="pres">
      <dgm:prSet presAssocID="{92A5077C-0CEE-4889-8A1B-F3068BD2A6D0}" presName="cycle" presStyleCnt="0">
        <dgm:presLayoutVars>
          <dgm:dir/>
          <dgm:resizeHandles val="exact"/>
        </dgm:presLayoutVars>
      </dgm:prSet>
      <dgm:spPr/>
      <dgm:t>
        <a:bodyPr/>
        <a:lstStyle/>
        <a:p>
          <a:endParaRPr lang="en-US"/>
        </a:p>
      </dgm:t>
    </dgm:pt>
    <dgm:pt modelId="{A590543C-8E1F-4934-A98D-4F4BC47BE526}" type="pres">
      <dgm:prSet presAssocID="{6E987882-30A0-4893-9AA4-13977637F25B}" presName="node" presStyleLbl="node1" presStyleIdx="0" presStyleCnt="3" custScaleX="84751" custScaleY="79905">
        <dgm:presLayoutVars>
          <dgm:bulletEnabled val="1"/>
        </dgm:presLayoutVars>
      </dgm:prSet>
      <dgm:spPr/>
      <dgm:t>
        <a:bodyPr/>
        <a:lstStyle/>
        <a:p>
          <a:endParaRPr lang="en-US"/>
        </a:p>
      </dgm:t>
    </dgm:pt>
    <dgm:pt modelId="{8701F0BE-BE03-4C8E-9CD9-A294E10CB241}" type="pres">
      <dgm:prSet presAssocID="{CEDD46B2-7C34-46ED-9323-BD44A3144A45}" presName="sibTrans" presStyleLbl="sibTrans2D1" presStyleIdx="0" presStyleCnt="3"/>
      <dgm:spPr/>
      <dgm:t>
        <a:bodyPr/>
        <a:lstStyle/>
        <a:p>
          <a:endParaRPr lang="en-US"/>
        </a:p>
      </dgm:t>
    </dgm:pt>
    <dgm:pt modelId="{6B909643-8050-4D16-928B-02B30855E6DF}" type="pres">
      <dgm:prSet presAssocID="{CEDD46B2-7C34-46ED-9323-BD44A3144A45}" presName="connectorText" presStyleLbl="sibTrans2D1" presStyleIdx="0" presStyleCnt="3"/>
      <dgm:spPr/>
      <dgm:t>
        <a:bodyPr/>
        <a:lstStyle/>
        <a:p>
          <a:endParaRPr lang="en-US"/>
        </a:p>
      </dgm:t>
    </dgm:pt>
    <dgm:pt modelId="{CA82A649-53FB-47E3-8C75-C27488A104CD}" type="pres">
      <dgm:prSet presAssocID="{B165D98B-423F-41FF-B078-801B929D372D}" presName="node" presStyleLbl="node1" presStyleIdx="1" presStyleCnt="3" custScaleX="78454" custScaleY="79237" custRadScaleRad="114835" custRadScaleInc="-5685">
        <dgm:presLayoutVars>
          <dgm:bulletEnabled val="1"/>
        </dgm:presLayoutVars>
      </dgm:prSet>
      <dgm:spPr/>
      <dgm:t>
        <a:bodyPr/>
        <a:lstStyle/>
        <a:p>
          <a:endParaRPr lang="en-US"/>
        </a:p>
      </dgm:t>
    </dgm:pt>
    <dgm:pt modelId="{D7882CF5-848C-4DD2-9D59-F50D19BD8AF4}" type="pres">
      <dgm:prSet presAssocID="{F14D96D8-536C-4622-A0F2-3651C7395030}" presName="sibTrans" presStyleLbl="sibTrans2D1" presStyleIdx="1" presStyleCnt="3"/>
      <dgm:spPr/>
      <dgm:t>
        <a:bodyPr/>
        <a:lstStyle/>
        <a:p>
          <a:endParaRPr lang="en-US"/>
        </a:p>
      </dgm:t>
    </dgm:pt>
    <dgm:pt modelId="{7E6C5CBE-E554-4EA4-97AA-56B1FA2DB332}" type="pres">
      <dgm:prSet presAssocID="{F14D96D8-536C-4622-A0F2-3651C7395030}" presName="connectorText" presStyleLbl="sibTrans2D1" presStyleIdx="1" presStyleCnt="3"/>
      <dgm:spPr/>
      <dgm:t>
        <a:bodyPr/>
        <a:lstStyle/>
        <a:p>
          <a:endParaRPr lang="en-US"/>
        </a:p>
      </dgm:t>
    </dgm:pt>
    <dgm:pt modelId="{A6A7FF73-EB2A-4CE8-97FF-BF5AF7999923}" type="pres">
      <dgm:prSet presAssocID="{2ECF4F14-CFFE-40E4-9211-208F027C8CB6}" presName="node" presStyleLbl="node1" presStyleIdx="2" presStyleCnt="3" custScaleX="80595" custScaleY="81326">
        <dgm:presLayoutVars>
          <dgm:bulletEnabled val="1"/>
        </dgm:presLayoutVars>
      </dgm:prSet>
      <dgm:spPr/>
      <dgm:t>
        <a:bodyPr/>
        <a:lstStyle/>
        <a:p>
          <a:endParaRPr lang="en-US"/>
        </a:p>
      </dgm:t>
    </dgm:pt>
    <dgm:pt modelId="{D2F95879-DDE4-4F8D-BF83-866025950DDA}" type="pres">
      <dgm:prSet presAssocID="{EE946C21-4368-49E5-BB57-527464B7F697}" presName="sibTrans" presStyleLbl="sibTrans2D1" presStyleIdx="2" presStyleCnt="3"/>
      <dgm:spPr/>
      <dgm:t>
        <a:bodyPr/>
        <a:lstStyle/>
        <a:p>
          <a:endParaRPr lang="en-US"/>
        </a:p>
      </dgm:t>
    </dgm:pt>
    <dgm:pt modelId="{B4EDB31A-CF87-4FA1-9CCB-7FFC9BB1EB2F}" type="pres">
      <dgm:prSet presAssocID="{EE946C21-4368-49E5-BB57-527464B7F697}" presName="connectorText" presStyleLbl="sibTrans2D1" presStyleIdx="2" presStyleCnt="3"/>
      <dgm:spPr/>
      <dgm:t>
        <a:bodyPr/>
        <a:lstStyle/>
        <a:p>
          <a:endParaRPr lang="en-US"/>
        </a:p>
      </dgm:t>
    </dgm:pt>
  </dgm:ptLst>
  <dgm:cxnLst>
    <dgm:cxn modelId="{5B16911C-653E-42E6-B1C2-FDF40BB80BFC}" type="presOf" srcId="{F14D96D8-536C-4622-A0F2-3651C7395030}" destId="{7E6C5CBE-E554-4EA4-97AA-56B1FA2DB332}" srcOrd="1" destOrd="0" presId="urn:microsoft.com/office/officeart/2005/8/layout/cycle2"/>
    <dgm:cxn modelId="{EABBCF25-33E5-4DBA-AA72-6B29DC382258}" type="presOf" srcId="{B165D98B-423F-41FF-B078-801B929D372D}" destId="{CA82A649-53FB-47E3-8C75-C27488A104CD}" srcOrd="0" destOrd="0" presId="urn:microsoft.com/office/officeart/2005/8/layout/cycle2"/>
    <dgm:cxn modelId="{3D7BFF26-EA2E-4909-AFE8-728667445BD4}" type="presOf" srcId="{F14D96D8-536C-4622-A0F2-3651C7395030}" destId="{D7882CF5-848C-4DD2-9D59-F50D19BD8AF4}" srcOrd="0" destOrd="0" presId="urn:microsoft.com/office/officeart/2005/8/layout/cycle2"/>
    <dgm:cxn modelId="{9E3C43B0-1628-41DB-A1B7-2C7B0E4F8BD8}" type="presOf" srcId="{2ECF4F14-CFFE-40E4-9211-208F027C8CB6}" destId="{A6A7FF73-EB2A-4CE8-97FF-BF5AF7999923}" srcOrd="0" destOrd="0" presId="urn:microsoft.com/office/officeart/2005/8/layout/cycle2"/>
    <dgm:cxn modelId="{63F2E9AF-B9F7-44BD-962B-98DCC9C444CF}" srcId="{92A5077C-0CEE-4889-8A1B-F3068BD2A6D0}" destId="{6E987882-30A0-4893-9AA4-13977637F25B}" srcOrd="0" destOrd="0" parTransId="{00E6FE32-DFDE-4251-92D2-D7CD286CAF2F}" sibTransId="{CEDD46B2-7C34-46ED-9323-BD44A3144A45}"/>
    <dgm:cxn modelId="{3A38D423-6B76-47B2-A783-DB6862EF4589}" type="presOf" srcId="{CEDD46B2-7C34-46ED-9323-BD44A3144A45}" destId="{8701F0BE-BE03-4C8E-9CD9-A294E10CB241}" srcOrd="0" destOrd="0" presId="urn:microsoft.com/office/officeart/2005/8/layout/cycle2"/>
    <dgm:cxn modelId="{7FA51F89-AC15-4482-8F50-31B5162877C4}" type="presOf" srcId="{6E987882-30A0-4893-9AA4-13977637F25B}" destId="{A590543C-8E1F-4934-A98D-4F4BC47BE526}" srcOrd="0" destOrd="0" presId="urn:microsoft.com/office/officeart/2005/8/layout/cycle2"/>
    <dgm:cxn modelId="{D31AE2D9-175C-46C3-AD30-AD1D97A16B97}" type="presOf" srcId="{EE946C21-4368-49E5-BB57-527464B7F697}" destId="{B4EDB31A-CF87-4FA1-9CCB-7FFC9BB1EB2F}" srcOrd="1" destOrd="0" presId="urn:microsoft.com/office/officeart/2005/8/layout/cycle2"/>
    <dgm:cxn modelId="{EE1A7151-3AB6-418D-A2A7-F558E586F9DA}" type="presOf" srcId="{CEDD46B2-7C34-46ED-9323-BD44A3144A45}" destId="{6B909643-8050-4D16-928B-02B30855E6DF}" srcOrd="1" destOrd="0" presId="urn:microsoft.com/office/officeart/2005/8/layout/cycle2"/>
    <dgm:cxn modelId="{74BA8F75-71D8-4405-A959-C8E554BF3E4F}" type="presOf" srcId="{92A5077C-0CEE-4889-8A1B-F3068BD2A6D0}" destId="{6A817089-0AB6-4F76-8999-1D495C91B6A3}" srcOrd="0" destOrd="0" presId="urn:microsoft.com/office/officeart/2005/8/layout/cycle2"/>
    <dgm:cxn modelId="{FDBD3D36-14D0-481F-86FB-FAFCCE39E860}" srcId="{92A5077C-0CEE-4889-8A1B-F3068BD2A6D0}" destId="{B165D98B-423F-41FF-B078-801B929D372D}" srcOrd="1" destOrd="0" parTransId="{4A44AED3-9EA0-4693-AF87-CBA096C5C133}" sibTransId="{F14D96D8-536C-4622-A0F2-3651C7395030}"/>
    <dgm:cxn modelId="{FD7C30A1-4679-4166-8E47-5EC51E7BEECC}" srcId="{92A5077C-0CEE-4889-8A1B-F3068BD2A6D0}" destId="{2ECF4F14-CFFE-40E4-9211-208F027C8CB6}" srcOrd="2" destOrd="0" parTransId="{D096CD25-2B3A-4163-AEF7-C740A06690FE}" sibTransId="{EE946C21-4368-49E5-BB57-527464B7F697}"/>
    <dgm:cxn modelId="{F8EA1B70-AC77-47BA-8E08-6341379DEA9A}" type="presOf" srcId="{EE946C21-4368-49E5-BB57-527464B7F697}" destId="{D2F95879-DDE4-4F8D-BF83-866025950DDA}" srcOrd="0" destOrd="0" presId="urn:microsoft.com/office/officeart/2005/8/layout/cycle2"/>
    <dgm:cxn modelId="{8F0C6EE6-CDF7-4EBB-8200-1230A2A3D834}" type="presParOf" srcId="{6A817089-0AB6-4F76-8999-1D495C91B6A3}" destId="{A590543C-8E1F-4934-A98D-4F4BC47BE526}" srcOrd="0" destOrd="0" presId="urn:microsoft.com/office/officeart/2005/8/layout/cycle2"/>
    <dgm:cxn modelId="{DA2142A0-9FC6-474D-A1B2-C53A94697AB0}" type="presParOf" srcId="{6A817089-0AB6-4F76-8999-1D495C91B6A3}" destId="{8701F0BE-BE03-4C8E-9CD9-A294E10CB241}" srcOrd="1" destOrd="0" presId="urn:microsoft.com/office/officeart/2005/8/layout/cycle2"/>
    <dgm:cxn modelId="{93E6C68C-6D53-4C4A-9AAD-0AD837FA8900}" type="presParOf" srcId="{8701F0BE-BE03-4C8E-9CD9-A294E10CB241}" destId="{6B909643-8050-4D16-928B-02B30855E6DF}" srcOrd="0" destOrd="0" presId="urn:microsoft.com/office/officeart/2005/8/layout/cycle2"/>
    <dgm:cxn modelId="{F19E52CC-9530-4F4D-8B72-D9A638A6D0A9}" type="presParOf" srcId="{6A817089-0AB6-4F76-8999-1D495C91B6A3}" destId="{CA82A649-53FB-47E3-8C75-C27488A104CD}" srcOrd="2" destOrd="0" presId="urn:microsoft.com/office/officeart/2005/8/layout/cycle2"/>
    <dgm:cxn modelId="{9A2751A8-8B20-4ABE-96B8-5A3B442513E6}" type="presParOf" srcId="{6A817089-0AB6-4F76-8999-1D495C91B6A3}" destId="{D7882CF5-848C-4DD2-9D59-F50D19BD8AF4}" srcOrd="3" destOrd="0" presId="urn:microsoft.com/office/officeart/2005/8/layout/cycle2"/>
    <dgm:cxn modelId="{86A0AD3F-014B-409E-AC87-5A6745D7E114}" type="presParOf" srcId="{D7882CF5-848C-4DD2-9D59-F50D19BD8AF4}" destId="{7E6C5CBE-E554-4EA4-97AA-56B1FA2DB332}" srcOrd="0" destOrd="0" presId="urn:microsoft.com/office/officeart/2005/8/layout/cycle2"/>
    <dgm:cxn modelId="{55C6F72F-586A-47B8-B4FE-1CBAAD939735}" type="presParOf" srcId="{6A817089-0AB6-4F76-8999-1D495C91B6A3}" destId="{A6A7FF73-EB2A-4CE8-97FF-BF5AF7999923}" srcOrd="4" destOrd="0" presId="urn:microsoft.com/office/officeart/2005/8/layout/cycle2"/>
    <dgm:cxn modelId="{DA860E16-20AB-4DE3-8360-B0E45FBFFDF5}" type="presParOf" srcId="{6A817089-0AB6-4F76-8999-1D495C91B6A3}" destId="{D2F95879-DDE4-4F8D-BF83-866025950DDA}" srcOrd="5" destOrd="0" presId="urn:microsoft.com/office/officeart/2005/8/layout/cycle2"/>
    <dgm:cxn modelId="{D87AA2B7-FE2B-47EC-9959-4908067E00CA}" type="presParOf" srcId="{D2F95879-DDE4-4F8D-BF83-866025950DDA}" destId="{B4EDB31A-CF87-4FA1-9CCB-7FFC9BB1EB2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0543C-8E1F-4934-A98D-4F4BC47BE526}">
      <dsp:nvSpPr>
        <dsp:cNvPr id="0" name=""/>
        <dsp:cNvSpPr/>
      </dsp:nvSpPr>
      <dsp:spPr>
        <a:xfrm>
          <a:off x="2343516" y="284512"/>
          <a:ext cx="1634359" cy="1540907"/>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ysClr val="windowText" lastClr="000000"/>
              </a:solidFill>
              <a:latin typeface="Arial Narrow" panose="020B0606020202030204" pitchFamily="34" charset="0"/>
              <a:ea typeface="+mn-ea"/>
              <a:cs typeface="+mn-cs"/>
            </a:rPr>
            <a:t>Decimal</a:t>
          </a:r>
          <a:endParaRPr lang="en-US" sz="1600" b="1" kern="1200" dirty="0">
            <a:solidFill>
              <a:sysClr val="windowText" lastClr="000000"/>
            </a:solidFill>
            <a:latin typeface="Arial Narrow" panose="020B0606020202030204" pitchFamily="34" charset="0"/>
            <a:ea typeface="+mn-ea"/>
            <a:cs typeface="+mn-cs"/>
          </a:endParaRPr>
        </a:p>
      </dsp:txBody>
      <dsp:txXfrm>
        <a:off x="2582862" y="510173"/>
        <a:ext cx="1155667" cy="1089585"/>
      </dsp:txXfrm>
    </dsp:sp>
    <dsp:sp modelId="{8701F0BE-BE03-4C8E-9CD9-A294E10CB241}">
      <dsp:nvSpPr>
        <dsp:cNvPr id="0" name=""/>
        <dsp:cNvSpPr/>
      </dsp:nvSpPr>
      <dsp:spPr>
        <a:xfrm rot="3351114">
          <a:off x="3611922" y="1986235"/>
          <a:ext cx="802314"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a:off x="3654747" y="2035609"/>
        <a:ext cx="607061" cy="390505"/>
      </dsp:txXfrm>
    </dsp:sp>
    <dsp:sp modelId="{CA82A649-53FB-47E3-8C75-C27488A104CD}">
      <dsp:nvSpPr>
        <dsp:cNvPr id="0" name=""/>
        <dsp:cNvSpPr/>
      </dsp:nvSpPr>
      <dsp:spPr>
        <a:xfrm>
          <a:off x="4121753" y="2823139"/>
          <a:ext cx="1512926" cy="1528025"/>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ysClr val="windowText" lastClr="000000"/>
              </a:solidFill>
              <a:latin typeface="Arial Narrow" panose="020B0606020202030204" pitchFamily="34" charset="0"/>
              <a:ea typeface="+mn-ea"/>
              <a:cs typeface="+mn-cs"/>
            </a:rPr>
            <a:t>Binary</a:t>
          </a:r>
          <a:endParaRPr lang="en-US" sz="1600" b="1" kern="1200" dirty="0">
            <a:solidFill>
              <a:sysClr val="windowText" lastClr="000000"/>
            </a:solidFill>
            <a:latin typeface="Arial Narrow" panose="020B0606020202030204" pitchFamily="34" charset="0"/>
            <a:ea typeface="+mn-ea"/>
            <a:cs typeface="+mn-cs"/>
          </a:endParaRPr>
        </a:p>
      </dsp:txBody>
      <dsp:txXfrm>
        <a:off x="4343316" y="3046913"/>
        <a:ext cx="1069800" cy="1080477"/>
      </dsp:txXfrm>
    </dsp:sp>
    <dsp:sp modelId="{D7882CF5-848C-4DD2-9D59-F50D19BD8AF4}">
      <dsp:nvSpPr>
        <dsp:cNvPr id="0" name=""/>
        <dsp:cNvSpPr/>
      </dsp:nvSpPr>
      <dsp:spPr>
        <a:xfrm rot="10825401">
          <a:off x="2897429" y="3250291"/>
          <a:ext cx="865219"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rot="10800000">
        <a:off x="3092679" y="3381181"/>
        <a:ext cx="669966" cy="390505"/>
      </dsp:txXfrm>
    </dsp:sp>
    <dsp:sp modelId="{A6A7FF73-EB2A-4CE8-97FF-BF5AF7999923}">
      <dsp:nvSpPr>
        <dsp:cNvPr id="0" name=""/>
        <dsp:cNvSpPr/>
      </dsp:nvSpPr>
      <dsp:spPr>
        <a:xfrm>
          <a:off x="935136" y="2779603"/>
          <a:ext cx="1554213" cy="156831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ysClr val="windowText" lastClr="000000"/>
              </a:solidFill>
              <a:latin typeface="Arial Narrow" panose="020B0606020202030204" pitchFamily="34" charset="0"/>
              <a:ea typeface="+mn-ea"/>
              <a:cs typeface="+mn-cs"/>
            </a:rPr>
            <a:t>Hexadecimal</a:t>
          </a:r>
          <a:endParaRPr lang="en-US" sz="1600" b="1" kern="1200" dirty="0">
            <a:solidFill>
              <a:sysClr val="windowText" lastClr="000000"/>
            </a:solidFill>
            <a:latin typeface="Arial Narrow" panose="020B0606020202030204" pitchFamily="34" charset="0"/>
            <a:ea typeface="+mn-ea"/>
            <a:cs typeface="+mn-cs"/>
          </a:endParaRPr>
        </a:p>
      </dsp:txBody>
      <dsp:txXfrm>
        <a:off x="1162745" y="3009277"/>
        <a:ext cx="1098995" cy="1108962"/>
      </dsp:txXfrm>
    </dsp:sp>
    <dsp:sp modelId="{D2F95879-DDE4-4F8D-BF83-866025950DDA}">
      <dsp:nvSpPr>
        <dsp:cNvPr id="0" name=""/>
        <dsp:cNvSpPr/>
      </dsp:nvSpPr>
      <dsp:spPr>
        <a:xfrm rot="18000000">
          <a:off x="2073435" y="2000828"/>
          <a:ext cx="706568"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a:off x="2122248" y="2215544"/>
        <a:ext cx="511315" cy="3905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1/27/2021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17</a:t>
            </a:fld>
            <a:endParaRPr lang="ko-KR" altLang="en-US" dirty="0"/>
          </a:p>
        </p:txBody>
      </p:sp>
    </p:spTree>
    <p:extLst>
      <p:ext uri="{BB962C8B-B14F-4D97-AF65-F5344CB8AC3E}">
        <p14:creationId xmlns:p14="http://schemas.microsoft.com/office/powerpoint/2010/main" val="266275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5035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90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75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ko-KR" altLang="en-US" sz="1662" dirty="0">
              <a:solidFill>
                <a:srgbClr val="000000"/>
              </a:solidFill>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eaLnBrk="0" fontAlgn="base" hangingPunct="0">
              <a:spcBef>
                <a:spcPct val="0"/>
              </a:spcBef>
              <a:spcAft>
                <a:spcPct val="0"/>
              </a:spcAft>
            </a:pPr>
            <a:r>
              <a:rPr kumimoji="1" lang="en-US" altLang="ko-KR" sz="1292" b="1" dirty="0">
                <a:solidFill>
                  <a:srgbClr val="C0C0C0"/>
                </a:solidFill>
                <a:latin typeface="Arial" charset="0"/>
                <a:ea typeface="돋움" pitchFamily="50" charset="-127"/>
              </a:rPr>
              <a:t>LGE Internal Use Only</a:t>
            </a:r>
          </a:p>
        </p:txBody>
      </p:sp>
    </p:spTree>
    <p:extLst>
      <p:ext uri="{BB962C8B-B14F-4D97-AF65-F5344CB8AC3E}">
        <p14:creationId xmlns:p14="http://schemas.microsoft.com/office/powerpoint/2010/main" val="35810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9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1/27/2021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051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slide" Target="slide7.xml"/><Relationship Id="rId4" Type="http://schemas.openxmlformats.org/officeDocument/2006/relationships/diagramLayout" Target="../diagrams/layout1.xml"/><Relationship Id="rId9"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85125" y="3905755"/>
            <a:ext cx="8132322" cy="923330"/>
          </a:xfrm>
          <a:prstGeom prst="rect">
            <a:avLst/>
          </a:prstGeom>
        </p:spPr>
        <p:txBody>
          <a:bodyPr wrap="square">
            <a:spAutoFit/>
          </a:bodyPr>
          <a:lstStyle/>
          <a:p>
            <a:pPr algn="ctr"/>
            <a:r>
              <a:rPr lang="en-US" sz="5400" b="1" dirty="0">
                <a:solidFill>
                  <a:schemeClr val="bg1"/>
                </a:solidFill>
                <a:latin typeface="Arial Narrow" panose="020B0606020202030204" pitchFamily="34" charset="0"/>
              </a:rPr>
              <a:t>Numeric and conversion</a:t>
            </a:r>
          </a:p>
        </p:txBody>
      </p:sp>
      <p:pic>
        <p:nvPicPr>
          <p:cNvPr id="7" name="Picture 15" descr="C:\Users\Administrator\Desktop\BCG\BCG 3.0\로고\LG_CI_3D_RGB_Standard.png"/>
          <p:cNvPicPr>
            <a:picLocks noChangeAspect="1" noChangeArrowheads="1"/>
          </p:cNvPicPr>
          <p:nvPr/>
        </p:nvPicPr>
        <p:blipFill>
          <a:blip r:embed="rId3" cstate="print"/>
          <a:srcRect/>
          <a:stretch>
            <a:fillRect/>
          </a:stretch>
        </p:blipFill>
        <p:spPr bwMode="auto">
          <a:xfrm>
            <a:off x="8226922" y="6169026"/>
            <a:ext cx="781050" cy="552450"/>
          </a:xfrm>
          <a:prstGeom prst="rect">
            <a:avLst/>
          </a:prstGeom>
          <a:noFill/>
          <a:ln w="9525">
            <a:noFill/>
            <a:miter lim="800000"/>
            <a:headEnd/>
            <a:tailEnd/>
          </a:ln>
        </p:spPr>
      </p:pic>
      <p:sp>
        <p:nvSpPr>
          <p:cNvPr id="8" name="TextBox 7"/>
          <p:cNvSpPr txBox="1"/>
          <p:nvPr/>
        </p:nvSpPr>
        <p:spPr>
          <a:xfrm>
            <a:off x="5440268" y="5359782"/>
            <a:ext cx="2786654" cy="830997"/>
          </a:xfrm>
          <a:prstGeom prst="rect">
            <a:avLst/>
          </a:prstGeom>
          <a:noFill/>
        </p:spPr>
        <p:txBody>
          <a:bodyPr wrap="square" rtlCol="0">
            <a:spAutoFit/>
          </a:bodyPr>
          <a:lstStyle/>
          <a:p>
            <a:pPr algn="r"/>
            <a:r>
              <a:rPr lang="en-US" sz="1600" b="1" dirty="0">
                <a:solidFill>
                  <a:schemeClr val="bg1"/>
                </a:solidFill>
                <a:latin typeface="Arial Narrow" panose="020B0606020202030204" pitchFamily="34" charset="0"/>
              </a:rPr>
              <a:t>Validation Test Team</a:t>
            </a:r>
          </a:p>
          <a:p>
            <a:pPr algn="r"/>
            <a:r>
              <a:rPr lang="en-US" sz="1600" b="1" dirty="0">
                <a:solidFill>
                  <a:schemeClr val="bg1"/>
                </a:solidFill>
                <a:latin typeface="Arial Narrow" panose="020B0606020202030204" pitchFamily="34" charset="0"/>
              </a:rPr>
              <a:t>Dao Xuan Truong</a:t>
            </a:r>
          </a:p>
          <a:p>
            <a:pPr algn="r"/>
            <a:r>
              <a:rPr lang="en-US" sz="1600" b="1" dirty="0">
                <a:solidFill>
                  <a:schemeClr val="bg1"/>
                </a:solidFill>
                <a:latin typeface="Arial Narrow" panose="020B0606020202030204" pitchFamily="34" charset="0"/>
              </a:rPr>
              <a:t>01/2021</a:t>
            </a:r>
          </a:p>
        </p:txBody>
      </p:sp>
    </p:spTree>
    <p:extLst>
      <p:ext uri="{BB962C8B-B14F-4D97-AF65-F5344CB8AC3E}">
        <p14:creationId xmlns:p14="http://schemas.microsoft.com/office/powerpoint/2010/main" val="29347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smtClean="0">
                <a:solidFill>
                  <a:schemeClr val="tx1"/>
                </a:solidFill>
                <a:latin typeface="Arial Narrow" panose="020B0606020202030204" pitchFamily="34" charset="0"/>
                <a:ea typeface="Cambria" panose="02040503050406030204" pitchFamily="18" charset="0"/>
              </a:rPr>
              <a:t>Number Base Conversion - </a:t>
            </a:r>
            <a:r>
              <a:rPr lang="en-US" sz="2000" b="1" dirty="0" smtClean="0">
                <a:latin typeface="Arial Narrow" panose="020B0606020202030204" pitchFamily="34" charset="0"/>
              </a:rPr>
              <a:t>Hexadecimal to Binary</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3" name="Subtitle 2"/>
          <p:cNvSpPr txBox="1">
            <a:spLocks/>
          </p:cNvSpPr>
          <p:nvPr/>
        </p:nvSpPr>
        <p:spPr>
          <a:xfrm>
            <a:off x="718022" y="914157"/>
            <a:ext cx="7795098" cy="171878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mj-lt"/>
              <a:buAutoNum type="arabicPeriod"/>
            </a:pPr>
            <a:r>
              <a:rPr lang="en-US" sz="1200" kern="0" dirty="0" smtClean="0">
                <a:solidFill>
                  <a:srgbClr val="212529"/>
                </a:solidFill>
                <a:latin typeface="Arial Narrow" panose="020B0606020202030204" pitchFamily="34" charset="0"/>
              </a:rPr>
              <a:t>Write </a:t>
            </a:r>
            <a:r>
              <a:rPr lang="en-US" sz="1200" kern="0" dirty="0">
                <a:solidFill>
                  <a:srgbClr val="212529"/>
                </a:solidFill>
                <a:latin typeface="Arial Narrow" panose="020B0606020202030204" pitchFamily="34" charset="0"/>
              </a:rPr>
              <a:t>down the hex number. </a:t>
            </a:r>
            <a:r>
              <a:rPr lang="en-US" sz="1200" kern="0" dirty="0">
                <a:solidFill>
                  <a:srgbClr val="212529"/>
                </a:solidFill>
                <a:latin typeface="Arial Narrow" panose="020B0606020202030204" pitchFamily="34" charset="0"/>
              </a:rPr>
              <a:t>If there are any, change the hex values represented by letters to their decimal equivalents.</a:t>
            </a:r>
          </a:p>
          <a:p>
            <a:pPr>
              <a:buFont typeface="+mj-lt"/>
              <a:buAutoNum type="arabicPeriod"/>
            </a:pPr>
            <a:r>
              <a:rPr lang="en-US" sz="1200" kern="0" dirty="0" smtClean="0">
                <a:solidFill>
                  <a:srgbClr val="212529"/>
                </a:solidFill>
                <a:latin typeface="Arial Narrow" panose="020B0606020202030204" pitchFamily="34" charset="0"/>
              </a:rPr>
              <a:t>Each </a:t>
            </a:r>
            <a:r>
              <a:rPr lang="en-US" sz="1200" kern="0" dirty="0">
                <a:solidFill>
                  <a:srgbClr val="212529"/>
                </a:solidFill>
                <a:latin typeface="Arial Narrow" panose="020B0606020202030204" pitchFamily="34" charset="0"/>
              </a:rPr>
              <a:t>hex digit represents four binary digits and therefore is equal to a power of 2. </a:t>
            </a:r>
            <a:r>
              <a:rPr lang="en-US" sz="1200" kern="0" dirty="0">
                <a:solidFill>
                  <a:srgbClr val="212529"/>
                </a:solidFill>
                <a:latin typeface="Arial Narrow" panose="020B0606020202030204" pitchFamily="34" charset="0"/>
              </a:rPr>
              <a:t>The rightmost digit equals to 20 (1), the next one equals to 21 (2), the next one equals to 22 (4) and the leftmost one equals to 23 (8). Write these numbers (8, 4, 2 and 1) below the hex values.</a:t>
            </a:r>
          </a:p>
          <a:p>
            <a:pPr>
              <a:buFont typeface="+mj-lt"/>
              <a:buAutoNum type="arabicPeriod"/>
            </a:pPr>
            <a:r>
              <a:rPr lang="en-US" sz="1200" kern="0" dirty="0" smtClean="0">
                <a:solidFill>
                  <a:srgbClr val="212529"/>
                </a:solidFill>
                <a:latin typeface="Arial Narrow" panose="020B0606020202030204" pitchFamily="34" charset="0"/>
              </a:rPr>
              <a:t>Determine </a:t>
            </a:r>
            <a:r>
              <a:rPr lang="en-US" sz="1200" kern="0" dirty="0">
                <a:solidFill>
                  <a:srgbClr val="212529"/>
                </a:solidFill>
                <a:latin typeface="Arial Narrow" panose="020B0606020202030204" pitchFamily="34" charset="0"/>
              </a:rPr>
              <a:t>which powers of two (8, 4, 2 or 1) sum up to your hex digits. </a:t>
            </a:r>
            <a:r>
              <a:rPr lang="en-US" sz="1200" kern="0" dirty="0">
                <a:solidFill>
                  <a:srgbClr val="212529"/>
                </a:solidFill>
                <a:latin typeface="Arial Narrow" panose="020B0606020202030204" pitchFamily="34" charset="0"/>
              </a:rPr>
              <a:t>For example, if one of your hex values is 10, this means 8 and 2 sum up to 10 (4 and 1 are not used). If your hex number is 2, only 2 is used; 8, 4 and 1 are not.</a:t>
            </a:r>
          </a:p>
          <a:p>
            <a:pPr>
              <a:buFont typeface="+mj-lt"/>
              <a:buAutoNum type="arabicPeriod"/>
            </a:pPr>
            <a:r>
              <a:rPr lang="en-US" sz="1200" kern="0" dirty="0" smtClean="0">
                <a:solidFill>
                  <a:srgbClr val="212529"/>
                </a:solidFill>
                <a:latin typeface="Arial Narrow" panose="020B0606020202030204" pitchFamily="34" charset="0"/>
              </a:rPr>
              <a:t>Write </a:t>
            </a:r>
            <a:r>
              <a:rPr lang="en-US" sz="1200" kern="0" dirty="0">
                <a:solidFill>
                  <a:srgbClr val="212529"/>
                </a:solidFill>
                <a:latin typeface="Arial Narrow" panose="020B0606020202030204" pitchFamily="34" charset="0"/>
              </a:rPr>
              <a:t>down 1 below those 8, 4, 2 and 1’s that are used. </a:t>
            </a:r>
            <a:r>
              <a:rPr lang="en-US" sz="1200" kern="0" dirty="0">
                <a:solidFill>
                  <a:srgbClr val="212529"/>
                </a:solidFill>
                <a:latin typeface="Arial Narrow" panose="020B0606020202030204" pitchFamily="34" charset="0"/>
              </a:rPr>
              <a:t>Write down 0 below those that are not used.</a:t>
            </a:r>
          </a:p>
          <a:p>
            <a:pPr>
              <a:buFont typeface="+mj-lt"/>
              <a:buAutoNum type="arabicPeriod"/>
            </a:pPr>
            <a:r>
              <a:rPr lang="en-US" sz="1200" kern="0" dirty="0" smtClean="0">
                <a:solidFill>
                  <a:srgbClr val="212529"/>
                </a:solidFill>
                <a:latin typeface="Arial Narrow" panose="020B0606020202030204" pitchFamily="34" charset="0"/>
              </a:rPr>
              <a:t>Read </a:t>
            </a:r>
            <a:r>
              <a:rPr lang="en-US" sz="1200" kern="0" dirty="0">
                <a:solidFill>
                  <a:srgbClr val="212529"/>
                </a:solidFill>
                <a:latin typeface="Arial Narrow" panose="020B0606020202030204" pitchFamily="34" charset="0"/>
              </a:rPr>
              <a:t>the 1’s and 0’s from left to right to get the binary equivalent of the given hex number.</a:t>
            </a:r>
          </a:p>
          <a:p>
            <a:endParaRPr lang="en-US" kern="0" dirty="0"/>
          </a:p>
        </p:txBody>
      </p:sp>
      <p:sp>
        <p:nvSpPr>
          <p:cNvPr id="24" name="사각형: 둥근 모서리 97">
            <a:extLst>
              <a:ext uri="{FF2B5EF4-FFF2-40B4-BE49-F238E27FC236}">
                <a16:creationId xmlns:a16="http://schemas.microsoft.com/office/drawing/2014/main" xmlns="" id="{9CEA9A66-32B0-4D77-BF85-84215BC68EE9}"/>
              </a:ext>
            </a:extLst>
          </p:cNvPr>
          <p:cNvSpPr/>
          <p:nvPr/>
        </p:nvSpPr>
        <p:spPr>
          <a:xfrm>
            <a:off x="718023" y="5964057"/>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25" name="사각형: 둥근 모서리 97">
            <a:extLst>
              <a:ext uri="{FF2B5EF4-FFF2-40B4-BE49-F238E27FC236}">
                <a16:creationId xmlns:a16="http://schemas.microsoft.com/office/drawing/2014/main" xmlns="" id="{9CEA9A66-32B0-4D77-BF85-84215BC68EE9}"/>
              </a:ext>
            </a:extLst>
          </p:cNvPr>
          <p:cNvSpPr/>
          <p:nvPr/>
        </p:nvSpPr>
        <p:spPr>
          <a:xfrm>
            <a:off x="718023" y="53034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27" name="TextBox 26">
            <a:extLst>
              <a:ext uri="{FF2B5EF4-FFF2-40B4-BE49-F238E27FC236}">
                <a16:creationId xmlns:a16="http://schemas.microsoft.com/office/drawing/2014/main" xmlns="" id="{384D30F6-78B7-4132-B616-E9CD41BA1568}"/>
              </a:ext>
            </a:extLst>
          </p:cNvPr>
          <p:cNvSpPr txBox="1"/>
          <p:nvPr/>
        </p:nvSpPr>
        <p:spPr>
          <a:xfrm>
            <a:off x="939167" y="5448646"/>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28" name="사각형: 둥근 모서리 97">
            <a:extLst>
              <a:ext uri="{FF2B5EF4-FFF2-40B4-BE49-F238E27FC236}">
                <a16:creationId xmlns:a16="http://schemas.microsoft.com/office/drawing/2014/main" xmlns="" id="{9CEA9A66-32B0-4D77-BF85-84215BC68EE9}"/>
              </a:ext>
            </a:extLst>
          </p:cNvPr>
          <p:cNvSpPr/>
          <p:nvPr/>
        </p:nvSpPr>
        <p:spPr>
          <a:xfrm>
            <a:off x="718023" y="39822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29" name="사각형: 둥근 모서리 97">
            <a:extLst>
              <a:ext uri="{FF2B5EF4-FFF2-40B4-BE49-F238E27FC236}">
                <a16:creationId xmlns:a16="http://schemas.microsoft.com/office/drawing/2014/main" xmlns="" id="{9CEA9A66-32B0-4D77-BF85-84215BC68EE9}"/>
              </a:ext>
            </a:extLst>
          </p:cNvPr>
          <p:cNvSpPr/>
          <p:nvPr/>
        </p:nvSpPr>
        <p:spPr>
          <a:xfrm>
            <a:off x="718023" y="46428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2" name="TextBox 31">
            <a:extLst>
              <a:ext uri="{FF2B5EF4-FFF2-40B4-BE49-F238E27FC236}">
                <a16:creationId xmlns:a16="http://schemas.microsoft.com/office/drawing/2014/main" xmlns=""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39167" y="4788047"/>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39167" y="6109245"/>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5</a:t>
            </a:r>
            <a:endParaRPr lang="ko-KR" altLang="en-US" sz="1200" b="1" dirty="0">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632938"/>
            <a:ext cx="1704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41" name="Title 13"/>
          <p:cNvSpPr txBox="1">
            <a:spLocks/>
          </p:cNvSpPr>
          <p:nvPr/>
        </p:nvSpPr>
        <p:spPr>
          <a:xfrm>
            <a:off x="689884" y="2911598"/>
            <a:ext cx="2096859"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(4FA)</a:t>
            </a:r>
            <a:r>
              <a:rPr lang="en-US" sz="1200"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aseline="-25000" dirty="0">
                <a:latin typeface="Arial Narrow" panose="020B0606020202030204" pitchFamily="34" charset="0"/>
              </a:rPr>
              <a:t>2</a:t>
            </a:r>
          </a:p>
        </p:txBody>
      </p:sp>
      <p:graphicFrame>
        <p:nvGraphicFramePr>
          <p:cNvPr id="42" name="Table 41"/>
          <p:cNvGraphicFramePr>
            <a:graphicFrameLocks noGrp="1"/>
          </p:cNvGraphicFramePr>
          <p:nvPr>
            <p:extLst>
              <p:ext uri="{D42A27DB-BD31-4B8C-83A1-F6EECF244321}">
                <p14:modId xmlns:p14="http://schemas.microsoft.com/office/powerpoint/2010/main" val="2444165562"/>
              </p:ext>
            </p:extLst>
          </p:nvPr>
        </p:nvGraphicFramePr>
        <p:xfrm>
          <a:off x="1728271" y="3332231"/>
          <a:ext cx="5011674" cy="3072972"/>
        </p:xfrm>
        <a:graphic>
          <a:graphicData uri="http://schemas.openxmlformats.org/drawingml/2006/table">
            <a:tbl>
              <a:tblPr firstRow="1" bandRow="1">
                <a:tableStyleId>{5C22544A-7EE6-4342-B048-85BDC9FD1C3A}</a:tableStyleId>
              </a:tblPr>
              <a:tblGrid>
                <a:gridCol w="821436"/>
                <a:gridCol w="1412748"/>
                <a:gridCol w="1426464"/>
                <a:gridCol w="1351026"/>
              </a:tblGrid>
              <a:tr h="270293">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4</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F</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13">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a:t>
                      </a:r>
                      <a:r>
                        <a:rPr lang="en-US" sz="1200" b="1" dirty="0" smtClean="0">
                          <a:solidFill>
                            <a:srgbClr val="FF0000"/>
                          </a:solidFill>
                          <a:latin typeface="Arial Narrow" panose="020B0606020202030204" pitchFamily="34" charset="0"/>
                        </a:rPr>
                        <a:t>4 </a:t>
                      </a:r>
                      <a:r>
                        <a:rPr lang="en-US" sz="1200" dirty="0" smtClean="0">
                          <a:latin typeface="Arial Narrow" panose="020B0606020202030204" pitchFamily="34" charset="0"/>
                        </a:rPr>
                        <a:t>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8 4 2 1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a:t>
                      </a:r>
                      <a:r>
                        <a:rPr lang="en-US" sz="1200" dirty="0" smtClean="0">
                          <a:latin typeface="Arial Narrow" panose="020B0606020202030204" pitchFamily="34" charset="0"/>
                        </a:rPr>
                        <a:t>4 </a:t>
                      </a:r>
                      <a:r>
                        <a:rPr lang="en-US" sz="1200" b="1" kern="1200" dirty="0" smtClean="0">
                          <a:solidFill>
                            <a:srgbClr val="FF0000"/>
                          </a:solidFill>
                          <a:latin typeface="Arial Narrow" panose="020B0606020202030204" pitchFamily="34" charset="0"/>
                          <a:ea typeface="+mn-ea"/>
                          <a:cs typeface="+mn-cs"/>
                        </a:rPr>
                        <a:t>2 </a:t>
                      </a: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 = 4) </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 = 8+4+2+1)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r>
                        <a:rPr lang="en-US" sz="1200" baseline="0" dirty="0" smtClean="0">
                          <a:latin typeface="Arial Narrow" panose="020B0606020202030204" pitchFamily="34" charset="0"/>
                        </a:rPr>
                        <a:t> = 8+2)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0100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1111</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1010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latin typeface="Arial Narrow" panose="020B0606020202030204" pitchFamily="34" charset="0"/>
                        </a:rPr>
                        <a:t>(4FA)</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(10011111010)</a:t>
                      </a:r>
                      <a:r>
                        <a:rPr lang="en-US" sz="1200" baseline="-25000" dirty="0" smtClean="0">
                          <a:latin typeface="Arial Narrow" panose="020B0606020202030204" pitchFamily="34" charset="0"/>
                        </a:rPr>
                        <a:t>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Action Button: Home 42">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9" name="Text Box 41"/>
          <p:cNvSpPr txBox="1">
            <a:spLocks noChangeArrowheads="1"/>
          </p:cNvSpPr>
          <p:nvPr/>
        </p:nvSpPr>
        <p:spPr bwMode="auto">
          <a:xfrm>
            <a:off x="4480919" y="6624683"/>
            <a:ext cx="26930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8</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947849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smtClean="0">
                <a:solidFill>
                  <a:schemeClr val="tx1"/>
                </a:solidFill>
                <a:latin typeface="Arial Narrow" panose="020B0606020202030204" pitchFamily="34" charset="0"/>
                <a:ea typeface="Cambria" panose="02040503050406030204" pitchFamily="18" charset="0"/>
              </a:rPr>
              <a:t>Number Base Conversion  - Practice</a:t>
            </a:r>
            <a:endParaRPr lang="en-US" sz="2000" b="1" dirty="0"/>
          </a:p>
        </p:txBody>
      </p:sp>
      <p:sp>
        <p:nvSpPr>
          <p:cNvPr id="39" name="TextBox 38"/>
          <p:cNvSpPr txBox="1"/>
          <p:nvPr/>
        </p:nvSpPr>
        <p:spPr>
          <a:xfrm>
            <a:off x="1328978" y="2333677"/>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11001011)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(D5)</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43" name="Rectangle 42"/>
          <p:cNvSpPr/>
          <p:nvPr/>
        </p:nvSpPr>
        <p:spPr>
          <a:xfrm>
            <a:off x="5963426" y="2333677"/>
            <a:ext cx="1333570" cy="276999"/>
          </a:xfrm>
          <a:prstGeom prst="rect">
            <a:avLst/>
          </a:prstGeom>
        </p:spPr>
        <p:txBody>
          <a:bodyPr wrap="none">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11100110)</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(C2)</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graphicFrame>
        <p:nvGraphicFramePr>
          <p:cNvPr id="44" name="Content Placeholder 4"/>
          <p:cNvGraphicFramePr>
            <a:graphicFrameLocks/>
          </p:cNvGraphicFramePr>
          <p:nvPr>
            <p:extLst>
              <p:ext uri="{D42A27DB-BD31-4B8C-83A1-F6EECF244321}">
                <p14:modId xmlns:p14="http://schemas.microsoft.com/office/powerpoint/2010/main" val="1216624450"/>
              </p:ext>
            </p:extLst>
          </p:nvPr>
        </p:nvGraphicFramePr>
        <p:xfrm>
          <a:off x="764607" y="1146352"/>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Binary </a:t>
                      </a:r>
                      <a:endParaRPr lang="en-US" sz="1100" dirty="0" smtClean="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597359687"/>
              </p:ext>
            </p:extLst>
          </p:nvPr>
        </p:nvGraphicFramePr>
        <p:xfrm>
          <a:off x="764606" y="1738656"/>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333928774"/>
              </p:ext>
            </p:extLst>
          </p:nvPr>
        </p:nvGraphicFramePr>
        <p:xfrm>
          <a:off x="4926439" y="1145490"/>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924404759"/>
              </p:ext>
            </p:extLst>
          </p:nvPr>
        </p:nvGraphicFramePr>
        <p:xfrm>
          <a:off x="4932457" y="1737008"/>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8" name="Content Placeholder 4"/>
          <p:cNvGraphicFramePr>
            <a:graphicFrameLocks/>
          </p:cNvGraphicFramePr>
          <p:nvPr>
            <p:extLst>
              <p:ext uri="{D42A27DB-BD31-4B8C-83A1-F6EECF244321}">
                <p14:modId xmlns:p14="http://schemas.microsoft.com/office/powerpoint/2010/main" val="1946837004"/>
              </p:ext>
            </p:extLst>
          </p:nvPr>
        </p:nvGraphicFramePr>
        <p:xfrm>
          <a:off x="739741" y="3031905"/>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GB"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831792407"/>
              </p:ext>
            </p:extLst>
          </p:nvPr>
        </p:nvGraphicFramePr>
        <p:xfrm>
          <a:off x="739741" y="3617622"/>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2</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A</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007736873"/>
              </p:ext>
            </p:extLst>
          </p:nvPr>
        </p:nvGraphicFramePr>
        <p:xfrm>
          <a:off x="4892087" y="3022682"/>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741594455"/>
              </p:ext>
            </p:extLst>
          </p:nvPr>
        </p:nvGraphicFramePr>
        <p:xfrm>
          <a:off x="4892087" y="360543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GB" sz="1200" dirty="0" smtClean="0">
                          <a:solidFill>
                            <a:schemeClr val="tx1"/>
                          </a:solidFill>
                          <a:latin typeface="Arial Narrow" panose="020B0606020202030204" pitchFamily="34" charset="0"/>
                        </a:rPr>
                        <a:t>E</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7</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2" name="TextBox 51"/>
          <p:cNvSpPr txBox="1"/>
          <p:nvPr/>
        </p:nvSpPr>
        <p:spPr>
          <a:xfrm>
            <a:off x="1699790" y="4245941"/>
            <a:ext cx="1534298" cy="276999"/>
          </a:xfrm>
          <a:prstGeom prst="rect">
            <a:avLst/>
          </a:prstGeom>
          <a:noFill/>
        </p:spPr>
        <p:txBody>
          <a:bodyPr wrap="square" rtlCol="0">
            <a:spAutoFit/>
          </a:bodyPr>
          <a:lstStyle/>
          <a:p>
            <a:r>
              <a:rPr lang="en-US" sz="1200" dirty="0" smtClean="0">
                <a:latin typeface="Arial Narrow" panose="020B0606020202030204" pitchFamily="34" charset="0"/>
              </a:rPr>
              <a:t>(2</a:t>
            </a:r>
            <a:r>
              <a:rPr lang="en-US" sz="1200" dirty="0">
                <a:latin typeface="Arial Narrow" panose="020B0606020202030204" pitchFamily="34" charset="0"/>
              </a:rPr>
              <a:t>A</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(00101010)</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53" name="TextBox 52"/>
          <p:cNvSpPr txBox="1"/>
          <p:nvPr/>
        </p:nvSpPr>
        <p:spPr>
          <a:xfrm>
            <a:off x="6072806" y="4245941"/>
            <a:ext cx="1454149" cy="276999"/>
          </a:xfrm>
          <a:prstGeom prst="rect">
            <a:avLst/>
          </a:prstGeom>
          <a:noFill/>
        </p:spPr>
        <p:txBody>
          <a:bodyPr wrap="square" rtlCol="0">
            <a:spAutoFit/>
          </a:bodyPr>
          <a:lstStyle/>
          <a:p>
            <a:r>
              <a:rPr lang="en-US" sz="1200" dirty="0" smtClean="0">
                <a:latin typeface="Arial Narrow" panose="020B0606020202030204" pitchFamily="34" charset="0"/>
              </a:rPr>
              <a:t>(E7)</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(11100111)</a:t>
            </a:r>
            <a:r>
              <a:rPr lang="en-US"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
        <p:nvSpPr>
          <p:cNvPr id="54" name="Title 13"/>
          <p:cNvSpPr txBox="1">
            <a:spLocks/>
          </p:cNvSpPr>
          <p:nvPr/>
        </p:nvSpPr>
        <p:spPr>
          <a:xfrm>
            <a:off x="476840" y="719587"/>
            <a:ext cx="3517644"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1: </a:t>
            </a:r>
            <a:r>
              <a:rPr lang="en-US" sz="1200" dirty="0">
                <a:latin typeface="Arial Narrow" panose="020B0606020202030204" pitchFamily="34" charset="0"/>
              </a:rPr>
              <a:t>(11001011)</a:t>
            </a:r>
            <a:r>
              <a:rPr lang="en-US" sz="1200" baseline="-25000" dirty="0">
                <a:latin typeface="Arial Narrow" panose="020B0606020202030204" pitchFamily="34" charset="0"/>
              </a:rPr>
              <a:t>2</a:t>
            </a:r>
            <a:r>
              <a:rPr lang="en-US" sz="1200" dirty="0">
                <a:latin typeface="Arial Narrow" panose="020B0606020202030204" pitchFamily="34" charset="0"/>
              </a:rPr>
              <a:t> = </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5" name="Title 13"/>
          <p:cNvSpPr txBox="1">
            <a:spLocks/>
          </p:cNvSpPr>
          <p:nvPr/>
        </p:nvSpPr>
        <p:spPr>
          <a:xfrm>
            <a:off x="4575596" y="719586"/>
            <a:ext cx="2951359"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2: </a:t>
            </a:r>
            <a:r>
              <a:rPr lang="en-US" sz="1200" dirty="0">
                <a:latin typeface="Arial Narrow" panose="020B0606020202030204" pitchFamily="34" charset="0"/>
              </a:rPr>
              <a:t>(11100110)</a:t>
            </a:r>
            <a:r>
              <a:rPr lang="en-US" sz="1200" baseline="-25000" dirty="0">
                <a:latin typeface="Arial Narrow" panose="020B0606020202030204" pitchFamily="34" charset="0"/>
              </a:rPr>
              <a:t>2</a:t>
            </a:r>
            <a:r>
              <a:rPr lang="en-US" sz="1200" dirty="0">
                <a:latin typeface="Arial Narrow" panose="020B0606020202030204" pitchFamily="34" charset="0"/>
              </a:rPr>
              <a:t> = </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6" name="Title 13"/>
          <p:cNvSpPr txBox="1">
            <a:spLocks/>
          </p:cNvSpPr>
          <p:nvPr/>
        </p:nvSpPr>
        <p:spPr>
          <a:xfrm>
            <a:off x="476839" y="2638929"/>
            <a:ext cx="288237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3: </a:t>
            </a:r>
            <a:r>
              <a:rPr lang="en-US" sz="1200" dirty="0">
                <a:latin typeface="Arial Narrow" panose="020B0606020202030204" pitchFamily="34" charset="0"/>
              </a:rPr>
              <a:t>(D5)</a:t>
            </a:r>
            <a:r>
              <a:rPr lang="en-US" sz="1200" baseline="-25000" dirty="0">
                <a:latin typeface="Arial Narrow" panose="020B0606020202030204" pitchFamily="34" charset="0"/>
              </a:rPr>
              <a:t>16</a:t>
            </a:r>
            <a:r>
              <a:rPr lang="en-US" sz="1200" dirty="0">
                <a:latin typeface="Arial Narrow" panose="020B0606020202030204" pitchFamily="34" charset="0"/>
              </a:rPr>
              <a:t> = </a:t>
            </a:r>
            <a:r>
              <a:rPr lang="en-US" sz="1200" dirty="0" smtClean="0">
                <a:latin typeface="Arial Narrow" panose="020B0606020202030204" pitchFamily="34" charset="0"/>
              </a:rPr>
              <a:t>(?)</a:t>
            </a:r>
            <a:r>
              <a:rPr lang="en-US" sz="1200" baseline="-25000" dirty="0">
                <a:latin typeface="Arial Narrow" panose="020B0606020202030204" pitchFamily="34" charset="0"/>
              </a:rPr>
              <a:t>2</a:t>
            </a:r>
            <a:r>
              <a:rPr lang="en-US" sz="1200" dirty="0">
                <a:latin typeface="Arial Narrow" panose="020B0606020202030204" pitchFamily="34" charset="0"/>
              </a:rPr>
              <a:t> </a:t>
            </a:r>
            <a:endParaRPr lang="en-US" sz="1400" dirty="0">
              <a:latin typeface="Arial Narrow" panose="020B0606020202030204" pitchFamily="34" charset="0"/>
            </a:endParaRPr>
          </a:p>
        </p:txBody>
      </p:sp>
      <p:sp>
        <p:nvSpPr>
          <p:cNvPr id="57" name="Title 13"/>
          <p:cNvSpPr txBox="1">
            <a:spLocks/>
          </p:cNvSpPr>
          <p:nvPr/>
        </p:nvSpPr>
        <p:spPr>
          <a:xfrm>
            <a:off x="4575596" y="2638929"/>
            <a:ext cx="271498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4: </a:t>
            </a:r>
            <a:r>
              <a:rPr lang="en-US" sz="1200" dirty="0">
                <a:latin typeface="Arial Narrow" panose="020B0606020202030204" pitchFamily="34" charset="0"/>
              </a:rPr>
              <a:t>(C2)</a:t>
            </a:r>
            <a:r>
              <a:rPr lang="en-US" sz="1200" baseline="-25000" dirty="0">
                <a:latin typeface="Arial Narrow" panose="020B0606020202030204" pitchFamily="34" charset="0"/>
              </a:rPr>
              <a:t>16</a:t>
            </a:r>
            <a:r>
              <a:rPr lang="en-US" sz="1200" dirty="0">
                <a:latin typeface="Arial Narrow" panose="020B0606020202030204" pitchFamily="34" charset="0"/>
              </a:rPr>
              <a:t> = </a:t>
            </a:r>
            <a:r>
              <a:rPr lang="en-US" sz="1200" dirty="0" smtClean="0">
                <a:latin typeface="Arial Narrow" panose="020B0606020202030204" pitchFamily="34" charset="0"/>
              </a:rPr>
              <a:t>(?)</a:t>
            </a:r>
            <a:r>
              <a:rPr lang="en-US"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
        <p:nvSpPr>
          <p:cNvPr id="19" name="Text Box 41"/>
          <p:cNvSpPr txBox="1">
            <a:spLocks noChangeArrowheads="1"/>
          </p:cNvSpPr>
          <p:nvPr/>
        </p:nvSpPr>
        <p:spPr bwMode="auto">
          <a:xfrm>
            <a:off x="4499942" y="6330315"/>
            <a:ext cx="26930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9</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544032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smtClean="0">
                <a:solidFill>
                  <a:schemeClr val="tx1"/>
                </a:solidFill>
                <a:latin typeface="Arial Narrow" panose="020B0606020202030204" pitchFamily="34" charset="0"/>
                <a:ea typeface="Cambria" panose="02040503050406030204" pitchFamily="18" charset="0"/>
              </a:rPr>
              <a:t>Number Base Conversion  - </a:t>
            </a:r>
            <a:r>
              <a:rPr lang="en-US" sz="2000" b="1" dirty="0" smtClean="0">
                <a:solidFill>
                  <a:schemeClr val="tx1"/>
                </a:solidFill>
                <a:latin typeface="Arial Narrow" panose="020B0606020202030204" pitchFamily="34" charset="0"/>
                <a:ea typeface="Cambria" panose="02040503050406030204" pitchFamily="18" charset="0"/>
              </a:rPr>
              <a:t>Enhance</a:t>
            </a:r>
            <a:endParaRPr lang="en-US" sz="2000" b="1" dirty="0"/>
          </a:p>
        </p:txBody>
      </p:sp>
      <p:graphicFrame>
        <p:nvGraphicFramePr>
          <p:cNvPr id="15" name="Table 14"/>
          <p:cNvGraphicFramePr>
            <a:graphicFrameLocks noGrp="1"/>
          </p:cNvGraphicFramePr>
          <p:nvPr>
            <p:extLst>
              <p:ext uri="{D42A27DB-BD31-4B8C-83A1-F6EECF244321}">
                <p14:modId xmlns:p14="http://schemas.microsoft.com/office/powerpoint/2010/main" val="2684766317"/>
              </p:ext>
            </p:extLst>
          </p:nvPr>
        </p:nvGraphicFramePr>
        <p:xfrm>
          <a:off x="797082" y="1362892"/>
          <a:ext cx="7400586" cy="1891211"/>
        </p:xfrm>
        <a:graphic>
          <a:graphicData uri="http://schemas.openxmlformats.org/drawingml/2006/table">
            <a:tbl>
              <a:tblPr firstRow="1" bandRow="1">
                <a:tableStyleId>{5C22544A-7EE6-4342-B048-85BDC9FD1C3A}</a:tableStyleId>
              </a:tblPr>
              <a:tblGrid>
                <a:gridCol w="2466862"/>
                <a:gridCol w="2466862"/>
                <a:gridCol w="2466862"/>
              </a:tblGrid>
              <a:tr h="333116">
                <a:tc>
                  <a:txBody>
                    <a:bodyPr/>
                    <a:lstStyle/>
                    <a:p>
                      <a:pPr algn="ctr"/>
                      <a:r>
                        <a:rPr lang="en-US" sz="1400" dirty="0" smtClean="0">
                          <a:solidFill>
                            <a:schemeClr val="tx1"/>
                          </a:solidFill>
                          <a:latin typeface="Arial Narrow" panose="020B0606020202030204" pitchFamily="34" charset="0"/>
                        </a:rPr>
                        <a:t>Decimal</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Binary</a:t>
                      </a:r>
                      <a:r>
                        <a:rPr lang="en-US" sz="1400" baseline="0" dirty="0" smtClean="0">
                          <a:solidFill>
                            <a:schemeClr val="tx1"/>
                          </a:solidFill>
                          <a:latin typeface="Arial Narrow" panose="020B0606020202030204" pitchFamily="34" charset="0"/>
                        </a:rPr>
                        <a:t> </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Hexadecimal</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0.71875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-1</a:t>
                      </a:r>
                      <a:r>
                        <a:rPr lang="en-US" sz="1200" baseline="0" dirty="0" smtClean="0">
                          <a:solidFill>
                            <a:schemeClr val="tx1"/>
                          </a:solidFill>
                          <a:latin typeface="Arial Narrow" panose="020B0606020202030204" pitchFamily="34" charset="0"/>
                        </a:rPr>
                        <a:t> + </a:t>
                      </a:r>
                      <a:r>
                        <a:rPr lang="en-GB" sz="1200" b="1" dirty="0" smtClean="0">
                          <a:solidFill>
                            <a:srgbClr val="FF0000"/>
                          </a:solidFill>
                          <a:latin typeface="Arial Narrow" panose="020B0606020202030204" pitchFamily="34" charset="0"/>
                        </a:rPr>
                        <a:t>0</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 </a:t>
                      </a:r>
                      <a:r>
                        <a:rPr lang="en-US" sz="1200" baseline="0" dirty="0" smtClean="0">
                          <a:solidFill>
                            <a:schemeClr val="tx1"/>
                          </a:solidFill>
                          <a:latin typeface="Arial Narrow" panose="020B0606020202030204" pitchFamily="34" charset="0"/>
                        </a:rPr>
                        <a:t>+</a:t>
                      </a:r>
                      <a:r>
                        <a:rPr lang="en-GB" sz="1200" baseline="30000" dirty="0" smtClean="0">
                          <a:latin typeface="Arial Narrow" panose="020B0606020202030204" pitchFamily="34" charset="0"/>
                        </a:rPr>
                        <a:t>  </a:t>
                      </a:r>
                      <a:r>
                        <a:rPr lang="en-GB" sz="1200" b="1" baseline="0"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-3</a:t>
                      </a:r>
                      <a:r>
                        <a:rPr lang="en-US" sz="1200" baseline="30000" dirty="0" smtClean="0">
                          <a:latin typeface="Arial Narrow" panose="020B0606020202030204" pitchFamily="34" charset="0"/>
                        </a:rPr>
                        <a:t> </a:t>
                      </a:r>
                      <a:r>
                        <a:rPr lang="en-US" sz="1200" baseline="0" dirty="0" smtClean="0">
                          <a:solidFill>
                            <a:schemeClr val="tx1"/>
                          </a:solidFill>
                          <a:latin typeface="Arial Narrow" panose="020B0606020202030204" pitchFamily="34" charset="0"/>
                        </a:rPr>
                        <a:t>+ </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-4 </a:t>
                      </a:r>
                      <a:r>
                        <a:rPr lang="en-US" sz="1200" baseline="0" dirty="0" smtClean="0">
                          <a:solidFill>
                            <a:schemeClr val="tx1"/>
                          </a:solidFill>
                          <a:latin typeface="Arial Narrow" panose="020B0606020202030204" pitchFamily="34" charset="0"/>
                        </a:rPr>
                        <a:t>+ </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-5</a:t>
                      </a:r>
                      <a:r>
                        <a:rPr lang="en-GB" sz="1200" baseline="0" dirty="0" smtClean="0">
                          <a:latin typeface="Arial Narrow" panose="020B0606020202030204" pitchFamily="34" charset="0"/>
                        </a:rPr>
                        <a:t> </a:t>
                      </a:r>
                      <a:r>
                        <a:rPr lang="en-US" sz="12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latin typeface="Arial Narrow" panose="020B0606020202030204" pitchFamily="34" charset="0"/>
                        </a:rPr>
                        <a:t>0.10111</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0.B8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Narrow" panose="020B0606020202030204" pitchFamily="34" charset="0"/>
                        </a:rPr>
                        <a:t>(0.</a:t>
                      </a:r>
                      <a:r>
                        <a:rPr lang="en-US" sz="1200" b="1" dirty="0" smtClean="0">
                          <a:solidFill>
                            <a:schemeClr val="accent1">
                              <a:lumMod val="75000"/>
                            </a:schemeClr>
                          </a:solidFill>
                          <a:latin typeface="Arial Narrow" panose="020B0606020202030204" pitchFamily="34" charset="0"/>
                        </a:rPr>
                        <a:t>1010</a:t>
                      </a:r>
                      <a:r>
                        <a:rPr lang="en-US" sz="1200" b="1" dirty="0" smtClean="0">
                          <a:solidFill>
                            <a:srgbClr val="FF0000"/>
                          </a:solidFill>
                          <a:latin typeface="Arial Narrow" panose="020B0606020202030204" pitchFamily="34" charset="0"/>
                        </a:rPr>
                        <a:t>1000</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0.1012625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r>
                        <a:rPr lang="en-US" sz="1200" baseline="0" dirty="0" smtClean="0">
                          <a:solidFill>
                            <a:schemeClr val="tx1"/>
                          </a:solidFill>
                          <a:latin typeface="Arial Narrow" panose="020B0606020202030204" pitchFamily="34" charset="0"/>
                        </a:rPr>
                        <a:t> + </a:t>
                      </a:r>
                      <a:r>
                        <a:rPr lang="en-GB" sz="1200" b="1" baseline="0" dirty="0" smtClean="0">
                          <a:solidFill>
                            <a:srgbClr val="FF0000"/>
                          </a:solidFill>
                          <a:latin typeface="Arial Narrow" panose="020B0606020202030204" pitchFamily="34" charset="0"/>
                        </a:rPr>
                        <a:t>A</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 </a:t>
                      </a:r>
                      <a:r>
                        <a:rPr lang="en-US" sz="12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Arial Narrow" panose="020B0606020202030204" pitchFamily="34" charset="0"/>
                        </a:rPr>
                        <a:t>0.0001101</a:t>
                      </a:r>
                    </a:p>
                    <a:p>
                      <a:pPr algn="ctr"/>
                      <a:r>
                        <a:rPr lang="en-US" sz="1200" dirty="0" smtClean="0">
                          <a:solidFill>
                            <a:schemeClr val="tx1"/>
                          </a:solidFill>
                          <a:latin typeface="Arial Narrow" panose="020B0606020202030204" pitchFamily="34" charset="0"/>
                        </a:rPr>
                        <a:t>(</a:t>
                      </a:r>
                      <a:r>
                        <a:rPr lang="en-US" sz="1200" b="1" dirty="0" smtClean="0">
                          <a:solidFill>
                            <a:schemeClr val="tx1"/>
                          </a:solidFill>
                          <a:latin typeface="Arial Narrow" panose="020B0606020202030204" pitchFamily="34" charset="0"/>
                        </a:rPr>
                        <a:t>0.</a:t>
                      </a:r>
                      <a:r>
                        <a:rPr lang="en-US" sz="1200" b="1" dirty="0" smtClean="0">
                          <a:solidFill>
                            <a:schemeClr val="accent1">
                              <a:lumMod val="75000"/>
                            </a:schemeClr>
                          </a:solidFill>
                          <a:latin typeface="Arial Narrow" panose="020B0606020202030204" pitchFamily="34" charset="0"/>
                        </a:rPr>
                        <a:t>0001</a:t>
                      </a:r>
                      <a:r>
                        <a:rPr lang="en-US" sz="1200" b="1" dirty="0" smtClean="0">
                          <a:solidFill>
                            <a:srgbClr val="FF0000"/>
                          </a:solidFill>
                          <a:latin typeface="Arial Narrow" panose="020B0606020202030204" pitchFamily="34" charset="0"/>
                        </a:rPr>
                        <a:t>1010</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latin typeface="Arial Narrow" panose="020B0606020202030204" pitchFamily="34" charset="0"/>
                        </a:rPr>
                        <a:t>0.1A</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558747">
                <a:tc>
                  <a:txBody>
                    <a:bodyPr/>
                    <a:lstStyle/>
                    <a:p>
                      <a:pPr algn="ctr"/>
                      <a:r>
                        <a:rPr lang="en-US" sz="1200" b="1" dirty="0" smtClean="0">
                          <a:solidFill>
                            <a:schemeClr val="tx1"/>
                          </a:solidFill>
                          <a:latin typeface="Arial Narrow" panose="020B0606020202030204" pitchFamily="34" charset="0"/>
                        </a:rPr>
                        <a:t>0.75</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i="0" kern="1200" dirty="0" smtClean="0">
                          <a:solidFill>
                            <a:schemeClr val="dk1"/>
                          </a:solidFill>
                          <a:effectLst/>
                          <a:latin typeface="Arial Narrow" panose="020B0606020202030204" pitchFamily="34" charset="0"/>
                          <a:ea typeface="+mn-ea"/>
                          <a:cs typeface="+mn-cs"/>
                        </a:rPr>
                        <a:t>0.11</a:t>
                      </a:r>
                    </a:p>
                    <a:p>
                      <a:pPr algn="ctr"/>
                      <a:r>
                        <a:rPr lang="en-US" sz="1200" b="0" i="0" kern="1200" dirty="0" smtClean="0">
                          <a:solidFill>
                            <a:schemeClr val="dk1"/>
                          </a:solidFill>
                          <a:effectLst/>
                          <a:latin typeface="Arial Narrow" panose="020B0606020202030204" pitchFamily="34" charset="0"/>
                          <a:ea typeface="+mn-ea"/>
                          <a:cs typeface="+mn-cs"/>
                        </a:rPr>
                        <a:t>(0.75x2= </a:t>
                      </a:r>
                      <a:r>
                        <a:rPr lang="en-US" sz="1200" b="1" i="0" kern="1200" dirty="0" smtClean="0">
                          <a:solidFill>
                            <a:srgbClr val="FF0000"/>
                          </a:solidFill>
                          <a:effectLst/>
                          <a:latin typeface="Arial Narrow" panose="020B0606020202030204" pitchFamily="34" charset="0"/>
                          <a:ea typeface="+mn-ea"/>
                          <a:cs typeface="+mn-cs"/>
                        </a:rPr>
                        <a:t>1</a:t>
                      </a:r>
                      <a:r>
                        <a:rPr lang="en-US" sz="1200" b="1" i="0" kern="1200" dirty="0" smtClean="0">
                          <a:solidFill>
                            <a:schemeClr val="dk1"/>
                          </a:solidFill>
                          <a:effectLst/>
                          <a:latin typeface="Arial Narrow" panose="020B0606020202030204" pitchFamily="34" charset="0"/>
                          <a:ea typeface="+mn-ea"/>
                          <a:cs typeface="+mn-cs"/>
                        </a:rPr>
                        <a:t>.</a:t>
                      </a:r>
                      <a:r>
                        <a:rPr lang="en-US" sz="1200" b="1" i="0" kern="1200" dirty="0" smtClean="0">
                          <a:solidFill>
                            <a:schemeClr val="accent1">
                              <a:lumMod val="75000"/>
                            </a:schemeClr>
                          </a:solidFill>
                          <a:effectLst/>
                          <a:latin typeface="Arial Narrow" panose="020B0606020202030204" pitchFamily="34" charset="0"/>
                          <a:ea typeface="+mn-ea"/>
                          <a:cs typeface="+mn-cs"/>
                        </a:rPr>
                        <a:t>5</a:t>
                      </a:r>
                      <a:r>
                        <a:rPr lang="en-US" sz="1200" b="0" i="0" kern="1200" baseline="0" dirty="0" smtClean="0">
                          <a:solidFill>
                            <a:schemeClr val="dk1"/>
                          </a:solidFill>
                          <a:effectLst/>
                          <a:latin typeface="Arial Narrow" panose="020B0606020202030204" pitchFamily="34" charset="0"/>
                          <a:ea typeface="+mn-ea"/>
                          <a:cs typeface="+mn-cs"/>
                        </a:rPr>
                        <a:t> </a:t>
                      </a:r>
                      <a:r>
                        <a:rPr lang="en-US" sz="1200" b="0" i="0" kern="1200" baseline="0" dirty="0" smtClean="0">
                          <a:solidFill>
                            <a:schemeClr val="dk1"/>
                          </a:solidFill>
                          <a:effectLst/>
                          <a:latin typeface="Arial Narrow" panose="020B0606020202030204" pitchFamily="34" charset="0"/>
                          <a:ea typeface="+mn-ea"/>
                          <a:cs typeface="+mn-cs"/>
                          <a:sym typeface="Wingdings" panose="05000000000000000000" pitchFamily="2" charset="2"/>
                        </a:rPr>
                        <a:t> </a:t>
                      </a:r>
                      <a:r>
                        <a:rPr lang="en-US" sz="1200" b="0" i="0" kern="1200" dirty="0" smtClean="0">
                          <a:solidFill>
                            <a:schemeClr val="dk1"/>
                          </a:solidFill>
                          <a:effectLst/>
                          <a:latin typeface="Arial Narrow" panose="020B0606020202030204" pitchFamily="34" charset="0"/>
                          <a:ea typeface="+mn-ea"/>
                          <a:cs typeface="+mn-cs"/>
                        </a:rPr>
                        <a:t>0.5x2= </a:t>
                      </a:r>
                      <a:r>
                        <a:rPr lang="en-US" sz="1200" b="1" i="0" kern="1200" dirty="0" smtClean="0">
                          <a:solidFill>
                            <a:srgbClr val="FF0000"/>
                          </a:solidFill>
                          <a:effectLst/>
                          <a:latin typeface="Arial Narrow" panose="020B0606020202030204" pitchFamily="34" charset="0"/>
                          <a:ea typeface="+mn-ea"/>
                          <a:cs typeface="+mn-cs"/>
                        </a:rPr>
                        <a:t>1</a:t>
                      </a:r>
                      <a:r>
                        <a:rPr lang="en-US" sz="1200" b="1" i="0" kern="1200" dirty="0" smtClean="0">
                          <a:solidFill>
                            <a:schemeClr val="dk1"/>
                          </a:solidFill>
                          <a:effectLst/>
                          <a:latin typeface="Arial Narrow" panose="020B0606020202030204" pitchFamily="34" charset="0"/>
                          <a:ea typeface="+mn-ea"/>
                          <a:cs typeface="+mn-cs"/>
                        </a:rPr>
                        <a:t>.</a:t>
                      </a:r>
                      <a:r>
                        <a:rPr lang="en-US" sz="1200" b="1" i="0" kern="1200" dirty="0" smtClean="0">
                          <a:solidFill>
                            <a:schemeClr val="accent1">
                              <a:lumMod val="75000"/>
                            </a:schemeClr>
                          </a:solidFill>
                          <a:effectLst/>
                          <a:latin typeface="Arial Narrow" panose="020B0606020202030204" pitchFamily="34" charset="0"/>
                          <a:ea typeface="+mn-ea"/>
                          <a:cs typeface="+mn-cs"/>
                        </a:rPr>
                        <a:t>0</a:t>
                      </a:r>
                      <a:r>
                        <a:rPr lang="en-US" sz="1200" b="0" i="0" kern="1200" dirty="0" smtClean="0">
                          <a:solidFill>
                            <a:schemeClr val="dk1"/>
                          </a:solidFill>
                          <a:effectLst/>
                          <a:latin typeface="Arial Narrow" panose="020B0606020202030204" pitchFamily="34" charset="0"/>
                          <a:ea typeface="+mn-ea"/>
                          <a:cs typeface="+mn-cs"/>
                          <a:sym typeface="Wingdings" panose="05000000000000000000" pitchFamily="2" charset="2"/>
                        </a:rPr>
                        <a:t></a:t>
                      </a:r>
                      <a:r>
                        <a:rPr lang="en-US" sz="1200" b="0" i="0" kern="1200" dirty="0" smtClean="0">
                          <a:solidFill>
                            <a:schemeClr val="dk1"/>
                          </a:solidFill>
                          <a:effectLst/>
                          <a:latin typeface="Arial Narrow" panose="020B0606020202030204" pitchFamily="34" charset="0"/>
                          <a:ea typeface="+mn-ea"/>
                          <a:cs typeface="+mn-cs"/>
                        </a:rPr>
                        <a:t>0</a:t>
                      </a:r>
                      <a:r>
                        <a:rPr lang="en-US" sz="1200" b="0" i="0" kern="1200" baseline="0" dirty="0" smtClean="0">
                          <a:solidFill>
                            <a:schemeClr val="dk1"/>
                          </a:solidFill>
                          <a:effectLst/>
                          <a:latin typeface="Arial Narrow" panose="020B0606020202030204" pitchFamily="34" charset="0"/>
                          <a:ea typeface="+mn-ea"/>
                          <a:cs typeface="+mn-cs"/>
                        </a:rPr>
                        <a:t>x2 = </a:t>
                      </a:r>
                      <a:r>
                        <a:rPr lang="en-US" sz="1200" b="1" i="0" kern="1200" baseline="0" dirty="0" smtClean="0">
                          <a:solidFill>
                            <a:srgbClr val="FF0000"/>
                          </a:solidFill>
                          <a:effectLst/>
                          <a:latin typeface="Arial Narrow" panose="020B0606020202030204" pitchFamily="34" charset="0"/>
                          <a:ea typeface="+mn-ea"/>
                          <a:cs typeface="+mn-cs"/>
                        </a:rPr>
                        <a:t>0</a:t>
                      </a:r>
                      <a:r>
                        <a:rPr lang="en-US" sz="1200" b="1" i="0" kern="1200" baseline="0" dirty="0" smtClean="0">
                          <a:solidFill>
                            <a:schemeClr val="dk1"/>
                          </a:solidFill>
                          <a:effectLst/>
                          <a:latin typeface="Arial Narrow" panose="020B0606020202030204" pitchFamily="34" charset="0"/>
                          <a:ea typeface="+mn-ea"/>
                          <a:cs typeface="+mn-cs"/>
                        </a:rPr>
                        <a:t>.</a:t>
                      </a:r>
                      <a:r>
                        <a:rPr lang="en-US" sz="1200" b="1" i="0" kern="1200" baseline="0" dirty="0" smtClean="0">
                          <a:solidFill>
                            <a:schemeClr val="accent1">
                              <a:lumMod val="75000"/>
                            </a:schemeClr>
                          </a:solidFill>
                          <a:effectLst/>
                          <a:latin typeface="Arial Narrow" panose="020B0606020202030204" pitchFamily="34" charset="0"/>
                          <a:ea typeface="+mn-ea"/>
                          <a:cs typeface="+mn-cs"/>
                        </a:rPr>
                        <a:t>0)</a:t>
                      </a:r>
                      <a:endParaRPr lang="en-US" sz="1200" b="1" dirty="0">
                        <a:solidFill>
                          <a:schemeClr val="accent1">
                            <a:lumMod val="75000"/>
                          </a:schemeClr>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Arial Narrow" panose="020B0606020202030204" pitchFamily="34" charset="0"/>
                        </a:rPr>
                        <a:t>0.C</a:t>
                      </a:r>
                    </a:p>
                    <a:p>
                      <a:pPr algn="ctr"/>
                      <a:r>
                        <a:rPr lang="en-US" sz="1200" dirty="0" smtClean="0">
                          <a:solidFill>
                            <a:schemeClr val="tx1"/>
                          </a:solidFill>
                          <a:latin typeface="Arial Narrow" panose="020B0606020202030204" pitchFamily="34" charset="0"/>
                        </a:rPr>
                        <a:t>0.75x16 = </a:t>
                      </a:r>
                      <a:r>
                        <a:rPr lang="en-US" sz="1200" b="1" dirty="0" smtClean="0">
                          <a:solidFill>
                            <a:srgbClr val="FF0000"/>
                          </a:solidFill>
                          <a:latin typeface="Arial Narrow" panose="020B0606020202030204" pitchFamily="34" charset="0"/>
                        </a:rPr>
                        <a:t>12</a:t>
                      </a:r>
                      <a:r>
                        <a:rPr lang="en-US" sz="1200" b="1" dirty="0" smtClean="0">
                          <a:solidFill>
                            <a:schemeClr val="tx1"/>
                          </a:solidFill>
                          <a:latin typeface="Arial Narrow" panose="020B0606020202030204" pitchFamily="34" charset="0"/>
                        </a:rPr>
                        <a:t>.</a:t>
                      </a:r>
                      <a:r>
                        <a:rPr lang="en-US" sz="1200" b="1" dirty="0" smtClean="0">
                          <a:solidFill>
                            <a:schemeClr val="accent1">
                              <a:lumMod val="75000"/>
                            </a:schemeClr>
                          </a:solidFill>
                          <a:latin typeface="Arial Narrow" panose="020B0606020202030204" pitchFamily="34" charset="0"/>
                        </a:rPr>
                        <a:t>0</a:t>
                      </a:r>
                      <a:r>
                        <a:rPr lang="en-US" sz="1200" baseline="0" dirty="0" smtClean="0">
                          <a:solidFill>
                            <a:schemeClr val="tx1"/>
                          </a:solidFill>
                          <a:latin typeface="Arial Narrow" panose="020B0606020202030204" pitchFamily="34" charset="0"/>
                        </a:rPr>
                        <a:t> </a:t>
                      </a:r>
                      <a:r>
                        <a:rPr lang="en-US" sz="1200" dirty="0" smtClean="0">
                          <a:solidFill>
                            <a:schemeClr val="tx1"/>
                          </a:solidFill>
                          <a:latin typeface="Arial Narrow" panose="020B0606020202030204" pitchFamily="34" charset="0"/>
                          <a:sym typeface="Wingdings" panose="05000000000000000000" pitchFamily="2" charset="2"/>
                        </a:rPr>
                        <a:t></a:t>
                      </a:r>
                      <a:r>
                        <a:rPr lang="en-US" sz="1200" dirty="0" smtClean="0">
                          <a:solidFill>
                            <a:schemeClr val="tx1"/>
                          </a:solidFill>
                          <a:latin typeface="Arial Narrow" panose="020B0606020202030204" pitchFamily="34" charset="0"/>
                        </a:rPr>
                        <a:t> 0x16 = </a:t>
                      </a:r>
                      <a:r>
                        <a:rPr lang="en-US" sz="1200" b="1" dirty="0" smtClean="0">
                          <a:solidFill>
                            <a:srgbClr val="FF0000"/>
                          </a:solidFill>
                          <a:latin typeface="Arial Narrow" panose="020B0606020202030204" pitchFamily="34" charset="0"/>
                        </a:rPr>
                        <a:t>0</a:t>
                      </a:r>
                      <a:r>
                        <a:rPr lang="en-US" sz="1200" b="1" dirty="0" smtClean="0">
                          <a:solidFill>
                            <a:schemeClr val="tx1"/>
                          </a:solidFill>
                          <a:latin typeface="Arial Narrow" panose="020B0606020202030204" pitchFamily="34" charset="0"/>
                        </a:rPr>
                        <a:t>.</a:t>
                      </a:r>
                      <a:r>
                        <a:rPr lang="en-US" sz="1200" b="1" dirty="0" smtClean="0">
                          <a:solidFill>
                            <a:schemeClr val="accent1">
                              <a:lumMod val="75000"/>
                            </a:schemeClr>
                          </a:solidFill>
                          <a:latin typeface="Arial Narrow" panose="020B0606020202030204" pitchFamily="34" charset="0"/>
                        </a:rPr>
                        <a:t>0</a:t>
                      </a:r>
                      <a:r>
                        <a:rPr lang="en-US" sz="1200" b="1" dirty="0" smtClean="0">
                          <a:solidFill>
                            <a:schemeClr val="tx1"/>
                          </a:solidFill>
                          <a:latin typeface="Arial Narrow" panose="020B060602020203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29921521"/>
              </p:ext>
            </p:extLst>
          </p:nvPr>
        </p:nvGraphicFramePr>
        <p:xfrm>
          <a:off x="792844" y="3909053"/>
          <a:ext cx="3533864" cy="2123819"/>
        </p:xfrm>
        <a:graphic>
          <a:graphicData uri="http://schemas.openxmlformats.org/drawingml/2006/table">
            <a:tbl>
              <a:tblPr firstRow="1" bandRow="1">
                <a:tableStyleId>{2D5ABB26-0587-4C30-8999-92F81FD0307C}</a:tableStyleId>
              </a:tblPr>
              <a:tblGrid>
                <a:gridCol w="1192972"/>
                <a:gridCol w="1137004"/>
                <a:gridCol w="1203888"/>
              </a:tblGrid>
              <a:tr h="0">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Binary</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Hexadecimal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0000</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0001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2</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0010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2</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3</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0011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3</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4</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0100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4</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5</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0101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5</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6</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6</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a:effectLst/>
                          <a:latin typeface="Arial Narrow" panose="020B0606020202030204" pitchFamily="34" charset="0"/>
                        </a:rPr>
                        <a:t>7</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0111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7</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903475210"/>
              </p:ext>
            </p:extLst>
          </p:nvPr>
        </p:nvGraphicFramePr>
        <p:xfrm>
          <a:off x="4682308" y="3916164"/>
          <a:ext cx="3504404" cy="2125397"/>
        </p:xfrm>
        <a:graphic>
          <a:graphicData uri="http://schemas.openxmlformats.org/drawingml/2006/table">
            <a:tbl>
              <a:tblPr firstRow="1" bandRow="1">
                <a:tableStyleId>{2D5ABB26-0587-4C30-8999-92F81FD0307C}</a:tableStyleId>
              </a:tblPr>
              <a:tblGrid>
                <a:gridCol w="1158814"/>
                <a:gridCol w="1104449"/>
                <a:gridCol w="1241141"/>
              </a:tblGrid>
              <a:tr h="224665">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Binary</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Hexadecimal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46">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8</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1000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8</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9</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1001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9</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10</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1010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A</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1011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B</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12</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1100</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C</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13</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1101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D</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14</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1110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E</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429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15</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1111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F</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8" name="Action Button: Home 17">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7" name="Title 13"/>
          <p:cNvSpPr txBox="1">
            <a:spLocks/>
          </p:cNvSpPr>
          <p:nvPr/>
        </p:nvSpPr>
        <p:spPr>
          <a:xfrm>
            <a:off x="476841" y="719587"/>
            <a:ext cx="1842848"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GB" sz="1400" b="1" dirty="0" smtClean="0">
                <a:latin typeface="Arial Narrow" panose="020B0606020202030204" pitchFamily="34" charset="0"/>
              </a:rPr>
              <a:t>Fractional </a:t>
            </a:r>
            <a:r>
              <a:rPr lang="en-GB" sz="1400" b="1" dirty="0">
                <a:latin typeface="Arial Narrow" panose="020B0606020202030204" pitchFamily="34" charset="0"/>
              </a:rPr>
              <a:t>Number</a:t>
            </a:r>
            <a:endParaRPr lang="en-US" sz="1200" baseline="-25000" dirty="0">
              <a:latin typeface="Arial Narrow" panose="020B0606020202030204" pitchFamily="34" charset="0"/>
            </a:endParaRPr>
          </a:p>
        </p:txBody>
      </p:sp>
      <p:sp>
        <p:nvSpPr>
          <p:cNvPr id="9" name="Title 13"/>
          <p:cNvSpPr txBox="1">
            <a:spLocks/>
          </p:cNvSpPr>
          <p:nvPr/>
        </p:nvSpPr>
        <p:spPr>
          <a:xfrm>
            <a:off x="476841" y="3470808"/>
            <a:ext cx="1842848"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GB" sz="1400" b="1" dirty="0" smtClean="0">
                <a:latin typeface="Arial Narrow" panose="020B0606020202030204" pitchFamily="34" charset="0"/>
              </a:rPr>
              <a:t>Remember </a:t>
            </a:r>
            <a:endParaRPr lang="en-US" sz="1200" baseline="-25000" dirty="0">
              <a:latin typeface="Arial Narrow" panose="020B0606020202030204" pitchFamily="34" charset="0"/>
            </a:endParaRPr>
          </a:p>
        </p:txBody>
      </p:sp>
      <p:sp>
        <p:nvSpPr>
          <p:cNvPr id="10"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10</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707728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US" sz="2000" b="1" dirty="0" smtClean="0">
                <a:latin typeface="Arial Narrow" panose="020B0606020202030204" pitchFamily="34" charset="0"/>
              </a:rPr>
              <a:t>Bit </a:t>
            </a:r>
            <a:r>
              <a:rPr lang="en-US" sz="2000" b="1" dirty="0">
                <a:latin typeface="Arial Narrow" panose="020B0606020202030204" pitchFamily="34" charset="0"/>
              </a:rPr>
              <a:t>and </a:t>
            </a:r>
            <a:r>
              <a:rPr lang="en-US" sz="2000" b="1" dirty="0" smtClean="0">
                <a:latin typeface="Arial Narrow" panose="020B0606020202030204" pitchFamily="34" charset="0"/>
              </a:rPr>
              <a:t>Byte – Defin</a:t>
            </a:r>
            <a:r>
              <a:rPr lang="en-US" sz="2000" b="1" dirty="0" smtClean="0">
                <a:latin typeface="Arial Narrow" panose="020B0606020202030204" pitchFamily="34" charset="0"/>
              </a:rPr>
              <a:t>e </a:t>
            </a:r>
            <a:endParaRPr lang="en-US" sz="2000" b="1" dirty="0">
              <a:latin typeface="Arial Narrow" panose="020B0606020202030204" pitchFamily="34" charset="0"/>
            </a:endParaRPr>
          </a:p>
        </p:txBody>
      </p:sp>
      <p:sp>
        <p:nvSpPr>
          <p:cNvPr id="9" name="Content Placeholder 2"/>
          <p:cNvSpPr txBox="1">
            <a:spLocks/>
          </p:cNvSpPr>
          <p:nvPr/>
        </p:nvSpPr>
        <p:spPr>
          <a:xfrm>
            <a:off x="367393" y="790879"/>
            <a:ext cx="7886700" cy="4897639"/>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marL="0" indent="0">
              <a:buFontTx/>
              <a:buNone/>
            </a:pPr>
            <a:r>
              <a:rPr lang="en-US" sz="1200" b="1" kern="0" dirty="0" smtClean="0">
                <a:latin typeface="Arial Narrow" panose="020B0606020202030204" pitchFamily="34" charset="0"/>
              </a:rPr>
              <a:t>Define</a:t>
            </a:r>
          </a:p>
          <a:p>
            <a:pPr>
              <a:buFont typeface="Wingdings" panose="05000000000000000000" pitchFamily="2" charset="2"/>
              <a:buChar char="Ø"/>
            </a:pPr>
            <a:r>
              <a:rPr lang="en-US" sz="1200" b="1" kern="0" dirty="0" smtClean="0">
                <a:latin typeface="Arial Narrow" panose="020B0606020202030204" pitchFamily="34" charset="0"/>
              </a:rPr>
              <a:t>Bit (</a:t>
            </a:r>
            <a:r>
              <a:rPr lang="en-US" sz="1200" b="1" kern="0" dirty="0" smtClean="0">
                <a:solidFill>
                  <a:srgbClr val="FF0000"/>
                </a:solidFill>
                <a:latin typeface="Arial Narrow" panose="020B0606020202030204" pitchFamily="34" charset="0"/>
              </a:rPr>
              <a:t>Bi</a:t>
            </a:r>
            <a:r>
              <a:rPr lang="en-US" sz="1200" b="1" kern="0" dirty="0" smtClean="0">
                <a:latin typeface="Arial Narrow" panose="020B0606020202030204" pitchFamily="34" charset="0"/>
              </a:rPr>
              <a:t>nary Digi</a:t>
            </a:r>
            <a:r>
              <a:rPr lang="en-US" sz="1200" b="1" kern="0" dirty="0" smtClean="0">
                <a:solidFill>
                  <a:srgbClr val="FF0000"/>
                </a:solidFill>
                <a:latin typeface="Arial Narrow" panose="020B0606020202030204" pitchFamily="34" charset="0"/>
              </a:rPr>
              <a:t>t</a:t>
            </a:r>
            <a:r>
              <a:rPr lang="en-US" sz="1200" b="1" kern="0" dirty="0" smtClean="0">
                <a:latin typeface="Arial Narrow" panose="020B0606020202030204" pitchFamily="34" charset="0"/>
              </a:rPr>
              <a:t>)</a:t>
            </a:r>
          </a:p>
          <a:p>
            <a:pPr>
              <a:buFontTx/>
              <a:buChar char="-"/>
            </a:pPr>
            <a:r>
              <a:rPr lang="en-US" sz="1200" kern="0" dirty="0" smtClean="0">
                <a:latin typeface="Arial Narrow" panose="020B0606020202030204" pitchFamily="34" charset="0"/>
              </a:rPr>
              <a:t>Bit is the smallest unit of information that can be stored. </a:t>
            </a:r>
          </a:p>
          <a:p>
            <a:pPr>
              <a:buFontTx/>
              <a:buChar char="-"/>
            </a:pPr>
            <a:r>
              <a:rPr lang="en-US" sz="1200" kern="0" dirty="0" smtClean="0">
                <a:latin typeface="Arial Narrow" panose="020B0606020202030204" pitchFamily="34" charset="0"/>
              </a:rPr>
              <a:t>It consists of either zero or one.</a:t>
            </a:r>
            <a:endParaRPr lang="en-US" sz="1200" b="1" kern="0" dirty="0" smtClean="0">
              <a:latin typeface="Arial Narrow" panose="020B0606020202030204" pitchFamily="34" charset="0"/>
            </a:endParaRPr>
          </a:p>
          <a:p>
            <a:pPr>
              <a:buFont typeface="Wingdings" panose="05000000000000000000" pitchFamily="2" charset="2"/>
              <a:buChar char="Ø"/>
            </a:pPr>
            <a:r>
              <a:rPr lang="en-US" sz="1200" b="1" kern="0" dirty="0" smtClean="0">
                <a:latin typeface="Arial Narrow" panose="020B0606020202030204" pitchFamily="34" charset="0"/>
              </a:rPr>
              <a:t>Byte</a:t>
            </a:r>
          </a:p>
          <a:p>
            <a:pPr>
              <a:buFontTx/>
              <a:buChar char="-"/>
            </a:pPr>
            <a:r>
              <a:rPr lang="en-US" sz="1200" kern="0" dirty="0" smtClean="0">
                <a:latin typeface="Arial Narrow" panose="020B0606020202030204" pitchFamily="34" charset="0"/>
              </a:rPr>
              <a:t>The byte is a unit of digital information that most commonly consists of eight bits</a:t>
            </a:r>
          </a:p>
          <a:p>
            <a:pPr>
              <a:buFontTx/>
              <a:buChar char="-"/>
            </a:pPr>
            <a:r>
              <a:rPr lang="en-US" sz="1200" kern="0" dirty="0" smtClean="0">
                <a:latin typeface="Arial Narrow" panose="020B0606020202030204" pitchFamily="34" charset="0"/>
              </a:rPr>
              <a:t>Historically, the byte was the number of bits used to encode a </a:t>
            </a:r>
            <a:r>
              <a:rPr lang="en-US" sz="1200" kern="0" dirty="0" smtClean="0">
                <a:latin typeface="Arial Narrow" panose="020B0606020202030204" pitchFamily="34" charset="0"/>
              </a:rPr>
              <a:t>single</a:t>
            </a:r>
            <a:r>
              <a:rPr lang="en-US" sz="1200" kern="0" dirty="0" smtClean="0">
                <a:latin typeface="Arial Narrow" panose="020B0606020202030204" pitchFamily="34" charset="0"/>
              </a:rPr>
              <a:t> character of text in a computer</a:t>
            </a:r>
          </a:p>
          <a:p>
            <a:pPr>
              <a:buFontTx/>
              <a:buChar char="-"/>
            </a:pPr>
            <a:r>
              <a:rPr lang="en-US" sz="1200" kern="0" dirty="0" smtClean="0">
                <a:latin typeface="Arial Narrow" panose="020B0606020202030204" pitchFamily="34" charset="0"/>
              </a:rPr>
              <a:t>Example: </a:t>
            </a:r>
            <a:r>
              <a:rPr lang="en-US" sz="1200" kern="0" dirty="0" smtClean="0">
                <a:latin typeface="Arial Narrow" panose="020B0606020202030204" pitchFamily="34" charset="0"/>
              </a:rPr>
              <a:t>01000001</a:t>
            </a:r>
            <a:endParaRPr lang="en-GB" sz="1200" kern="0" dirty="0" smtClean="0">
              <a:latin typeface="Arial Narrow" panose="020B0606020202030204" pitchFamily="34" charset="0"/>
            </a:endParaRPr>
          </a:p>
          <a:p>
            <a:pPr>
              <a:buFont typeface="Wingdings" panose="05000000000000000000" pitchFamily="2" charset="2"/>
              <a:buChar char="Ø"/>
            </a:pPr>
            <a:r>
              <a:rPr lang="en-GB" sz="1200" b="1" kern="0" dirty="0" smtClean="0">
                <a:latin typeface="Arial Narrow" panose="020B0606020202030204" pitchFamily="34" charset="0"/>
              </a:rPr>
              <a:t>Byte field</a:t>
            </a:r>
          </a:p>
          <a:p>
            <a:pPr marL="0" indent="0">
              <a:buFontTx/>
              <a:buNone/>
            </a:pPr>
            <a:endParaRPr lang="en-US" sz="1050" kern="0" dirty="0">
              <a:latin typeface="Arial Narrow" panose="020B0606020202030204"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474269022"/>
              </p:ext>
            </p:extLst>
          </p:nvPr>
        </p:nvGraphicFramePr>
        <p:xfrm>
          <a:off x="792474" y="2966487"/>
          <a:ext cx="6667098" cy="546421"/>
        </p:xfrm>
        <a:graphic>
          <a:graphicData uri="http://schemas.openxmlformats.org/drawingml/2006/table">
            <a:tbl>
              <a:tblPr firstRow="1" bandRow="1">
                <a:tableStyleId>{2D5ABB26-0587-4C30-8999-92F81FD0307C}</a:tableStyleId>
              </a:tblPr>
              <a:tblGrid>
                <a:gridCol w="1174866"/>
                <a:gridCol w="686529"/>
                <a:gridCol w="686529"/>
                <a:gridCol w="686529"/>
                <a:gridCol w="686529"/>
                <a:gridCol w="686529"/>
                <a:gridCol w="686529"/>
                <a:gridCol w="686529"/>
                <a:gridCol w="686529"/>
              </a:tblGrid>
              <a:tr h="268291">
                <a:tc>
                  <a:txBody>
                    <a:bodyPr/>
                    <a:lstStyle/>
                    <a:p>
                      <a:pPr algn="ctr"/>
                      <a:r>
                        <a:rPr lang="en-US" sz="1200" b="1" dirty="0" smtClean="0">
                          <a:latin typeface="Arial Narrow" panose="020B0606020202030204" pitchFamily="34" charset="0"/>
                        </a:rPr>
                        <a:t>Bit position</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7</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6</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5</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4</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3</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2</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1</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0</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78130">
                <a:tc>
                  <a:txBody>
                    <a:bodyPr/>
                    <a:lstStyle/>
                    <a:p>
                      <a:pPr algn="ctr"/>
                      <a:r>
                        <a:rPr lang="en-US" sz="1200" b="1" dirty="0" smtClean="0">
                          <a:latin typeface="Arial Narrow" panose="020B0606020202030204" pitchFamily="34" charset="0"/>
                        </a:rPr>
                        <a:t>Value</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11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175420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dirty="0">
                <a:solidFill>
                  <a:schemeClr val="tx1"/>
                </a:solidFill>
                <a:latin typeface="Arial Narrow" pitchFamily="34" charset="0"/>
                <a:ea typeface="LG스마트체 Regular" panose="020B0600000101010101" pitchFamily="50" charset="-127"/>
                <a:cs typeface="Arial" pitchFamily="34" charset="0"/>
              </a:rPr>
              <a:t>. </a:t>
            </a:r>
            <a:r>
              <a:rPr lang="en-US" sz="2000" b="1" dirty="0">
                <a:latin typeface="Arial Narrow" panose="020B0606020202030204" pitchFamily="34" charset="0"/>
              </a:rPr>
              <a:t>Bit and Byte – Define </a:t>
            </a:r>
            <a:r>
              <a:rPr lang="en-US" sz="2000" b="1" dirty="0" smtClean="0">
                <a:solidFill>
                  <a:schemeClr val="tx1"/>
                </a:solidFill>
                <a:latin typeface="Arial Narrow" panose="020B0606020202030204" pitchFamily="34" charset="0"/>
                <a:ea typeface="Cambria" panose="02040503050406030204" pitchFamily="18" charset="0"/>
              </a:rPr>
              <a:t>- </a:t>
            </a:r>
            <a:r>
              <a:rPr lang="en-US" sz="2000" b="1" dirty="0">
                <a:latin typeface="Arial Narrow" panose="020B0606020202030204" pitchFamily="34" charset="0"/>
              </a:rPr>
              <a:t>Logical Shift</a:t>
            </a:r>
            <a:endParaRPr lang="en-US" sz="2000" b="1" dirty="0"/>
          </a:p>
        </p:txBody>
      </p:sp>
      <p:sp>
        <p:nvSpPr>
          <p:cNvPr id="6" name="Rectangle 5"/>
          <p:cNvSpPr/>
          <p:nvPr/>
        </p:nvSpPr>
        <p:spPr>
          <a:xfrm>
            <a:off x="521063" y="799246"/>
            <a:ext cx="7559040" cy="276999"/>
          </a:xfrm>
          <a:prstGeom prst="rect">
            <a:avLst/>
          </a:prstGeom>
        </p:spPr>
        <p:txBody>
          <a:bodyPr wrap="square">
            <a:spAutoFit/>
          </a:bodyPr>
          <a:lstStyle/>
          <a:p>
            <a:r>
              <a:rPr lang="en-US" sz="1200" dirty="0">
                <a:latin typeface="Arial Narrow" panose="020B0606020202030204" pitchFamily="34" charset="0"/>
              </a:rPr>
              <a:t>These instructions shift an operand over a number of bit positions specified in a count operand contained in the instruction. </a:t>
            </a:r>
          </a:p>
        </p:txBody>
      </p:sp>
      <p:graphicFrame>
        <p:nvGraphicFramePr>
          <p:cNvPr id="7" name="Table 6"/>
          <p:cNvGraphicFramePr>
            <a:graphicFrameLocks noGrp="1"/>
          </p:cNvGraphicFramePr>
          <p:nvPr>
            <p:extLst>
              <p:ext uri="{D42A27DB-BD31-4B8C-83A1-F6EECF244321}">
                <p14:modId xmlns:p14="http://schemas.microsoft.com/office/powerpoint/2010/main" val="3417522846"/>
              </p:ext>
            </p:extLst>
          </p:nvPr>
        </p:nvGraphicFramePr>
        <p:xfrm>
          <a:off x="2075543" y="1638315"/>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1" dirty="0" smtClean="0">
                          <a:solidFill>
                            <a:srgbClr val="FF0000"/>
                          </a:solidFill>
                          <a:latin typeface="Arial Narrow" panose="020B0606020202030204" pitchFamily="34" charset="0"/>
                        </a:rPr>
                        <a:t>1   0</a:t>
                      </a:r>
                      <a:r>
                        <a:rPr lang="en-US" sz="1200" b="0" dirty="0" smtClean="0">
                          <a:solidFill>
                            <a:srgbClr val="FF0000"/>
                          </a:solidFill>
                          <a:latin typeface="Arial Narrow" panose="020B0606020202030204" pitchFamily="34" charset="0"/>
                        </a:rPr>
                        <a:t>    </a:t>
                      </a:r>
                      <a:r>
                        <a:rPr lang="en-US" sz="1200" b="0" dirty="0" smtClean="0">
                          <a:solidFill>
                            <a:schemeClr val="tx1"/>
                          </a:solidFill>
                          <a:latin typeface="Arial Narrow" panose="020B0606020202030204" pitchFamily="34" charset="0"/>
                        </a:rPr>
                        <a:t>0    0   1    1   0   1 ………0     1      0     0     1     1</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87845246"/>
              </p:ext>
            </p:extLst>
          </p:nvPr>
        </p:nvGraphicFramePr>
        <p:xfrm>
          <a:off x="672193" y="1633235"/>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1" name="Straight Arrow Connector 10"/>
          <p:cNvCxnSpPr>
            <a:stCxn id="7" idx="1"/>
          </p:cNvCxnSpPr>
          <p:nvPr/>
        </p:nvCxnSpPr>
        <p:spPr>
          <a:xfrm flipH="1">
            <a:off x="1749153" y="1855485"/>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51533" y="1855485"/>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1864304229"/>
              </p:ext>
            </p:extLst>
          </p:nvPr>
        </p:nvGraphicFramePr>
        <p:xfrm>
          <a:off x="2067923" y="2267704"/>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 0   0   1    1   0   1 ………0     1      0     0     1     1     </a:t>
                      </a:r>
                      <a:r>
                        <a:rPr lang="en-US" sz="1200" b="1" dirty="0" smtClean="0">
                          <a:solidFill>
                            <a:srgbClr val="FF0000"/>
                          </a:solidFill>
                          <a:latin typeface="Arial Narrow" panose="020B0606020202030204" pitchFamily="34" charset="0"/>
                        </a:rPr>
                        <a:t>0    0</a:t>
                      </a:r>
                      <a:endParaRPr lang="en-US" sz="12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25884356"/>
              </p:ext>
            </p:extLst>
          </p:nvPr>
        </p:nvGraphicFramePr>
        <p:xfrm>
          <a:off x="656953" y="2271514"/>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113911949"/>
              </p:ext>
            </p:extLst>
          </p:nvPr>
        </p:nvGraphicFramePr>
        <p:xfrm>
          <a:off x="2067923" y="3589971"/>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1    0    0    0   1    1   0   1 ………0     1      0     </a:t>
                      </a:r>
                      <a:r>
                        <a:rPr lang="en-US" sz="1200" b="1" dirty="0" smtClean="0">
                          <a:solidFill>
                            <a:srgbClr val="FF0000"/>
                          </a:solidFill>
                          <a:latin typeface="Arial Narrow" panose="020B0606020202030204" pitchFamily="34" charset="0"/>
                        </a:rPr>
                        <a:t>0  </a:t>
                      </a:r>
                      <a:r>
                        <a:rPr lang="en-US" sz="1200" b="0" dirty="0" smtClean="0">
                          <a:solidFill>
                            <a:srgbClr val="FF0000"/>
                          </a:solidFill>
                          <a:latin typeface="Arial Narrow" panose="020B0606020202030204" pitchFamily="34" charset="0"/>
                        </a:rPr>
                        <a:t>   </a:t>
                      </a:r>
                      <a:r>
                        <a:rPr lang="en-US" sz="1200" b="1" dirty="0" smtClean="0">
                          <a:solidFill>
                            <a:srgbClr val="FF0000"/>
                          </a:solidFill>
                          <a:latin typeface="Arial Narrow" panose="020B0606020202030204" pitchFamily="34" charset="0"/>
                        </a:rPr>
                        <a:t>1     1</a:t>
                      </a:r>
                      <a:endParaRPr lang="en-US" sz="12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32230140"/>
              </p:ext>
            </p:extLst>
          </p:nvPr>
        </p:nvGraphicFramePr>
        <p:xfrm>
          <a:off x="664573" y="3584891"/>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7" name="Straight Arrow Connector 16"/>
          <p:cNvCxnSpPr/>
          <p:nvPr/>
        </p:nvCxnSpPr>
        <p:spPr>
          <a:xfrm>
            <a:off x="1738993" y="3807141"/>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556613" y="3807141"/>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972175317"/>
              </p:ext>
            </p:extLst>
          </p:nvPr>
        </p:nvGraphicFramePr>
        <p:xfrm>
          <a:off x="2060303" y="4219360"/>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0</a:t>
                      </a:r>
                      <a:r>
                        <a:rPr lang="en-US" sz="1200" b="1" baseline="0" dirty="0" smtClean="0">
                          <a:solidFill>
                            <a:srgbClr val="FF0000"/>
                          </a:solidFill>
                          <a:latin typeface="Arial Narrow" panose="020B0606020202030204" pitchFamily="34" charset="0"/>
                        </a:rPr>
                        <a:t>    0    0   </a:t>
                      </a:r>
                      <a:r>
                        <a:rPr lang="en-US" sz="1200" b="0" dirty="0" smtClean="0">
                          <a:solidFill>
                            <a:schemeClr val="tx1"/>
                          </a:solidFill>
                          <a:latin typeface="Arial Narrow" panose="020B0606020202030204" pitchFamily="34" charset="0"/>
                        </a:rPr>
                        <a:t>1   0    0     0    1    1    0    1 ………0       1     0</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3281188"/>
              </p:ext>
            </p:extLst>
          </p:nvPr>
        </p:nvGraphicFramePr>
        <p:xfrm>
          <a:off x="649333" y="4223170"/>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Title 1"/>
          <p:cNvSpPr txBox="1">
            <a:spLocks/>
          </p:cNvSpPr>
          <p:nvPr/>
        </p:nvSpPr>
        <p:spPr>
          <a:xfrm>
            <a:off x="418193" y="107624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Left Shift</a:t>
            </a:r>
            <a:endParaRPr lang="en-US" sz="1400" b="1" dirty="0"/>
          </a:p>
        </p:txBody>
      </p:sp>
      <p:sp>
        <p:nvSpPr>
          <p:cNvPr id="22" name="Title 1"/>
          <p:cNvSpPr txBox="1">
            <a:spLocks/>
          </p:cNvSpPr>
          <p:nvPr/>
        </p:nvSpPr>
        <p:spPr>
          <a:xfrm>
            <a:off x="418193" y="298565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Right Shift</a:t>
            </a:r>
            <a:endParaRPr lang="en-US" sz="1400" b="1" dirty="0"/>
          </a:p>
        </p:txBody>
      </p:sp>
      <p:sp>
        <p:nvSpPr>
          <p:cNvPr id="23" name="Title 1"/>
          <p:cNvSpPr txBox="1">
            <a:spLocks/>
          </p:cNvSpPr>
          <p:nvPr/>
        </p:nvSpPr>
        <p:spPr>
          <a:xfrm>
            <a:off x="608693" y="3217849"/>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Right shift 3 positions</a:t>
            </a:r>
            <a:endParaRPr lang="en-US" sz="1200" dirty="0">
              <a:latin typeface="Arial Narrow" panose="020B0606020202030204" pitchFamily="34" charset="0"/>
            </a:endParaRPr>
          </a:p>
        </p:txBody>
      </p:sp>
      <p:sp>
        <p:nvSpPr>
          <p:cNvPr id="24" name="Title 1"/>
          <p:cNvSpPr txBox="1">
            <a:spLocks/>
          </p:cNvSpPr>
          <p:nvPr/>
        </p:nvSpPr>
        <p:spPr>
          <a:xfrm>
            <a:off x="608693" y="126069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Left shift 2 positions</a:t>
            </a:r>
            <a:endParaRPr lang="en-US" sz="1200" dirty="0">
              <a:latin typeface="Arial Narrow" panose="020B0606020202030204" pitchFamily="34" charset="0"/>
            </a:endParaRPr>
          </a:p>
        </p:txBody>
      </p:sp>
      <p:sp>
        <p:nvSpPr>
          <p:cNvPr id="2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12</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6" name="Action Button: Forward or Next 25">
            <a:hlinkClick r:id="rId2" action="ppaction://hlinksldjump" highlightClick="1"/>
          </p:cNvPr>
          <p:cNvSpPr/>
          <p:nvPr/>
        </p:nvSpPr>
        <p:spPr bwMode="auto">
          <a:xfrm>
            <a:off x="608693" y="638544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3521975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dirty="0">
                <a:solidFill>
                  <a:schemeClr val="tx1"/>
                </a:solidFill>
                <a:latin typeface="Arial Narrow" pitchFamily="34" charset="0"/>
                <a:ea typeface="LG스마트체 Regular" panose="020B0600000101010101" pitchFamily="50" charset="-127"/>
                <a:cs typeface="Arial" pitchFamily="34" charset="0"/>
              </a:rPr>
              <a:t>. </a:t>
            </a:r>
            <a:r>
              <a:rPr lang="en-US" sz="2000" b="1" dirty="0">
                <a:latin typeface="Arial Narrow" panose="020B0606020202030204" pitchFamily="34" charset="0"/>
              </a:rPr>
              <a:t>Bit and Byte – Define </a:t>
            </a:r>
            <a:r>
              <a:rPr lang="en-US" sz="2000" b="1" dirty="0" smtClean="0">
                <a:solidFill>
                  <a:schemeClr val="tx1"/>
                </a:solidFill>
                <a:latin typeface="Arial Narrow" panose="020B0606020202030204" pitchFamily="34" charset="0"/>
                <a:ea typeface="Cambria" panose="02040503050406030204" pitchFamily="18" charset="0"/>
              </a:rPr>
              <a:t>- </a:t>
            </a:r>
            <a:r>
              <a:rPr lang="en-US" sz="2000" b="1" dirty="0">
                <a:latin typeface="Arial Narrow" panose="020B0606020202030204" pitchFamily="34" charset="0"/>
              </a:rPr>
              <a:t>Logical </a:t>
            </a:r>
            <a:r>
              <a:rPr lang="en-US" sz="2000" b="1" dirty="0" smtClean="0">
                <a:latin typeface="Arial Narrow" panose="020B0606020202030204" pitchFamily="34" charset="0"/>
              </a:rPr>
              <a:t>instructions</a:t>
            </a:r>
            <a:endParaRPr lang="en-US" sz="2000" b="1" dirty="0"/>
          </a:p>
        </p:txBody>
      </p:sp>
      <p:sp>
        <p:nvSpPr>
          <p:cNvPr id="25" name="Rectangle 24"/>
          <p:cNvSpPr/>
          <p:nvPr/>
        </p:nvSpPr>
        <p:spPr>
          <a:xfrm>
            <a:off x="556537" y="3268573"/>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01813" y="3268573"/>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01813" y="1016081"/>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56537" y="1065297"/>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673444434"/>
              </p:ext>
            </p:extLst>
          </p:nvPr>
        </p:nvGraphicFramePr>
        <p:xfrm>
          <a:off x="879234" y="1588102"/>
          <a:ext cx="1065895" cy="754380"/>
        </p:xfrm>
        <a:graphic>
          <a:graphicData uri="http://schemas.openxmlformats.org/drawingml/2006/table">
            <a:tbl>
              <a:tblPr firstRow="1" bandRow="1">
                <a:tableStyleId>{2D5ABB26-0587-4C30-8999-92F81FD0307C}</a:tableStyleId>
              </a:tblPr>
              <a:tblGrid>
                <a:gridCol w="459623"/>
                <a:gridCol w="606272"/>
              </a:tblGrid>
              <a:tr h="237529">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NOT 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29">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29">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0" name="TextBox 29"/>
          <p:cNvSpPr txBox="1"/>
          <p:nvPr/>
        </p:nvSpPr>
        <p:spPr>
          <a:xfrm>
            <a:off x="2343239" y="1800979"/>
            <a:ext cx="1312098" cy="461665"/>
          </a:xfrm>
          <a:prstGeom prst="rect">
            <a:avLst/>
          </a:prstGeom>
          <a:noFill/>
        </p:spPr>
        <p:txBody>
          <a:bodyPr wrap="square" rtlCol="0">
            <a:spAutoFit/>
          </a:bodyPr>
          <a:lstStyle/>
          <a:p>
            <a:r>
              <a:rPr lang="vi-VN" sz="1200" dirty="0" smtClean="0"/>
              <a:t>NOT</a:t>
            </a:r>
            <a:r>
              <a:rPr lang="en-US" sz="1200" dirty="0" smtClean="0">
                <a:latin typeface="Arial Narrow" panose="020B0606020202030204" pitchFamily="34" charset="0"/>
              </a:rPr>
              <a:t>(</a:t>
            </a:r>
            <a:r>
              <a:rPr lang="vi-VN" sz="1200" dirty="0" smtClean="0"/>
              <a:t>0111</a:t>
            </a:r>
            <a:r>
              <a:rPr lang="en-US" sz="1200" dirty="0" smtClean="0">
                <a:latin typeface="Arial Narrow" panose="020B0606020202030204" pitchFamily="34" charset="0"/>
              </a:rPr>
              <a:t>)</a:t>
            </a:r>
            <a:r>
              <a:rPr lang="vi-VN" sz="1200" dirty="0" smtClean="0"/>
              <a:t> </a:t>
            </a:r>
            <a:endParaRPr lang="en-US" sz="1200" dirty="0" smtClean="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 1000 </a:t>
            </a:r>
            <a:endParaRPr lang="en-US" sz="1200" dirty="0">
              <a:latin typeface="Arial Narrow" panose="020B0606020202030204" pitchFamily="34" charset="0"/>
            </a:endParaRPr>
          </a:p>
        </p:txBody>
      </p:sp>
      <p:sp>
        <p:nvSpPr>
          <p:cNvPr id="31" name="TextBox 30"/>
          <p:cNvSpPr txBox="1"/>
          <p:nvPr/>
        </p:nvSpPr>
        <p:spPr>
          <a:xfrm>
            <a:off x="297427" y="723269"/>
            <a:ext cx="2788488" cy="276999"/>
          </a:xfrm>
          <a:prstGeom prst="rect">
            <a:avLst/>
          </a:prstGeom>
          <a:noFill/>
        </p:spPr>
        <p:txBody>
          <a:bodyPr wrap="square" rtlCol="0">
            <a:spAutoFit/>
          </a:bodyPr>
          <a:lstStyle/>
          <a:p>
            <a:r>
              <a:rPr lang="en-US" sz="1200" b="1" dirty="0" smtClean="0">
                <a:latin typeface="Arial Narrow" panose="020B0606020202030204" pitchFamily="34" charset="0"/>
              </a:rPr>
              <a:t>1.</a:t>
            </a:r>
            <a:r>
              <a:rPr lang="en-US" sz="1200" b="1" dirty="0">
                <a:latin typeface="Arial Narrow" panose="020B0606020202030204" pitchFamily="34" charset="0"/>
              </a:rPr>
              <a:t> NOT</a:t>
            </a:r>
          </a:p>
        </p:txBody>
      </p:sp>
      <p:graphicFrame>
        <p:nvGraphicFramePr>
          <p:cNvPr id="32" name="Table 31"/>
          <p:cNvGraphicFramePr>
            <a:graphicFrameLocks noGrp="1"/>
          </p:cNvGraphicFramePr>
          <p:nvPr>
            <p:extLst>
              <p:ext uri="{D42A27DB-BD31-4B8C-83A1-F6EECF244321}">
                <p14:modId xmlns:p14="http://schemas.microsoft.com/office/powerpoint/2010/main" val="212472902"/>
              </p:ext>
            </p:extLst>
          </p:nvPr>
        </p:nvGraphicFramePr>
        <p:xfrm>
          <a:off x="852735" y="3650357"/>
          <a:ext cx="1374139" cy="1257300"/>
        </p:xfrm>
        <a:graphic>
          <a:graphicData uri="http://schemas.openxmlformats.org/drawingml/2006/table">
            <a:tbl>
              <a:tblPr firstRow="1" bandRow="1">
                <a:tableStyleId>{2D5ABB26-0587-4C30-8999-92F81FD0307C}</a:tableStyleId>
              </a:tblPr>
              <a:tblGrid>
                <a:gridCol w="436879"/>
                <a:gridCol w="426720"/>
                <a:gridCol w="510540"/>
              </a:tblGrid>
              <a:tr h="235504">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B</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A&amp;B</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001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267595" y="2923300"/>
            <a:ext cx="2788488" cy="276999"/>
          </a:xfrm>
          <a:prstGeom prst="rect">
            <a:avLst/>
          </a:prstGeom>
          <a:noFill/>
        </p:spPr>
        <p:txBody>
          <a:bodyPr wrap="square" rtlCol="0">
            <a:spAutoFit/>
          </a:bodyPr>
          <a:lstStyle/>
          <a:p>
            <a:r>
              <a:rPr lang="en-US" sz="1200" b="1" dirty="0" smtClean="0">
                <a:latin typeface="Arial Narrow" panose="020B0606020202030204" pitchFamily="34" charset="0"/>
              </a:rPr>
              <a:t>3. </a:t>
            </a:r>
            <a:r>
              <a:rPr lang="en-US" sz="1200" b="1" dirty="0" smtClean="0">
                <a:latin typeface="Arial Narrow" panose="020B0606020202030204" pitchFamily="34" charset="0"/>
              </a:rPr>
              <a:t>AND</a:t>
            </a:r>
            <a:endParaRPr lang="en-US" sz="1200" b="1" dirty="0">
              <a:latin typeface="Arial Narrow" panose="020B0606020202030204" pitchFamily="34" charset="0"/>
            </a:endParaRPr>
          </a:p>
        </p:txBody>
      </p:sp>
      <p:sp>
        <p:nvSpPr>
          <p:cNvPr id="34" name="Content Placeholder 2"/>
          <p:cNvSpPr txBox="1">
            <a:spLocks/>
          </p:cNvSpPr>
          <p:nvPr/>
        </p:nvSpPr>
        <p:spPr>
          <a:xfrm>
            <a:off x="2307218" y="4037926"/>
            <a:ext cx="1343228" cy="679565"/>
          </a:xfrm>
          <a:prstGeom prst="rect">
            <a:avLst/>
          </a:prstGeom>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marL="0" indent="0">
              <a:spcBef>
                <a:spcPts val="0"/>
              </a:spcBef>
              <a:buFontTx/>
              <a:buNone/>
            </a:pPr>
            <a:r>
              <a:rPr lang="en-US" sz="1200" kern="0" dirty="0" smtClean="0">
                <a:latin typeface="Arial Narrow" panose="020B0606020202030204" pitchFamily="34" charset="0"/>
              </a:rPr>
              <a:t>             </a:t>
            </a:r>
            <a:r>
              <a:rPr lang="vi-VN" sz="1200" kern="0" dirty="0" smtClean="0"/>
              <a:t>0110</a:t>
            </a:r>
            <a:endParaRPr lang="en-US" sz="1200" kern="0" dirty="0" smtClean="0">
              <a:latin typeface="Arial Narrow" panose="020B0606020202030204" pitchFamily="34" charset="0"/>
            </a:endParaRPr>
          </a:p>
          <a:p>
            <a:pPr marL="0" indent="0">
              <a:spcBef>
                <a:spcPts val="0"/>
              </a:spcBef>
              <a:buFontTx/>
              <a:buNone/>
            </a:pPr>
            <a:r>
              <a:rPr lang="en-GB" sz="1200" kern="0" dirty="0" smtClean="0"/>
              <a:t>           </a:t>
            </a:r>
            <a:r>
              <a:rPr lang="vi-VN" sz="1200" kern="0" dirty="0" smtClean="0"/>
              <a:t>1101 </a:t>
            </a:r>
            <a:endParaRPr lang="en-US" sz="1200" kern="0" dirty="0" smtClean="0">
              <a:latin typeface="Arial Narrow" panose="020B0606020202030204" pitchFamily="34" charset="0"/>
            </a:endParaRPr>
          </a:p>
          <a:p>
            <a:pPr marL="0" indent="0">
              <a:spcBef>
                <a:spcPts val="0"/>
              </a:spcBef>
              <a:buFontTx/>
              <a:buNone/>
            </a:pPr>
            <a:r>
              <a:rPr lang="en-US" sz="1200" kern="0" dirty="0" smtClean="0">
                <a:latin typeface="Arial Narrow" panose="020B0606020202030204" pitchFamily="34" charset="0"/>
              </a:rPr>
              <a:t>         </a:t>
            </a:r>
            <a:r>
              <a:rPr lang="vi-VN" sz="1200" kern="0" dirty="0" smtClean="0"/>
              <a:t>= 0100</a:t>
            </a:r>
            <a:endParaRPr lang="en-US" sz="1200" kern="0" dirty="0">
              <a:latin typeface="Arial Narrow" panose="020B0606020202030204" pitchFamily="34"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3658299013"/>
              </p:ext>
            </p:extLst>
          </p:nvPr>
        </p:nvGraphicFramePr>
        <p:xfrm>
          <a:off x="5188039" y="1493036"/>
          <a:ext cx="1492256" cy="1181100"/>
        </p:xfrm>
        <a:graphic>
          <a:graphicData uri="http://schemas.openxmlformats.org/drawingml/2006/table">
            <a:tbl>
              <a:tblPr firstRow="1" bandRow="1">
                <a:tableStyleId>{2D5ABB26-0587-4C30-8999-92F81FD0307C}</a:tableStyleId>
              </a:tblPr>
              <a:tblGrid>
                <a:gridCol w="443736"/>
                <a:gridCol w="515100"/>
                <a:gridCol w="533420"/>
              </a:tblGrid>
              <a:tr h="225220">
                <a:tc>
                  <a:txBody>
                    <a:bodyPr/>
                    <a:lstStyle/>
                    <a:p>
                      <a:pPr algn="ctr"/>
                      <a:r>
                        <a:rPr lang="en-US" sz="1100" dirty="0" smtClean="0">
                          <a:latin typeface="Arial Narrow" panose="020B0606020202030204" pitchFamily="34" charset="0"/>
                        </a:rPr>
                        <a:t>A</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latin typeface="Arial Narrow" panose="020B0606020202030204" pitchFamily="34" charset="0"/>
                        </a:rPr>
                        <a:t>B</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latin typeface="Arial Narrow" panose="020B0606020202030204" pitchFamily="34" charset="0"/>
                        </a:rPr>
                        <a:t>A or B</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6" name="Rectangle 35"/>
          <p:cNvSpPr/>
          <p:nvPr/>
        </p:nvSpPr>
        <p:spPr>
          <a:xfrm>
            <a:off x="6459316" y="1900881"/>
            <a:ext cx="1302965" cy="646331"/>
          </a:xfrm>
          <a:prstGeom prst="rect">
            <a:avLst/>
          </a:prstGeom>
        </p:spPr>
        <p:txBody>
          <a:bodyPr wrap="square">
            <a:spAutoFit/>
          </a:bodyPr>
          <a:lstStyle/>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1010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 </a:t>
            </a:r>
            <a:r>
              <a:rPr lang="vi-VN" sz="1200" dirty="0"/>
              <a:t>1110</a:t>
            </a:r>
            <a:endParaRPr lang="en-US" sz="1200" dirty="0">
              <a:latin typeface="Arial Narrow" panose="020B0606020202030204" pitchFamily="34" charset="0"/>
            </a:endParaRPr>
          </a:p>
        </p:txBody>
      </p:sp>
      <p:sp>
        <p:nvSpPr>
          <p:cNvPr id="37" name="TextBox 36"/>
          <p:cNvSpPr txBox="1"/>
          <p:nvPr/>
        </p:nvSpPr>
        <p:spPr>
          <a:xfrm>
            <a:off x="4634594" y="723268"/>
            <a:ext cx="2788488" cy="276999"/>
          </a:xfrm>
          <a:prstGeom prst="rect">
            <a:avLst/>
          </a:prstGeom>
          <a:noFill/>
        </p:spPr>
        <p:txBody>
          <a:bodyPr wrap="square" rtlCol="0">
            <a:spAutoFit/>
          </a:bodyPr>
          <a:lstStyle/>
          <a:p>
            <a:r>
              <a:rPr lang="en-US" sz="1200" b="1" dirty="0" smtClean="0">
                <a:latin typeface="Arial Narrow" panose="020B0606020202030204" pitchFamily="34" charset="0"/>
              </a:rPr>
              <a:t>2. </a:t>
            </a:r>
            <a:r>
              <a:rPr lang="en-US" sz="1200" b="1" dirty="0" smtClean="0">
                <a:latin typeface="Arial Narrow" panose="020B0606020202030204" pitchFamily="34" charset="0"/>
              </a:rPr>
              <a:t>OR</a:t>
            </a:r>
            <a:endParaRPr lang="en-US" sz="1200" b="1" dirty="0">
              <a:latin typeface="Arial Narrow" panose="020B0606020202030204" pitchFamily="34" charset="0"/>
            </a:endParaRPr>
          </a:p>
        </p:txBody>
      </p:sp>
      <p:graphicFrame>
        <p:nvGraphicFramePr>
          <p:cNvPr id="38" name="Content Placeholder 3"/>
          <p:cNvGraphicFramePr>
            <a:graphicFrameLocks/>
          </p:cNvGraphicFramePr>
          <p:nvPr>
            <p:extLst>
              <p:ext uri="{D42A27DB-BD31-4B8C-83A1-F6EECF244321}">
                <p14:modId xmlns:p14="http://schemas.microsoft.com/office/powerpoint/2010/main" val="4150845478"/>
              </p:ext>
            </p:extLst>
          </p:nvPr>
        </p:nvGraphicFramePr>
        <p:xfrm>
          <a:off x="5152018" y="3660519"/>
          <a:ext cx="1477014" cy="1257300"/>
        </p:xfrm>
        <a:graphic>
          <a:graphicData uri="http://schemas.openxmlformats.org/drawingml/2006/table">
            <a:tbl>
              <a:tblPr firstRow="1" bandRow="1">
                <a:tableStyleId>{2D5ABB26-0587-4C30-8999-92F81FD0307C}</a:tableStyleId>
              </a:tblPr>
              <a:tblGrid>
                <a:gridCol w="406724"/>
                <a:gridCol w="383177"/>
                <a:gridCol w="687113"/>
              </a:tblGrid>
              <a:tr h="227277">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B</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A XOR B</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9" name="Rectangle 38"/>
          <p:cNvSpPr/>
          <p:nvPr/>
        </p:nvSpPr>
        <p:spPr>
          <a:xfrm>
            <a:off x="6525440" y="4053313"/>
            <a:ext cx="1341120" cy="646331"/>
          </a:xfrm>
          <a:prstGeom prst="rect">
            <a:avLst/>
          </a:prstGeom>
        </p:spPr>
        <p:txBody>
          <a:bodyPr wrap="square">
            <a:spAutoFit/>
          </a:bodyPr>
          <a:lstStyle/>
          <a:p>
            <a:r>
              <a:rPr lang="en-US" sz="1200" dirty="0">
                <a:latin typeface="Arial Narrow" panose="020B0606020202030204" pitchFamily="34" charset="0"/>
              </a:rPr>
              <a:t>                </a:t>
            </a:r>
            <a:r>
              <a:rPr lang="vi-VN" sz="1200" dirty="0" smtClean="0"/>
              <a:t>1101  </a:t>
            </a:r>
            <a:endParaRPr lang="en-US" sz="1200" dirty="0">
              <a:latin typeface="Arial Narrow" panose="020B0606020202030204" pitchFamily="34" charset="0"/>
            </a:endParaRPr>
          </a:p>
          <a:p>
            <a:r>
              <a:rPr lang="en-GB" sz="1200" dirty="0" smtClean="0"/>
              <a:t>             </a:t>
            </a:r>
            <a:r>
              <a:rPr lang="vi-VN" sz="1200" dirty="0" smtClean="0"/>
              <a:t>1011</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p:txBody>
      </p:sp>
      <p:sp>
        <p:nvSpPr>
          <p:cNvPr id="40" name="TextBox 39"/>
          <p:cNvSpPr txBox="1"/>
          <p:nvPr/>
        </p:nvSpPr>
        <p:spPr>
          <a:xfrm>
            <a:off x="4610561" y="2923300"/>
            <a:ext cx="2788488" cy="276999"/>
          </a:xfrm>
          <a:prstGeom prst="rect">
            <a:avLst/>
          </a:prstGeom>
          <a:noFill/>
        </p:spPr>
        <p:txBody>
          <a:bodyPr wrap="square" rtlCol="0">
            <a:spAutoFit/>
          </a:bodyPr>
          <a:lstStyle/>
          <a:p>
            <a:r>
              <a:rPr lang="en-US" sz="1200" b="1" dirty="0" smtClean="0">
                <a:latin typeface="Arial Narrow" panose="020B0606020202030204" pitchFamily="34" charset="0"/>
              </a:rPr>
              <a:t>4. XOR</a:t>
            </a:r>
            <a:endParaRPr lang="en-US" sz="1200" b="1" dirty="0">
              <a:latin typeface="Arial Narrow" panose="020B0606020202030204" pitchFamily="34" charset="0"/>
            </a:endParaRPr>
          </a:p>
        </p:txBody>
      </p:sp>
      <p:sp>
        <p:nvSpPr>
          <p:cNvPr id="1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13</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84314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dirty="0">
                <a:latin typeface="Arial Narrow" panose="020B0606020202030204" pitchFamily="34" charset="0"/>
              </a:rPr>
              <a:t>Q&amp;A</a:t>
            </a:r>
          </a:p>
        </p:txBody>
      </p:sp>
      <p:sp>
        <p:nvSpPr>
          <p:cNvPr id="3" name="Slide Number Placeholder 2"/>
          <p:cNvSpPr>
            <a:spLocks noGrp="1"/>
          </p:cNvSpPr>
          <p:nvPr>
            <p:ph type="sldNum" sz="quarter" idx="12"/>
          </p:nvPr>
        </p:nvSpPr>
        <p:spPr/>
        <p:txBody>
          <a:bodyPr/>
          <a:lstStyle/>
          <a:p>
            <a:fld id="{ADDD5DAE-49A1-4814-A2C0-857B1A97878B}" type="slidenum">
              <a:rPr lang="en-US" smtClean="0"/>
              <a:t>16</a:t>
            </a:fld>
            <a:endParaRPr lang="en-US"/>
          </a:p>
        </p:txBody>
      </p:sp>
      <p:pic>
        <p:nvPicPr>
          <p:cNvPr id="4"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339" y="2664608"/>
            <a:ext cx="3821963" cy="944746"/>
          </a:xfrm>
          <a:prstGeom prst="rect">
            <a:avLst/>
          </a:prstGeom>
          <a:noFill/>
        </p:spPr>
        <p:txBody>
          <a:bodyPr wrap="square" rtlCol="0">
            <a:spAutoFit/>
          </a:bodyPr>
          <a:lstStyle/>
          <a:p>
            <a:r>
              <a:rPr lang="en-US" sz="5539" i="1" dirty="0">
                <a:solidFill>
                  <a:srgbClr val="0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6406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A1</a:t>
            </a:r>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 </a:t>
            </a:r>
            <a:r>
              <a:rPr lang="en-US" sz="2000" b="1" dirty="0">
                <a:latin typeface="Arial Narrow" panose="020B0606020202030204" pitchFamily="34" charset="0"/>
              </a:rPr>
              <a:t>Logical </a:t>
            </a:r>
            <a:r>
              <a:rPr lang="en-US" sz="2000" b="1" dirty="0" smtClean="0">
                <a:latin typeface="Arial Narrow" panose="020B0606020202030204" pitchFamily="34" charset="0"/>
              </a:rPr>
              <a:t>Shift Example</a:t>
            </a:r>
            <a:endParaRPr lang="en-US" sz="2000" b="1" dirty="0"/>
          </a:p>
        </p:txBody>
      </p:sp>
      <p:sp>
        <p:nvSpPr>
          <p:cNvPr id="1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13</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pic>
        <p:nvPicPr>
          <p:cNvPr id="2" name="Picture 1"/>
          <p:cNvPicPr>
            <a:picLocks noChangeAspect="1"/>
          </p:cNvPicPr>
          <p:nvPr/>
        </p:nvPicPr>
        <p:blipFill>
          <a:blip r:embed="rId2"/>
          <a:stretch>
            <a:fillRect/>
          </a:stretch>
        </p:blipFill>
        <p:spPr>
          <a:xfrm>
            <a:off x="497037" y="978521"/>
            <a:ext cx="7312091" cy="2455044"/>
          </a:xfrm>
          <a:prstGeom prst="rect">
            <a:avLst/>
          </a:prstGeom>
          <a:ln w="3175">
            <a:solidFill>
              <a:schemeClr val="bg1">
                <a:lumMod val="75000"/>
              </a:schemeClr>
            </a:solidFill>
          </a:ln>
        </p:spPr>
      </p:pic>
      <p:sp>
        <p:nvSpPr>
          <p:cNvPr id="21" name="Title 1"/>
          <p:cNvSpPr txBox="1">
            <a:spLocks/>
          </p:cNvSpPr>
          <p:nvPr/>
        </p:nvSpPr>
        <p:spPr>
          <a:xfrm>
            <a:off x="244938" y="580331"/>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err="1" smtClean="0">
                <a:latin typeface="Arial Narrow" panose="020B0606020202030204" pitchFamily="34" charset="0"/>
              </a:rPr>
              <a:t>SyRS</a:t>
            </a:r>
            <a:endParaRPr lang="en-US" sz="1400" b="1" dirty="0"/>
          </a:p>
        </p:txBody>
      </p:sp>
      <p:sp>
        <p:nvSpPr>
          <p:cNvPr id="22" name="Title 1"/>
          <p:cNvSpPr txBox="1">
            <a:spLocks/>
          </p:cNvSpPr>
          <p:nvPr/>
        </p:nvSpPr>
        <p:spPr>
          <a:xfrm>
            <a:off x="344195" y="344444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Coding </a:t>
            </a:r>
            <a:endParaRPr lang="en-US" sz="1400" b="1" dirty="0"/>
          </a:p>
        </p:txBody>
      </p:sp>
      <p:pic>
        <p:nvPicPr>
          <p:cNvPr id="4" name="Picture 3"/>
          <p:cNvPicPr>
            <a:picLocks noChangeAspect="1"/>
          </p:cNvPicPr>
          <p:nvPr/>
        </p:nvPicPr>
        <p:blipFill>
          <a:blip r:embed="rId3"/>
          <a:stretch>
            <a:fillRect/>
          </a:stretch>
        </p:blipFill>
        <p:spPr>
          <a:xfrm>
            <a:off x="447414" y="3853512"/>
            <a:ext cx="7361713" cy="2092069"/>
          </a:xfrm>
          <a:prstGeom prst="rect">
            <a:avLst/>
          </a:prstGeom>
          <a:ln w="3175">
            <a:solidFill>
              <a:schemeClr val="bg1">
                <a:lumMod val="75000"/>
              </a:schemeClr>
            </a:solidFill>
          </a:ln>
        </p:spPr>
      </p:pic>
      <p:sp>
        <p:nvSpPr>
          <p:cNvPr id="41" name="Action Button: Home 40">
            <a:hlinkClick r:id="rId4"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24591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26908" y="39065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26990" y="3572438"/>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4996098" y="363121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299276" y="582104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10835" y="5473984"/>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4976862" y="553604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37399" y="1688338"/>
              <a:ext cx="528349" cy="492443"/>
            </a:xfrm>
            <a:prstGeom prst="rect">
              <a:avLst/>
            </a:prstGeom>
            <a:noFill/>
          </p:spPr>
          <p:txBody>
            <a:bodyPr wrap="none" rtlCol="0">
              <a:spAutoFit/>
            </a:bodyPr>
            <a:lstStyle/>
            <a:p>
              <a:r>
                <a:rPr lang="en-US" b="1" dirty="0">
                  <a:latin typeface="Arial Narrow" panose="020B0606020202030204" pitchFamily="34" charset="0"/>
                  <a:ea typeface="Cambria" panose="02040503050406030204" pitchFamily="18" charset="0"/>
                </a:rPr>
                <a:t>01</a:t>
              </a:r>
              <a:endParaRPr lang="en-IN" b="1" dirty="0">
                <a:latin typeface="Arial Narrow" panose="020B0606020202030204" pitchFamily="34"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4993718" y="3669990"/>
              <a:ext cx="528349" cy="492443"/>
            </a:xfrm>
            <a:prstGeom prst="rect">
              <a:avLst/>
            </a:prstGeom>
            <a:noFill/>
          </p:spPr>
          <p:txBody>
            <a:bodyPr wrap="none" rtlCol="0">
              <a:spAutoFit/>
            </a:bodyPr>
            <a:lstStyle/>
            <a:p>
              <a:r>
                <a:rPr lang="en-US" b="1" dirty="0">
                  <a:latin typeface="Arial Narrow" panose="020B0606020202030204" pitchFamily="34" charset="0"/>
                  <a:ea typeface="Cambria" panose="02040503050406030204" pitchFamily="18" charset="0"/>
                </a:rPr>
                <a:t>02</a:t>
              </a:r>
              <a:endParaRPr lang="en-IN" b="1" dirty="0">
                <a:latin typeface="Arial Narrow" panose="020B0606020202030204" pitchFamily="34"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08096" y="5584338"/>
              <a:ext cx="528349" cy="492443"/>
            </a:xfrm>
            <a:prstGeom prst="rect">
              <a:avLst/>
            </a:prstGeom>
            <a:noFill/>
          </p:spPr>
          <p:txBody>
            <a:bodyPr wrap="none" rtlCol="0">
              <a:spAutoFit/>
            </a:bodyPr>
            <a:lstStyle/>
            <a:p>
              <a:r>
                <a:rPr lang="en-US" b="1" dirty="0">
                  <a:latin typeface="Arial Narrow" panose="020B0606020202030204" pitchFamily="34" charset="0"/>
                  <a:ea typeface="Cambria" panose="02040503050406030204" pitchFamily="18" charset="0"/>
                </a:rPr>
                <a:t>03</a:t>
              </a:r>
              <a:endParaRPr lang="en-IN" b="1" dirty="0">
                <a:latin typeface="Arial Narrow" panose="020B0606020202030204" pitchFamily="34"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635343"/>
              <a:ext cx="2562293"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Numeral Systems</a:t>
              </a:r>
              <a:endParaRPr lang="en-IN" b="1" dirty="0">
                <a:latin typeface="Arial Narrow" panose="020B0606020202030204" pitchFamily="34"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6621" y="412439"/>
              <a:ext cx="2092880" cy="861775"/>
            </a:xfrm>
            <a:prstGeom prst="rect">
              <a:avLst/>
            </a:prstGeom>
            <a:noFill/>
          </p:spPr>
          <p:txBody>
            <a:bodyPr wrap="none" rtlCol="0">
              <a:spAutoFit/>
            </a:bodyPr>
            <a:lstStyle/>
            <a:p>
              <a:r>
                <a:rPr lang="en-US" sz="3600" b="1" dirty="0">
                  <a:latin typeface="Arial Narrow" panose="020B0606020202030204" pitchFamily="34" charset="0"/>
                  <a:ea typeface="Cambria" panose="02040503050406030204" pitchFamily="18" charset="0"/>
                </a:rPr>
                <a:t>Agenda</a:t>
              </a:r>
              <a:endParaRPr lang="en-IN" sz="3600" b="1" dirty="0">
                <a:latin typeface="Arial Narrow" panose="020B0606020202030204" pitchFamily="34"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381838" y="3673274"/>
              <a:ext cx="3440754"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Number Base Conversion</a:t>
              </a:r>
              <a:endParaRPr lang="en-IN" b="1" dirty="0">
                <a:latin typeface="Arial Narrow" panose="020B0606020202030204" pitchFamily="34"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381838" y="5550136"/>
              <a:ext cx="4114822" cy="492443"/>
            </a:xfrm>
            <a:prstGeom prst="rect">
              <a:avLst/>
            </a:prstGeom>
          </p:spPr>
          <p:txBody>
            <a:bodyPr wrap="square">
              <a:spAutoFit/>
            </a:bodyPr>
            <a:lstStyle/>
            <a:p>
              <a:r>
                <a:rPr lang="en-US" b="1" dirty="0" smtClean="0">
                  <a:latin typeface="Arial Narrow" panose="020B0606020202030204" pitchFamily="34" charset="0"/>
                  <a:ea typeface="Cambria" panose="02040503050406030204" pitchFamily="18" charset="0"/>
                </a:rPr>
                <a:t>Bit </a:t>
              </a:r>
              <a:r>
                <a:rPr lang="en-US" b="1" dirty="0" smtClean="0">
                  <a:latin typeface="Arial Narrow" panose="020B0606020202030204" pitchFamily="34" charset="0"/>
                  <a:ea typeface="Cambria" panose="02040503050406030204" pitchFamily="18" charset="0"/>
                </a:rPr>
                <a:t>and Byte</a:t>
              </a:r>
              <a:endParaRPr lang="en-IN" b="1" dirty="0">
                <a:latin typeface="Arial Narrow" panose="020B0606020202030204" pitchFamily="34"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01 /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7" name="Rectangle 6"/>
          <p:cNvSpPr/>
          <p:nvPr/>
        </p:nvSpPr>
        <p:spPr>
          <a:xfrm>
            <a:off x="319431" y="677821"/>
            <a:ext cx="8301709" cy="1461939"/>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Sets </a:t>
            </a:r>
            <a:r>
              <a:rPr lang="en-US" sz="1200" dirty="0">
                <a:latin typeface="Arial Narrow" panose="020B0606020202030204" pitchFamily="34" charset="0"/>
              </a:rPr>
              <a:t>of symbols and the rules for using them to represent numbers, which are used to express how many objects are in a given </a:t>
            </a:r>
            <a:r>
              <a:rPr lang="en-US" sz="1200" dirty="0" smtClean="0">
                <a:latin typeface="Arial Narrow" panose="020B0606020202030204" pitchFamily="34" charset="0"/>
              </a:rPr>
              <a:t>set</a:t>
            </a: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A </a:t>
            </a:r>
            <a:r>
              <a:rPr lang="en-US" sz="1200" dirty="0">
                <a:latin typeface="Arial Narrow" panose="020B0606020202030204" pitchFamily="34" charset="0"/>
              </a:rPr>
              <a:t>writing method for expressing numbers is called a "numeral system". In the most common numeral system, we write numbers with combinations of 10 symbols {0,1,2,3,4,5,6,7,8,9}. These symbols are called digits, and numbers that are expressed using 10 digits are called "decimal" or "base-10" numbers. </a:t>
            </a:r>
            <a:endParaRPr lang="en-US" sz="1200" dirty="0" smtClean="0">
              <a:latin typeface="Arial Narrow" panose="020B0606020202030204" pitchFamily="34" charset="0"/>
            </a:endParaRPr>
          </a:p>
          <a:p>
            <a:endParaRPr lang="en-US" dirty="0" smtClean="0"/>
          </a:p>
          <a:p>
            <a:pPr marL="285750" indent="-285750">
              <a:buFont typeface="Wingdings" panose="05000000000000000000" pitchFamily="2" charset="2"/>
              <a:buChar char="Ø"/>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39206543"/>
              </p:ext>
            </p:extLst>
          </p:nvPr>
        </p:nvGraphicFramePr>
        <p:xfrm>
          <a:off x="911080" y="1784262"/>
          <a:ext cx="3887822" cy="3840480"/>
        </p:xfrm>
        <a:graphic>
          <a:graphicData uri="http://schemas.openxmlformats.org/drawingml/2006/table">
            <a:tbl>
              <a:tblPr firstRow="1" bandRow="1">
                <a:tableStyleId>{5C22544A-7EE6-4342-B048-85BDC9FD1C3A}</a:tableStyleId>
              </a:tblPr>
              <a:tblGrid>
                <a:gridCol w="1943911"/>
                <a:gridCol w="1943911"/>
              </a:tblGrid>
              <a:tr h="0">
                <a:tc gridSpan="2">
                  <a:txBody>
                    <a:bodyPr/>
                    <a:lstStyle/>
                    <a:p>
                      <a:pPr algn="ctr"/>
                      <a:r>
                        <a:rPr lang="en-US" sz="1200" b="1" dirty="0" smtClean="0">
                          <a:solidFill>
                            <a:schemeClr val="tx1"/>
                          </a:solidFill>
                          <a:latin typeface="Arial Narrow" panose="020B0606020202030204" pitchFamily="34" charset="0"/>
                          <a:ea typeface="Cambria" panose="02040503050406030204" pitchFamily="18" charset="0"/>
                        </a:rPr>
                        <a:t>Numeral Systems</a:t>
                      </a:r>
                      <a:endParaRPr lang="en-US" sz="1200" b="1"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r>
              <a:tr h="273653">
                <a:tc>
                  <a:txBody>
                    <a:bodyPr/>
                    <a:lstStyle/>
                    <a:p>
                      <a:r>
                        <a:rPr lang="en-US" sz="1200" dirty="0" smtClean="0">
                          <a:latin typeface="Arial Narrow" panose="020B0606020202030204" pitchFamily="34" charset="0"/>
                        </a:rPr>
                        <a:t>Binary</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latin typeface="Arial Narrow" panose="020B0606020202030204" pitchFamily="34" charset="0"/>
                        </a:rPr>
                        <a:t>Base</a:t>
                      </a:r>
                      <a:r>
                        <a:rPr lang="en-US" sz="1200" baseline="0" dirty="0" smtClean="0">
                          <a:latin typeface="Arial Narrow" panose="020B0606020202030204" pitchFamily="34" charset="0"/>
                        </a:rPr>
                        <a:t> 2</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smtClean="0">
                          <a:latin typeface="Arial Narrow" panose="020B0606020202030204" pitchFamily="34" charset="0"/>
                        </a:rPr>
                        <a:t>Ternary</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latin typeface="Arial Narrow" panose="020B0606020202030204" pitchFamily="34" charset="0"/>
                        </a:rPr>
                        <a:t>Base</a:t>
                      </a:r>
                      <a:r>
                        <a:rPr lang="en-US" sz="1200" baseline="0" dirty="0" smtClean="0">
                          <a:latin typeface="Arial Narrow" panose="020B0606020202030204" pitchFamily="34" charset="0"/>
                        </a:rPr>
                        <a:t> 3</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smtClean="0">
                          <a:latin typeface="Arial Narrow" panose="020B0606020202030204" pitchFamily="34" charset="0"/>
                        </a:rPr>
                        <a:t>Quaternary</a:t>
                      </a:r>
                      <a:r>
                        <a:rPr lang="en-US" sz="1200" baseline="0" dirty="0" smtClean="0">
                          <a:latin typeface="Arial Narrow" panose="020B0606020202030204" pitchFamily="34" charset="0"/>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latin typeface="Arial Narrow" panose="020B0606020202030204" pitchFamily="34" charset="0"/>
                        </a:rPr>
                        <a:t>Base</a:t>
                      </a:r>
                      <a:r>
                        <a:rPr lang="en-US" sz="1200" baseline="0" dirty="0" smtClean="0">
                          <a:latin typeface="Arial Narrow" panose="020B0606020202030204" pitchFamily="34" charset="0"/>
                        </a:rPr>
                        <a:t> 4</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Quinary</a:t>
                      </a:r>
                      <a:endParaRPr lang="en-US" sz="1200" baseline="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5</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err="1" smtClean="0">
                          <a:latin typeface="Arial Narrow" panose="020B0606020202030204" pitchFamily="34" charset="0"/>
                        </a:rPr>
                        <a:t>Senary</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6</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err="1" smtClean="0">
                          <a:latin typeface="Arial Narrow" panose="020B0606020202030204" pitchFamily="34" charset="0"/>
                        </a:rPr>
                        <a:t>Septenary</a:t>
                      </a:r>
                      <a:r>
                        <a:rPr lang="en-US" sz="1200" dirty="0" smtClean="0">
                          <a:latin typeface="Arial Narrow" panose="020B0606020202030204" pitchFamily="34" charset="0"/>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7</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smtClean="0">
                          <a:latin typeface="Arial Narrow" panose="020B0606020202030204" pitchFamily="34" charset="0"/>
                        </a:rPr>
                        <a:t>Octal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8</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Nonary</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9</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smtClean="0">
                          <a:latin typeface="Arial Narrow" panose="020B0606020202030204" pitchFamily="34" charset="0"/>
                        </a:rPr>
                        <a:t>Decimal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10</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Undenary</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11</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Doudenary</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12</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smtClean="0">
                          <a:latin typeface="Arial Narrow" panose="020B0606020202030204" pitchFamily="34" charset="0"/>
                        </a:rPr>
                        <a:t>Hexadecimal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16</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Sexagesimal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60</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9" name="Text Box 3"/>
          <p:cNvSpPr txBox="1">
            <a:spLocks noChangeArrowheads="1"/>
          </p:cNvSpPr>
          <p:nvPr/>
        </p:nvSpPr>
        <p:spPr bwMode="auto">
          <a:xfrm>
            <a:off x="0" y="158463"/>
            <a:ext cx="2725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dirty="0">
                <a:solidFill>
                  <a:schemeClr val="tx1"/>
                </a:solidFill>
                <a:latin typeface="Arial Narrow" pitchFamily="34" charset="0"/>
                <a:ea typeface="LG스마트체 Regular" panose="020B0600000101010101" pitchFamily="50" charset="-127"/>
                <a:cs typeface="Arial" pitchFamily="34" charset="0"/>
              </a:rPr>
              <a:t>I. </a:t>
            </a:r>
            <a:r>
              <a:rPr lang="en-US" sz="1800" b="1" dirty="0">
                <a:solidFill>
                  <a:schemeClr val="tx1"/>
                </a:solidFill>
                <a:latin typeface="Arial Narrow" panose="020B0606020202030204" pitchFamily="34" charset="0"/>
                <a:ea typeface="Cambria" panose="02040503050406030204" pitchFamily="18" charset="0"/>
              </a:rPr>
              <a:t>Numeral Systems </a:t>
            </a:r>
            <a:r>
              <a:rPr lang="en-US" sz="1800" b="1" dirty="0" smtClean="0">
                <a:solidFill>
                  <a:schemeClr val="tx1"/>
                </a:solidFill>
                <a:latin typeface="Arial Narrow" panose="020B0606020202030204" pitchFamily="34" charset="0"/>
                <a:ea typeface="Cambria" panose="02040503050406030204" pitchFamily="18" charset="0"/>
              </a:rPr>
              <a:t>– Define</a:t>
            </a:r>
            <a:endParaRPr lang="ko-KR" altLang="en-US" sz="1800" b="1" dirty="0">
              <a:solidFill>
                <a:schemeClr val="tx1"/>
              </a:solidFill>
              <a:latin typeface="Arial Narrow" panose="020B0606020202030204" pitchFamily="34" charset="0"/>
              <a:ea typeface="Cambria" panose="02040503050406030204" pitchFamily="18" charset="0"/>
            </a:endParaRPr>
          </a:p>
        </p:txBody>
      </p:sp>
    </p:spTree>
    <p:extLst>
      <p:ext uri="{BB962C8B-B14F-4D97-AF65-F5344CB8AC3E}">
        <p14:creationId xmlns:p14="http://schemas.microsoft.com/office/powerpoint/2010/main" val="347015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4724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dirty="0">
                <a:solidFill>
                  <a:schemeClr val="tx1"/>
                </a:solidFill>
                <a:latin typeface="Arial Narrow" pitchFamily="34" charset="0"/>
                <a:ea typeface="LG스마트체 Regular" panose="020B0600000101010101" pitchFamily="50" charset="-127"/>
                <a:cs typeface="Arial" pitchFamily="34" charset="0"/>
              </a:rPr>
              <a:t>I. </a:t>
            </a:r>
            <a:r>
              <a:rPr lang="en-US" sz="1800" b="1" dirty="0">
                <a:solidFill>
                  <a:schemeClr val="tx1"/>
                </a:solidFill>
                <a:latin typeface="Arial Narrow" panose="020B0606020202030204" pitchFamily="34" charset="0"/>
                <a:ea typeface="Cambria" panose="02040503050406030204" pitchFamily="18" charset="0"/>
              </a:rPr>
              <a:t>Numeral Systems - Common numeral Systems</a:t>
            </a:r>
            <a:endParaRPr lang="ko-KR" altLang="en-US" sz="1800" b="1" dirty="0">
              <a:solidFill>
                <a:schemeClr val="tx1"/>
              </a:solidFill>
              <a:latin typeface="Arial Narrow" panose="020B0606020202030204" pitchFamily="34" charset="0"/>
              <a:ea typeface="Cambria" panose="02040503050406030204" pitchFamily="18" charset="0"/>
            </a:endParaRPr>
          </a:p>
        </p:txBody>
      </p:sp>
      <p:sp>
        <p:nvSpPr>
          <p:cNvPr id="7" name="Rectangle 6"/>
          <p:cNvSpPr/>
          <p:nvPr/>
        </p:nvSpPr>
        <p:spPr>
          <a:xfrm>
            <a:off x="319431" y="928078"/>
            <a:ext cx="8301709" cy="907941"/>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200" dirty="0">
                <a:latin typeface="Arial Narrow" panose="020B0606020202030204" pitchFamily="34" charset="0"/>
              </a:rPr>
              <a:t>The other most common numeral systems are </a:t>
            </a:r>
            <a:r>
              <a:rPr lang="en-US" sz="1200" b="1" dirty="0">
                <a:latin typeface="Arial Narrow" panose="020B0606020202030204" pitchFamily="34" charset="0"/>
              </a:rPr>
              <a:t>binary, decimal, hexadecimal</a:t>
            </a:r>
          </a:p>
          <a:p>
            <a:pPr marL="171450" indent="-171450">
              <a:spcBef>
                <a:spcPts val="600"/>
              </a:spcBef>
              <a:buFont typeface="Wingdings" panose="05000000000000000000" pitchFamily="2" charset="2"/>
              <a:buChar char="Ø"/>
            </a:pPr>
            <a:r>
              <a:rPr lang="en-US" sz="1200" dirty="0">
                <a:latin typeface="Arial Narrow" panose="020B0606020202030204" pitchFamily="34" charset="0"/>
              </a:rPr>
              <a:t>The binary numeral system, or base-2 number system, represents numeric values using two symbols: 0 and 1. More specifically, the usual base-2 system is a positional notation with a radix of 2. Because of its straightforward implementation in digital electronic circuitry using logic gates, the binary system is used internally by almost all modern computers</a:t>
            </a:r>
            <a:r>
              <a:rPr lang="en-US" sz="1200" dirty="0" smtClean="0">
                <a:latin typeface="Arial Narrow" panose="020B0606020202030204" pitchFamily="34" charset="0"/>
              </a:rPr>
              <a:t>.</a:t>
            </a:r>
            <a:endParaRPr lang="en-US" sz="1200" dirty="0">
              <a:latin typeface="Arial Narrow" panose="020B0606020202030204" pitchFamily="34" charset="0"/>
            </a:endParaRPr>
          </a:p>
        </p:txBody>
      </p:sp>
      <p:sp>
        <p:nvSpPr>
          <p:cNvPr id="21" name="Rectangle 20"/>
          <p:cNvSpPr/>
          <p:nvPr/>
        </p:nvSpPr>
        <p:spPr>
          <a:xfrm>
            <a:off x="2993262" y="2144905"/>
            <a:ext cx="3461831" cy="471363"/>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Numeral Systems</a:t>
            </a:r>
            <a:endParaRPr kumimoji="0" lang="en-US" sz="1600" b="1"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2" name="Rectangle 21"/>
          <p:cNvSpPr/>
          <p:nvPr/>
        </p:nvSpPr>
        <p:spPr>
          <a:xfrm>
            <a:off x="1202766" y="3037686"/>
            <a:ext cx="1692613" cy="518808"/>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Binary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(Base 2)</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3" name="Rectangle 22"/>
          <p:cNvSpPr/>
          <p:nvPr/>
        </p:nvSpPr>
        <p:spPr>
          <a:xfrm>
            <a:off x="3877873" y="3037686"/>
            <a:ext cx="1692613" cy="518808"/>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Decimal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(Base 10)</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4" name="Rectangle 23"/>
          <p:cNvSpPr/>
          <p:nvPr/>
        </p:nvSpPr>
        <p:spPr>
          <a:xfrm>
            <a:off x="6407063" y="3037686"/>
            <a:ext cx="1692613" cy="518808"/>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Hexadecimal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(Base 16)</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5" name="Rectangle 24"/>
          <p:cNvSpPr/>
          <p:nvPr/>
        </p:nvSpPr>
        <p:spPr>
          <a:xfrm>
            <a:off x="1202765" y="3713215"/>
            <a:ext cx="1692614" cy="611228"/>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Uses digits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0 &amp; 1</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6" name="Rectangle 25"/>
          <p:cNvSpPr/>
          <p:nvPr/>
        </p:nvSpPr>
        <p:spPr>
          <a:xfrm>
            <a:off x="3877872" y="3713215"/>
            <a:ext cx="1692613" cy="611228"/>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Uses digits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0-9</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7" name="Rectangle 26"/>
          <p:cNvSpPr/>
          <p:nvPr/>
        </p:nvSpPr>
        <p:spPr>
          <a:xfrm>
            <a:off x="6407061" y="3713214"/>
            <a:ext cx="1692613" cy="611229"/>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Uses digits 0-9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Alphabets: A-F (equal 10-15 in decimal)</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8" name="Rectangle 27"/>
          <p:cNvSpPr/>
          <p:nvPr/>
        </p:nvSpPr>
        <p:spPr>
          <a:xfrm>
            <a:off x="1202764" y="4449275"/>
            <a:ext cx="1692613" cy="629428"/>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10011011</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9" name="Rectangle 28"/>
          <p:cNvSpPr/>
          <p:nvPr/>
        </p:nvSpPr>
        <p:spPr>
          <a:xfrm>
            <a:off x="3877871" y="4449275"/>
            <a:ext cx="1692613" cy="629428"/>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5940264</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30" name="Rectangle 29"/>
          <p:cNvSpPr/>
          <p:nvPr/>
        </p:nvSpPr>
        <p:spPr>
          <a:xfrm>
            <a:off x="6407061" y="4449275"/>
            <a:ext cx="1692613" cy="629428"/>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4472C4">
                    <a:lumMod val="50000"/>
                  </a:srgbClr>
                </a:solidFill>
                <a:effectLst/>
                <a:uLnTx/>
                <a:uFillTx/>
                <a:latin typeface="Arial Narrow" panose="020B0606020202030204" pitchFamily="34" charset="0"/>
                <a:ea typeface="Cambria" panose="02040503050406030204" pitchFamily="18" charset="0"/>
              </a:rPr>
              <a:t>5F8BC6E</a:t>
            </a:r>
            <a:endParaRPr kumimoji="0" lang="en-US" sz="12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cxnSp>
        <p:nvCxnSpPr>
          <p:cNvPr id="31" name="Straight Arrow Connector 30"/>
          <p:cNvCxnSpPr>
            <a:stCxn id="21" idx="2"/>
            <a:endCxn id="22" idx="0"/>
          </p:cNvCxnSpPr>
          <p:nvPr/>
        </p:nvCxnSpPr>
        <p:spPr>
          <a:xfrm flipH="1">
            <a:off x="2049073" y="2616268"/>
            <a:ext cx="2675105" cy="421418"/>
          </a:xfrm>
          <a:prstGeom prst="straightConnector1">
            <a:avLst/>
          </a:prstGeom>
          <a:noFill/>
          <a:ln w="12700" cap="flat" cmpd="sng" algn="ctr">
            <a:solidFill>
              <a:sysClr val="windowText" lastClr="000000"/>
            </a:solidFill>
            <a:prstDash val="solid"/>
            <a:miter lim="800000"/>
            <a:tailEnd type="triangle"/>
          </a:ln>
          <a:effectLst/>
        </p:spPr>
      </p:cxnSp>
      <p:cxnSp>
        <p:nvCxnSpPr>
          <p:cNvPr id="32" name="Straight Arrow Connector 31"/>
          <p:cNvCxnSpPr>
            <a:stCxn id="21" idx="2"/>
            <a:endCxn id="24" idx="0"/>
          </p:cNvCxnSpPr>
          <p:nvPr/>
        </p:nvCxnSpPr>
        <p:spPr>
          <a:xfrm>
            <a:off x="4724178" y="2616268"/>
            <a:ext cx="2529192" cy="421418"/>
          </a:xfrm>
          <a:prstGeom prst="straightConnector1">
            <a:avLst/>
          </a:prstGeom>
          <a:noFill/>
          <a:ln w="12700" cap="flat" cmpd="sng" algn="ctr">
            <a:solidFill>
              <a:sysClr val="windowText" lastClr="000000"/>
            </a:solidFill>
            <a:prstDash val="solid"/>
            <a:miter lim="800000"/>
            <a:tailEnd type="triangle"/>
          </a:ln>
          <a:effectLst/>
        </p:spPr>
      </p:cxnSp>
      <p:cxnSp>
        <p:nvCxnSpPr>
          <p:cNvPr id="33" name="Straight Arrow Connector 32"/>
          <p:cNvCxnSpPr>
            <a:stCxn id="21" idx="2"/>
            <a:endCxn id="23" idx="0"/>
          </p:cNvCxnSpPr>
          <p:nvPr/>
        </p:nvCxnSpPr>
        <p:spPr>
          <a:xfrm>
            <a:off x="4724178" y="2616268"/>
            <a:ext cx="2" cy="421418"/>
          </a:xfrm>
          <a:prstGeom prst="straightConnector1">
            <a:avLst/>
          </a:prstGeom>
          <a:noFill/>
          <a:ln w="12700" cap="flat" cmpd="sng" algn="ctr">
            <a:solidFill>
              <a:sysClr val="windowText" lastClr="000000"/>
            </a:solidFill>
            <a:prstDash val="solid"/>
            <a:miter lim="800000"/>
            <a:tailEnd type="triangle"/>
          </a:ln>
          <a:effectLst/>
        </p:spPr>
      </p:cxnSp>
      <p:sp>
        <p:nvSpPr>
          <p:cNvPr id="34" name="Rectangle 33"/>
          <p:cNvSpPr/>
          <p:nvPr/>
        </p:nvSpPr>
        <p:spPr>
          <a:xfrm>
            <a:off x="319431" y="5401420"/>
            <a:ext cx="8301709" cy="800219"/>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A5FC89:  Binary, Decimal, Hexadecimal ?</a:t>
            </a: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845100: </a:t>
            </a:r>
            <a:r>
              <a:rPr lang="en-US" sz="1200" dirty="0">
                <a:latin typeface="Arial Narrow" panose="020B0606020202030204" pitchFamily="34" charset="0"/>
              </a:rPr>
              <a:t>Binary, Decimal, </a:t>
            </a:r>
            <a:r>
              <a:rPr lang="en-US" sz="1200" dirty="0" smtClean="0">
                <a:latin typeface="Arial Narrow" panose="020B0606020202030204" pitchFamily="34" charset="0"/>
              </a:rPr>
              <a:t>Hexadecimal ?</a:t>
            </a:r>
            <a:endParaRPr lang="en-US" sz="1200" dirty="0">
              <a:latin typeface="Arial Narrow" panose="020B0606020202030204" pitchFamily="34" charset="0"/>
            </a:endParaRP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1001011: </a:t>
            </a:r>
            <a:r>
              <a:rPr lang="en-US" sz="1200" dirty="0">
                <a:latin typeface="Arial Narrow" panose="020B0606020202030204" pitchFamily="34" charset="0"/>
              </a:rPr>
              <a:t>Binary, Decimal, </a:t>
            </a:r>
            <a:r>
              <a:rPr lang="en-US" sz="1200" dirty="0" smtClean="0">
                <a:latin typeface="Arial Narrow" panose="020B0606020202030204" pitchFamily="34" charset="0"/>
              </a:rPr>
              <a:t>Hexadecimal ?</a:t>
            </a:r>
            <a:endParaRPr lang="en-US" sz="1200" dirty="0">
              <a:latin typeface="Arial Narrow" panose="020B0606020202030204" pitchFamily="34" charset="0"/>
            </a:endParaRPr>
          </a:p>
        </p:txBody>
      </p:sp>
      <p:sp>
        <p:nvSpPr>
          <p:cNvPr id="1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02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844725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2985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Conversion</a:t>
            </a:r>
            <a:endParaRPr lang="ko-KR" altLang="en-US" sz="2000" b="1" dirty="0">
              <a:solidFill>
                <a:schemeClr val="tx1"/>
              </a:solidFill>
              <a:latin typeface="Arial Narrow" panose="020B0606020202030204" pitchFamily="34" charset="0"/>
              <a:ea typeface="Cambria" panose="02040503050406030204" pitchFamily="18" charset="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40" y="776537"/>
            <a:ext cx="8551178" cy="4811463"/>
          </a:xfrm>
          <a:prstGeom prst="rect">
            <a:avLst/>
          </a:prstGeom>
        </p:spPr>
      </p:pic>
      <p:graphicFrame>
        <p:nvGraphicFramePr>
          <p:cNvPr id="36" name="Diagram 35"/>
          <p:cNvGraphicFramePr/>
          <p:nvPr>
            <p:extLst>
              <p:ext uri="{D42A27DB-BD31-4B8C-83A1-F6EECF244321}">
                <p14:modId xmlns:p14="http://schemas.microsoft.com/office/powerpoint/2010/main" val="989055573"/>
              </p:ext>
            </p:extLst>
          </p:nvPr>
        </p:nvGraphicFramePr>
        <p:xfrm>
          <a:off x="2817075" y="776537"/>
          <a:ext cx="6113643" cy="4438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ction Button: Forward or Next 1">
            <a:hlinkClick r:id="rId8" action="ppaction://hlinksldjump" highlightClick="1"/>
          </p:cNvPr>
          <p:cNvSpPr/>
          <p:nvPr/>
        </p:nvSpPr>
        <p:spPr bwMode="auto">
          <a:xfrm>
            <a:off x="5823284" y="196355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7" name="Action Button: Forward or Next 36">
            <a:hlinkClick r:id="" action="ppaction://hlinkshowjump?jump=nextslide" highlightClick="1"/>
          </p:cNvPr>
          <p:cNvSpPr/>
          <p:nvPr/>
        </p:nvSpPr>
        <p:spPr bwMode="auto">
          <a:xfrm>
            <a:off x="6073541" y="426238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8" name="Action Button: Forward or Next 37">
            <a:hlinkClick r:id="rId9" action="ppaction://hlinksldjump" highlightClick="1"/>
          </p:cNvPr>
          <p:cNvSpPr/>
          <p:nvPr/>
        </p:nvSpPr>
        <p:spPr bwMode="auto">
          <a:xfrm>
            <a:off x="4404872" y="446451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Action Button: Forward or Next 38">
            <a:hlinkClick r:id="rId10" action="ppaction://hlinksldjump" highlightClick="1"/>
          </p:cNvPr>
          <p:cNvSpPr/>
          <p:nvPr/>
        </p:nvSpPr>
        <p:spPr bwMode="auto">
          <a:xfrm>
            <a:off x="7573477" y="446451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03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90827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1192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a:t>
            </a:r>
            <a:r>
              <a:rPr lang="en-US" sz="2000" b="1" dirty="0" smtClean="0">
                <a:solidFill>
                  <a:schemeClr val="tx1"/>
                </a:solidFill>
                <a:latin typeface="Arial Narrow" panose="020B0606020202030204" pitchFamily="34" charset="0"/>
                <a:ea typeface="Cambria" panose="02040503050406030204" pitchFamily="18" charset="0"/>
              </a:rPr>
              <a:t>Conversion - </a:t>
            </a:r>
            <a:r>
              <a:rPr lang="en-US" sz="2000" b="1" dirty="0">
                <a:latin typeface="Arial Narrow" panose="020B0606020202030204" pitchFamily="34" charset="0"/>
              </a:rPr>
              <a:t>Decimal to Binary and Hexadecimal</a:t>
            </a:r>
          </a:p>
          <a:p>
            <a:pPr fontAlgn="base">
              <a:spcBef>
                <a:spcPct val="0"/>
              </a:spcBef>
              <a:spcAft>
                <a:spcPct val="0"/>
              </a:spcAft>
            </a:pPr>
            <a:endParaRPr lang="ko-KR" altLang="en-US" sz="2000" b="1" dirty="0">
              <a:solidFill>
                <a:schemeClr val="tx1"/>
              </a:solidFill>
              <a:latin typeface="Arial Narrow" panose="020B0606020202030204" pitchFamily="34" charset="0"/>
              <a:ea typeface="Cambria" panose="02040503050406030204" pitchFamily="18" charset="0"/>
            </a:endParaRPr>
          </a:p>
        </p:txBody>
      </p:sp>
      <p:sp>
        <p:nvSpPr>
          <p:cNvPr id="5" name="Rectangle 4"/>
          <p:cNvSpPr/>
          <p:nvPr/>
        </p:nvSpPr>
        <p:spPr>
          <a:xfrm>
            <a:off x="4844056" y="2719361"/>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0073" y="2727092"/>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718022" y="1059301"/>
            <a:ext cx="7686675" cy="103551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mj-lt"/>
              <a:buAutoNum type="arabicPeriod"/>
            </a:pPr>
            <a:r>
              <a:rPr lang="en-GB" sz="1200" b="1" kern="0" dirty="0" smtClean="0">
                <a:solidFill>
                  <a:srgbClr val="212529"/>
                </a:solidFill>
                <a:latin typeface="Arial Narrow" panose="020B0606020202030204" pitchFamily="34" charset="0"/>
              </a:rPr>
              <a:t> </a:t>
            </a:r>
            <a:r>
              <a:rPr lang="en-GB" sz="1200" kern="0" dirty="0" smtClean="0">
                <a:solidFill>
                  <a:srgbClr val="212529"/>
                </a:solidFill>
                <a:latin typeface="Arial Narrow" panose="020B0606020202030204" pitchFamily="34" charset="0"/>
              </a:rPr>
              <a:t>Divide the number by 2/16.</a:t>
            </a:r>
            <a:endParaRPr lang="en-GB" sz="1200" b="1" kern="0" dirty="0" smtClean="0">
              <a:solidFill>
                <a:srgbClr val="212529"/>
              </a:solidFill>
              <a:latin typeface="Arial Narrow" panose="020B0606020202030204" pitchFamily="34" charset="0"/>
            </a:endParaRPr>
          </a:p>
          <a:p>
            <a:pPr>
              <a:buFont typeface="+mj-lt"/>
              <a:buAutoNum type="arabicPeriod"/>
            </a:pPr>
            <a:r>
              <a:rPr lang="en-GB" sz="1200" b="1" kern="0" dirty="0" smtClean="0">
                <a:solidFill>
                  <a:srgbClr val="212529"/>
                </a:solidFill>
                <a:latin typeface="Arial Narrow" panose="020B0606020202030204" pitchFamily="34" charset="0"/>
              </a:rPr>
              <a:t> </a:t>
            </a:r>
            <a:r>
              <a:rPr lang="en-GB" sz="1200" kern="0" dirty="0" smtClean="0">
                <a:solidFill>
                  <a:srgbClr val="212529"/>
                </a:solidFill>
                <a:latin typeface="Arial Narrow" panose="020B0606020202030204" pitchFamily="34" charset="0"/>
              </a:rPr>
              <a:t>Get the integer quotient for the next iteration.</a:t>
            </a:r>
            <a:endParaRPr lang="en-GB" sz="1200" b="1" kern="0" dirty="0" smtClean="0">
              <a:solidFill>
                <a:srgbClr val="212529"/>
              </a:solidFill>
              <a:latin typeface="Arial Narrow" panose="020B0606020202030204" pitchFamily="34" charset="0"/>
            </a:endParaRPr>
          </a:p>
          <a:p>
            <a:pPr>
              <a:buFont typeface="+mj-lt"/>
              <a:buAutoNum type="arabicPeriod"/>
            </a:pPr>
            <a:r>
              <a:rPr lang="en-GB" sz="1200" b="1" kern="0" dirty="0" smtClean="0">
                <a:solidFill>
                  <a:srgbClr val="212529"/>
                </a:solidFill>
                <a:latin typeface="Arial Narrow" panose="020B0606020202030204" pitchFamily="34" charset="0"/>
              </a:rPr>
              <a:t> </a:t>
            </a:r>
            <a:r>
              <a:rPr lang="en-GB" sz="1200" kern="0" dirty="0" smtClean="0">
                <a:solidFill>
                  <a:srgbClr val="212529"/>
                </a:solidFill>
                <a:latin typeface="Arial Narrow" panose="020B0606020202030204" pitchFamily="34" charset="0"/>
              </a:rPr>
              <a:t>Get the remainder for the binary/Hexadecimal digit.</a:t>
            </a:r>
            <a:endParaRPr lang="en-GB" sz="1200" b="1" kern="0" dirty="0" smtClean="0">
              <a:solidFill>
                <a:srgbClr val="212529"/>
              </a:solidFill>
              <a:latin typeface="Arial Narrow" panose="020B0606020202030204" pitchFamily="34" charset="0"/>
            </a:endParaRPr>
          </a:p>
          <a:p>
            <a:pPr>
              <a:buFont typeface="+mj-lt"/>
              <a:buAutoNum type="arabicPeriod"/>
            </a:pPr>
            <a:r>
              <a:rPr lang="en-GB" sz="1200" b="1" kern="0" dirty="0" smtClean="0">
                <a:solidFill>
                  <a:srgbClr val="212529"/>
                </a:solidFill>
                <a:latin typeface="Arial Narrow" panose="020B0606020202030204" pitchFamily="34" charset="0"/>
              </a:rPr>
              <a:t> </a:t>
            </a:r>
            <a:r>
              <a:rPr lang="en-GB" sz="1200" kern="0" dirty="0" smtClean="0">
                <a:solidFill>
                  <a:srgbClr val="212529"/>
                </a:solidFill>
                <a:latin typeface="Arial Narrow" panose="020B0606020202030204" pitchFamily="34" charset="0"/>
              </a:rPr>
              <a:t>Repeat the steps until the quotient is equal to 0, </a:t>
            </a:r>
            <a:r>
              <a:rPr lang="en-US" sz="1200" kern="0" dirty="0" smtClean="0">
                <a:latin typeface="Arial Narrow" panose="020B0606020202030204" pitchFamily="34" charset="0"/>
              </a:rPr>
              <a:t>getting remainders from bottom to top</a:t>
            </a:r>
            <a:endParaRPr lang="en-GB" sz="1200" kern="0" dirty="0">
              <a:solidFill>
                <a:srgbClr val="212529"/>
              </a:solidFill>
              <a:latin typeface="Arial Narrow" panose="020B0606020202030204" pitchFamily="34" charset="0"/>
            </a:endParaRPr>
          </a:p>
        </p:txBody>
      </p:sp>
      <p:sp>
        <p:nvSpPr>
          <p:cNvPr id="8" name="Title 13"/>
          <p:cNvSpPr txBox="1">
            <a:spLocks/>
          </p:cNvSpPr>
          <p:nvPr/>
        </p:nvSpPr>
        <p:spPr>
          <a:xfrm>
            <a:off x="313210" y="633397"/>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9" name="Title 13"/>
          <p:cNvSpPr txBox="1">
            <a:spLocks/>
          </p:cNvSpPr>
          <p:nvPr/>
        </p:nvSpPr>
        <p:spPr>
          <a:xfrm>
            <a:off x="313210" y="2289135"/>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10" name="TextBox 9"/>
          <p:cNvSpPr txBox="1"/>
          <p:nvPr/>
        </p:nvSpPr>
        <p:spPr>
          <a:xfrm>
            <a:off x="718021" y="2719361"/>
            <a:ext cx="3560325" cy="307777"/>
          </a:xfrm>
          <a:prstGeom prst="rect">
            <a:avLst/>
          </a:prstGeom>
          <a:noFill/>
        </p:spPr>
        <p:txBody>
          <a:bodyPr wrap="square" rtlCol="0">
            <a:spAutoFit/>
          </a:bodyPr>
          <a:lstStyle/>
          <a:p>
            <a:pPr algn="ctr"/>
            <a:r>
              <a:rPr lang="en-US" sz="1400" b="1" dirty="0" smtClean="0">
                <a:latin typeface="Arial Narrow" panose="020B0606020202030204" pitchFamily="34" charset="0"/>
              </a:rPr>
              <a:t>Decimal to Binary </a:t>
            </a:r>
            <a:endParaRPr lang="en-US" sz="1400" b="1" dirty="0">
              <a:latin typeface="Arial Narrow" panose="020B0606020202030204" pitchFamily="34" charset="0"/>
            </a:endParaRPr>
          </a:p>
        </p:txBody>
      </p:sp>
      <p:sp>
        <p:nvSpPr>
          <p:cNvPr id="11" name="TextBox 10"/>
          <p:cNvSpPr txBox="1"/>
          <p:nvPr/>
        </p:nvSpPr>
        <p:spPr>
          <a:xfrm>
            <a:off x="4844057" y="2731196"/>
            <a:ext cx="3560323" cy="307777"/>
          </a:xfrm>
          <a:prstGeom prst="rect">
            <a:avLst/>
          </a:prstGeom>
          <a:noFill/>
        </p:spPr>
        <p:txBody>
          <a:bodyPr wrap="square" rtlCol="0">
            <a:spAutoFit/>
          </a:bodyPr>
          <a:lstStyle/>
          <a:p>
            <a:pPr algn="ctr"/>
            <a:r>
              <a:rPr lang="en-US" sz="1400" b="1" dirty="0">
                <a:latin typeface="Arial Narrow" panose="020B0606020202030204" pitchFamily="34" charset="0"/>
              </a:rPr>
              <a:t>Decimal to Hexadecimal </a:t>
            </a:r>
          </a:p>
        </p:txBody>
      </p:sp>
      <p:sp>
        <p:nvSpPr>
          <p:cNvPr id="12" name="TextBox 11"/>
          <p:cNvSpPr txBox="1"/>
          <p:nvPr/>
        </p:nvSpPr>
        <p:spPr>
          <a:xfrm>
            <a:off x="5325416" y="4992902"/>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A2F7</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13" name="TextBox 12"/>
          <p:cNvSpPr txBox="1"/>
          <p:nvPr/>
        </p:nvSpPr>
        <p:spPr>
          <a:xfrm>
            <a:off x="1177157" y="4989505"/>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1010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
        <p:nvSpPr>
          <p:cNvPr id="14" name="TextBox 13"/>
          <p:cNvSpPr txBox="1"/>
          <p:nvPr/>
        </p:nvSpPr>
        <p:spPr>
          <a:xfrm>
            <a:off x="5274437" y="3251702"/>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15" name="TextBox 14"/>
          <p:cNvSpPr txBox="1"/>
          <p:nvPr/>
        </p:nvSpPr>
        <p:spPr>
          <a:xfrm>
            <a:off x="1046601" y="3292704"/>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cxnSp>
        <p:nvCxnSpPr>
          <p:cNvPr id="16" name="Straight Connector 15"/>
          <p:cNvCxnSpPr/>
          <p:nvPr/>
        </p:nvCxnSpPr>
        <p:spPr>
          <a:xfrm flipH="1">
            <a:off x="1440301" y="3684567"/>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38777" y="385296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30421" y="3616247"/>
            <a:ext cx="392176" cy="276999"/>
          </a:xfrm>
          <a:prstGeom prst="rect">
            <a:avLst/>
          </a:prstGeom>
          <a:noFill/>
        </p:spPr>
        <p:txBody>
          <a:bodyPr wrap="square" rtlCol="0">
            <a:spAutoFit/>
          </a:bodyPr>
          <a:lstStyle/>
          <a:p>
            <a:r>
              <a:rPr lang="en-US" sz="1200" dirty="0" smtClean="0">
                <a:latin typeface="Arial Narrow" panose="020B0606020202030204" pitchFamily="34" charset="0"/>
              </a:rPr>
              <a:t>10</a:t>
            </a:r>
            <a:endParaRPr lang="en-US" sz="1200" dirty="0">
              <a:latin typeface="Arial Narrow" panose="020B0606020202030204" pitchFamily="34" charset="0"/>
            </a:endParaRPr>
          </a:p>
        </p:txBody>
      </p:sp>
      <p:cxnSp>
        <p:nvCxnSpPr>
          <p:cNvPr id="19" name="Straight Connector 18"/>
          <p:cNvCxnSpPr/>
          <p:nvPr/>
        </p:nvCxnSpPr>
        <p:spPr>
          <a:xfrm flipH="1">
            <a:off x="1752721" y="3850246"/>
            <a:ext cx="254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53737" y="4038009"/>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76115" y="3821659"/>
            <a:ext cx="392176" cy="276999"/>
          </a:xfrm>
          <a:prstGeom prst="rect">
            <a:avLst/>
          </a:prstGeom>
          <a:noFill/>
        </p:spPr>
        <p:txBody>
          <a:bodyPr wrap="square" rtlCol="0">
            <a:spAutoFit/>
          </a:bodyPr>
          <a:lstStyle/>
          <a:p>
            <a:r>
              <a:rPr lang="en-US" sz="1200" dirty="0" smtClean="0">
                <a:latin typeface="Arial Narrow" panose="020B0606020202030204" pitchFamily="34" charset="0"/>
              </a:rPr>
              <a:t>5</a:t>
            </a:r>
            <a:endParaRPr lang="en-US" sz="1200" dirty="0">
              <a:latin typeface="Arial Narrow" panose="020B0606020202030204" pitchFamily="34" charset="0"/>
            </a:endParaRPr>
          </a:p>
        </p:txBody>
      </p:sp>
      <p:cxnSp>
        <p:nvCxnSpPr>
          <p:cNvPr id="22" name="Straight Connector 21"/>
          <p:cNvCxnSpPr/>
          <p:nvPr/>
        </p:nvCxnSpPr>
        <p:spPr>
          <a:xfrm flipH="1">
            <a:off x="2072761" y="4031726"/>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73777" y="4219489"/>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90261" y="4220628"/>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91277" y="4408391"/>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83989" y="3624410"/>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27" name="TextBox 26"/>
          <p:cNvSpPr txBox="1"/>
          <p:nvPr/>
        </p:nvSpPr>
        <p:spPr>
          <a:xfrm>
            <a:off x="1786261" y="3825276"/>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28" name="TextBox 27"/>
          <p:cNvSpPr txBox="1"/>
          <p:nvPr/>
        </p:nvSpPr>
        <p:spPr>
          <a:xfrm>
            <a:off x="2114417" y="3984614"/>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29" name="TextBox 28"/>
          <p:cNvSpPr txBox="1"/>
          <p:nvPr/>
        </p:nvSpPr>
        <p:spPr>
          <a:xfrm>
            <a:off x="2429377" y="4182816"/>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30" name="TextBox 29"/>
          <p:cNvSpPr txBox="1"/>
          <p:nvPr/>
        </p:nvSpPr>
        <p:spPr>
          <a:xfrm>
            <a:off x="1782439" y="3997474"/>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31" name="TextBox 30"/>
          <p:cNvSpPr txBox="1"/>
          <p:nvPr/>
        </p:nvSpPr>
        <p:spPr>
          <a:xfrm>
            <a:off x="2109190" y="4200253"/>
            <a:ext cx="392176" cy="276999"/>
          </a:xfrm>
          <a:prstGeom prst="rect">
            <a:avLst/>
          </a:prstGeom>
          <a:noFill/>
        </p:spPr>
        <p:txBody>
          <a:bodyPr wrap="square" rtlCol="0">
            <a:spAutoFit/>
          </a:bodyPr>
          <a:lstStyle/>
          <a:p>
            <a:r>
              <a:rPr lang="en-US" sz="1200" dirty="0" smtClean="0">
                <a:latin typeface="Arial Narrow" panose="020B0606020202030204" pitchFamily="34" charset="0"/>
              </a:rPr>
              <a:t>1</a:t>
            </a:r>
            <a:endParaRPr lang="en-US" sz="1200" dirty="0">
              <a:latin typeface="Arial Narrow" panose="020B0606020202030204" pitchFamily="34" charset="0"/>
            </a:endParaRPr>
          </a:p>
        </p:txBody>
      </p:sp>
      <p:sp>
        <p:nvSpPr>
          <p:cNvPr id="32" name="TextBox 31"/>
          <p:cNvSpPr txBox="1"/>
          <p:nvPr/>
        </p:nvSpPr>
        <p:spPr>
          <a:xfrm>
            <a:off x="2426837" y="4383578"/>
            <a:ext cx="392176" cy="276999"/>
          </a:xfrm>
          <a:prstGeom prst="rect">
            <a:avLst/>
          </a:prstGeom>
          <a:noFill/>
        </p:spPr>
        <p:txBody>
          <a:bodyPr wrap="square" rtlCol="0">
            <a:spAutoFit/>
          </a:bodyPr>
          <a:lstStyle/>
          <a:p>
            <a:r>
              <a:rPr lang="en-US" sz="1200" dirty="0" smtClean="0">
                <a:latin typeface="Arial Narrow" panose="020B0606020202030204" pitchFamily="34" charset="0"/>
              </a:rPr>
              <a:t>0</a:t>
            </a:r>
            <a:endParaRPr lang="en-US" sz="1200" dirty="0">
              <a:latin typeface="Arial Narrow" panose="020B0606020202030204" pitchFamily="34" charset="0"/>
            </a:endParaRPr>
          </a:p>
        </p:txBody>
      </p:sp>
      <p:sp>
        <p:nvSpPr>
          <p:cNvPr id="33" name="TextBox 32"/>
          <p:cNvSpPr txBox="1"/>
          <p:nvPr/>
        </p:nvSpPr>
        <p:spPr>
          <a:xfrm>
            <a:off x="1177157" y="3841577"/>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0</a:t>
            </a:r>
            <a:endParaRPr lang="en-US" sz="1200" b="1" dirty="0">
              <a:solidFill>
                <a:srgbClr val="FF0000"/>
              </a:solidFill>
              <a:latin typeface="Arial Narrow" panose="020B0606020202030204" pitchFamily="34" charset="0"/>
            </a:endParaRPr>
          </a:p>
        </p:txBody>
      </p:sp>
      <p:sp>
        <p:nvSpPr>
          <p:cNvPr id="34" name="TextBox 33"/>
          <p:cNvSpPr txBox="1"/>
          <p:nvPr/>
        </p:nvSpPr>
        <p:spPr>
          <a:xfrm>
            <a:off x="1475079" y="4044316"/>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1</a:t>
            </a:r>
            <a:endParaRPr lang="en-US" sz="1200" b="1" dirty="0">
              <a:solidFill>
                <a:srgbClr val="FF0000"/>
              </a:solidFill>
              <a:latin typeface="Arial Narrow" panose="020B0606020202030204" pitchFamily="34" charset="0"/>
            </a:endParaRPr>
          </a:p>
        </p:txBody>
      </p:sp>
      <p:sp>
        <p:nvSpPr>
          <p:cNvPr id="37" name="TextBox 36"/>
          <p:cNvSpPr txBox="1"/>
          <p:nvPr/>
        </p:nvSpPr>
        <p:spPr>
          <a:xfrm>
            <a:off x="1794230" y="4222616"/>
            <a:ext cx="392176" cy="276999"/>
          </a:xfrm>
          <a:prstGeom prst="rect">
            <a:avLst/>
          </a:prstGeom>
          <a:noFill/>
        </p:spPr>
        <p:txBody>
          <a:bodyPr wrap="square" rtlCol="0">
            <a:spAutoFit/>
          </a:bodyPr>
          <a:lstStyle/>
          <a:p>
            <a:r>
              <a:rPr lang="en-US" sz="1200" b="1" dirty="0">
                <a:solidFill>
                  <a:srgbClr val="FF0000"/>
                </a:solidFill>
                <a:latin typeface="Arial Narrow" panose="020B0606020202030204" pitchFamily="34" charset="0"/>
              </a:rPr>
              <a:t>0</a:t>
            </a:r>
          </a:p>
        </p:txBody>
      </p:sp>
      <p:sp>
        <p:nvSpPr>
          <p:cNvPr id="38" name="TextBox 37"/>
          <p:cNvSpPr txBox="1"/>
          <p:nvPr/>
        </p:nvSpPr>
        <p:spPr>
          <a:xfrm>
            <a:off x="2102618" y="4378562"/>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1</a:t>
            </a:r>
            <a:endParaRPr lang="en-US" sz="1200" b="1" dirty="0">
              <a:solidFill>
                <a:srgbClr val="FF0000"/>
              </a:solidFill>
              <a:latin typeface="Arial Narrow" panose="020B0606020202030204" pitchFamily="34" charset="0"/>
            </a:endParaRPr>
          </a:p>
        </p:txBody>
      </p:sp>
      <p:cxnSp>
        <p:nvCxnSpPr>
          <p:cNvPr id="39" name="Straight Connector 38"/>
          <p:cNvCxnSpPr/>
          <p:nvPr/>
        </p:nvCxnSpPr>
        <p:spPr>
          <a:xfrm flipH="1">
            <a:off x="5516485" y="3798376"/>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514961" y="3963776"/>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35403" y="3747627"/>
            <a:ext cx="605233" cy="276999"/>
          </a:xfrm>
          <a:prstGeom prst="rect">
            <a:avLst/>
          </a:prstGeom>
          <a:noFill/>
        </p:spPr>
        <p:txBody>
          <a:bodyPr wrap="square" rtlCol="0">
            <a:spAutoFit/>
          </a:bodyPr>
          <a:lstStyle/>
          <a:p>
            <a:r>
              <a:rPr lang="en-US" sz="1200" dirty="0" smtClean="0">
                <a:latin typeface="Arial Narrow" panose="020B0606020202030204" pitchFamily="34" charset="0"/>
              </a:rPr>
              <a:t>41719</a:t>
            </a:r>
            <a:endParaRPr lang="en-US" sz="1200" dirty="0">
              <a:latin typeface="Arial Narrow" panose="020B0606020202030204" pitchFamily="34" charset="0"/>
            </a:endParaRPr>
          </a:p>
        </p:txBody>
      </p:sp>
      <p:sp>
        <p:nvSpPr>
          <p:cNvPr id="42" name="TextBox 41"/>
          <p:cNvSpPr txBox="1"/>
          <p:nvPr/>
        </p:nvSpPr>
        <p:spPr>
          <a:xfrm>
            <a:off x="5192947" y="3948242"/>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7</a:t>
            </a:r>
            <a:endParaRPr lang="en-US" sz="1200" b="1" dirty="0">
              <a:solidFill>
                <a:srgbClr val="FF0000"/>
              </a:solidFill>
              <a:latin typeface="Arial Narrow" panose="020B0606020202030204" pitchFamily="34" charset="0"/>
            </a:endParaRPr>
          </a:p>
        </p:txBody>
      </p:sp>
      <p:cxnSp>
        <p:nvCxnSpPr>
          <p:cNvPr id="43" name="Straight Arrow Connector 42"/>
          <p:cNvCxnSpPr/>
          <p:nvPr/>
        </p:nvCxnSpPr>
        <p:spPr>
          <a:xfrm flipH="1" flipV="1">
            <a:off x="5247816" y="4248142"/>
            <a:ext cx="1429998" cy="637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70609" y="396846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969085" y="413386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426257" y="4136380"/>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424733" y="4301780"/>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879427" y="4301286"/>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877903" y="4466686"/>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1597" y="3738219"/>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51" name="TextBox 50"/>
          <p:cNvSpPr txBox="1"/>
          <p:nvPr/>
        </p:nvSpPr>
        <p:spPr>
          <a:xfrm>
            <a:off x="6020990" y="3913740"/>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52" name="TextBox 51"/>
          <p:cNvSpPr txBox="1"/>
          <p:nvPr/>
        </p:nvSpPr>
        <p:spPr>
          <a:xfrm>
            <a:off x="6486270" y="4075352"/>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53" name="TextBox 52"/>
          <p:cNvSpPr txBox="1"/>
          <p:nvPr/>
        </p:nvSpPr>
        <p:spPr>
          <a:xfrm>
            <a:off x="6947984" y="4242088"/>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54" name="TextBox 53"/>
          <p:cNvSpPr txBox="1"/>
          <p:nvPr/>
        </p:nvSpPr>
        <p:spPr>
          <a:xfrm>
            <a:off x="5514961" y="3912801"/>
            <a:ext cx="521347" cy="276999"/>
          </a:xfrm>
          <a:prstGeom prst="rect">
            <a:avLst/>
          </a:prstGeom>
          <a:noFill/>
        </p:spPr>
        <p:txBody>
          <a:bodyPr wrap="square" rtlCol="0">
            <a:spAutoFit/>
          </a:bodyPr>
          <a:lstStyle/>
          <a:p>
            <a:r>
              <a:rPr lang="en-US" sz="1200" dirty="0" smtClean="0">
                <a:latin typeface="Arial Narrow" panose="020B0606020202030204" pitchFamily="34" charset="0"/>
              </a:rPr>
              <a:t>2607</a:t>
            </a:r>
            <a:endParaRPr lang="en-US" sz="1200" dirty="0">
              <a:latin typeface="Arial Narrow" panose="020B0606020202030204" pitchFamily="34" charset="0"/>
            </a:endParaRPr>
          </a:p>
        </p:txBody>
      </p:sp>
      <p:sp>
        <p:nvSpPr>
          <p:cNvPr id="55" name="TextBox 54"/>
          <p:cNvSpPr txBox="1"/>
          <p:nvPr/>
        </p:nvSpPr>
        <p:spPr>
          <a:xfrm>
            <a:off x="5998281" y="4086742"/>
            <a:ext cx="521347" cy="276999"/>
          </a:xfrm>
          <a:prstGeom prst="rect">
            <a:avLst/>
          </a:prstGeom>
          <a:noFill/>
        </p:spPr>
        <p:txBody>
          <a:bodyPr wrap="square" rtlCol="0">
            <a:spAutoFit/>
          </a:bodyPr>
          <a:lstStyle/>
          <a:p>
            <a:r>
              <a:rPr lang="en-US" sz="1200" dirty="0" smtClean="0">
                <a:latin typeface="Arial Narrow" panose="020B0606020202030204" pitchFamily="34" charset="0"/>
              </a:rPr>
              <a:t>162</a:t>
            </a:r>
            <a:endParaRPr lang="en-US" sz="1200" dirty="0">
              <a:latin typeface="Arial Narrow" panose="020B0606020202030204" pitchFamily="34" charset="0"/>
            </a:endParaRPr>
          </a:p>
        </p:txBody>
      </p:sp>
      <p:sp>
        <p:nvSpPr>
          <p:cNvPr id="56" name="TextBox 55"/>
          <p:cNvSpPr txBox="1"/>
          <p:nvPr/>
        </p:nvSpPr>
        <p:spPr>
          <a:xfrm>
            <a:off x="6482967" y="4258246"/>
            <a:ext cx="521347" cy="276999"/>
          </a:xfrm>
          <a:prstGeom prst="rect">
            <a:avLst/>
          </a:prstGeom>
          <a:noFill/>
        </p:spPr>
        <p:txBody>
          <a:bodyPr wrap="square" rtlCol="0">
            <a:spAutoFit/>
          </a:bodyPr>
          <a:lstStyle/>
          <a:p>
            <a:r>
              <a:rPr lang="en-US" sz="1200" dirty="0" smtClean="0">
                <a:latin typeface="Arial Narrow" panose="020B0606020202030204" pitchFamily="34" charset="0"/>
              </a:rPr>
              <a:t>10</a:t>
            </a:r>
            <a:endParaRPr lang="en-US" sz="1200" dirty="0">
              <a:latin typeface="Arial Narrow" panose="020B0606020202030204" pitchFamily="34" charset="0"/>
            </a:endParaRPr>
          </a:p>
        </p:txBody>
      </p:sp>
      <p:sp>
        <p:nvSpPr>
          <p:cNvPr id="57" name="TextBox 56"/>
          <p:cNvSpPr txBox="1"/>
          <p:nvPr/>
        </p:nvSpPr>
        <p:spPr>
          <a:xfrm>
            <a:off x="7000548" y="4432740"/>
            <a:ext cx="329337" cy="276999"/>
          </a:xfrm>
          <a:prstGeom prst="rect">
            <a:avLst/>
          </a:prstGeom>
          <a:noFill/>
        </p:spPr>
        <p:txBody>
          <a:bodyPr wrap="square" rtlCol="0">
            <a:spAutoFit/>
          </a:bodyPr>
          <a:lstStyle/>
          <a:p>
            <a:r>
              <a:rPr lang="en-US" sz="1200" dirty="0" smtClean="0">
                <a:latin typeface="Arial Narrow" panose="020B0606020202030204" pitchFamily="34" charset="0"/>
              </a:rPr>
              <a:t>0</a:t>
            </a:r>
            <a:endParaRPr lang="en-US" sz="1200" dirty="0">
              <a:latin typeface="Arial Narrow" panose="020B0606020202030204" pitchFamily="34" charset="0"/>
            </a:endParaRPr>
          </a:p>
        </p:txBody>
      </p:sp>
      <p:sp>
        <p:nvSpPr>
          <p:cNvPr id="58" name="TextBox 57"/>
          <p:cNvSpPr txBox="1"/>
          <p:nvPr/>
        </p:nvSpPr>
        <p:spPr>
          <a:xfrm>
            <a:off x="5583618" y="4143541"/>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15</a:t>
            </a:r>
            <a:endParaRPr lang="en-US" sz="1200" b="1" dirty="0">
              <a:solidFill>
                <a:srgbClr val="FF0000"/>
              </a:solidFill>
              <a:latin typeface="Arial Narrow" panose="020B0606020202030204" pitchFamily="34" charset="0"/>
            </a:endParaRPr>
          </a:p>
        </p:txBody>
      </p:sp>
      <p:sp>
        <p:nvSpPr>
          <p:cNvPr id="60" name="TextBox 59"/>
          <p:cNvSpPr txBox="1"/>
          <p:nvPr/>
        </p:nvSpPr>
        <p:spPr>
          <a:xfrm>
            <a:off x="6106230" y="4344822"/>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2</a:t>
            </a:r>
            <a:endParaRPr lang="en-US" sz="1200" b="1" dirty="0">
              <a:solidFill>
                <a:srgbClr val="FF0000"/>
              </a:solidFill>
              <a:latin typeface="Arial Narrow" panose="020B0606020202030204" pitchFamily="34" charset="0"/>
            </a:endParaRPr>
          </a:p>
        </p:txBody>
      </p:sp>
      <p:sp>
        <p:nvSpPr>
          <p:cNvPr id="61" name="TextBox 60"/>
          <p:cNvSpPr txBox="1"/>
          <p:nvPr/>
        </p:nvSpPr>
        <p:spPr>
          <a:xfrm>
            <a:off x="6492067" y="4539145"/>
            <a:ext cx="392176" cy="276999"/>
          </a:xfrm>
          <a:prstGeom prst="rect">
            <a:avLst/>
          </a:prstGeom>
          <a:noFill/>
        </p:spPr>
        <p:txBody>
          <a:bodyPr wrap="square" rtlCol="0">
            <a:spAutoFit/>
          </a:bodyPr>
          <a:lstStyle/>
          <a:p>
            <a:r>
              <a:rPr lang="en-US" sz="1200" b="1" dirty="0" smtClean="0">
                <a:solidFill>
                  <a:srgbClr val="FF0000"/>
                </a:solidFill>
                <a:latin typeface="Arial Narrow" panose="020B0606020202030204" pitchFamily="34" charset="0"/>
              </a:rPr>
              <a:t>10</a:t>
            </a:r>
            <a:endParaRPr lang="en-US" sz="1200" b="1" dirty="0">
              <a:solidFill>
                <a:srgbClr val="FF0000"/>
              </a:solidFill>
              <a:latin typeface="Arial Narrow" panose="020B0606020202030204" pitchFamily="34" charset="0"/>
            </a:endParaRPr>
          </a:p>
        </p:txBody>
      </p:sp>
      <p:cxnSp>
        <p:nvCxnSpPr>
          <p:cNvPr id="62" name="Straight Arrow Connector 61"/>
          <p:cNvCxnSpPr/>
          <p:nvPr/>
        </p:nvCxnSpPr>
        <p:spPr>
          <a:xfrm flipH="1" flipV="1">
            <a:off x="1247683" y="4189080"/>
            <a:ext cx="1020969" cy="51915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Action Button: Home 1">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3"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04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901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a:t>
            </a:r>
            <a:r>
              <a:rPr lang="en-US" sz="2000" b="1" dirty="0" smtClean="0">
                <a:solidFill>
                  <a:schemeClr val="tx1"/>
                </a:solidFill>
                <a:latin typeface="Arial Narrow" panose="020B0606020202030204" pitchFamily="34" charset="0"/>
                <a:ea typeface="Cambria" panose="02040503050406030204" pitchFamily="18" charset="0"/>
              </a:rPr>
              <a:t>Conversion - </a:t>
            </a:r>
            <a:r>
              <a:rPr lang="en-US" sz="2000" b="1" dirty="0">
                <a:solidFill>
                  <a:schemeClr val="tx1"/>
                </a:solidFill>
                <a:latin typeface="Arial Narrow" panose="020B0606020202030204" pitchFamily="34" charset="0"/>
              </a:rPr>
              <a:t>Binary to </a:t>
            </a:r>
            <a:r>
              <a:rPr lang="en-US" sz="2000" b="1" dirty="0" smtClean="0">
                <a:solidFill>
                  <a:schemeClr val="tx1"/>
                </a:solidFill>
                <a:latin typeface="Arial Narrow" panose="020B0606020202030204" pitchFamily="34" charset="0"/>
              </a:rPr>
              <a:t>Decimal</a:t>
            </a:r>
            <a:endParaRPr lang="en-US" sz="2000" b="1" dirty="0">
              <a:solidFill>
                <a:schemeClr val="tx1"/>
              </a:solidFill>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2" y="4909272"/>
            <a:ext cx="7077076"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4" name="TextBox 63">
            <a:extLst>
              <a:ext uri="{FF2B5EF4-FFF2-40B4-BE49-F238E27FC236}">
                <a16:creationId xmlns:a16="http://schemas.microsoft.com/office/drawing/2014/main" xmlns="" id="{384D30F6-78B7-4132-B616-E9CD41BA1568}"/>
              </a:ext>
            </a:extLst>
          </p:cNvPr>
          <p:cNvSpPr txBox="1"/>
          <p:nvPr/>
        </p:nvSpPr>
        <p:spPr>
          <a:xfrm>
            <a:off x="939166" y="524155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65" name="사각형: 둥근 모서리 97">
            <a:extLst>
              <a:ext uri="{FF2B5EF4-FFF2-40B4-BE49-F238E27FC236}">
                <a16:creationId xmlns:a16="http://schemas.microsoft.com/office/drawing/2014/main" xmlns="" id="{9CEA9A66-32B0-4D77-BF85-84215BC68EE9}"/>
              </a:ext>
            </a:extLst>
          </p:cNvPr>
          <p:cNvSpPr/>
          <p:nvPr/>
        </p:nvSpPr>
        <p:spPr>
          <a:xfrm>
            <a:off x="718021" y="3400328"/>
            <a:ext cx="7077077"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6" name="사각형: 둥근 모서리 97">
            <a:extLst>
              <a:ext uri="{FF2B5EF4-FFF2-40B4-BE49-F238E27FC236}">
                <a16:creationId xmlns:a16="http://schemas.microsoft.com/office/drawing/2014/main" xmlns="" id="{9CEA9A66-32B0-4D77-BF85-84215BC68EE9}"/>
              </a:ext>
            </a:extLst>
          </p:cNvPr>
          <p:cNvSpPr/>
          <p:nvPr/>
        </p:nvSpPr>
        <p:spPr>
          <a:xfrm>
            <a:off x="718021" y="3949377"/>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7" name="사각형: 둥근 모서리 97">
            <a:extLst>
              <a:ext uri="{FF2B5EF4-FFF2-40B4-BE49-F238E27FC236}">
                <a16:creationId xmlns:a16="http://schemas.microsoft.com/office/drawing/2014/main" xmlns="" id="{9CEA9A66-32B0-4D77-BF85-84215BC68EE9}"/>
              </a:ext>
            </a:extLst>
          </p:cNvPr>
          <p:cNvSpPr/>
          <p:nvPr/>
        </p:nvSpPr>
        <p:spPr>
          <a:xfrm>
            <a:off x="718022" y="273972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8" name="Subtitle 2"/>
          <p:cNvSpPr txBox="1">
            <a:spLocks/>
          </p:cNvSpPr>
          <p:nvPr/>
        </p:nvSpPr>
        <p:spPr>
          <a:xfrm>
            <a:off x="718022" y="914158"/>
            <a:ext cx="7686675" cy="996675"/>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mj-lt"/>
              <a:buAutoNum type="arabicPeriod"/>
            </a:pPr>
            <a:r>
              <a:rPr lang="en-GB" sz="1200" b="1" kern="0" dirty="0" smtClean="0">
                <a:latin typeface="Arial Narrow" panose="020B0606020202030204" pitchFamily="34" charset="0"/>
              </a:rPr>
              <a:t> </a:t>
            </a:r>
            <a:r>
              <a:rPr lang="en-GB" sz="1200" kern="0" dirty="0" smtClean="0">
                <a:latin typeface="Arial Narrow" panose="020B0606020202030204" pitchFamily="34" charset="0"/>
              </a:rPr>
              <a:t>Write down the powers of 2</a:t>
            </a:r>
            <a:r>
              <a:rPr lang="en-GB" sz="1200" kern="0" dirty="0" smtClean="0">
                <a:solidFill>
                  <a:srgbClr val="212529"/>
                </a:solidFill>
                <a:latin typeface="Arial Narrow" panose="020B0606020202030204" pitchFamily="34" charset="0"/>
              </a:rPr>
              <a:t>.</a:t>
            </a:r>
          </a:p>
          <a:p>
            <a:pPr>
              <a:buFont typeface="+mj-lt"/>
              <a:buAutoNum type="arabicPeriod"/>
            </a:pPr>
            <a:r>
              <a:rPr lang="en-GB" sz="1200" b="1" kern="0" dirty="0" smtClean="0">
                <a:latin typeface="Arial Narrow" panose="020B0606020202030204" pitchFamily="34" charset="0"/>
              </a:rPr>
              <a:t> </a:t>
            </a:r>
            <a:r>
              <a:rPr lang="en-GB" sz="1200" kern="0" dirty="0" smtClean="0">
                <a:latin typeface="Arial Narrow" panose="020B0606020202030204" pitchFamily="34" charset="0"/>
              </a:rPr>
              <a:t>Under each power of two result, write the corresponding bit value</a:t>
            </a:r>
          </a:p>
          <a:p>
            <a:pPr>
              <a:buFont typeface="+mj-lt"/>
              <a:buAutoNum type="arabicPeriod"/>
            </a:pPr>
            <a:r>
              <a:rPr lang="en-GB" sz="1200" b="1" kern="0" dirty="0" smtClean="0">
                <a:latin typeface="Arial Narrow" panose="020B0606020202030204" pitchFamily="34" charset="0"/>
              </a:rPr>
              <a:t> </a:t>
            </a:r>
            <a:r>
              <a:rPr lang="en-GB" sz="1200" kern="0" dirty="0" smtClean="0">
                <a:latin typeface="Arial Narrow" panose="020B0606020202030204" pitchFamily="34" charset="0"/>
              </a:rPr>
              <a:t>Multiply each bit value with the corresponding power of 2 and add the products together</a:t>
            </a:r>
          </a:p>
          <a:p>
            <a:pPr>
              <a:buFont typeface="+mj-lt"/>
              <a:buAutoNum type="arabicPeriod"/>
            </a:pPr>
            <a:r>
              <a:rPr lang="en-GB" sz="1200" b="1" kern="0" dirty="0" smtClean="0">
                <a:latin typeface="Arial Narrow" panose="020B0606020202030204" pitchFamily="34" charset="0"/>
              </a:rPr>
              <a:t> </a:t>
            </a:r>
            <a:r>
              <a:rPr lang="en-GB" sz="1200" kern="0" dirty="0" smtClean="0">
                <a:latin typeface="Arial Narrow" panose="020B0606020202030204" pitchFamily="34" charset="0"/>
              </a:rPr>
              <a:t>The result of the sum is the decimal number</a:t>
            </a:r>
            <a:endParaRPr lang="en-GB" sz="1200" kern="0" dirty="0">
              <a:solidFill>
                <a:srgbClr val="212529"/>
              </a:solidFill>
              <a:latin typeface="Arial Narrow" panose="020B060602020203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6" y="2884916"/>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70" name="TextBox 69">
            <a:extLst>
              <a:ext uri="{FF2B5EF4-FFF2-40B4-BE49-F238E27FC236}">
                <a16:creationId xmlns:a16="http://schemas.microsoft.com/office/drawing/2014/main" xmlns="" id="{384D30F6-78B7-4132-B616-E9CD41BA1568}"/>
              </a:ext>
            </a:extLst>
          </p:cNvPr>
          <p:cNvSpPr txBox="1"/>
          <p:nvPr/>
        </p:nvSpPr>
        <p:spPr>
          <a:xfrm>
            <a:off x="939166" y="3545515"/>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6" y="4320855"/>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73" name="Title 13"/>
          <p:cNvSpPr txBox="1">
            <a:spLocks/>
          </p:cNvSpPr>
          <p:nvPr/>
        </p:nvSpPr>
        <p:spPr>
          <a:xfrm>
            <a:off x="313209" y="2002620"/>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74" name="Title 13"/>
          <p:cNvSpPr txBox="1">
            <a:spLocks/>
          </p:cNvSpPr>
          <p:nvPr/>
        </p:nvSpPr>
        <p:spPr>
          <a:xfrm>
            <a:off x="618009" y="2319649"/>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a:t>
            </a:r>
            <a:r>
              <a:rPr lang="en-US" sz="1200" b="1" baseline="-25000" dirty="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75" name="Table 74"/>
          <p:cNvGraphicFramePr>
            <a:graphicFrameLocks noGrp="1"/>
          </p:cNvGraphicFramePr>
          <p:nvPr>
            <p:extLst>
              <p:ext uri="{D42A27DB-BD31-4B8C-83A1-F6EECF244321}">
                <p14:modId xmlns:p14="http://schemas.microsoft.com/office/powerpoint/2010/main" val="2265036482"/>
              </p:ext>
            </p:extLst>
          </p:nvPr>
        </p:nvGraphicFramePr>
        <p:xfrm>
          <a:off x="3134964" y="3528521"/>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76" name="Straight Arrow Connector 75"/>
          <p:cNvCxnSpPr/>
          <p:nvPr/>
        </p:nvCxnSpPr>
        <p:spPr>
          <a:xfrm>
            <a:off x="4388455" y="4084672"/>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061459" y="4266315"/>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688685" y="4459356"/>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345785" y="4647316"/>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88455" y="3809621"/>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3146" y="3812990"/>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88685" y="3811762"/>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45785" y="3809621"/>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849466" y="3940700"/>
            <a:ext cx="734060" cy="276999"/>
          </a:xfrm>
          <a:prstGeom prst="rect">
            <a:avLst/>
          </a:prstGeom>
          <a:noFill/>
        </p:spPr>
        <p:txBody>
          <a:bodyPr wrap="square" rtlCol="0">
            <a:spAutoFit/>
          </a:bodyPr>
          <a:lstStyle/>
          <a:p>
            <a:r>
              <a:rPr lang="en-GB" sz="1200" dirty="0" smtClean="0">
                <a:latin typeface="Arial Narrow" panose="020B0606020202030204" pitchFamily="34" charset="0"/>
              </a:rPr>
              <a:t>0.2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85" name="TextBox 84"/>
          <p:cNvSpPr txBox="1"/>
          <p:nvPr/>
        </p:nvSpPr>
        <p:spPr>
          <a:xfrm>
            <a:off x="4849465" y="4135550"/>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86" name="TextBox 85"/>
          <p:cNvSpPr txBox="1"/>
          <p:nvPr/>
        </p:nvSpPr>
        <p:spPr>
          <a:xfrm>
            <a:off x="4849465" y="4332058"/>
            <a:ext cx="734061" cy="276999"/>
          </a:xfrm>
          <a:prstGeom prst="rect">
            <a:avLst/>
          </a:prstGeom>
          <a:noFill/>
        </p:spPr>
        <p:txBody>
          <a:bodyPr wrap="square" rtlCol="0">
            <a:spAutoFit/>
          </a:bodyPr>
          <a:lstStyle/>
          <a:p>
            <a:r>
              <a:rPr lang="en-GB" sz="1200" dirty="0" smtClean="0">
                <a:latin typeface="Arial Narrow" panose="020B0606020202030204" pitchFamily="34" charset="0"/>
              </a:rPr>
              <a:t>0.2</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87" name="TextBox 86"/>
          <p:cNvSpPr txBox="1"/>
          <p:nvPr/>
        </p:nvSpPr>
        <p:spPr>
          <a:xfrm>
            <a:off x="4849465" y="4498663"/>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88" name="TextBox 87"/>
          <p:cNvSpPr txBox="1"/>
          <p:nvPr/>
        </p:nvSpPr>
        <p:spPr>
          <a:xfrm>
            <a:off x="3048618" y="5119036"/>
            <a:ext cx="3140684" cy="584775"/>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1010</a:t>
            </a:r>
            <a:r>
              <a:rPr lang="en-US" sz="1200" dirty="0" smtClean="0">
                <a:latin typeface="Arial Narrow" panose="020B0606020202030204" pitchFamily="34" charset="0"/>
              </a:rPr>
              <a:t>)</a:t>
            </a:r>
            <a:r>
              <a:rPr lang="en-US" sz="1200" baseline="-25000" dirty="0">
                <a:latin typeface="Arial Narrow" panose="020B0606020202030204" pitchFamily="34" charset="0"/>
              </a:rPr>
              <a:t>2</a:t>
            </a:r>
            <a:r>
              <a:rPr lang="en-US" sz="1200" dirty="0" smtClean="0">
                <a:latin typeface="Arial Narrow" panose="020B0606020202030204" pitchFamily="34" charset="0"/>
              </a:rPr>
              <a:t>   = </a:t>
            </a:r>
            <a:r>
              <a:rPr lang="en-US" sz="1200" dirty="0">
                <a:latin typeface="Arial Narrow" panose="020B0606020202030204" pitchFamily="34" charset="0"/>
              </a:rPr>
              <a:t>(</a:t>
            </a:r>
            <a:r>
              <a:rPr lang="en-GB" sz="1200" dirty="0">
                <a:latin typeface="Arial Narrow" panose="020B0606020202030204" pitchFamily="34" charset="0"/>
              </a:rPr>
              <a:t>1.2</a:t>
            </a:r>
            <a:r>
              <a:rPr lang="en-GB" sz="1200" baseline="30000" dirty="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0.2</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1.2</a:t>
            </a:r>
            <a:r>
              <a:rPr lang="en-GB" sz="1200" baseline="30000" dirty="0">
                <a:latin typeface="Arial Narrow" panose="020B0606020202030204" pitchFamily="34" charset="0"/>
              </a:rPr>
              <a:t>1</a:t>
            </a:r>
            <a:r>
              <a:rPr lang="en-GB" sz="1200" dirty="0">
                <a:latin typeface="Arial Narrow" panose="020B0606020202030204" pitchFamily="34" charset="0"/>
              </a:rPr>
              <a:t> + 0.2</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US" sz="1200" baseline="-25000" dirty="0" smtClean="0">
                <a:latin typeface="Arial Narrow" panose="020B0606020202030204" pitchFamily="34" charset="0"/>
              </a:rPr>
              <a:t>                    </a:t>
            </a:r>
            <a:r>
              <a:rPr lang="en-US" sz="1200" dirty="0" smtClean="0">
                <a:latin typeface="Arial Narrow" panose="020B0606020202030204" pitchFamily="34" charset="0"/>
              </a:rPr>
              <a:t> = </a:t>
            </a:r>
            <a:r>
              <a:rPr lang="en-US" sz="1200" dirty="0">
                <a:latin typeface="Arial Narrow" panose="020B0606020202030204" pitchFamily="34" charset="0"/>
              </a:rPr>
              <a:t>(</a:t>
            </a:r>
            <a:r>
              <a:rPr lang="en-US" sz="1200" b="1" dirty="0">
                <a:latin typeface="Arial Narrow" panose="020B0606020202030204" pitchFamily="34" charset="0"/>
              </a:rPr>
              <a:t>10</a:t>
            </a:r>
            <a:r>
              <a:rPr lang="en-US" sz="1200" dirty="0">
                <a:latin typeface="Arial Narrow" panose="020B0606020202030204" pitchFamily="34" charset="0"/>
              </a:rPr>
              <a:t>)</a:t>
            </a:r>
            <a:r>
              <a:rPr lang="en-US" sz="1200" baseline="-25000" dirty="0">
                <a:latin typeface="Arial Narrow" panose="020B0606020202030204" pitchFamily="34" charset="0"/>
              </a:rPr>
              <a:t>10</a:t>
            </a:r>
          </a:p>
          <a:p>
            <a:endParaRPr lang="en-GB" sz="1200" baseline="30000" dirty="0" smtClean="0">
              <a:latin typeface="Arial Narrow" panose="020B0606020202030204" pitchFamily="34" charset="0"/>
            </a:endParaRPr>
          </a:p>
        </p:txBody>
      </p:sp>
      <p:sp>
        <p:nvSpPr>
          <p:cNvPr id="89" name="TextBox 88"/>
          <p:cNvSpPr txBox="1"/>
          <p:nvPr/>
        </p:nvSpPr>
        <p:spPr>
          <a:xfrm>
            <a:off x="3117945" y="2926069"/>
            <a:ext cx="1899062" cy="276999"/>
          </a:xfrm>
          <a:prstGeom prst="rect">
            <a:avLst/>
          </a:prstGeom>
          <a:noFill/>
        </p:spPr>
        <p:txBody>
          <a:bodyPr wrap="square" rtlCol="0">
            <a:spAutoFit/>
          </a:bodyPr>
          <a:lstStyle/>
          <a:p>
            <a:r>
              <a:rPr lang="en-GB" sz="1200" dirty="0" smtClean="0">
                <a:latin typeface="Arial Narrow" panose="020B0606020202030204" pitchFamily="34" charset="0"/>
              </a:rPr>
              <a:t>   2</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90" name="Action Button: Home 8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1"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05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654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a:t>
            </a:r>
            <a:r>
              <a:rPr lang="en-US" sz="2000" b="1" dirty="0" smtClean="0">
                <a:solidFill>
                  <a:schemeClr val="tx1"/>
                </a:solidFill>
                <a:latin typeface="Arial Narrow" panose="020B0606020202030204" pitchFamily="34" charset="0"/>
                <a:ea typeface="Cambria" panose="02040503050406030204" pitchFamily="18" charset="0"/>
              </a:rPr>
              <a:t>Conversion - </a:t>
            </a:r>
            <a:r>
              <a:rPr lang="en-US" sz="2000" b="1" dirty="0">
                <a:latin typeface="Arial Narrow" panose="020B0606020202030204" pitchFamily="34" charset="0"/>
              </a:rPr>
              <a:t>Hexadecimal to Decimal</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718022" y="4757342"/>
            <a:ext cx="7105214"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1" name="TextBox 30">
            <a:extLst>
              <a:ext uri="{FF2B5EF4-FFF2-40B4-BE49-F238E27FC236}">
                <a16:creationId xmlns:a16="http://schemas.microsoft.com/office/drawing/2014/main" xmlns="" id="{384D30F6-78B7-4132-B616-E9CD41BA1568}"/>
              </a:ext>
            </a:extLst>
          </p:cNvPr>
          <p:cNvSpPr txBox="1"/>
          <p:nvPr/>
        </p:nvSpPr>
        <p:spPr>
          <a:xfrm>
            <a:off x="967304" y="508962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32" name="사각형: 둥근 모서리 97">
            <a:extLst>
              <a:ext uri="{FF2B5EF4-FFF2-40B4-BE49-F238E27FC236}">
                <a16:creationId xmlns:a16="http://schemas.microsoft.com/office/drawing/2014/main" xmlns="" id="{9CEA9A66-32B0-4D77-BF85-84215BC68EE9}"/>
              </a:ext>
            </a:extLst>
          </p:cNvPr>
          <p:cNvSpPr/>
          <p:nvPr/>
        </p:nvSpPr>
        <p:spPr>
          <a:xfrm>
            <a:off x="718023" y="3321860"/>
            <a:ext cx="7077076"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3" name="사각형: 둥근 모서리 97">
            <a:extLst>
              <a:ext uri="{FF2B5EF4-FFF2-40B4-BE49-F238E27FC236}">
                <a16:creationId xmlns:a16="http://schemas.microsoft.com/office/drawing/2014/main" xmlns="" id="{9CEA9A66-32B0-4D77-BF85-84215BC68EE9}"/>
              </a:ext>
            </a:extLst>
          </p:cNvPr>
          <p:cNvSpPr/>
          <p:nvPr/>
        </p:nvSpPr>
        <p:spPr>
          <a:xfrm>
            <a:off x="718022" y="3870909"/>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4" name="사각형: 둥근 모서리 97">
            <a:extLst>
              <a:ext uri="{FF2B5EF4-FFF2-40B4-BE49-F238E27FC236}">
                <a16:creationId xmlns:a16="http://schemas.microsoft.com/office/drawing/2014/main" xmlns="" id="{9CEA9A66-32B0-4D77-BF85-84215BC68EE9}"/>
              </a:ext>
            </a:extLst>
          </p:cNvPr>
          <p:cNvSpPr/>
          <p:nvPr/>
        </p:nvSpPr>
        <p:spPr>
          <a:xfrm>
            <a:off x="718023" y="2661260"/>
            <a:ext cx="7077076"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5" name="Subtitle 2"/>
          <p:cNvSpPr txBox="1">
            <a:spLocks/>
          </p:cNvSpPr>
          <p:nvPr/>
        </p:nvSpPr>
        <p:spPr>
          <a:xfrm>
            <a:off x="718022" y="914158"/>
            <a:ext cx="7686675" cy="99308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mj-lt"/>
              <a:buAutoNum type="arabicPeriod"/>
            </a:pPr>
            <a:r>
              <a:rPr lang="en-GB" sz="1200" kern="0" dirty="0">
                <a:solidFill>
                  <a:srgbClr val="212529"/>
                </a:solidFill>
                <a:latin typeface="Arial Narrow" panose="020B0606020202030204" pitchFamily="34" charset="0"/>
              </a:rPr>
              <a:t>Write </a:t>
            </a:r>
            <a:r>
              <a:rPr lang="en-GB" sz="1200" kern="0" dirty="0">
                <a:solidFill>
                  <a:srgbClr val="212529"/>
                </a:solidFill>
                <a:latin typeface="Arial Narrow" panose="020B0606020202030204" pitchFamily="34" charset="0"/>
              </a:rPr>
              <a:t>down the powers of 16.</a:t>
            </a:r>
          </a:p>
          <a:p>
            <a:pPr>
              <a:buFont typeface="+mj-lt"/>
              <a:buAutoNum type="arabicPeriod"/>
            </a:pPr>
            <a:r>
              <a:rPr lang="en-GB" sz="1200" kern="0" dirty="0">
                <a:solidFill>
                  <a:srgbClr val="212529"/>
                </a:solidFill>
                <a:latin typeface="Arial Narrow" panose="020B0606020202030204" pitchFamily="34" charset="0"/>
              </a:rPr>
              <a:t>Under </a:t>
            </a:r>
            <a:r>
              <a:rPr lang="en-GB" sz="1200" kern="0" dirty="0">
                <a:solidFill>
                  <a:srgbClr val="212529"/>
                </a:solidFill>
                <a:latin typeface="Arial Narrow" panose="020B0606020202030204" pitchFamily="34" charset="0"/>
              </a:rPr>
              <a:t>each power of 16 result, write the corresponding bit value</a:t>
            </a:r>
          </a:p>
          <a:p>
            <a:pPr>
              <a:buFont typeface="+mj-lt"/>
              <a:buAutoNum type="arabicPeriod"/>
            </a:pPr>
            <a:r>
              <a:rPr lang="en-GB" sz="1200" kern="0" dirty="0">
                <a:solidFill>
                  <a:srgbClr val="212529"/>
                </a:solidFill>
                <a:latin typeface="Arial Narrow" panose="020B0606020202030204" pitchFamily="34" charset="0"/>
              </a:rPr>
              <a:t>Multiply </a:t>
            </a:r>
            <a:r>
              <a:rPr lang="en-GB" sz="1200" kern="0" dirty="0">
                <a:solidFill>
                  <a:srgbClr val="212529"/>
                </a:solidFill>
                <a:latin typeface="Arial Narrow" panose="020B0606020202030204" pitchFamily="34" charset="0"/>
              </a:rPr>
              <a:t>each value with the corresponding power of 16 and add the products together</a:t>
            </a:r>
          </a:p>
          <a:p>
            <a:pPr>
              <a:buFont typeface="+mj-lt"/>
              <a:buAutoNum type="arabicPeriod"/>
            </a:pPr>
            <a:r>
              <a:rPr lang="en-GB" sz="1200" kern="0" dirty="0">
                <a:solidFill>
                  <a:srgbClr val="212529"/>
                </a:solidFill>
                <a:latin typeface="Arial Narrow" panose="020B0606020202030204" pitchFamily="34" charset="0"/>
              </a:rPr>
              <a:t>The </a:t>
            </a:r>
            <a:r>
              <a:rPr lang="en-GB" sz="1200" kern="0" dirty="0">
                <a:solidFill>
                  <a:srgbClr val="212529"/>
                </a:solidFill>
                <a:latin typeface="Arial Narrow" panose="020B0606020202030204" pitchFamily="34" charset="0"/>
              </a:rPr>
              <a:t>result of the sum is the decimal number</a:t>
            </a: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39167" y="2806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84D30F6-78B7-4132-B616-E9CD41BA1568}"/>
              </a:ext>
            </a:extLst>
          </p:cNvPr>
          <p:cNvSpPr txBox="1"/>
          <p:nvPr/>
        </p:nvSpPr>
        <p:spPr>
          <a:xfrm>
            <a:off x="939167" y="3467047"/>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39167" y="4242387"/>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197059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41" name="Title 13"/>
          <p:cNvSpPr txBox="1">
            <a:spLocks/>
          </p:cNvSpPr>
          <p:nvPr/>
        </p:nvSpPr>
        <p:spPr>
          <a:xfrm>
            <a:off x="689884" y="2251197"/>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(A2F7)</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b="1" dirty="0" smtClean="0">
                <a:latin typeface="Arial Narrow" panose="020B0606020202030204" pitchFamily="34" charset="0"/>
              </a:rPr>
              <a:t>= (?)</a:t>
            </a:r>
            <a:r>
              <a:rPr lang="en-US" sz="1200" baseline="-25000" dirty="0" smtClean="0">
                <a:latin typeface="Arial Narrow" panose="020B0606020202030204" pitchFamily="34" charset="0"/>
              </a:rPr>
              <a:t>10</a:t>
            </a:r>
            <a:endParaRPr lang="en-US" sz="1200" baseline="-25000" dirty="0">
              <a:latin typeface="Arial Narrow" panose="020B0606020202030204"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1520424718"/>
              </p:ext>
            </p:extLst>
          </p:nvPr>
        </p:nvGraphicFramePr>
        <p:xfrm>
          <a:off x="3134965" y="3450053"/>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A</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2</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F</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7</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43" name="Straight Arrow Connector 42"/>
          <p:cNvCxnSpPr/>
          <p:nvPr/>
        </p:nvCxnSpPr>
        <p:spPr>
          <a:xfrm>
            <a:off x="4388456" y="4006204"/>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061460" y="4187847"/>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688686" y="4380888"/>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45786" y="4568848"/>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88456" y="3731153"/>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53147" y="3734522"/>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88686" y="3733294"/>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45786" y="3731153"/>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49467" y="3862232"/>
            <a:ext cx="734060" cy="276999"/>
          </a:xfrm>
          <a:prstGeom prst="rect">
            <a:avLst/>
          </a:prstGeom>
          <a:noFill/>
        </p:spPr>
        <p:txBody>
          <a:bodyPr wrap="square" rtlCol="0">
            <a:spAutoFit/>
          </a:bodyPr>
          <a:lstStyle/>
          <a:p>
            <a:r>
              <a:rPr lang="en-GB" sz="1200" dirty="0">
                <a:latin typeface="Arial Narrow" panose="020B0606020202030204" pitchFamily="34" charset="0"/>
              </a:rPr>
              <a:t>7</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52" name="TextBox 51"/>
          <p:cNvSpPr txBox="1"/>
          <p:nvPr/>
        </p:nvSpPr>
        <p:spPr>
          <a:xfrm>
            <a:off x="4849466" y="4057082"/>
            <a:ext cx="734061" cy="276999"/>
          </a:xfrm>
          <a:prstGeom prst="rect">
            <a:avLst/>
          </a:prstGeom>
          <a:noFill/>
        </p:spPr>
        <p:txBody>
          <a:bodyPr wrap="square" rtlCol="0">
            <a:spAutoFit/>
          </a:bodyPr>
          <a:lstStyle/>
          <a:p>
            <a:r>
              <a:rPr lang="en-GB" sz="1200" dirty="0">
                <a:latin typeface="Arial Narrow" panose="020B0606020202030204" pitchFamily="34" charset="0"/>
              </a:rPr>
              <a:t>F</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53" name="TextBox 52"/>
          <p:cNvSpPr txBox="1"/>
          <p:nvPr/>
        </p:nvSpPr>
        <p:spPr>
          <a:xfrm>
            <a:off x="4849466" y="4253590"/>
            <a:ext cx="734061" cy="276999"/>
          </a:xfrm>
          <a:prstGeom prst="rect">
            <a:avLst/>
          </a:prstGeom>
          <a:noFill/>
        </p:spPr>
        <p:txBody>
          <a:bodyPr wrap="square" rtlCol="0">
            <a:spAutoFit/>
          </a:bodyPr>
          <a:lstStyle/>
          <a:p>
            <a:r>
              <a:rPr lang="en-GB" sz="1200" dirty="0">
                <a:latin typeface="Arial Narrow" panose="020B0606020202030204" pitchFamily="34" charset="0"/>
              </a:rPr>
              <a:t>2</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54" name="TextBox 53"/>
          <p:cNvSpPr txBox="1"/>
          <p:nvPr/>
        </p:nvSpPr>
        <p:spPr>
          <a:xfrm>
            <a:off x="4849466" y="4420195"/>
            <a:ext cx="734061" cy="276999"/>
          </a:xfrm>
          <a:prstGeom prst="rect">
            <a:avLst/>
          </a:prstGeom>
          <a:noFill/>
        </p:spPr>
        <p:txBody>
          <a:bodyPr wrap="square" rtlCol="0">
            <a:spAutoFit/>
          </a:bodyPr>
          <a:lstStyle/>
          <a:p>
            <a:r>
              <a:rPr lang="en-GB" sz="1200" dirty="0">
                <a:latin typeface="Arial Narrow" panose="020B0606020202030204" pitchFamily="34" charset="0"/>
              </a:rPr>
              <a:t>A</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55" name="TextBox 54"/>
          <p:cNvSpPr txBox="1"/>
          <p:nvPr/>
        </p:nvSpPr>
        <p:spPr>
          <a:xfrm>
            <a:off x="2685130" y="4895840"/>
            <a:ext cx="3140684" cy="769441"/>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A2F7</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a:t>
            </a:r>
            <a:r>
              <a:rPr lang="en-GB" sz="1200" dirty="0" smtClean="0">
                <a:latin typeface="Arial Narrow" panose="020B0606020202030204" pitchFamily="34" charset="0"/>
              </a:rPr>
              <a:t>A.16</a:t>
            </a:r>
            <a:r>
              <a:rPr lang="en-GB" sz="1200" baseline="30000" dirty="0">
                <a:latin typeface="Arial Narrow" panose="020B0606020202030204" pitchFamily="34" charset="0"/>
              </a:rPr>
              <a:t>3</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2.16</a:t>
            </a:r>
            <a:r>
              <a:rPr lang="en-GB" sz="1200" baseline="30000" dirty="0">
                <a:latin typeface="Arial Narrow" panose="020B0606020202030204" pitchFamily="34" charset="0"/>
              </a:rPr>
              <a:t>2</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F.16</a:t>
            </a:r>
            <a:r>
              <a:rPr lang="en-GB" sz="1200" baseline="30000" dirty="0">
                <a:latin typeface="Arial Narrow" panose="020B0606020202030204" pitchFamily="34" charset="0"/>
              </a:rPr>
              <a:t>1</a:t>
            </a:r>
            <a:r>
              <a:rPr lang="en-GB" sz="1200" dirty="0" smtClean="0">
                <a:latin typeface="Arial Narrow" panose="020B0606020202030204" pitchFamily="34" charset="0"/>
              </a:rPr>
              <a:t> + 7.16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dirty="0" smtClean="0">
                <a:latin typeface="Arial Narrow" panose="020B0606020202030204" pitchFamily="34" charset="0"/>
              </a:rPr>
              <a:t>              = </a:t>
            </a:r>
            <a:r>
              <a:rPr lang="en-US" sz="1200" dirty="0" smtClean="0">
                <a:latin typeface="Arial Narrow" panose="020B0606020202030204" pitchFamily="34" charset="0"/>
              </a:rPr>
              <a:t>(</a:t>
            </a:r>
            <a:r>
              <a:rPr lang="en-GB" sz="1200" dirty="0" smtClean="0">
                <a:latin typeface="Arial Narrow" panose="020B0606020202030204" pitchFamily="34" charset="0"/>
              </a:rPr>
              <a:t>10.16</a:t>
            </a:r>
            <a:r>
              <a:rPr lang="en-GB" sz="1200" baseline="30000" dirty="0" smtClean="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2.16</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smtClean="0">
                <a:latin typeface="Arial Narrow" panose="020B0606020202030204" pitchFamily="34" charset="0"/>
              </a:rPr>
              <a:t>15.16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a:t>
            </a:r>
            <a:r>
              <a:rPr lang="en-GB" sz="1200" dirty="0">
                <a:latin typeface="Arial Narrow" panose="020B0606020202030204" pitchFamily="34" charset="0"/>
              </a:rPr>
              <a:t>+ 7.16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baseline="-25000" dirty="0" smtClean="0">
                <a:latin typeface="Arial Narrow" panose="020B0606020202030204" pitchFamily="34" charset="0"/>
              </a:rPr>
              <a:t>                     </a:t>
            </a:r>
            <a:r>
              <a:rPr lang="en-GB" sz="1200" dirty="0" smtClean="0">
                <a:latin typeface="Arial Narrow" panose="020B0606020202030204" pitchFamily="34" charset="0"/>
              </a:rPr>
              <a:t>= </a:t>
            </a:r>
            <a:r>
              <a:rPr lang="en-US" sz="1200" dirty="0" smtClean="0">
                <a:latin typeface="Arial Narrow" panose="020B0606020202030204" pitchFamily="34" charset="0"/>
              </a:rPr>
              <a:t>(</a:t>
            </a:r>
            <a:r>
              <a:rPr lang="en-GB" sz="1200" b="1" dirty="0" smtClean="0">
                <a:latin typeface="Arial Narrow" panose="020B0606020202030204" pitchFamily="34" charset="0"/>
              </a:rPr>
              <a:t>41719</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endParaRPr lang="en-US" sz="1200" baseline="-25000" dirty="0">
              <a:latin typeface="Arial Narrow" panose="020B0606020202030204" pitchFamily="34" charset="0"/>
            </a:endParaRPr>
          </a:p>
          <a:p>
            <a:endParaRPr lang="en-GB" sz="1200" baseline="30000" dirty="0" smtClean="0">
              <a:latin typeface="Arial Narrow" panose="020B0606020202030204" pitchFamily="34" charset="0"/>
            </a:endParaRPr>
          </a:p>
        </p:txBody>
      </p:sp>
      <p:sp>
        <p:nvSpPr>
          <p:cNvPr id="56" name="TextBox 55"/>
          <p:cNvSpPr txBox="1"/>
          <p:nvPr/>
        </p:nvSpPr>
        <p:spPr>
          <a:xfrm>
            <a:off x="3117946" y="2847601"/>
            <a:ext cx="1515288" cy="276999"/>
          </a:xfrm>
          <a:prstGeom prst="rect">
            <a:avLst/>
          </a:prstGeom>
          <a:noFill/>
        </p:spPr>
        <p:txBody>
          <a:bodyPr wrap="square" rtlCol="0">
            <a:spAutoFit/>
          </a:bodyPr>
          <a:lstStyle/>
          <a:p>
            <a:r>
              <a:rPr lang="en-GB" sz="1200" dirty="0" smtClean="0">
                <a:latin typeface="Arial Narrow" panose="020B0606020202030204" pitchFamily="34" charset="0"/>
              </a:rPr>
              <a:t>16</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57" name="Action Button: Home 56">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06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1914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a:t>
            </a:r>
            <a:r>
              <a:rPr lang="en-US" sz="2000" b="1" dirty="0" smtClean="0">
                <a:solidFill>
                  <a:schemeClr val="tx1"/>
                </a:solidFill>
                <a:latin typeface="Arial Narrow" panose="020B0606020202030204" pitchFamily="34" charset="0"/>
                <a:ea typeface="Cambria" panose="02040503050406030204" pitchFamily="18" charset="0"/>
              </a:rPr>
              <a:t>Conversion - </a:t>
            </a:r>
            <a:r>
              <a:rPr lang="en-US" sz="2000" b="1" dirty="0">
                <a:latin typeface="Arial Narrow" panose="020B0606020202030204" pitchFamily="34" charset="0"/>
              </a:rPr>
              <a:t>Binary to </a:t>
            </a:r>
            <a:r>
              <a:rPr lang="en-US" sz="2000" b="1" dirty="0" smtClean="0">
                <a:latin typeface="Arial Narrow" panose="020B0606020202030204" pitchFamily="34" charset="0"/>
              </a:rPr>
              <a:t>Hexadecimal</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39" name="Subtitle 2"/>
          <p:cNvSpPr txBox="1">
            <a:spLocks/>
          </p:cNvSpPr>
          <p:nvPr/>
        </p:nvSpPr>
        <p:spPr>
          <a:xfrm>
            <a:off x="718022" y="914157"/>
            <a:ext cx="7686675" cy="1401909"/>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mj-lt"/>
              <a:buAutoNum type="arabicPeriod"/>
            </a:pPr>
            <a:r>
              <a:rPr lang="en-US" sz="1200" kern="0" dirty="0" smtClean="0">
                <a:latin typeface="Arial Narrow" panose="020B0606020202030204" pitchFamily="34" charset="0"/>
              </a:rPr>
              <a:t>Write </a:t>
            </a:r>
            <a:r>
              <a:rPr lang="en-US" sz="1200" kern="0" dirty="0">
                <a:latin typeface="Arial Narrow" panose="020B0606020202030204" pitchFamily="34" charset="0"/>
              </a:rPr>
              <a:t>down the binary number and group the digits (0’s and 1’s) in sets of four. </a:t>
            </a:r>
            <a:r>
              <a:rPr lang="en-US" sz="1200" kern="0" dirty="0">
                <a:latin typeface="Arial Narrow" panose="020B0606020202030204" pitchFamily="34" charset="0"/>
              </a:rPr>
              <a:t>Start doing this from the right. If the leftmost group doesn’t have enough digits to make up a set of four, add extra 0’s to make a group.</a:t>
            </a:r>
          </a:p>
          <a:p>
            <a:pPr latinLnBrk="0">
              <a:buFont typeface="+mj-lt"/>
              <a:buAutoNum type="arabicPeriod"/>
            </a:pPr>
            <a:r>
              <a:rPr lang="en-US" sz="1200" kern="0" dirty="0" smtClean="0">
                <a:latin typeface="Arial Narrow" panose="020B0606020202030204" pitchFamily="34" charset="0"/>
              </a:rPr>
              <a:t>Write </a:t>
            </a:r>
            <a:r>
              <a:rPr lang="en-US" sz="1200" kern="0" dirty="0">
                <a:latin typeface="Arial Narrow" panose="020B0606020202030204" pitchFamily="34" charset="0"/>
              </a:rPr>
              <a:t>8, 4, 2 and 1 below each group. </a:t>
            </a:r>
            <a:r>
              <a:rPr lang="en-US" sz="1200" kern="0" dirty="0">
                <a:latin typeface="Arial Narrow" panose="020B0606020202030204" pitchFamily="34" charset="0"/>
              </a:rPr>
              <a:t>These are the weights of the positions or place holders in the number (23, 22, 21 and 20).</a:t>
            </a:r>
          </a:p>
          <a:p>
            <a:pPr>
              <a:buFont typeface="+mj-lt"/>
              <a:buAutoNum type="arabicPeriod"/>
            </a:pPr>
            <a:r>
              <a:rPr lang="en-US" sz="1200" kern="0" dirty="0" smtClean="0">
                <a:latin typeface="Arial Narrow" panose="020B0606020202030204" pitchFamily="34" charset="0"/>
              </a:rPr>
              <a:t>Every </a:t>
            </a:r>
            <a:r>
              <a:rPr lang="en-US" sz="1200" kern="0" dirty="0">
                <a:latin typeface="Arial Narrow" panose="020B0606020202030204" pitchFamily="34" charset="0"/>
              </a:rPr>
              <a:t>group of four in binary will give you one digit in hexadecimal. </a:t>
            </a:r>
            <a:r>
              <a:rPr lang="en-US" sz="1200" kern="0" dirty="0">
                <a:latin typeface="Arial Narrow" panose="020B0606020202030204" pitchFamily="34" charset="0"/>
              </a:rPr>
              <a:t>Multiply the 8, 4, 2 and 1’s by the digit above. </a:t>
            </a:r>
          </a:p>
          <a:p>
            <a:pPr>
              <a:buFont typeface="+mj-lt"/>
              <a:buAutoNum type="arabicPeriod"/>
            </a:pPr>
            <a:r>
              <a:rPr lang="en-US" sz="1200" kern="0" dirty="0" smtClean="0">
                <a:latin typeface="Arial Narrow" panose="020B0606020202030204" pitchFamily="34" charset="0"/>
              </a:rPr>
              <a:t>Add </a:t>
            </a:r>
            <a:r>
              <a:rPr lang="en-US" sz="1200" kern="0" dirty="0">
                <a:latin typeface="Arial Narrow" panose="020B0606020202030204" pitchFamily="34" charset="0"/>
              </a:rPr>
              <a:t>the products within each set of four. </a:t>
            </a:r>
            <a:r>
              <a:rPr lang="en-US" sz="1200" kern="0" dirty="0">
                <a:latin typeface="Arial Narrow" panose="020B0606020202030204" pitchFamily="34" charset="0"/>
              </a:rPr>
              <a:t>Write the sums below the groups they belong to.</a:t>
            </a:r>
          </a:p>
          <a:p>
            <a:pPr>
              <a:buFont typeface="+mj-lt"/>
              <a:buAutoNum type="arabicPeriod"/>
            </a:pPr>
            <a:r>
              <a:rPr lang="en-US" sz="1200" kern="0" dirty="0" smtClean="0">
                <a:latin typeface="Arial Narrow" panose="020B0606020202030204" pitchFamily="34" charset="0"/>
              </a:rPr>
              <a:t>The </a:t>
            </a:r>
            <a:r>
              <a:rPr lang="en-US" sz="1200" kern="0" dirty="0">
                <a:latin typeface="Arial Narrow" panose="020B0606020202030204" pitchFamily="34" charset="0"/>
              </a:rPr>
              <a:t>digits you get from the sums in each group will give you the hexadecimal number, from left to right.</a:t>
            </a:r>
          </a:p>
          <a:p>
            <a:endParaRPr lang="en-US" kern="0" dirty="0"/>
          </a:p>
        </p:txBody>
      </p:sp>
      <p:sp>
        <p:nvSpPr>
          <p:cNvPr id="57" name="사각형: 둥근 모서리 97">
            <a:extLst>
              <a:ext uri="{FF2B5EF4-FFF2-40B4-BE49-F238E27FC236}">
                <a16:creationId xmlns:a16="http://schemas.microsoft.com/office/drawing/2014/main" xmlns="" id="{9CEA9A66-32B0-4D77-BF85-84215BC68EE9}"/>
              </a:ext>
            </a:extLst>
          </p:cNvPr>
          <p:cNvSpPr/>
          <p:nvPr/>
        </p:nvSpPr>
        <p:spPr>
          <a:xfrm>
            <a:off x="718023" y="5647185"/>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58" name="사각형: 둥근 모서리 97">
            <a:extLst>
              <a:ext uri="{FF2B5EF4-FFF2-40B4-BE49-F238E27FC236}">
                <a16:creationId xmlns:a16="http://schemas.microsoft.com/office/drawing/2014/main" xmlns="" id="{9CEA9A66-32B0-4D77-BF85-84215BC68EE9}"/>
              </a:ext>
            </a:extLst>
          </p:cNvPr>
          <p:cNvSpPr/>
          <p:nvPr/>
        </p:nvSpPr>
        <p:spPr>
          <a:xfrm>
            <a:off x="718023" y="4986586"/>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1" name="TextBox 60">
            <a:extLst>
              <a:ext uri="{FF2B5EF4-FFF2-40B4-BE49-F238E27FC236}">
                <a16:creationId xmlns:a16="http://schemas.microsoft.com/office/drawing/2014/main" xmlns="" id="{384D30F6-78B7-4132-B616-E9CD41BA1568}"/>
              </a:ext>
            </a:extLst>
          </p:cNvPr>
          <p:cNvSpPr txBox="1"/>
          <p:nvPr/>
        </p:nvSpPr>
        <p:spPr>
          <a:xfrm>
            <a:off x="939167" y="5131774"/>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62" name="사각형: 둥근 모서리 97">
            <a:extLst>
              <a:ext uri="{FF2B5EF4-FFF2-40B4-BE49-F238E27FC236}">
                <a16:creationId xmlns:a16="http://schemas.microsoft.com/office/drawing/2014/main" xmlns="" id="{9CEA9A66-32B0-4D77-BF85-84215BC68EE9}"/>
              </a:ext>
            </a:extLst>
          </p:cNvPr>
          <p:cNvSpPr/>
          <p:nvPr/>
        </p:nvSpPr>
        <p:spPr>
          <a:xfrm>
            <a:off x="718023" y="366538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4325987"/>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64" name="사각형: 둥근 모서리 97">
            <a:extLst>
              <a:ext uri="{FF2B5EF4-FFF2-40B4-BE49-F238E27FC236}">
                <a16:creationId xmlns:a16="http://schemas.microsoft.com/office/drawing/2014/main" xmlns="" id="{9CEA9A66-32B0-4D77-BF85-84215BC68EE9}"/>
              </a:ext>
            </a:extLst>
          </p:cNvPr>
          <p:cNvSpPr/>
          <p:nvPr/>
        </p:nvSpPr>
        <p:spPr>
          <a:xfrm>
            <a:off x="718023" y="300478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graphicFrame>
        <p:nvGraphicFramePr>
          <p:cNvPr id="65" name="Table 64"/>
          <p:cNvGraphicFramePr>
            <a:graphicFrameLocks noGrp="1"/>
          </p:cNvGraphicFramePr>
          <p:nvPr>
            <p:extLst>
              <p:ext uri="{D42A27DB-BD31-4B8C-83A1-F6EECF244321}">
                <p14:modId xmlns:p14="http://schemas.microsoft.com/office/powerpoint/2010/main" val="2135222537"/>
              </p:ext>
            </p:extLst>
          </p:nvPr>
        </p:nvGraphicFramePr>
        <p:xfrm>
          <a:off x="689884" y="2811101"/>
          <a:ext cx="6006084" cy="3320148"/>
        </p:xfrm>
        <a:graphic>
          <a:graphicData uri="http://schemas.openxmlformats.org/drawingml/2006/table">
            <a:tbl>
              <a:tblPr firstRow="1" bandRow="1">
                <a:tableStyleId>{5C22544A-7EE6-4342-B048-85BDC9FD1C3A}</a:tableStyleId>
              </a:tblPr>
              <a:tblGrid>
                <a:gridCol w="1347743"/>
                <a:gridCol w="2317919"/>
                <a:gridCol w="2340422"/>
              </a:tblGrid>
              <a:tr h="391305">
                <a:tc>
                  <a:txBody>
                    <a:bodyPr/>
                    <a:lstStyle/>
                    <a:p>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1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1010</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1101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a:t>
                      </a:r>
                      <a:r>
                        <a:rPr lang="en-US" sz="1200" b="0" dirty="0" smtClean="0">
                          <a:solidFill>
                            <a:schemeClr val="tx1"/>
                          </a:solidFill>
                          <a:latin typeface="Arial Narrow" panose="020B0606020202030204" pitchFamily="34" charset="0"/>
                        </a:rPr>
                        <a:t> 0 </a:t>
                      </a:r>
                      <a:r>
                        <a:rPr lang="en-US" sz="1200" b="1" dirty="0" smtClean="0">
                          <a:solidFill>
                            <a:srgbClr val="FF0000"/>
                          </a:solidFill>
                          <a:latin typeface="Arial Narrow" panose="020B0606020202030204" pitchFamily="34" charset="0"/>
                        </a:rPr>
                        <a:t>2</a:t>
                      </a:r>
                      <a:r>
                        <a:rPr lang="en-US" sz="1200" b="0" dirty="0" smtClean="0">
                          <a:solidFill>
                            <a:schemeClr val="tx1"/>
                          </a:solidFill>
                          <a:latin typeface="Arial Narrow" panose="020B0606020202030204" pitchFamily="34" charset="0"/>
                        </a:rPr>
                        <a:t> 0</a:t>
                      </a:r>
                      <a:endParaRPr lang="en-US" sz="1200" b="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a:t>
                      </a:r>
                      <a:r>
                        <a:rPr lang="en-US" sz="1200" b="1" dirty="0" smtClean="0">
                          <a:solidFill>
                            <a:schemeClr val="tx1"/>
                          </a:solidFill>
                          <a:latin typeface="Arial Narrow" panose="020B0606020202030204" pitchFamily="34" charset="0"/>
                        </a:rPr>
                        <a:t> </a:t>
                      </a:r>
                      <a:r>
                        <a:rPr lang="en-US" sz="1200" b="0" dirty="0" smtClean="0">
                          <a:solidFill>
                            <a:schemeClr val="tx1"/>
                          </a:solidFill>
                          <a:latin typeface="Arial Narrow" panose="020B0606020202030204" pitchFamily="34" charset="0"/>
                        </a:rPr>
                        <a:t>0</a:t>
                      </a: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2184">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10 </a:t>
                      </a:r>
                    </a:p>
                    <a:p>
                      <a:pPr algn="ctr"/>
                      <a:r>
                        <a:rPr lang="en-US" sz="1200" dirty="0" smtClean="0">
                          <a:solidFill>
                            <a:schemeClr val="tx1"/>
                          </a:solidFill>
                          <a:latin typeface="Arial Narrow" panose="020B0606020202030204" pitchFamily="34" charset="0"/>
                        </a:rPr>
                        <a:t>(10 = 8+2)</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13</a:t>
                      </a:r>
                    </a:p>
                    <a:p>
                      <a:pPr algn="ctr"/>
                      <a:r>
                        <a:rPr lang="en-US" sz="1200" dirty="0" smtClean="0">
                          <a:solidFill>
                            <a:schemeClr val="tx1"/>
                          </a:solidFill>
                          <a:latin typeface="Arial Narrow" panose="020B0606020202030204" pitchFamily="34" charset="0"/>
                        </a:rPr>
                        <a:t>(13 = 8+4+1)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Narrow" panose="020B0606020202030204" pitchFamily="34" charset="0"/>
                          <a:ea typeface="+mn-ea"/>
                          <a:cs typeface="+mn-cs"/>
                        </a:rPr>
                        <a:t>(10101101</a:t>
                      </a:r>
                      <a:r>
                        <a:rPr lang="en-US" sz="1200" dirty="0" smtClean="0">
                          <a:solidFill>
                            <a:schemeClr val="tx1"/>
                          </a:solidFill>
                          <a:latin typeface="Arial Narrow" panose="020B0606020202030204" pitchFamily="34" charset="0"/>
                        </a:rPr>
                        <a:t>)</a:t>
                      </a:r>
                      <a:r>
                        <a:rPr lang="en-US" sz="1200" baseline="-25000" dirty="0" smtClean="0">
                          <a:solidFill>
                            <a:schemeClr val="tx1"/>
                          </a:solidFill>
                          <a:latin typeface="Arial Narrow" panose="020B0606020202030204" pitchFamily="34" charset="0"/>
                        </a:rPr>
                        <a:t>2   </a:t>
                      </a:r>
                      <a:r>
                        <a:rPr lang="en-US" sz="1200" dirty="0" smtClean="0">
                          <a:solidFill>
                            <a:schemeClr val="tx1"/>
                          </a:solidFill>
                          <a:latin typeface="Arial Narrow" panose="020B0606020202030204" pitchFamily="34" charset="0"/>
                        </a:rPr>
                        <a:t>= </a:t>
                      </a:r>
                      <a:r>
                        <a:rPr lang="en-US" sz="1200" baseline="-25000" dirty="0" smtClean="0">
                          <a:solidFill>
                            <a:schemeClr val="tx1"/>
                          </a:solidFill>
                          <a:latin typeface="Arial Narrow" panose="020B0606020202030204" pitchFamily="34" charset="0"/>
                        </a:rPr>
                        <a:t> </a:t>
                      </a:r>
                      <a:r>
                        <a:rPr lang="en-US" sz="1200" dirty="0" smtClean="0">
                          <a:solidFill>
                            <a:schemeClr val="tx1"/>
                          </a:solidFill>
                          <a:latin typeface="Arial Narrow" panose="020B0606020202030204" pitchFamily="34" charset="0"/>
                        </a:rPr>
                        <a:t>(AD)</a:t>
                      </a:r>
                      <a:r>
                        <a:rPr lang="en-US" sz="1200" baseline="-25000" dirty="0" smtClean="0">
                          <a:solidFill>
                            <a:schemeClr val="tx1"/>
                          </a:solidFill>
                          <a:latin typeface="Arial Narrow" panose="020B0606020202030204" pitchFamily="34" charset="0"/>
                        </a:rPr>
                        <a:t>16</a:t>
                      </a:r>
                      <a:r>
                        <a:rPr lang="en-US" sz="1200" dirty="0" smtClean="0">
                          <a:solidFill>
                            <a:schemeClr val="tx1"/>
                          </a:solidFill>
                          <a:latin typeface="Arial Narrow" panose="020B0606020202030204" pitchFamily="34" charset="0"/>
                        </a:rPr>
                        <a:t> </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7" name="TextBox 66">
            <a:extLst>
              <a:ext uri="{FF2B5EF4-FFF2-40B4-BE49-F238E27FC236}">
                <a16:creationId xmlns:a16="http://schemas.microsoft.com/office/drawing/2014/main" xmlns="" id="{384D30F6-78B7-4132-B616-E9CD41BA1568}"/>
              </a:ext>
            </a:extLst>
          </p:cNvPr>
          <p:cNvSpPr txBox="1"/>
          <p:nvPr/>
        </p:nvSpPr>
        <p:spPr>
          <a:xfrm>
            <a:off x="939167" y="3149977"/>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3810576"/>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471175"/>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74" name="TextBox 73">
            <a:extLst>
              <a:ext uri="{FF2B5EF4-FFF2-40B4-BE49-F238E27FC236}">
                <a16:creationId xmlns:a16="http://schemas.microsoft.com/office/drawing/2014/main" xmlns="" id="{384D30F6-78B7-4132-B616-E9CD41BA1568}"/>
              </a:ext>
            </a:extLst>
          </p:cNvPr>
          <p:cNvSpPr txBox="1"/>
          <p:nvPr/>
        </p:nvSpPr>
        <p:spPr>
          <a:xfrm>
            <a:off x="939167" y="5792373"/>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5</a:t>
            </a:r>
            <a:endParaRPr lang="ko-KR" altLang="en-US" sz="1200" b="1" dirty="0">
              <a:latin typeface="Arial Narrow" panose="020B0606020202030204" pitchFamily="34" charset="0"/>
              <a:cs typeface="Arial" panose="020B0604020202020204" pitchFamily="34" charset="0"/>
            </a:endParaRPr>
          </a:p>
        </p:txBody>
      </p:sp>
      <p:sp>
        <p:nvSpPr>
          <p:cNvPr id="75" name="Title 13"/>
          <p:cNvSpPr txBox="1">
            <a:spLocks/>
          </p:cNvSpPr>
          <p:nvPr/>
        </p:nvSpPr>
        <p:spPr>
          <a:xfrm>
            <a:off x="313210" y="2316066"/>
            <a:ext cx="1958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76" name="Title 13"/>
          <p:cNvSpPr txBox="1">
            <a:spLocks/>
          </p:cNvSpPr>
          <p:nvPr/>
        </p:nvSpPr>
        <p:spPr>
          <a:xfrm>
            <a:off x="689884" y="2594726"/>
            <a:ext cx="1581602"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(10101101)</a:t>
            </a:r>
            <a:r>
              <a:rPr lang="en-US" sz="1200" baseline="-25000" dirty="0" smtClean="0">
                <a:latin typeface="Arial Narrow" panose="020B0606020202030204" pitchFamily="34" charset="0"/>
              </a:rPr>
              <a:t>2</a:t>
            </a:r>
            <a:r>
              <a:rPr lang="en-US" sz="1200" b="1" dirty="0" smtClean="0">
                <a:latin typeface="Arial Narrow" panose="020B0606020202030204" pitchFamily="34" charset="0"/>
              </a:rPr>
              <a:t> = (?)</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77" name="Action Button: Home 76">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07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13</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344799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23809</TotalTime>
  <Words>1452</Words>
  <Application>Microsoft Office PowerPoint</Application>
  <PresentationFormat>On-screen Show (4:3)</PresentationFormat>
  <Paragraphs>475</Paragraphs>
  <Slides>18</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돋움</vt:lpstr>
      <vt:lpstr>굴림</vt:lpstr>
      <vt:lpstr>LG스마트체 Regular</vt:lpstr>
      <vt:lpstr>맑은 고딕</vt:lpstr>
      <vt:lpstr>Arial</vt:lpstr>
      <vt:lpstr>Arial Narrow</vt:lpstr>
      <vt:lpstr>Calibri</vt:lpstr>
      <vt:lpstr>Calibri Light</vt:lpstr>
      <vt:lpstr>Cambria</vt:lpstr>
      <vt:lpstr>Times New Roman</vt:lpstr>
      <vt:lpstr>Wingdings</vt:lpstr>
      <vt:lpstr>Office Theme</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 XUAN DAO/Part Leader/LGEVH VS FUNCTION &amp; AUTOMATION TEST(truong.dao@lge.com)</cp:lastModifiedBy>
  <cp:revision>229</cp:revision>
  <dcterms:created xsi:type="dcterms:W3CDTF">2017-06-28T08:51:44Z</dcterms:created>
  <dcterms:modified xsi:type="dcterms:W3CDTF">2021-01-27T11:55:16Z</dcterms:modified>
</cp:coreProperties>
</file>