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3"/>
  </p:notesMasterIdLst>
  <p:sldIdLst>
    <p:sldId id="256" r:id="rId2"/>
    <p:sldId id="288" r:id="rId3"/>
    <p:sldId id="322" r:id="rId4"/>
    <p:sldId id="326" r:id="rId5"/>
    <p:sldId id="327" r:id="rId6"/>
    <p:sldId id="328" r:id="rId7"/>
    <p:sldId id="329" r:id="rId8"/>
    <p:sldId id="330" r:id="rId9"/>
    <p:sldId id="331" r:id="rId10"/>
    <p:sldId id="332" r:id="rId11"/>
    <p:sldId id="333" r:id="rId12"/>
    <p:sldId id="320" r:id="rId13"/>
    <p:sldId id="321" r:id="rId14"/>
    <p:sldId id="323" r:id="rId15"/>
    <p:sldId id="324" r:id="rId16"/>
    <p:sldId id="334" r:id="rId17"/>
    <p:sldId id="325" r:id="rId18"/>
    <p:sldId id="304" r:id="rId19"/>
    <p:sldId id="305" r:id="rId20"/>
    <p:sldId id="315" r:id="rId21"/>
    <p:sldId id="31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6957" autoAdjust="0"/>
  </p:normalViewPr>
  <p:slideViewPr>
    <p:cSldViewPr>
      <p:cViewPr varScale="1">
        <p:scale>
          <a:sx n="101" d="100"/>
          <a:sy n="101" d="100"/>
        </p:scale>
        <p:origin x="204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C2457-1164-4290-B15A-2FDE844B0C72}" type="datetimeFigureOut">
              <a:rPr lang="en-US" smtClean="0"/>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6D9B7-5F2E-4B4D-9438-4DF6F768C5AB}" type="slidenum">
              <a:rPr lang="en-US" smtClean="0"/>
              <a:t>‹#›</a:t>
            </a:fld>
            <a:endParaRPr lang="en-US"/>
          </a:p>
        </p:txBody>
      </p:sp>
    </p:spTree>
    <p:extLst>
      <p:ext uri="{BB962C8B-B14F-4D97-AF65-F5344CB8AC3E}">
        <p14:creationId xmlns:p14="http://schemas.microsoft.com/office/powerpoint/2010/main" val="40072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a:t>
            </a:fld>
            <a:endParaRPr lang="en-US"/>
          </a:p>
        </p:txBody>
      </p:sp>
    </p:spTree>
    <p:extLst>
      <p:ext uri="{BB962C8B-B14F-4D97-AF65-F5344CB8AC3E}">
        <p14:creationId xmlns:p14="http://schemas.microsoft.com/office/powerpoint/2010/main" val="57996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15</a:t>
            </a:fld>
            <a:endParaRPr lang="en-US"/>
          </a:p>
        </p:txBody>
      </p:sp>
    </p:spTree>
    <p:extLst>
      <p:ext uri="{BB962C8B-B14F-4D97-AF65-F5344CB8AC3E}">
        <p14:creationId xmlns:p14="http://schemas.microsoft.com/office/powerpoint/2010/main" val="345917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16</a:t>
            </a:fld>
            <a:endParaRPr lang="en-US"/>
          </a:p>
        </p:txBody>
      </p:sp>
    </p:spTree>
    <p:extLst>
      <p:ext uri="{BB962C8B-B14F-4D97-AF65-F5344CB8AC3E}">
        <p14:creationId xmlns:p14="http://schemas.microsoft.com/office/powerpoint/2010/main" val="3438374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17</a:t>
            </a:fld>
            <a:endParaRPr lang="en-US"/>
          </a:p>
        </p:txBody>
      </p:sp>
    </p:spTree>
    <p:extLst>
      <p:ext uri="{BB962C8B-B14F-4D97-AF65-F5344CB8AC3E}">
        <p14:creationId xmlns:p14="http://schemas.microsoft.com/office/powerpoint/2010/main" val="2660353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18</a:t>
            </a:fld>
            <a:endParaRPr lang="en-US"/>
          </a:p>
        </p:txBody>
      </p:sp>
    </p:spTree>
    <p:extLst>
      <p:ext uri="{BB962C8B-B14F-4D97-AF65-F5344CB8AC3E}">
        <p14:creationId xmlns:p14="http://schemas.microsoft.com/office/powerpoint/2010/main" val="105890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19</a:t>
            </a:fld>
            <a:endParaRPr lang="en-US"/>
          </a:p>
        </p:txBody>
      </p:sp>
    </p:spTree>
    <p:extLst>
      <p:ext uri="{BB962C8B-B14F-4D97-AF65-F5344CB8AC3E}">
        <p14:creationId xmlns:p14="http://schemas.microsoft.com/office/powerpoint/2010/main" val="67483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Physical Request CAN Identifier (USDT):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Identifier shall be used to transmit physically addressed single frame or multiple frame request messages to a single ECU utilizing the Network USDT protocol with normal addressing. This CAN Identifier shall also be used by the tester to send </a:t>
            </a:r>
            <a:r>
              <a:rPr lang="en-US" sz="1200" kern="1200" dirty="0" err="1" smtClean="0">
                <a:solidFill>
                  <a:schemeClr val="tx1"/>
                </a:solidFill>
                <a:effectLst/>
                <a:latin typeface="+mn-lt"/>
                <a:ea typeface="+mn-ea"/>
                <a:cs typeface="+mn-cs"/>
              </a:rPr>
              <a:t>FlowControl</a:t>
            </a:r>
            <a:r>
              <a:rPr lang="en-US" sz="1200" kern="1200" dirty="0" smtClean="0">
                <a:solidFill>
                  <a:schemeClr val="tx1"/>
                </a:solidFill>
                <a:effectLst/>
                <a:latin typeface="+mn-lt"/>
                <a:ea typeface="+mn-ea"/>
                <a:cs typeface="+mn-cs"/>
              </a:rPr>
              <a:t> frames to an ECU if the transmission of data from an ECU to the tester requires a multiple frame transmission.</a:t>
            </a:r>
          </a:p>
          <a:p>
            <a:pPr lvl="0"/>
            <a:r>
              <a:rPr lang="en-US" sz="1200" b="1" kern="1200" dirty="0" err="1" smtClean="0">
                <a:solidFill>
                  <a:schemeClr val="tx1"/>
                </a:solidFill>
                <a:effectLst/>
                <a:latin typeface="+mn-lt"/>
                <a:ea typeface="+mn-ea"/>
                <a:cs typeface="+mn-cs"/>
              </a:rPr>
              <a:t>AllNode</a:t>
            </a:r>
            <a:r>
              <a:rPr lang="en-US" sz="1200" b="1" kern="1200" dirty="0" smtClean="0">
                <a:solidFill>
                  <a:schemeClr val="tx1"/>
                </a:solidFill>
                <a:effectLst/>
                <a:latin typeface="+mn-lt"/>
                <a:ea typeface="+mn-ea"/>
                <a:cs typeface="+mn-cs"/>
              </a:rPr>
              <a:t> Functional Request CAN Identifier (USDT)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Identifier shall be used to transmit functionally addressed single frame request messages to a functional system which consists of one or multiple ECUs utilizing the Network USDT Protocol, with extended addressing (EA). All nodes on the subnet where the request was sent shall receive this </a:t>
            </a:r>
            <a:r>
              <a:rPr lang="en-US" sz="1200" kern="1200" dirty="0" err="1" smtClean="0">
                <a:solidFill>
                  <a:schemeClr val="tx1"/>
                </a:solidFill>
                <a:effectLst/>
                <a:latin typeface="+mn-lt"/>
                <a:ea typeface="+mn-ea"/>
                <a:cs typeface="+mn-cs"/>
              </a:rPr>
              <a:t>CANId</a:t>
            </a:r>
            <a:r>
              <a:rPr lang="en-US" sz="1200" kern="1200" dirty="0" smtClean="0">
                <a:solidFill>
                  <a:schemeClr val="tx1"/>
                </a:solidFill>
                <a:effectLst/>
                <a:latin typeface="+mn-lt"/>
                <a:ea typeface="+mn-ea"/>
                <a:cs typeface="+mn-cs"/>
              </a:rPr>
              <a:t> and evaluate the extended address in order to determine if the request is valid for that specific ECU.  The extended address represents a functional system address (see the section on Functional System Assignments for more information).</a:t>
            </a:r>
          </a:p>
          <a:p>
            <a:pPr lvl="0"/>
            <a:r>
              <a:rPr lang="en-US" sz="1200" b="1" kern="1200" dirty="0" smtClean="0">
                <a:solidFill>
                  <a:schemeClr val="tx1"/>
                </a:solidFill>
                <a:effectLst/>
                <a:latin typeface="+mn-lt"/>
                <a:ea typeface="+mn-ea"/>
                <a:cs typeface="+mn-cs"/>
              </a:rPr>
              <a:t>Physical USDT Response CAN Identifier: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Identifier shall be used to transmit physically addressed single frame or multiple frame response messages to the tester utilizing the Network USDT protocol with normal addressing. This CAN Identifier shall also be used by the ECU to send </a:t>
            </a:r>
            <a:r>
              <a:rPr lang="en-US" sz="1200" kern="1200" dirty="0" err="1" smtClean="0">
                <a:solidFill>
                  <a:schemeClr val="tx1"/>
                </a:solidFill>
                <a:effectLst/>
                <a:latin typeface="+mn-lt"/>
                <a:ea typeface="+mn-ea"/>
                <a:cs typeface="+mn-cs"/>
              </a:rPr>
              <a:t>FlowControl</a:t>
            </a:r>
            <a:r>
              <a:rPr lang="en-US" sz="1200" kern="1200" dirty="0" smtClean="0">
                <a:solidFill>
                  <a:schemeClr val="tx1"/>
                </a:solidFill>
                <a:effectLst/>
                <a:latin typeface="+mn-lt"/>
                <a:ea typeface="+mn-ea"/>
                <a:cs typeface="+mn-cs"/>
              </a:rPr>
              <a:t> frames to the tester if the transmission of data from the tester requires a multiple frame transmission.</a:t>
            </a:r>
          </a:p>
          <a:p>
            <a:pPr lvl="0"/>
            <a:r>
              <a:rPr lang="en-US" sz="1200" b="1" kern="1200" dirty="0" smtClean="0">
                <a:solidFill>
                  <a:schemeClr val="tx1"/>
                </a:solidFill>
                <a:effectLst/>
                <a:latin typeface="+mn-lt"/>
                <a:ea typeface="+mn-ea"/>
                <a:cs typeface="+mn-cs"/>
              </a:rPr>
              <a:t>Physical UUDT Response CAN Identifier: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CAN Identifier shall be used to transmit physically addressed single frame UUDT response messages to the tester.  </a:t>
            </a:r>
          </a:p>
          <a:p>
            <a:pPr lvl="0"/>
            <a:r>
              <a:rPr lang="en-US" sz="1200" b="1" kern="1200" dirty="0" smtClean="0">
                <a:solidFill>
                  <a:schemeClr val="tx1"/>
                </a:solidFill>
                <a:effectLst/>
                <a:latin typeface="+mn-lt"/>
                <a:ea typeface="+mn-ea"/>
                <a:cs typeface="+mn-cs"/>
              </a:rPr>
              <a:t>OBD/EOBD CAN Identifiers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CAN Identifiers shall be supported only by emission related devices. A specific range of Identifiers are reserved for OBD/EOBD purposes and unused identifiers in this range shall not be used for other purposes.  The range of reserved OBD/EOBD identifiers is shown in Table 6.4—1: Diagnostic CAN Identifier Assignments.  Only nodes on the subnet where the request was sent shall receive this message.  This is because the diagnostic strategy does not allow gateways to pass diagnostic messages on to other subnets.</a:t>
            </a:r>
          </a:p>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4</a:t>
            </a:fld>
            <a:endParaRPr lang="en-US"/>
          </a:p>
        </p:txBody>
      </p:sp>
    </p:spTree>
    <p:extLst>
      <p:ext uri="{BB962C8B-B14F-4D97-AF65-F5344CB8AC3E}">
        <p14:creationId xmlns:p14="http://schemas.microsoft.com/office/powerpoint/2010/main" val="220829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CAN Identifiers of a node shall be chosen in a way that the lower byte of each node CAN Identifier (physical request, USDT response, UUDT response) can be interpreted as a unique offset relative to the diagnostic CAN Identifier range (for a given subnet). </a:t>
            </a:r>
          </a:p>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6</a:t>
            </a:fld>
            <a:endParaRPr lang="en-US"/>
          </a:p>
        </p:txBody>
      </p:sp>
    </p:spTree>
    <p:extLst>
      <p:ext uri="{BB962C8B-B14F-4D97-AF65-F5344CB8AC3E}">
        <p14:creationId xmlns:p14="http://schemas.microsoft.com/office/powerpoint/2010/main" val="39952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7</a:t>
            </a:fld>
            <a:endParaRPr lang="en-US"/>
          </a:p>
        </p:txBody>
      </p:sp>
    </p:spTree>
    <p:extLst>
      <p:ext uri="{BB962C8B-B14F-4D97-AF65-F5344CB8AC3E}">
        <p14:creationId xmlns:p14="http://schemas.microsoft.com/office/powerpoint/2010/main" val="263452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8</a:t>
            </a:fld>
            <a:endParaRPr lang="en-US"/>
          </a:p>
        </p:txBody>
      </p:sp>
    </p:spTree>
    <p:extLst>
      <p:ext uri="{BB962C8B-B14F-4D97-AF65-F5344CB8AC3E}">
        <p14:creationId xmlns:p14="http://schemas.microsoft.com/office/powerpoint/2010/main" val="86377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9</a:t>
            </a:fld>
            <a:endParaRPr lang="en-US"/>
          </a:p>
        </p:txBody>
      </p:sp>
    </p:spTree>
    <p:extLst>
      <p:ext uri="{BB962C8B-B14F-4D97-AF65-F5344CB8AC3E}">
        <p14:creationId xmlns:p14="http://schemas.microsoft.com/office/powerpoint/2010/main" val="326896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10</a:t>
            </a:fld>
            <a:endParaRPr lang="en-US"/>
          </a:p>
        </p:txBody>
      </p:sp>
    </p:spTree>
    <p:extLst>
      <p:ext uri="{BB962C8B-B14F-4D97-AF65-F5344CB8AC3E}">
        <p14:creationId xmlns:p14="http://schemas.microsoft.com/office/powerpoint/2010/main" val="392333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FS; The Flow Status (FS) is a 4 bit parameter used to indicate to a sender of a multi-frame message whether it can proceed with the transmission of consecutive frames (CFs). </a:t>
            </a:r>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11</a:t>
            </a:fld>
            <a:endParaRPr lang="en-US"/>
          </a:p>
        </p:txBody>
      </p:sp>
    </p:spTree>
    <p:extLst>
      <p:ext uri="{BB962C8B-B14F-4D97-AF65-F5344CB8AC3E}">
        <p14:creationId xmlns:p14="http://schemas.microsoft.com/office/powerpoint/2010/main" val="188165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6D9B7-5F2E-4B4D-9438-4DF6F768C5AB}" type="slidenum">
              <a:rPr lang="en-US" smtClean="0"/>
              <a:t>14</a:t>
            </a:fld>
            <a:endParaRPr lang="en-US"/>
          </a:p>
        </p:txBody>
      </p:sp>
    </p:spTree>
    <p:extLst>
      <p:ext uri="{BB962C8B-B14F-4D97-AF65-F5344CB8AC3E}">
        <p14:creationId xmlns:p14="http://schemas.microsoft.com/office/powerpoint/2010/main" val="213758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sz="2800">
                <a:solidFill>
                  <a:schemeClr val="accent1"/>
                </a:solidFill>
                <a:latin typeface="+mj-lt"/>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533400"/>
          </a:xfrm>
        </p:spPr>
        <p:txBody>
          <a:bodyPr/>
          <a:lstStyle>
            <a:lvl1pPr marL="0" indent="0" algn="ctr">
              <a:buNone/>
              <a:defRPr>
                <a:solidFill>
                  <a:schemeClr val="tx1">
                    <a:tint val="75000"/>
                  </a:schemeClr>
                </a:solidFill>
                <a:latin typeface="+mn-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553200"/>
            <a:ext cx="2133600" cy="168275"/>
          </a:xfrm>
        </p:spPr>
        <p:txBody>
          <a:bodyPr/>
          <a:lstStyle>
            <a:lvl1pPr>
              <a:defRPr>
                <a:latin typeface="Arial" pitchFamily="34" charset="0"/>
                <a:cs typeface="Arial" pitchFamily="34" charset="0"/>
              </a:defRPr>
            </a:lvl1pPr>
          </a:lstStyle>
          <a:p>
            <a:fld id="{93D8C8E9-681A-46C7-9341-ACCE1C8C344C}" type="datetime1">
              <a:rPr lang="en-US" smtClean="0"/>
              <a:t>10/24/2019</a:t>
            </a:fld>
            <a:endParaRPr lang="en-US"/>
          </a:p>
        </p:txBody>
      </p:sp>
      <p:sp>
        <p:nvSpPr>
          <p:cNvPr id="5" name="Footer Placeholder 4"/>
          <p:cNvSpPr>
            <a:spLocks noGrp="1"/>
          </p:cNvSpPr>
          <p:nvPr>
            <p:ph type="ftr" sz="quarter" idx="11"/>
          </p:nvPr>
        </p:nvSpPr>
        <p:spPr>
          <a:xfrm>
            <a:off x="3124200" y="6553200"/>
            <a:ext cx="2895600" cy="168275"/>
          </a:xfrm>
          <a:prstGeom prst="rect">
            <a:avLst/>
          </a:prstGeom>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a:xfrm>
            <a:off x="6553200" y="6553200"/>
            <a:ext cx="2133600" cy="168275"/>
          </a:xfrm>
        </p:spPr>
        <p:txBody>
          <a:bodyPr/>
          <a:lstStyle>
            <a:lvl1pPr>
              <a:defRPr>
                <a:latin typeface="Arial" pitchFamily="34" charset="0"/>
                <a:cs typeface="Arial" pitchFamily="34" charset="0"/>
              </a:defRPr>
            </a:lvl1pPr>
          </a:lstStyle>
          <a:p>
            <a:fld id="{91C8D71F-F4C8-4C0B-980E-7801AA62370C}" type="slidenum">
              <a:rPr lang="en-US" smtClean="0"/>
              <a:pPr/>
              <a:t>‹#›</a:t>
            </a:fld>
            <a:endParaRPr lang="en-US"/>
          </a:p>
        </p:txBody>
      </p:sp>
      <p:sp>
        <p:nvSpPr>
          <p:cNvPr id="7" name="Line 21"/>
          <p:cNvSpPr>
            <a:spLocks noChangeShapeType="1"/>
          </p:cNvSpPr>
          <p:nvPr userDrawn="1"/>
        </p:nvSpPr>
        <p:spPr bwMode="auto">
          <a:xfrm>
            <a:off x="0" y="64531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8" name="Line 21"/>
          <p:cNvSpPr>
            <a:spLocks noChangeShapeType="1"/>
          </p:cNvSpPr>
          <p:nvPr userDrawn="1"/>
        </p:nvSpPr>
        <p:spPr bwMode="gray">
          <a:xfrm>
            <a:off x="0" y="549275"/>
            <a:ext cx="914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latin typeface="Arial" pitchFamily="34" charset="0"/>
              <a:cs typeface="Arial" pitchFamily="34" charset="0"/>
            </a:endParaRPr>
          </a:p>
        </p:txBody>
      </p:sp>
      <p:pic>
        <p:nvPicPr>
          <p:cNvPr id="9" name="Picture 2" descr="C:\Users\lgeuser\Documents\2015\Marketing 2015\0-0. Brand\2. Company Info\New Logo\JPG\LGE_Logo_3D_Tagline(W).png"/>
          <p:cNvPicPr>
            <a:picLocks noChangeAspect="1" noChangeArrowheads="1"/>
          </p:cNvPicPr>
          <p:nvPr userDrawn="1"/>
        </p:nvPicPr>
        <p:blipFill>
          <a:blip r:embed="rId2">
            <a:extLst>
              <a:ext uri="{28A0092B-C50C-407E-A947-70E740481C1C}">
                <a14:useLocalDpi xmlns:a14="http://schemas.microsoft.com/office/drawing/2010/main" val="0"/>
              </a:ext>
            </a:extLst>
          </a:blip>
          <a:srcRect l="17332" t="14700" r="16533" b="32195"/>
          <a:stretch>
            <a:fillRect/>
          </a:stretch>
        </p:blipFill>
        <p:spPr bwMode="auto">
          <a:xfrm>
            <a:off x="8237166" y="36113"/>
            <a:ext cx="795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0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53647"/>
            <a:ext cx="7924800" cy="26630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228600" y="762000"/>
            <a:ext cx="8686800" cy="5562600"/>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98D7A22-7A52-40CC-8169-2F0ECC690524}" type="datetime1">
              <a:rPr lang="en-US" smtClean="0"/>
              <a:t>10/24/2019</a:t>
            </a:fld>
            <a:endParaRPr lang="en-US"/>
          </a:p>
        </p:txBody>
      </p:sp>
      <p:sp>
        <p:nvSpPr>
          <p:cNvPr id="5" name="Footer Placeholder 4"/>
          <p:cNvSpPr>
            <a:spLocks noGrp="1"/>
          </p:cNvSpPr>
          <p:nvPr>
            <p:ph type="ftr" sz="quarter" idx="11"/>
          </p:nvPr>
        </p:nvSpPr>
        <p:spPr>
          <a:xfrm>
            <a:off x="3124200" y="6553200"/>
            <a:ext cx="2895600" cy="1682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045206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838200"/>
            <a:ext cx="4038600" cy="5287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38200"/>
            <a:ext cx="4038600" cy="5287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FBF8C-8B14-4C74-AB9F-A04D00104D9D}" type="datetime1">
              <a:rPr lang="en-US" smtClean="0"/>
              <a:t>10/24/2019</a:t>
            </a:fld>
            <a:endParaRPr lang="en-US"/>
          </a:p>
        </p:txBody>
      </p:sp>
      <p:sp>
        <p:nvSpPr>
          <p:cNvPr id="6" name="Footer Placeholder 5"/>
          <p:cNvSpPr>
            <a:spLocks noGrp="1"/>
          </p:cNvSpPr>
          <p:nvPr>
            <p:ph type="ftr" sz="quarter" idx="11"/>
          </p:nvPr>
        </p:nvSpPr>
        <p:spPr>
          <a:xfrm>
            <a:off x="3124200" y="6553200"/>
            <a:ext cx="2895600" cy="1682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96558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90600"/>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0362"/>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0362"/>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6E6960-F7A5-40CA-9519-F748CA5C2EEC}" type="datetime1">
              <a:rPr lang="en-US" smtClean="0"/>
              <a:t>10/24/2019</a:t>
            </a:fld>
            <a:endParaRPr lang="en-US"/>
          </a:p>
        </p:txBody>
      </p:sp>
      <p:sp>
        <p:nvSpPr>
          <p:cNvPr id="8" name="Footer Placeholder 7"/>
          <p:cNvSpPr>
            <a:spLocks noGrp="1"/>
          </p:cNvSpPr>
          <p:nvPr>
            <p:ph type="ftr" sz="quarter" idx="11"/>
          </p:nvPr>
        </p:nvSpPr>
        <p:spPr>
          <a:xfrm>
            <a:off x="3124200" y="6553200"/>
            <a:ext cx="2895600" cy="1682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81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E76DB-E581-410F-ACE9-307836CAE8E1}" type="datetime1">
              <a:rPr lang="en-US" smtClean="0"/>
              <a:t>10/24/2019</a:t>
            </a:fld>
            <a:endParaRPr lang="en-US"/>
          </a:p>
        </p:txBody>
      </p:sp>
      <p:sp>
        <p:nvSpPr>
          <p:cNvPr id="4" name="Footer Placeholder 3"/>
          <p:cNvSpPr>
            <a:spLocks noGrp="1"/>
          </p:cNvSpPr>
          <p:nvPr>
            <p:ph type="ftr" sz="quarter" idx="11"/>
          </p:nvPr>
        </p:nvSpPr>
        <p:spPr>
          <a:xfrm>
            <a:off x="3124200" y="6553200"/>
            <a:ext cx="2895600" cy="1682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59156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2B071-D7B6-4857-B14A-0E4997D65ABC}" type="datetime1">
              <a:rPr lang="en-US" smtClean="0"/>
              <a:t>10/24/2019</a:t>
            </a:fld>
            <a:endParaRPr lang="en-US"/>
          </a:p>
        </p:txBody>
      </p:sp>
      <p:sp>
        <p:nvSpPr>
          <p:cNvPr id="3" name="Footer Placeholder 2"/>
          <p:cNvSpPr>
            <a:spLocks noGrp="1"/>
          </p:cNvSpPr>
          <p:nvPr>
            <p:ph type="ftr" sz="quarter" idx="11"/>
          </p:nvPr>
        </p:nvSpPr>
        <p:spPr>
          <a:xfrm>
            <a:off x="3124200" y="6553200"/>
            <a:ext cx="2895600" cy="16827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4929310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7772400" cy="282181"/>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599" y="685800"/>
            <a:ext cx="8803903" cy="5638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553200"/>
            <a:ext cx="2133600" cy="16827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0447C1E-744C-4649-B57D-A396E9A4281F}" type="datetime1">
              <a:rPr lang="en-US" smtClean="0"/>
              <a:t>10/24/2019</a:t>
            </a:fld>
            <a:endParaRPr lang="en-US"/>
          </a:p>
        </p:txBody>
      </p:sp>
      <p:sp>
        <p:nvSpPr>
          <p:cNvPr id="6" name="Slide Number Placeholder 5"/>
          <p:cNvSpPr>
            <a:spLocks noGrp="1"/>
          </p:cNvSpPr>
          <p:nvPr>
            <p:ph type="sldNum" sz="quarter" idx="4"/>
          </p:nvPr>
        </p:nvSpPr>
        <p:spPr>
          <a:xfrm>
            <a:off x="3657600" y="6553200"/>
            <a:ext cx="2133600" cy="16827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fld id="{91C8D71F-F4C8-4C0B-980E-7801AA62370C}" type="slidenum">
              <a:rPr lang="en-US" smtClean="0"/>
              <a:pPr/>
              <a:t>‹#›</a:t>
            </a:fld>
            <a:endParaRPr lang="en-US"/>
          </a:p>
        </p:txBody>
      </p:sp>
      <p:sp>
        <p:nvSpPr>
          <p:cNvPr id="7" name="Line 21"/>
          <p:cNvSpPr>
            <a:spLocks noChangeShapeType="1"/>
          </p:cNvSpPr>
          <p:nvPr userDrawn="1"/>
        </p:nvSpPr>
        <p:spPr bwMode="auto">
          <a:xfrm>
            <a:off x="0" y="64531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8" name="Line 21"/>
          <p:cNvSpPr>
            <a:spLocks noChangeShapeType="1"/>
          </p:cNvSpPr>
          <p:nvPr userDrawn="1"/>
        </p:nvSpPr>
        <p:spPr bwMode="gray">
          <a:xfrm>
            <a:off x="0" y="549275"/>
            <a:ext cx="914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latin typeface="Arial" pitchFamily="34" charset="0"/>
              <a:cs typeface="Arial" pitchFamily="34" charset="0"/>
            </a:endParaRPr>
          </a:p>
        </p:txBody>
      </p:sp>
      <p:pic>
        <p:nvPicPr>
          <p:cNvPr id="9" name="Picture 2" descr="C:\Users\lgeuser\Documents\2015\Marketing 2015\0-0. Brand\2. Company Info\New Logo\JPG\LGE_Logo_3D_Tagline(W).png"/>
          <p:cNvPicPr>
            <a:picLocks noChangeAspect="1" noChangeArrowheads="1"/>
          </p:cNvPicPr>
          <p:nvPr userDrawn="1"/>
        </p:nvPicPr>
        <p:blipFill>
          <a:blip r:embed="rId8">
            <a:extLst>
              <a:ext uri="{28A0092B-C50C-407E-A947-70E740481C1C}">
                <a14:useLocalDpi xmlns:a14="http://schemas.microsoft.com/office/drawing/2010/main" val="0"/>
              </a:ext>
            </a:extLst>
          </a:blip>
          <a:srcRect l="17332" t="14700" r="16533" b="32195"/>
          <a:stretch>
            <a:fillRect/>
          </a:stretch>
        </p:blipFill>
        <p:spPr bwMode="auto">
          <a:xfrm>
            <a:off x="8237166" y="36113"/>
            <a:ext cx="795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23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1"/>
          </a:solidFill>
          <a:latin typeface="+mj-lt"/>
          <a:ea typeface="+mj-ea"/>
          <a:cs typeface="Arial" pitchFamily="34" charset="0"/>
        </a:defRPr>
      </a:lvl1pPr>
    </p:titleStyle>
    <p:bodyStyle>
      <a:lvl1pPr marL="230188" indent="-230188" algn="l" defTabSz="914400" rtl="0" eaLnBrk="1" latinLnBrk="0" hangingPunct="1">
        <a:spcBef>
          <a:spcPct val="20000"/>
        </a:spcBef>
        <a:buFont typeface="Arial" pitchFamily="34" charset="0"/>
        <a:buChar char="•"/>
        <a:defRPr sz="20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09600" y="1066800"/>
            <a:ext cx="7772400" cy="1143000"/>
          </a:xfrm>
        </p:spPr>
        <p:txBody>
          <a:bodyPr/>
          <a:lstStyle/>
          <a:p>
            <a:pPr eaLnBrk="1" hangingPunct="1"/>
            <a:r>
              <a:rPr lang="en-US" altLang="en-US" dirty="0" smtClean="0">
                <a:latin typeface="Arial" panose="020B0604020202020204" pitchFamily="34" charset="0"/>
              </a:rPr>
              <a:t>PHYSICAL DIAGNOSTIC</a:t>
            </a:r>
          </a:p>
        </p:txBody>
      </p:sp>
      <p:sp>
        <p:nvSpPr>
          <p:cNvPr id="2" name="TextBox 1"/>
          <p:cNvSpPr txBox="1"/>
          <p:nvPr/>
        </p:nvSpPr>
        <p:spPr>
          <a:xfrm>
            <a:off x="1333500" y="2209800"/>
            <a:ext cx="6324600" cy="2031325"/>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Diagnostic overview.</a:t>
            </a:r>
          </a:p>
          <a:p>
            <a:pPr marL="342900" indent="-342900">
              <a:buFont typeface="+mj-lt"/>
              <a:buAutoNum type="arabicPeriod"/>
            </a:pPr>
            <a:r>
              <a:rPr lang="en-US" dirty="0" smtClean="0">
                <a:latin typeface="Arial" panose="020B0604020202020204" pitchFamily="34" charset="0"/>
                <a:cs typeface="Arial" panose="020B0604020202020204" pitchFamily="34" charset="0"/>
              </a:rPr>
              <a:t>Diagnostic </a:t>
            </a:r>
            <a:r>
              <a:rPr lang="en-US" dirty="0">
                <a:latin typeface="Arial" panose="020B0604020202020204" pitchFamily="34" charset="0"/>
                <a:cs typeface="Arial" panose="020B0604020202020204" pitchFamily="34" charset="0"/>
              </a:rPr>
              <a:t>message </a:t>
            </a:r>
            <a:r>
              <a:rPr lang="en-US" dirty="0" smtClean="0">
                <a:latin typeface="Arial" panose="020B0604020202020204" pitchFamily="34" charset="0"/>
                <a:cs typeface="Arial" panose="020B0604020202020204" pitchFamily="34" charset="0"/>
              </a:rPr>
              <a:t>strategy.</a:t>
            </a:r>
          </a:p>
          <a:p>
            <a:pPr marL="342900" indent="-342900">
              <a:buFont typeface="+mj-lt"/>
              <a:buAutoNum type="arabicPeriod"/>
            </a:pPr>
            <a:r>
              <a:rPr lang="en-US" dirty="0">
                <a:latin typeface="Arial" panose="020B0604020202020204" pitchFamily="34" charset="0"/>
                <a:cs typeface="Arial" panose="020B0604020202020204" pitchFamily="34" charset="0"/>
              </a:rPr>
              <a:t>Diagnostic message </a:t>
            </a:r>
            <a:r>
              <a:rPr lang="en-US" dirty="0" smtClean="0">
                <a:latin typeface="Arial" panose="020B0604020202020204" pitchFamily="34" charset="0"/>
                <a:cs typeface="Arial" panose="020B0604020202020204" pitchFamily="34" charset="0"/>
              </a:rPr>
              <a:t>Identification.</a:t>
            </a:r>
          </a:p>
          <a:p>
            <a:pPr marL="342900" indent="-342900">
              <a:buFont typeface="+mj-lt"/>
              <a:buAutoNum type="arabicPeriod"/>
            </a:pPr>
            <a:r>
              <a:rPr lang="en-US" dirty="0" smtClean="0">
                <a:latin typeface="Arial" panose="020B0604020202020204" pitchFamily="34" charset="0"/>
                <a:cs typeface="Arial" panose="020B0604020202020204" pitchFamily="34" charset="0"/>
              </a:rPr>
              <a:t>Diagnostic </a:t>
            </a:r>
            <a:r>
              <a:rPr lang="en-US" dirty="0">
                <a:latin typeface="Arial" panose="020B0604020202020204" pitchFamily="34" charset="0"/>
                <a:cs typeface="Arial" panose="020B0604020202020204" pitchFamily="34" charset="0"/>
              </a:rPr>
              <a:t>message </a:t>
            </a:r>
            <a:r>
              <a:rPr lang="en-US" dirty="0" smtClean="0">
                <a:latin typeface="Arial" panose="020B0604020202020204" pitchFamily="34" charset="0"/>
                <a:cs typeface="Arial" panose="020B0604020202020204" pitchFamily="34" charset="0"/>
              </a:rPr>
              <a:t>addressing. </a:t>
            </a:r>
          </a:p>
          <a:p>
            <a:pPr marL="342900" indent="-342900">
              <a:buFont typeface="+mj-lt"/>
              <a:buAutoNum type="arabicPeriod"/>
            </a:pPr>
            <a:r>
              <a:rPr lang="en-US" dirty="0">
                <a:latin typeface="Arial" panose="020B0604020202020204" pitchFamily="34" charset="0"/>
                <a:cs typeface="Arial" panose="020B0604020202020204" pitchFamily="34" charset="0"/>
              </a:rPr>
              <a:t>Protocol Control Information (PCI) formats for </a:t>
            </a:r>
            <a:r>
              <a:rPr lang="en-US" dirty="0" smtClean="0">
                <a:latin typeface="Arial" panose="020B0604020202020204" pitchFamily="34" charset="0"/>
                <a:cs typeface="Arial" panose="020B0604020202020204" pitchFamily="34" charset="0"/>
              </a:rPr>
              <a:t>GMLAN.</a:t>
            </a:r>
          </a:p>
          <a:p>
            <a:pPr marL="342900" indent="-342900">
              <a:buFont typeface="+mj-lt"/>
              <a:buAutoNum type="arabicPeriod"/>
            </a:pPr>
            <a:r>
              <a:rPr lang="en-US" dirty="0">
                <a:latin typeface="Arial" panose="020B0604020202020204" pitchFamily="34" charset="0"/>
                <a:cs typeface="Arial" panose="020B0604020202020204" pitchFamily="34" charset="0"/>
              </a:rPr>
              <a:t>Service Identifier overview. </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p:txBody>
      </p:sp>
      <p:sp>
        <p:nvSpPr>
          <p:cNvPr id="6" name="TextBox 5"/>
          <p:cNvSpPr txBox="1"/>
          <p:nvPr/>
        </p:nvSpPr>
        <p:spPr>
          <a:xfrm>
            <a:off x="5562600" y="4953000"/>
            <a:ext cx="3581400"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Oct-22-2019</a:t>
            </a:r>
          </a:p>
          <a:p>
            <a:r>
              <a:rPr lang="en-US" i="1" dirty="0" smtClean="0">
                <a:latin typeface="Arial" panose="020B0604020202020204" pitchFamily="34" charset="0"/>
                <a:cs typeface="Arial" panose="020B0604020202020204" pitchFamily="34" charset="0"/>
              </a:rPr>
              <a:t>Dan Nguyen</a:t>
            </a:r>
          </a:p>
        </p:txBody>
      </p:sp>
    </p:spTree>
    <p:extLst>
      <p:ext uri="{BB962C8B-B14F-4D97-AF65-F5344CB8AC3E}">
        <p14:creationId xmlns:p14="http://schemas.microsoft.com/office/powerpoint/2010/main" val="739162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8534400" cy="266306"/>
          </a:xfrm>
        </p:spPr>
        <p:txBody>
          <a:bodyPr/>
          <a:lstStyle/>
          <a:p>
            <a:r>
              <a:rPr lang="en-US" dirty="0" smtClean="0">
                <a:latin typeface="Arial" panose="020B0604020202020204" pitchFamily="34" charset="0"/>
              </a:rPr>
              <a:t>Protocol </a:t>
            </a:r>
            <a:r>
              <a:rPr lang="en-US" dirty="0">
                <a:latin typeface="Arial" panose="020B0604020202020204" pitchFamily="34" charset="0"/>
              </a:rPr>
              <a:t>Control Information (PCI) formats for GMLAN</a:t>
            </a:r>
          </a:p>
        </p:txBody>
      </p:sp>
      <p:sp>
        <p:nvSpPr>
          <p:cNvPr id="4" name="Slide Number Placeholder 3"/>
          <p:cNvSpPr>
            <a:spLocks noGrp="1"/>
          </p:cNvSpPr>
          <p:nvPr>
            <p:ph type="sldNum" sz="quarter" idx="12"/>
          </p:nvPr>
        </p:nvSpPr>
        <p:spPr/>
        <p:txBody>
          <a:bodyPr/>
          <a:lstStyle/>
          <a:p>
            <a:fld id="{91C8D71F-F4C8-4C0B-980E-7801AA62370C}" type="slidenum">
              <a:rPr lang="en-US" smtClean="0"/>
              <a:t>10</a:t>
            </a:fld>
            <a:endParaRPr lang="en-US"/>
          </a:p>
        </p:txBody>
      </p:sp>
      <p:sp>
        <p:nvSpPr>
          <p:cNvPr id="11" name="Rectangle 4"/>
          <p:cNvSpPr>
            <a:spLocks noChangeArrowheads="1"/>
          </p:cNvSpPr>
          <p:nvPr/>
        </p:nvSpPr>
        <p:spPr bwMode="auto">
          <a:xfrm>
            <a:off x="1524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67569580"/>
              </p:ext>
            </p:extLst>
          </p:nvPr>
        </p:nvGraphicFramePr>
        <p:xfrm>
          <a:off x="77431" y="1103531"/>
          <a:ext cx="8836737" cy="1169670"/>
        </p:xfrm>
        <a:graphic>
          <a:graphicData uri="http://schemas.openxmlformats.org/drawingml/2006/table">
            <a:tbl>
              <a:tblPr>
                <a:tableStyleId>{5C22544A-7EE6-4342-B048-85BDC9FD1C3A}</a:tableStyleId>
              </a:tblPr>
              <a:tblGrid>
                <a:gridCol w="1043355"/>
                <a:gridCol w="129858"/>
                <a:gridCol w="156765"/>
                <a:gridCol w="156765"/>
                <a:gridCol w="156765"/>
                <a:gridCol w="156765"/>
                <a:gridCol w="235148"/>
                <a:gridCol w="156765"/>
                <a:gridCol w="156765"/>
                <a:gridCol w="925186"/>
                <a:gridCol w="609600"/>
                <a:gridCol w="838200"/>
                <a:gridCol w="914400"/>
                <a:gridCol w="990600"/>
                <a:gridCol w="1066800"/>
                <a:gridCol w="1143000"/>
              </a:tblGrid>
              <a:tr h="247650">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gridSpan="10">
                  <a:txBody>
                    <a:bodyPr/>
                    <a:lstStyle/>
                    <a:p>
                      <a:pPr marL="0" marR="0" algn="ctr">
                        <a:spcBef>
                          <a:spcPts val="200"/>
                        </a:spcBef>
                        <a:spcAft>
                          <a:spcPts val="200"/>
                        </a:spcAft>
                      </a:pPr>
                      <a:r>
                        <a:rPr lang="en-US" sz="1400" b="1" dirty="0">
                          <a:effectLst/>
                        </a:rPr>
                        <a:t>Protocol Control Information (PCI)</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r>
              <a:tr h="247650">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gridSpan="8">
                  <a:txBody>
                    <a:bodyPr/>
                    <a:lstStyle/>
                    <a:p>
                      <a:pPr marL="0" marR="0" algn="ctr">
                        <a:spcBef>
                          <a:spcPts val="200"/>
                        </a:spcBef>
                        <a:spcAft>
                          <a:spcPts val="200"/>
                        </a:spcAft>
                      </a:pPr>
                      <a:r>
                        <a:rPr lang="en-US" sz="1400" b="1" dirty="0">
                          <a:effectLst/>
                        </a:rPr>
                        <a:t>Byte #1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1400" b="1" dirty="0">
                          <a:effectLst/>
                        </a:rPr>
                        <a:t>Byte #2</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r>
                        <a:rPr lang="en-US" sz="1400" b="1" dirty="0">
                          <a:effectLst/>
                        </a:rPr>
                        <a:t>Byte #3</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#4</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#5</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#6</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#7</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#8</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r>
              <a:tr h="247650">
                <a:tc>
                  <a:txBody>
                    <a:bodyPr/>
                    <a:lstStyle/>
                    <a:p>
                      <a:pPr marL="0" marR="0">
                        <a:spcBef>
                          <a:spcPts val="200"/>
                        </a:spcBef>
                        <a:spcAft>
                          <a:spcPts val="200"/>
                        </a:spcAft>
                      </a:pPr>
                      <a:r>
                        <a:rPr lang="en-US" sz="1400" b="1" dirty="0">
                          <a:effectLst/>
                        </a:rPr>
                        <a:t>PCI name</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7</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a:effectLst/>
                        </a:rPr>
                        <a:t>6</a:t>
                      </a:r>
                      <a:endParaRPr lang="en-US" sz="1400" b="1">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5</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4</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3</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2</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247650">
                <a:tc>
                  <a:txBody>
                    <a:bodyPr/>
                    <a:lstStyle/>
                    <a:p>
                      <a:pPr marL="0" marR="0">
                        <a:spcBef>
                          <a:spcPts val="200"/>
                        </a:spcBef>
                        <a:spcAft>
                          <a:spcPts val="200"/>
                        </a:spcAft>
                      </a:pPr>
                      <a:r>
                        <a:rPr lang="en-US" sz="1400" b="1" dirty="0" err="1">
                          <a:effectLst/>
                        </a:rPr>
                        <a:t>SingleFrame</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a:effectLst/>
                        </a:rPr>
                        <a:t>0</a:t>
                      </a:r>
                      <a:endParaRPr lang="en-US" sz="1400" b="1">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a:effectLst/>
                        </a:rPr>
                        <a:t>0</a:t>
                      </a:r>
                      <a:endParaRPr lang="en-US" sz="1400" b="1">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a:effectLst/>
                        </a:rPr>
                        <a:t>0</a:t>
                      </a:r>
                      <a:endParaRPr lang="en-US" sz="1400" b="1">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a:effectLst/>
                        </a:rPr>
                        <a:t>0</a:t>
                      </a:r>
                      <a:endParaRPr lang="en-US" sz="1400" b="1">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4">
                  <a:txBody>
                    <a:bodyPr/>
                    <a:lstStyle/>
                    <a:p>
                      <a:pPr marL="0" marR="0" algn="ctr">
                        <a:spcBef>
                          <a:spcPts val="200"/>
                        </a:spcBef>
                        <a:spcAft>
                          <a:spcPts val="200"/>
                        </a:spcAft>
                      </a:pPr>
                      <a:r>
                        <a:rPr lang="en-US" sz="1400" b="1" dirty="0">
                          <a:effectLst/>
                        </a:rPr>
                        <a:t>DL</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bl>
          </a:graphicData>
        </a:graphic>
      </p:graphicFrame>
      <p:sp>
        <p:nvSpPr>
          <p:cNvPr id="13" name="Rectangle 12"/>
          <p:cNvSpPr/>
          <p:nvPr/>
        </p:nvSpPr>
        <p:spPr>
          <a:xfrm>
            <a:off x="5943600" y="2407346"/>
            <a:ext cx="3200400" cy="369332"/>
          </a:xfrm>
          <a:prstGeom prst="rect">
            <a:avLst/>
          </a:prstGeom>
        </p:spPr>
        <p:txBody>
          <a:bodyPr wrap="square">
            <a:spAutoFit/>
          </a:bodyPr>
          <a:lstStyle/>
          <a:p>
            <a:r>
              <a:rPr lang="en-US" b="1" dirty="0" smtClean="0"/>
              <a:t>Legend</a:t>
            </a:r>
            <a:r>
              <a:rPr lang="en-US" b="1" dirty="0"/>
              <a:t>:</a:t>
            </a:r>
            <a:r>
              <a:rPr lang="en-US" dirty="0"/>
              <a:t>	</a:t>
            </a:r>
            <a:r>
              <a:rPr lang="en-US" dirty="0" smtClean="0"/>
              <a:t>DL: Data length</a:t>
            </a:r>
            <a:endParaRPr lang="en-US" dirty="0"/>
          </a:p>
        </p:txBody>
      </p:sp>
      <p:sp>
        <p:nvSpPr>
          <p:cNvPr id="14" name="Rectangle 13"/>
          <p:cNvSpPr/>
          <p:nvPr/>
        </p:nvSpPr>
        <p:spPr>
          <a:xfrm>
            <a:off x="0" y="624373"/>
            <a:ext cx="1405898" cy="369332"/>
          </a:xfrm>
          <a:prstGeom prst="rect">
            <a:avLst/>
          </a:prstGeom>
        </p:spPr>
        <p:txBody>
          <a:bodyPr wrap="none">
            <a:spAutoFit/>
          </a:bodyPr>
          <a:lstStyle/>
          <a:p>
            <a:r>
              <a:rPr lang="en-US" b="1" u="sng" dirty="0" smtClean="0"/>
              <a:t>Single Frame</a:t>
            </a:r>
            <a:endParaRPr lang="en-US" b="1" u="sng" dirty="0"/>
          </a:p>
        </p:txBody>
      </p:sp>
      <p:sp>
        <p:nvSpPr>
          <p:cNvPr id="10" name="TextBox 9"/>
          <p:cNvSpPr txBox="1"/>
          <p:nvPr/>
        </p:nvSpPr>
        <p:spPr>
          <a:xfrm>
            <a:off x="0" y="2924779"/>
            <a:ext cx="4724400" cy="2031325"/>
          </a:xfrm>
          <a:prstGeom prst="rect">
            <a:avLst/>
          </a:prstGeom>
          <a:noFill/>
        </p:spPr>
        <p:txBody>
          <a:bodyPr wrap="square" rtlCol="0">
            <a:spAutoFit/>
          </a:bodyPr>
          <a:lstStyle/>
          <a:p>
            <a:r>
              <a:rPr lang="en-US" dirty="0" smtClean="0"/>
              <a:t>Example UUDT:</a:t>
            </a:r>
          </a:p>
          <a:p>
            <a:r>
              <a:rPr lang="en-US" dirty="0" smtClean="0"/>
              <a:t>Request read PID: </a:t>
            </a:r>
            <a:r>
              <a:rPr lang="en-US" dirty="0" smtClean="0">
                <a:solidFill>
                  <a:srgbClr val="00B050"/>
                </a:solidFill>
              </a:rPr>
              <a:t>24D</a:t>
            </a:r>
            <a:r>
              <a:rPr lang="en-US" dirty="0" smtClean="0"/>
              <a:t> </a:t>
            </a:r>
            <a:r>
              <a:rPr lang="en-US" dirty="0" smtClean="0">
                <a:solidFill>
                  <a:schemeClr val="accent6"/>
                </a:solidFill>
              </a:rPr>
              <a:t>05</a:t>
            </a:r>
            <a:r>
              <a:rPr lang="en-US" dirty="0" smtClean="0"/>
              <a:t> </a:t>
            </a:r>
            <a:r>
              <a:rPr lang="en-US" dirty="0" smtClean="0">
                <a:solidFill>
                  <a:srgbClr val="FF0000"/>
                </a:solidFill>
              </a:rPr>
              <a:t>AA</a:t>
            </a:r>
            <a:r>
              <a:rPr lang="en-US" dirty="0" smtClean="0"/>
              <a:t> </a:t>
            </a:r>
            <a:r>
              <a:rPr lang="en-US" dirty="0" smtClean="0">
                <a:solidFill>
                  <a:schemeClr val="accent5"/>
                </a:solidFill>
              </a:rPr>
              <a:t>01</a:t>
            </a:r>
            <a:r>
              <a:rPr lang="en-US" dirty="0" smtClean="0"/>
              <a:t> 22 A1 10</a:t>
            </a:r>
          </a:p>
          <a:p>
            <a:endParaRPr lang="en-US" dirty="0"/>
          </a:p>
          <a:p>
            <a:r>
              <a:rPr lang="pt-BR" dirty="0" smtClean="0"/>
              <a:t>Response:</a:t>
            </a:r>
          </a:p>
          <a:p>
            <a:r>
              <a:rPr lang="pt-BR" dirty="0">
                <a:solidFill>
                  <a:srgbClr val="00B050"/>
                </a:solidFill>
              </a:rPr>
              <a:t>5</a:t>
            </a:r>
            <a:r>
              <a:rPr lang="pt-BR" dirty="0" smtClean="0">
                <a:solidFill>
                  <a:srgbClr val="00B050"/>
                </a:solidFill>
              </a:rPr>
              <a:t>4D</a:t>
            </a:r>
            <a:r>
              <a:rPr lang="pt-BR" dirty="0" smtClean="0"/>
              <a:t> 22 AD 12</a:t>
            </a:r>
          </a:p>
          <a:p>
            <a:r>
              <a:rPr lang="pt-BR" dirty="0">
                <a:solidFill>
                  <a:srgbClr val="00B050"/>
                </a:solidFill>
              </a:rPr>
              <a:t>54D</a:t>
            </a:r>
            <a:r>
              <a:rPr lang="pt-BR" dirty="0"/>
              <a:t> </a:t>
            </a:r>
            <a:r>
              <a:rPr lang="pt-BR" dirty="0" smtClean="0"/>
              <a:t>10 12 7B 48 32 90</a:t>
            </a:r>
            <a:endParaRPr lang="pt-BR" dirty="0"/>
          </a:p>
          <a:p>
            <a:r>
              <a:rPr lang="pt-BR" dirty="0">
                <a:solidFill>
                  <a:srgbClr val="00B050"/>
                </a:solidFill>
              </a:rPr>
              <a:t>54D</a:t>
            </a:r>
            <a:r>
              <a:rPr lang="pt-BR" dirty="0"/>
              <a:t> </a:t>
            </a:r>
            <a:r>
              <a:rPr lang="pt-BR" dirty="0" smtClean="0"/>
              <a:t>A1 98 34 45</a:t>
            </a:r>
            <a:endParaRPr lang="pt-BR" dirty="0"/>
          </a:p>
        </p:txBody>
      </p:sp>
      <p:sp>
        <p:nvSpPr>
          <p:cNvPr id="15" name="Rectangle 14"/>
          <p:cNvSpPr/>
          <p:nvPr/>
        </p:nvSpPr>
        <p:spPr>
          <a:xfrm>
            <a:off x="2362200" y="4003231"/>
            <a:ext cx="3048000" cy="369332"/>
          </a:xfrm>
          <a:prstGeom prst="rect">
            <a:avLst/>
          </a:prstGeom>
        </p:spPr>
        <p:txBody>
          <a:bodyPr wrap="square">
            <a:spAutoFit/>
          </a:bodyPr>
          <a:lstStyle/>
          <a:p>
            <a:pPr algn="ctr"/>
            <a:r>
              <a:rPr lang="en-US" dirty="0" smtClean="0"/>
              <a:t>UUDT single frame </a:t>
            </a:r>
            <a:r>
              <a:rPr lang="en-US" dirty="0"/>
              <a:t>response</a:t>
            </a:r>
          </a:p>
        </p:txBody>
      </p:sp>
      <p:cxnSp>
        <p:nvCxnSpPr>
          <p:cNvPr id="18" name="Straight Arrow Connector 17"/>
          <p:cNvCxnSpPr/>
          <p:nvPr/>
        </p:nvCxnSpPr>
        <p:spPr>
          <a:xfrm>
            <a:off x="1752600" y="418925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752600" y="47244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09800" y="4449069"/>
            <a:ext cx="2286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038600" y="3195872"/>
            <a:ext cx="2286000" cy="369332"/>
          </a:xfrm>
          <a:prstGeom prst="rect">
            <a:avLst/>
          </a:prstGeom>
        </p:spPr>
        <p:txBody>
          <a:bodyPr wrap="square">
            <a:spAutoFit/>
          </a:bodyPr>
          <a:lstStyle/>
          <a:p>
            <a:pPr algn="ctr"/>
            <a:r>
              <a:rPr lang="en-US" dirty="0" smtClean="0"/>
              <a:t>Single frame</a:t>
            </a:r>
            <a:endParaRPr lang="en-US" dirty="0"/>
          </a:p>
        </p:txBody>
      </p:sp>
      <p:sp>
        <p:nvSpPr>
          <p:cNvPr id="22" name="Rectangle 21"/>
          <p:cNvSpPr/>
          <p:nvPr/>
        </p:nvSpPr>
        <p:spPr>
          <a:xfrm>
            <a:off x="2362200" y="4279549"/>
            <a:ext cx="3048000" cy="369332"/>
          </a:xfrm>
          <a:prstGeom prst="rect">
            <a:avLst/>
          </a:prstGeom>
        </p:spPr>
        <p:txBody>
          <a:bodyPr wrap="square">
            <a:spAutoFit/>
          </a:bodyPr>
          <a:lstStyle/>
          <a:p>
            <a:pPr algn="ctr"/>
            <a:r>
              <a:rPr lang="en-US" dirty="0" smtClean="0"/>
              <a:t>UUDT single frame </a:t>
            </a:r>
            <a:r>
              <a:rPr lang="en-US" dirty="0"/>
              <a:t>response</a:t>
            </a:r>
          </a:p>
        </p:txBody>
      </p:sp>
      <p:sp>
        <p:nvSpPr>
          <p:cNvPr id="23" name="Rectangle 22"/>
          <p:cNvSpPr/>
          <p:nvPr/>
        </p:nvSpPr>
        <p:spPr>
          <a:xfrm>
            <a:off x="2362200" y="4549386"/>
            <a:ext cx="3048000" cy="369332"/>
          </a:xfrm>
          <a:prstGeom prst="rect">
            <a:avLst/>
          </a:prstGeom>
        </p:spPr>
        <p:txBody>
          <a:bodyPr wrap="square">
            <a:spAutoFit/>
          </a:bodyPr>
          <a:lstStyle/>
          <a:p>
            <a:pPr algn="ctr"/>
            <a:r>
              <a:rPr lang="en-US" dirty="0" smtClean="0"/>
              <a:t>UUDT single frame </a:t>
            </a:r>
            <a:r>
              <a:rPr lang="en-US" dirty="0"/>
              <a:t>response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5056420"/>
            <a:ext cx="8821381" cy="1200318"/>
          </a:xfrm>
          <a:prstGeom prst="rect">
            <a:avLst/>
          </a:prstGeom>
        </p:spPr>
      </p:pic>
      <p:cxnSp>
        <p:nvCxnSpPr>
          <p:cNvPr id="24" name="Straight Arrow Connector 23"/>
          <p:cNvCxnSpPr/>
          <p:nvPr/>
        </p:nvCxnSpPr>
        <p:spPr>
          <a:xfrm>
            <a:off x="3962400" y="3352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624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8534400" cy="266306"/>
          </a:xfrm>
        </p:spPr>
        <p:txBody>
          <a:bodyPr/>
          <a:lstStyle/>
          <a:p>
            <a:r>
              <a:rPr lang="en-US" dirty="0" smtClean="0">
                <a:latin typeface="Arial" panose="020B0604020202020204" pitchFamily="34" charset="0"/>
              </a:rPr>
              <a:t>Protocol </a:t>
            </a:r>
            <a:r>
              <a:rPr lang="en-US" dirty="0">
                <a:latin typeface="Arial" panose="020B0604020202020204" pitchFamily="34" charset="0"/>
              </a:rPr>
              <a:t>Control Information (PCI) formats for GMLAN</a:t>
            </a:r>
          </a:p>
        </p:txBody>
      </p:sp>
      <p:sp>
        <p:nvSpPr>
          <p:cNvPr id="4" name="Slide Number Placeholder 3"/>
          <p:cNvSpPr>
            <a:spLocks noGrp="1"/>
          </p:cNvSpPr>
          <p:nvPr>
            <p:ph type="sldNum" sz="quarter" idx="12"/>
          </p:nvPr>
        </p:nvSpPr>
        <p:spPr/>
        <p:txBody>
          <a:bodyPr/>
          <a:lstStyle/>
          <a:p>
            <a:fld id="{91C8D71F-F4C8-4C0B-980E-7801AA62370C}" type="slidenum">
              <a:rPr lang="en-US" smtClean="0"/>
              <a:t>11</a:t>
            </a:fld>
            <a:endParaRPr lang="en-US"/>
          </a:p>
        </p:txBody>
      </p:sp>
      <p:sp>
        <p:nvSpPr>
          <p:cNvPr id="11" name="Rectangle 4"/>
          <p:cNvSpPr>
            <a:spLocks noChangeArrowheads="1"/>
          </p:cNvSpPr>
          <p:nvPr/>
        </p:nvSpPr>
        <p:spPr bwMode="auto">
          <a:xfrm>
            <a:off x="1573213" y="2955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3427223"/>
              </p:ext>
            </p:extLst>
          </p:nvPr>
        </p:nvGraphicFramePr>
        <p:xfrm>
          <a:off x="17206" y="1290951"/>
          <a:ext cx="9092915" cy="1769730"/>
        </p:xfrm>
        <a:graphic>
          <a:graphicData uri="http://schemas.openxmlformats.org/drawingml/2006/table">
            <a:tbl>
              <a:tblPr>
                <a:tableStyleId>{5C22544A-7EE6-4342-B048-85BDC9FD1C3A}</a:tableStyleId>
              </a:tblPr>
              <a:tblGrid>
                <a:gridCol w="1453431"/>
                <a:gridCol w="206952"/>
                <a:gridCol w="206952"/>
                <a:gridCol w="206952"/>
                <a:gridCol w="153062"/>
                <a:gridCol w="229593"/>
                <a:gridCol w="306124"/>
                <a:gridCol w="229593"/>
                <a:gridCol w="229593"/>
                <a:gridCol w="994903"/>
                <a:gridCol w="688779"/>
                <a:gridCol w="765310"/>
                <a:gridCol w="765310"/>
                <a:gridCol w="841841"/>
                <a:gridCol w="994903"/>
                <a:gridCol w="819617"/>
              </a:tblGrid>
              <a:tr h="294955">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gridSpan="10">
                  <a:txBody>
                    <a:bodyPr/>
                    <a:lstStyle/>
                    <a:p>
                      <a:pPr marL="0" marR="0" algn="ctr">
                        <a:spcBef>
                          <a:spcPts val="200"/>
                        </a:spcBef>
                        <a:spcAft>
                          <a:spcPts val="200"/>
                        </a:spcAft>
                      </a:pPr>
                      <a:r>
                        <a:rPr lang="en-US" sz="1400" b="1" dirty="0">
                          <a:effectLst/>
                        </a:rPr>
                        <a:t>Protocol Control Information (PCI)</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r>
              <a:tr h="294955">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gridSpan="8">
                  <a:txBody>
                    <a:bodyPr/>
                    <a:lstStyle/>
                    <a:p>
                      <a:pPr marL="0" marR="0" algn="ctr">
                        <a:spcBef>
                          <a:spcPts val="200"/>
                        </a:spcBef>
                        <a:spcAft>
                          <a:spcPts val="200"/>
                        </a:spcAft>
                      </a:pPr>
                      <a:r>
                        <a:rPr lang="en-US" sz="1400" b="1" dirty="0">
                          <a:effectLst/>
                        </a:rPr>
                        <a:t>Byte #1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1400" b="1" dirty="0">
                          <a:effectLst/>
                        </a:rPr>
                        <a:t>Byte #2</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algn="ctr">
                        <a:spcBef>
                          <a:spcPts val="200"/>
                        </a:spcBef>
                        <a:spcAft>
                          <a:spcPts val="200"/>
                        </a:spcAft>
                      </a:pPr>
                      <a:r>
                        <a:rPr lang="en-US" sz="1400" b="1" dirty="0">
                          <a:effectLst/>
                        </a:rPr>
                        <a:t>Byte #3</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#4</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#5</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#6</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#7</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effectLst/>
                        </a:rPr>
                        <a:t>Byte #8</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6195" marR="36195" marT="0" marB="0" anchor="ctr"/>
                </a:tc>
              </a:tr>
              <a:tr h="294955">
                <a:tc>
                  <a:txBody>
                    <a:bodyPr/>
                    <a:lstStyle/>
                    <a:p>
                      <a:pPr marL="0" marR="0">
                        <a:spcBef>
                          <a:spcPts val="200"/>
                        </a:spcBef>
                        <a:spcAft>
                          <a:spcPts val="200"/>
                        </a:spcAft>
                      </a:pPr>
                      <a:r>
                        <a:rPr lang="en-US" sz="1400" b="1" dirty="0">
                          <a:effectLst/>
                        </a:rPr>
                        <a:t>PCI name</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7</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6</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5</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4</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3</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2</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 </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294955">
                <a:tc>
                  <a:txBody>
                    <a:bodyPr/>
                    <a:lstStyle/>
                    <a:p>
                      <a:pPr marL="0" marR="0">
                        <a:spcBef>
                          <a:spcPts val="200"/>
                        </a:spcBef>
                        <a:spcAft>
                          <a:spcPts val="200"/>
                        </a:spcAft>
                      </a:pPr>
                      <a:r>
                        <a:rPr lang="en-US" sz="1400" b="1" dirty="0" err="1" smtClean="0">
                          <a:effectLst/>
                        </a:rPr>
                        <a:t>FirstFrame</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solidFill>
                            <a:schemeClr val="dk1"/>
                          </a:solidFill>
                          <a:effectLst/>
                          <a:latin typeface="+mn-lt"/>
                          <a:ea typeface="+mn-ea"/>
                        </a:rPr>
                        <a:t>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4">
                  <a:txBody>
                    <a:bodyPr/>
                    <a:lstStyle/>
                    <a:p>
                      <a:pPr marL="0" marR="0" algn="ctr">
                        <a:spcBef>
                          <a:spcPts val="200"/>
                        </a:spcBef>
                        <a:spcAft>
                          <a:spcPts val="200"/>
                        </a:spcAft>
                      </a:pPr>
                      <a:r>
                        <a:rPr lang="en-US" sz="1400" b="1" dirty="0" smtClean="0">
                          <a:solidFill>
                            <a:srgbClr val="000000"/>
                          </a:solidFill>
                          <a:effectLst/>
                          <a:latin typeface="+mn-lt"/>
                          <a:ea typeface="Times New Roman" panose="02020603050405020304" pitchFamily="18" charset="0"/>
                        </a:rPr>
                        <a:t>DL</a:t>
                      </a:r>
                      <a:r>
                        <a:rPr lang="en-US" sz="1400" b="1" baseline="0" dirty="0" smtClean="0">
                          <a:solidFill>
                            <a:srgbClr val="000000"/>
                          </a:solidFill>
                          <a:effectLst/>
                          <a:latin typeface="+mn-lt"/>
                          <a:ea typeface="Times New Roman" panose="02020603050405020304" pitchFamily="18" charset="0"/>
                        </a:rPr>
                        <a:t> high</a:t>
                      </a:r>
                      <a:endParaRPr lang="en-US" sz="1400" b="1" dirty="0">
                        <a:solidFill>
                          <a:srgbClr val="000000"/>
                        </a:solidFill>
                        <a:effectLst/>
                        <a:latin typeface="+mn-lt"/>
                        <a:ea typeface="Times New Roman" panose="02020603050405020304" pitchFamily="18" charset="0"/>
                      </a:endParaRPr>
                    </a:p>
                  </a:txBody>
                  <a:tcPr marL="35560" marR="3556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1400" b="1" dirty="0" smtClean="0">
                          <a:effectLst/>
                          <a:latin typeface="+mn-lt"/>
                        </a:rPr>
                        <a:t>DL Low</a:t>
                      </a: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294955">
                <a:tc>
                  <a:txBody>
                    <a:bodyPr/>
                    <a:lstStyle/>
                    <a:p>
                      <a:pPr marL="0" marR="0">
                        <a:spcBef>
                          <a:spcPts val="200"/>
                        </a:spcBef>
                        <a:spcAft>
                          <a:spcPts val="200"/>
                        </a:spcAft>
                      </a:pPr>
                      <a:r>
                        <a:rPr lang="en-US" sz="1400" b="1" dirty="0" err="1" smtClean="0">
                          <a:effectLst/>
                        </a:rPr>
                        <a:t>FlowControlFrame</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solidFill>
                            <a:schemeClr val="dk1"/>
                          </a:solidFill>
                          <a:effectLst/>
                          <a:latin typeface="+mn-lt"/>
                          <a:ea typeface="+mn-ea"/>
                        </a:rPr>
                        <a:t>1</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4">
                  <a:txBody>
                    <a:bodyPr/>
                    <a:lstStyle/>
                    <a:p>
                      <a:pPr marL="0" marR="0" algn="ctr">
                        <a:spcBef>
                          <a:spcPts val="200"/>
                        </a:spcBef>
                        <a:spcAft>
                          <a:spcPts val="200"/>
                        </a:spcAft>
                      </a:pPr>
                      <a:r>
                        <a:rPr lang="en-US" sz="1400" b="1" dirty="0" smtClean="0">
                          <a:solidFill>
                            <a:srgbClr val="000000"/>
                          </a:solidFill>
                          <a:effectLst/>
                          <a:latin typeface="+mn-lt"/>
                          <a:ea typeface="Times New Roman" panose="02020603050405020304" pitchFamily="18" charset="0"/>
                        </a:rPr>
                        <a:t>FS</a:t>
                      </a:r>
                      <a:endParaRPr lang="en-US" sz="1400" b="1" dirty="0">
                        <a:solidFill>
                          <a:srgbClr val="000000"/>
                        </a:solidFill>
                        <a:effectLst/>
                        <a:latin typeface="+mn-lt"/>
                        <a:ea typeface="Times New Roman" panose="02020603050405020304" pitchFamily="18" charset="0"/>
                      </a:endParaRPr>
                    </a:p>
                  </a:txBody>
                  <a:tcPr marL="35560" marR="3556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1400" b="1" dirty="0" smtClean="0">
                          <a:solidFill>
                            <a:srgbClr val="000000"/>
                          </a:solidFill>
                          <a:effectLst/>
                          <a:latin typeface="+mn-lt"/>
                          <a:ea typeface="Times New Roman" panose="02020603050405020304" pitchFamily="18" charset="0"/>
                        </a:rPr>
                        <a:t>BS</a:t>
                      </a: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err="1" smtClean="0">
                          <a:solidFill>
                            <a:srgbClr val="000000"/>
                          </a:solidFill>
                          <a:effectLst/>
                          <a:latin typeface="+mn-lt"/>
                          <a:ea typeface="Times New Roman" panose="02020603050405020304" pitchFamily="18" charset="0"/>
                        </a:rPr>
                        <a:t>STmin</a:t>
                      </a: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294955">
                <a:tc>
                  <a:txBody>
                    <a:bodyPr/>
                    <a:lstStyle/>
                    <a:p>
                      <a:pPr marL="0" marR="0" indent="0" algn="l" defTabSz="914400" rtl="0" eaLnBrk="1" fontAlgn="auto" latinLnBrk="0" hangingPunct="1">
                        <a:lnSpc>
                          <a:spcPct val="100000"/>
                        </a:lnSpc>
                        <a:spcBef>
                          <a:spcPts val="200"/>
                        </a:spcBef>
                        <a:spcAft>
                          <a:spcPts val="200"/>
                        </a:spcAft>
                        <a:buClrTx/>
                        <a:buSzTx/>
                        <a:buFontTx/>
                        <a:buNone/>
                        <a:tabLst/>
                        <a:defRPr/>
                      </a:pPr>
                      <a:r>
                        <a:rPr lang="en-US" sz="1400" b="1" dirty="0" err="1" smtClean="0">
                          <a:effectLst/>
                        </a:rPr>
                        <a:t>ConsecutiveFrame</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1400" b="1" dirty="0" smtClean="0">
                          <a:effectLst/>
                        </a:rPr>
                        <a:t>0</a:t>
                      </a: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solidFill>
                            <a:schemeClr val="dk1"/>
                          </a:solidFill>
                          <a:effectLst/>
                          <a:latin typeface="+mn-lt"/>
                          <a:ea typeface="+mn-ea"/>
                        </a:rPr>
                        <a:t>1</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400" b="1" dirty="0" smtClean="0">
                          <a:solidFill>
                            <a:schemeClr val="dk1"/>
                          </a:solidFill>
                          <a:effectLst/>
                          <a:latin typeface="+mn-lt"/>
                          <a:ea typeface="+mn-ea"/>
                        </a:rPr>
                        <a:t>1</a:t>
                      </a:r>
                      <a:endParaRPr lang="en-US" sz="1400" b="1" dirty="0" smtClean="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4">
                  <a:txBody>
                    <a:bodyPr/>
                    <a:lstStyle/>
                    <a:p>
                      <a:pPr marL="0" marR="0" algn="ctr">
                        <a:spcBef>
                          <a:spcPts val="200"/>
                        </a:spcBef>
                        <a:spcAft>
                          <a:spcPts val="200"/>
                        </a:spcAft>
                      </a:pPr>
                      <a:r>
                        <a:rPr lang="en-US" sz="1400" b="1" dirty="0" smtClean="0">
                          <a:solidFill>
                            <a:srgbClr val="000000"/>
                          </a:solidFill>
                          <a:effectLst/>
                          <a:latin typeface="+mn-lt"/>
                          <a:ea typeface="Times New Roman" panose="02020603050405020304" pitchFamily="18" charset="0"/>
                        </a:rPr>
                        <a:t>SN</a:t>
                      </a:r>
                      <a:endParaRPr lang="en-US" sz="1400" b="1" dirty="0">
                        <a:solidFill>
                          <a:srgbClr val="000000"/>
                        </a:solidFill>
                        <a:effectLst/>
                        <a:latin typeface="+mn-lt"/>
                        <a:ea typeface="Times New Roman" panose="02020603050405020304" pitchFamily="18" charset="0"/>
                      </a:endParaRPr>
                    </a:p>
                  </a:txBody>
                  <a:tcPr marL="35560" marR="3556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mn-lt"/>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endParaRPr lang="en-US" sz="14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bl>
          </a:graphicData>
        </a:graphic>
      </p:graphicFrame>
      <p:sp>
        <p:nvSpPr>
          <p:cNvPr id="14" name="Rectangle 13"/>
          <p:cNvSpPr/>
          <p:nvPr/>
        </p:nvSpPr>
        <p:spPr>
          <a:xfrm>
            <a:off x="0" y="624373"/>
            <a:ext cx="1649554" cy="369332"/>
          </a:xfrm>
          <a:prstGeom prst="rect">
            <a:avLst/>
          </a:prstGeom>
        </p:spPr>
        <p:txBody>
          <a:bodyPr wrap="none">
            <a:spAutoFit/>
          </a:bodyPr>
          <a:lstStyle/>
          <a:p>
            <a:r>
              <a:rPr lang="en-US" b="1" u="sng" dirty="0" smtClean="0"/>
              <a:t>Multiple Frame</a:t>
            </a:r>
            <a:endParaRPr lang="en-US" b="1" u="sng" dirty="0"/>
          </a:p>
        </p:txBody>
      </p:sp>
      <p:sp>
        <p:nvSpPr>
          <p:cNvPr id="10" name="TextBox 9"/>
          <p:cNvSpPr txBox="1"/>
          <p:nvPr/>
        </p:nvSpPr>
        <p:spPr>
          <a:xfrm>
            <a:off x="17206" y="4381641"/>
            <a:ext cx="8423787"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smtClean="0">
                <a:solidFill>
                  <a:schemeClr val="accent6"/>
                </a:solidFill>
              </a:rPr>
              <a:t>02</a:t>
            </a:r>
            <a:r>
              <a:rPr lang="en-US" dirty="0" smtClean="0"/>
              <a:t> </a:t>
            </a:r>
            <a:r>
              <a:rPr lang="en-US" dirty="0" smtClean="0">
                <a:solidFill>
                  <a:srgbClr val="FF0000"/>
                </a:solidFill>
              </a:rPr>
              <a:t>1A</a:t>
            </a:r>
            <a:r>
              <a:rPr lang="en-US" dirty="0" smtClean="0"/>
              <a:t> 01</a:t>
            </a:r>
          </a:p>
          <a:p>
            <a:endParaRPr lang="en-US" dirty="0" smtClean="0"/>
          </a:p>
          <a:p>
            <a:r>
              <a:rPr lang="pt-BR" dirty="0" smtClean="0"/>
              <a:t>Response:</a:t>
            </a:r>
          </a:p>
          <a:p>
            <a:r>
              <a:rPr lang="pt-BR" dirty="0" smtClean="0">
                <a:solidFill>
                  <a:srgbClr val="00B050"/>
                </a:solidFill>
              </a:rPr>
              <a:t>64D</a:t>
            </a:r>
            <a:r>
              <a:rPr lang="pt-BR" dirty="0" smtClean="0"/>
              <a:t> </a:t>
            </a:r>
            <a:r>
              <a:rPr lang="pt-BR" dirty="0" smtClean="0">
                <a:solidFill>
                  <a:schemeClr val="accent6"/>
                </a:solidFill>
              </a:rPr>
              <a:t>10</a:t>
            </a:r>
            <a:r>
              <a:rPr lang="pt-BR" dirty="0" smtClean="0"/>
              <a:t> </a:t>
            </a:r>
            <a:r>
              <a:rPr lang="pt-BR" dirty="0" smtClean="0">
                <a:solidFill>
                  <a:schemeClr val="accent6"/>
                </a:solidFill>
              </a:rPr>
              <a:t>08</a:t>
            </a:r>
            <a:r>
              <a:rPr lang="pt-BR" dirty="0" smtClean="0"/>
              <a:t> </a:t>
            </a:r>
            <a:r>
              <a:rPr lang="pt-BR" dirty="0" smtClean="0">
                <a:solidFill>
                  <a:srgbClr val="FF0000"/>
                </a:solidFill>
              </a:rPr>
              <a:t>5A</a:t>
            </a:r>
            <a:r>
              <a:rPr lang="pt-BR" dirty="0" smtClean="0"/>
              <a:t> 01 XX XX XX XX</a:t>
            </a:r>
          </a:p>
          <a:p>
            <a:r>
              <a:rPr lang="en-US" dirty="0" smtClean="0">
                <a:solidFill>
                  <a:srgbClr val="00B050"/>
                </a:solidFill>
              </a:rPr>
              <a:t>24D</a:t>
            </a:r>
            <a:r>
              <a:rPr lang="en-US" dirty="0" smtClean="0"/>
              <a:t> </a:t>
            </a:r>
            <a:r>
              <a:rPr lang="en-US" dirty="0" smtClean="0">
                <a:solidFill>
                  <a:schemeClr val="accent6"/>
                </a:solidFill>
              </a:rPr>
              <a:t>30 00 00 </a:t>
            </a:r>
            <a:r>
              <a:rPr lang="en-US" dirty="0" smtClean="0"/>
              <a:t>(Request read more (auto) )</a:t>
            </a:r>
            <a:endParaRPr lang="pt-BR" dirty="0" smtClean="0">
              <a:solidFill>
                <a:schemeClr val="accent6"/>
              </a:solidFill>
            </a:endParaRPr>
          </a:p>
          <a:p>
            <a:r>
              <a:rPr lang="pt-BR" dirty="0" smtClean="0">
                <a:solidFill>
                  <a:srgbClr val="00B050"/>
                </a:solidFill>
              </a:rPr>
              <a:t>64D</a:t>
            </a:r>
            <a:r>
              <a:rPr lang="pt-BR" dirty="0" smtClean="0"/>
              <a:t> </a:t>
            </a:r>
            <a:r>
              <a:rPr lang="pt-BR" dirty="0" smtClean="0">
                <a:solidFill>
                  <a:schemeClr val="accent6"/>
                </a:solidFill>
              </a:rPr>
              <a:t>21</a:t>
            </a:r>
            <a:r>
              <a:rPr lang="pt-BR" dirty="0" smtClean="0"/>
              <a:t> XX XX</a:t>
            </a:r>
            <a:endParaRPr lang="en-US" dirty="0"/>
          </a:p>
        </p:txBody>
      </p:sp>
      <p:sp>
        <p:nvSpPr>
          <p:cNvPr id="12" name="Rectangle 11"/>
          <p:cNvSpPr/>
          <p:nvPr/>
        </p:nvSpPr>
        <p:spPr>
          <a:xfrm>
            <a:off x="4724400" y="3341533"/>
            <a:ext cx="4572000" cy="1477328"/>
          </a:xfrm>
          <a:prstGeom prst="rect">
            <a:avLst/>
          </a:prstGeom>
        </p:spPr>
        <p:txBody>
          <a:bodyPr>
            <a:spAutoFit/>
          </a:bodyPr>
          <a:lstStyle/>
          <a:p>
            <a:r>
              <a:rPr lang="en-US" b="1" dirty="0" smtClean="0"/>
              <a:t>Legend</a:t>
            </a:r>
            <a:r>
              <a:rPr lang="en-US" b="1" dirty="0"/>
              <a:t>:</a:t>
            </a:r>
            <a:r>
              <a:rPr lang="en-US" dirty="0"/>
              <a:t>	</a:t>
            </a:r>
            <a:r>
              <a:rPr lang="en-US" dirty="0" smtClean="0"/>
              <a:t>DL: Data length</a:t>
            </a:r>
          </a:p>
          <a:p>
            <a:r>
              <a:rPr lang="en-US" dirty="0"/>
              <a:t>	</a:t>
            </a:r>
            <a:r>
              <a:rPr lang="en-US" dirty="0" smtClean="0"/>
              <a:t>FS: Flow Status</a:t>
            </a:r>
          </a:p>
          <a:p>
            <a:r>
              <a:rPr lang="en-US" dirty="0"/>
              <a:t>	</a:t>
            </a:r>
            <a:r>
              <a:rPr lang="en-US" dirty="0" smtClean="0"/>
              <a:t>BS: Block Size</a:t>
            </a:r>
          </a:p>
          <a:p>
            <a:r>
              <a:rPr lang="en-US" dirty="0"/>
              <a:t>	</a:t>
            </a:r>
            <a:r>
              <a:rPr lang="en-US" dirty="0" err="1" smtClean="0"/>
              <a:t>Stmin</a:t>
            </a:r>
            <a:r>
              <a:rPr lang="en-US" dirty="0" smtClean="0"/>
              <a:t>: </a:t>
            </a:r>
            <a:r>
              <a:rPr lang="en-US" dirty="0"/>
              <a:t>Separation Time </a:t>
            </a:r>
            <a:r>
              <a:rPr lang="en-US" dirty="0" smtClean="0"/>
              <a:t>minimum</a:t>
            </a:r>
          </a:p>
          <a:p>
            <a:r>
              <a:rPr lang="en-US" dirty="0" smtClean="0"/>
              <a:t>	SN</a:t>
            </a:r>
            <a:r>
              <a:rPr lang="en-US" dirty="0"/>
              <a:t>: Sequence Number </a:t>
            </a:r>
          </a:p>
        </p:txBody>
      </p:sp>
      <p:sp>
        <p:nvSpPr>
          <p:cNvPr id="5" name="Rectangle 4"/>
          <p:cNvSpPr/>
          <p:nvPr/>
        </p:nvSpPr>
        <p:spPr>
          <a:xfrm>
            <a:off x="4684920" y="5431433"/>
            <a:ext cx="1246623" cy="369332"/>
          </a:xfrm>
          <a:prstGeom prst="rect">
            <a:avLst/>
          </a:prstGeom>
        </p:spPr>
        <p:txBody>
          <a:bodyPr wrap="none">
            <a:spAutoFit/>
          </a:bodyPr>
          <a:lstStyle/>
          <a:p>
            <a:pPr>
              <a:spcBef>
                <a:spcPts val="200"/>
              </a:spcBef>
              <a:spcAft>
                <a:spcPts val="200"/>
              </a:spcAft>
            </a:pPr>
            <a:r>
              <a:rPr lang="en-US" b="1" dirty="0" smtClean="0"/>
              <a:t>First Frame</a:t>
            </a:r>
            <a:endParaRPr lang="en-US" b="1" dirty="0">
              <a:solidFill>
                <a:srgbClr val="000000"/>
              </a:solidFill>
              <a:latin typeface="Times New Roman" panose="02020603050405020304" pitchFamily="18" charset="0"/>
              <a:ea typeface="Times New Roman" panose="02020603050405020304" pitchFamily="18" charset="0"/>
            </a:endParaRPr>
          </a:p>
        </p:txBody>
      </p:sp>
      <p:sp>
        <p:nvSpPr>
          <p:cNvPr id="6" name="Rectangle 5"/>
          <p:cNvSpPr/>
          <p:nvPr/>
        </p:nvSpPr>
        <p:spPr>
          <a:xfrm>
            <a:off x="4684920" y="5697951"/>
            <a:ext cx="2051331" cy="369332"/>
          </a:xfrm>
          <a:prstGeom prst="rect">
            <a:avLst/>
          </a:prstGeom>
        </p:spPr>
        <p:txBody>
          <a:bodyPr wrap="none">
            <a:spAutoFit/>
          </a:bodyPr>
          <a:lstStyle/>
          <a:p>
            <a:r>
              <a:rPr lang="en-US" b="1" dirty="0" smtClean="0"/>
              <a:t>Flow Control Frame</a:t>
            </a:r>
            <a:endParaRPr lang="en-US" dirty="0"/>
          </a:p>
        </p:txBody>
      </p:sp>
      <p:sp>
        <p:nvSpPr>
          <p:cNvPr id="7" name="Rectangle 6"/>
          <p:cNvSpPr/>
          <p:nvPr/>
        </p:nvSpPr>
        <p:spPr>
          <a:xfrm>
            <a:off x="4684920" y="5978803"/>
            <a:ext cx="1990481" cy="369332"/>
          </a:xfrm>
          <a:prstGeom prst="rect">
            <a:avLst/>
          </a:prstGeom>
        </p:spPr>
        <p:txBody>
          <a:bodyPr wrap="none">
            <a:spAutoFit/>
          </a:bodyPr>
          <a:lstStyle/>
          <a:p>
            <a:r>
              <a:rPr lang="en-US" b="1" dirty="0" smtClean="0"/>
              <a:t>Consecutive Frame</a:t>
            </a:r>
            <a:endParaRPr lang="en-US" dirty="0"/>
          </a:p>
        </p:txBody>
      </p:sp>
      <p:cxnSp>
        <p:nvCxnSpPr>
          <p:cNvPr id="16" name="Straight Arrow Connector 15"/>
          <p:cNvCxnSpPr/>
          <p:nvPr/>
        </p:nvCxnSpPr>
        <p:spPr>
          <a:xfrm flipH="1">
            <a:off x="3985036" y="5621494"/>
            <a:ext cx="6411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hevron 14">
            <a:hlinkClick r:id="rId3" action="ppaction://hlinksldjump"/>
          </p:cNvPr>
          <p:cNvSpPr/>
          <p:nvPr/>
        </p:nvSpPr>
        <p:spPr>
          <a:xfrm>
            <a:off x="6847079" y="6076576"/>
            <a:ext cx="474406" cy="2081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7321485" y="5995966"/>
            <a:ext cx="1828800" cy="369332"/>
          </a:xfrm>
          <a:prstGeom prst="rect">
            <a:avLst/>
          </a:prstGeom>
          <a:noFill/>
        </p:spPr>
        <p:txBody>
          <a:bodyPr wrap="square" rtlCol="0">
            <a:spAutoFit/>
          </a:bodyPr>
          <a:lstStyle/>
          <a:p>
            <a:r>
              <a:rPr lang="en-US" dirty="0" smtClean="0"/>
              <a:t>Back to overview</a:t>
            </a:r>
            <a:endParaRPr lang="en-US" dirty="0"/>
          </a:p>
        </p:txBody>
      </p:sp>
      <p:cxnSp>
        <p:nvCxnSpPr>
          <p:cNvPr id="21" name="Straight Arrow Connector 20"/>
          <p:cNvCxnSpPr/>
          <p:nvPr/>
        </p:nvCxnSpPr>
        <p:spPr>
          <a:xfrm flipH="1">
            <a:off x="3994956" y="5901601"/>
            <a:ext cx="6411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985036" y="6181708"/>
            <a:ext cx="6411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97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12</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3099047617"/>
              </p:ext>
            </p:extLst>
          </p:nvPr>
        </p:nvGraphicFramePr>
        <p:xfrm>
          <a:off x="838200" y="1752600"/>
          <a:ext cx="7696201" cy="4038604"/>
        </p:xfrm>
        <a:graphic>
          <a:graphicData uri="http://schemas.openxmlformats.org/drawingml/2006/table">
            <a:tbl>
              <a:tblPr>
                <a:tableStyleId>{5C22544A-7EE6-4342-B048-85BDC9FD1C3A}</a:tableStyleId>
              </a:tblPr>
              <a:tblGrid>
                <a:gridCol w="1863204"/>
                <a:gridCol w="2739716"/>
                <a:gridCol w="3093281"/>
              </a:tblGrid>
              <a:tr h="581165">
                <a:tc>
                  <a:txBody>
                    <a:bodyPr/>
                    <a:lstStyle/>
                    <a:p>
                      <a:pPr marL="0" marR="0" algn="ctr">
                        <a:spcBef>
                          <a:spcPts val="100"/>
                        </a:spcBef>
                        <a:spcAft>
                          <a:spcPts val="100"/>
                        </a:spcAft>
                      </a:pPr>
                      <a:r>
                        <a:rPr lang="en-US" sz="900" dirty="0">
                          <a:effectLst/>
                        </a:rPr>
                        <a:t>Service Identifier</a:t>
                      </a:r>
                    </a:p>
                    <a:p>
                      <a:pPr marL="0" marR="0" algn="ctr">
                        <a:spcBef>
                          <a:spcPts val="100"/>
                        </a:spcBef>
                        <a:spcAft>
                          <a:spcPts val="100"/>
                        </a:spcAft>
                      </a:pPr>
                      <a:r>
                        <a:rPr lang="en-US" sz="900" dirty="0">
                          <a:effectLst/>
                        </a:rPr>
                        <a:t>Hex Value</a:t>
                      </a:r>
                      <a:endParaRPr lang="en-US"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Service type</a:t>
                      </a:r>
                    </a:p>
                    <a:p>
                      <a:pPr marL="0" marR="0" algn="ctr">
                        <a:spcBef>
                          <a:spcPts val="100"/>
                        </a:spcBef>
                        <a:spcAft>
                          <a:spcPts val="100"/>
                        </a:spcAft>
                      </a:pPr>
                      <a:r>
                        <a:rPr lang="en-US" sz="900" dirty="0">
                          <a:effectLst/>
                        </a:rPr>
                        <a:t>(bit 6)</a:t>
                      </a:r>
                      <a:endParaRPr lang="en-US"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a:effectLst/>
                        </a:rPr>
                        <a:t>Where defined</a:t>
                      </a:r>
                    </a:p>
                    <a:p>
                      <a:pPr marL="0" marR="0" algn="ctr">
                        <a:spcBef>
                          <a:spcPts val="100"/>
                        </a:spcBef>
                        <a:spcAft>
                          <a:spcPts val="100"/>
                        </a:spcAft>
                      </a:pPr>
                      <a:r>
                        <a:rPr lang="en-US" sz="900">
                          <a:effectLst/>
                        </a:rPr>
                        <a:t> </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dirty="0">
                          <a:effectLst/>
                        </a:rPr>
                        <a:t>00 - 0F</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Request</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a:effectLst/>
                        </a:rPr>
                        <a:t>reserved by ISO 15031-5/SAE J1979</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10 - 1F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rowSpan="3">
                  <a:txBody>
                    <a:bodyPr/>
                    <a:lstStyle/>
                    <a:p>
                      <a:pPr marL="0" marR="0" algn="ctr">
                        <a:spcBef>
                          <a:spcPts val="100"/>
                        </a:spcBef>
                        <a:spcAft>
                          <a:spcPts val="100"/>
                        </a:spcAft>
                      </a:pPr>
                      <a:r>
                        <a:rPr lang="en-US" sz="900" dirty="0">
                          <a:effectLst/>
                        </a:rPr>
                        <a:t>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Request (bit 6 = 0)</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rowSpan="3">
                  <a:txBody>
                    <a:bodyPr/>
                    <a:lstStyle/>
                    <a:p>
                      <a:pPr marL="0" marR="0" algn="ctr">
                        <a:spcBef>
                          <a:spcPts val="100"/>
                        </a:spcBef>
                        <a:spcAft>
                          <a:spcPts val="100"/>
                        </a:spcAft>
                      </a:pPr>
                      <a:r>
                        <a:rPr lang="en-US" sz="900" dirty="0">
                          <a:effectLst/>
                        </a:rPr>
                        <a:t>reserved by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GM J2190, KWP 2000 Part 2, 3  and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GMLAN Enhanced Diagnostic Services</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dirty="0">
                          <a:effectLst/>
                        </a:rPr>
                        <a:t>20 - 2F</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dirty="0">
                          <a:effectLst/>
                        </a:rPr>
                        <a:t>30 - 3E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3F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Request (bit 6 = 0)</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a:effectLst/>
                        </a:rPr>
                        <a:t>used by GM J2190</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40 - 4F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Positive Response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a:effectLst/>
                        </a:rPr>
                        <a:t>reserved by ISO 15031-5/SAE J1979</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50 - 5F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rowSpan="3">
                  <a:txBody>
                    <a:bodyPr/>
                    <a:lstStyle/>
                    <a:p>
                      <a:pPr marL="0" marR="0" algn="ctr">
                        <a:spcBef>
                          <a:spcPts val="100"/>
                        </a:spcBef>
                        <a:spcAft>
                          <a:spcPts val="100"/>
                        </a:spcAft>
                      </a:pPr>
                      <a:r>
                        <a:rPr lang="en-US" sz="900" dirty="0">
                          <a:effectLst/>
                        </a:rPr>
                        <a:t>Positive Response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to Services ($10 - $3E)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(bit 6 = 1)</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rowSpan="3">
                  <a:txBody>
                    <a:bodyPr/>
                    <a:lstStyle/>
                    <a:p>
                      <a:pPr marL="0" marR="0" algn="ctr">
                        <a:spcBef>
                          <a:spcPts val="100"/>
                        </a:spcBef>
                        <a:spcAft>
                          <a:spcPts val="100"/>
                        </a:spcAft>
                      </a:pPr>
                      <a:r>
                        <a:rPr lang="en-US" sz="900" dirty="0">
                          <a:effectLst/>
                        </a:rPr>
                        <a:t>reserved by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GM J2190, KWP 2000 Part 2, 3  and </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100"/>
                        </a:spcBef>
                        <a:spcAft>
                          <a:spcPts val="100"/>
                        </a:spcAft>
                      </a:pPr>
                      <a:r>
                        <a:rPr lang="en-US" sz="900" dirty="0">
                          <a:effectLst/>
                        </a:rPr>
                        <a:t>GMLAN Enhanced Diagnostic Services</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dirty="0">
                          <a:effectLst/>
                        </a:rPr>
                        <a:t>60 - 6F</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dirty="0">
                          <a:effectLst/>
                        </a:rPr>
                        <a:t>70 - 7E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vMerge="1">
                  <a:txBody>
                    <a:bodyPr/>
                    <a:lstStyle/>
                    <a:p>
                      <a:pPr marL="0" marR="0" algn="ctr">
                        <a:spcBef>
                          <a:spcPts val="100"/>
                        </a:spcBef>
                        <a:spcAft>
                          <a:spcPts val="100"/>
                        </a:spcAft>
                      </a:pP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531912">
                <a:tc>
                  <a:txBody>
                    <a:bodyPr/>
                    <a:lstStyle/>
                    <a:p>
                      <a:pPr marL="0" marR="0" algn="ctr">
                        <a:spcBef>
                          <a:spcPts val="100"/>
                        </a:spcBef>
                        <a:spcAft>
                          <a:spcPts val="100"/>
                        </a:spcAft>
                      </a:pPr>
                      <a:r>
                        <a:rPr lang="en-US" sz="900">
                          <a:effectLst/>
                        </a:rPr>
                        <a:t>7F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Negative Response</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used by GM J2190, KWP 2000, and </a:t>
                      </a:r>
                      <a:br>
                        <a:rPr lang="en-US" sz="900" dirty="0">
                          <a:effectLst/>
                        </a:rPr>
                      </a:br>
                      <a:r>
                        <a:rPr lang="en-US" sz="900" dirty="0">
                          <a:effectLst/>
                        </a:rPr>
                        <a:t>GMLAN Enhanced Diagnostic Services</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80 - BF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a:effectLst/>
                        </a:rPr>
                        <a:t>Request (bit 6 = 0)</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GMLAN Enhanced Diagnostic Services</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r h="265957">
                <a:tc>
                  <a:txBody>
                    <a:bodyPr/>
                    <a:lstStyle/>
                    <a:p>
                      <a:pPr marL="0" marR="0" algn="ctr">
                        <a:spcBef>
                          <a:spcPts val="100"/>
                        </a:spcBef>
                        <a:spcAft>
                          <a:spcPts val="100"/>
                        </a:spcAft>
                      </a:pPr>
                      <a:r>
                        <a:rPr lang="en-US" sz="900">
                          <a:effectLst/>
                        </a:rPr>
                        <a:t>C0 - FF</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Positive Response (bit 6 = 1)</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100"/>
                        </a:spcBef>
                        <a:spcAft>
                          <a:spcPts val="100"/>
                        </a:spcAft>
                      </a:pPr>
                      <a:r>
                        <a:rPr lang="en-US" sz="900" dirty="0">
                          <a:effectLst/>
                        </a:rPr>
                        <a:t>GMLAN Enhanced Diagnostic Services</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r>
            </a:tbl>
          </a:graphicData>
        </a:graphic>
      </p:graphicFrame>
      <p:sp>
        <p:nvSpPr>
          <p:cNvPr id="23" name="Rectangle 22"/>
          <p:cNvSpPr/>
          <p:nvPr/>
        </p:nvSpPr>
        <p:spPr>
          <a:xfrm>
            <a:off x="3048000" y="1219200"/>
            <a:ext cx="3216265" cy="369332"/>
          </a:xfrm>
          <a:prstGeom prst="rect">
            <a:avLst/>
          </a:prstGeom>
        </p:spPr>
        <p:txBody>
          <a:bodyPr wrap="none">
            <a:spAutoFit/>
          </a:bodyPr>
          <a:lstStyle/>
          <a:p>
            <a:r>
              <a:rPr lang="en-US" dirty="0"/>
              <a:t>Service Identifier (SID) Overview</a:t>
            </a:r>
          </a:p>
        </p:txBody>
      </p:sp>
      <p:sp>
        <p:nvSpPr>
          <p:cNvPr id="7" name="Rectangle 6"/>
          <p:cNvSpPr/>
          <p:nvPr/>
        </p:nvSpPr>
        <p:spPr>
          <a:xfrm>
            <a:off x="228600" y="682207"/>
            <a:ext cx="7447935" cy="369332"/>
          </a:xfrm>
          <a:prstGeom prst="rect">
            <a:avLst/>
          </a:prstGeom>
        </p:spPr>
        <p:txBody>
          <a:bodyPr wrap="square">
            <a:spAutoFit/>
          </a:bodyPr>
          <a:lstStyle/>
          <a:p>
            <a:r>
              <a:rPr lang="en-US" dirty="0"/>
              <a:t>Each service (test mode) shall be identified by its service Identifier (SID). </a:t>
            </a:r>
          </a:p>
        </p:txBody>
      </p:sp>
    </p:spTree>
    <p:extLst>
      <p:ext uri="{BB962C8B-B14F-4D97-AF65-F5344CB8AC3E}">
        <p14:creationId xmlns:p14="http://schemas.microsoft.com/office/powerpoint/2010/main" val="126314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84155745"/>
              </p:ext>
            </p:extLst>
          </p:nvPr>
        </p:nvGraphicFramePr>
        <p:xfrm>
          <a:off x="942975" y="685794"/>
          <a:ext cx="7543799" cy="4648206"/>
        </p:xfrm>
        <a:graphic>
          <a:graphicData uri="http://schemas.openxmlformats.org/drawingml/2006/table">
            <a:tbl>
              <a:tblPr>
                <a:tableStyleId>{5C22544A-7EE6-4342-B048-85BDC9FD1C3A}</a:tableStyleId>
              </a:tblPr>
              <a:tblGrid>
                <a:gridCol w="2248392"/>
                <a:gridCol w="725287"/>
                <a:gridCol w="1015403"/>
                <a:gridCol w="1378046"/>
                <a:gridCol w="1160462"/>
                <a:gridCol w="1016209"/>
              </a:tblGrid>
              <a:tr h="200162">
                <a:tc>
                  <a:txBody>
                    <a:bodyPr/>
                    <a:lstStyle/>
                    <a:p>
                      <a:pPr marL="0" marR="0" algn="ctr">
                        <a:spcBef>
                          <a:spcPts val="100"/>
                        </a:spcBef>
                        <a:spcAft>
                          <a:spcPts val="100"/>
                        </a:spcAft>
                      </a:pPr>
                      <a:r>
                        <a:rPr lang="en-US" sz="900" dirty="0">
                          <a:effectLst/>
                        </a:rPr>
                        <a:t> </a:t>
                      </a:r>
                      <a:endParaRPr lang="en-US"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 </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4">
                  <a:txBody>
                    <a:bodyPr/>
                    <a:lstStyle/>
                    <a:p>
                      <a:pPr marL="0" marR="0" algn="ctr">
                        <a:spcBef>
                          <a:spcPts val="100"/>
                        </a:spcBef>
                        <a:spcAft>
                          <a:spcPts val="100"/>
                        </a:spcAft>
                      </a:pPr>
                      <a:r>
                        <a:rPr lang="en-US" sz="900" dirty="0">
                          <a:effectLst/>
                        </a:rPr>
                        <a:t>Supported in:</a:t>
                      </a:r>
                      <a:endParaRPr lang="en-US" sz="9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hMerge="1">
                  <a:txBody>
                    <a:bodyPr/>
                    <a:lstStyle/>
                    <a:p>
                      <a:endParaRPr lang="en-US"/>
                    </a:p>
                  </a:txBody>
                  <a:tcPr/>
                </a:tc>
                <a:tc hMerge="1">
                  <a:txBody>
                    <a:bodyPr/>
                    <a:lstStyle/>
                    <a:p>
                      <a:endParaRPr lang="en-US"/>
                    </a:p>
                  </a:txBody>
                  <a:tcPr/>
                </a:tc>
              </a:tr>
              <a:tr h="222402">
                <a:tc>
                  <a:txBody>
                    <a:bodyPr/>
                    <a:lstStyle/>
                    <a:p>
                      <a:pPr marL="0" marR="0" algn="ctr">
                        <a:spcBef>
                          <a:spcPts val="100"/>
                        </a:spcBef>
                        <a:spcAft>
                          <a:spcPts val="100"/>
                        </a:spcAft>
                      </a:pPr>
                      <a:r>
                        <a:rPr lang="en-US" sz="900">
                          <a:effectLst/>
                        </a:rPr>
                        <a:t>Diagnostic Service Name</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REQ SID</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Diagnostics</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Programming</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Boot</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0"/>
                        </a:spcBef>
                        <a:spcAft>
                          <a:spcPts val="0"/>
                        </a:spcAft>
                      </a:pPr>
                      <a:r>
                        <a:rPr lang="en-US" sz="1000">
                          <a:effectLst/>
                        </a:rPr>
                        <a:t>CANId </a:t>
                      </a:r>
                      <a:endParaRPr lang="en-US" sz="1000">
                        <a:effectLst/>
                        <a:latin typeface="Times New Roman" panose="02020603050405020304" pitchFamily="18" charset="0"/>
                        <a:ea typeface="Times New Roman" panose="02020603050405020304" pitchFamily="18" charset="0"/>
                      </a:endParaRPr>
                    </a:p>
                  </a:txBody>
                  <a:tcPr marL="50165" marR="50165" marT="0" marB="0"/>
                </a:tc>
              </a:tr>
              <a:tr h="222402">
                <a:tc>
                  <a:txBody>
                    <a:bodyPr/>
                    <a:lstStyle/>
                    <a:p>
                      <a:pPr marL="0" marR="0" algn="ctr">
                        <a:spcBef>
                          <a:spcPts val="100"/>
                        </a:spcBef>
                        <a:spcAft>
                          <a:spcPts val="100"/>
                        </a:spcAft>
                      </a:pPr>
                      <a:r>
                        <a:rPr lang="en-US" sz="900">
                          <a:effectLst/>
                        </a:rPr>
                        <a:t>(Test Mode)</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(hex)</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 </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(SPS)</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Memory</a:t>
                      </a:r>
                      <a:endParaRPr lang="en-US" sz="9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0"/>
                        </a:spcBef>
                        <a:spcAft>
                          <a:spcPts val="0"/>
                        </a:spcAft>
                      </a:pPr>
                      <a:r>
                        <a:rPr lang="en-US" sz="1000">
                          <a:effectLst/>
                        </a:rPr>
                        <a:t>Type </a:t>
                      </a:r>
                      <a:endParaRPr lang="en-US" sz="1000">
                        <a:effectLst/>
                        <a:latin typeface="Times New Roman" panose="02020603050405020304" pitchFamily="18" charset="0"/>
                        <a:ea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ClearDiagnosticInformation</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04</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r>
                        <a:rPr lang="en-US" sz="900" baseline="-25000">
                          <a:effectLst/>
                        </a:rPr>
                        <a:t>1</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InitiateDiagnosticOperation</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10</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r>
                        <a:rPr lang="en-US" sz="900" baseline="-25000">
                          <a:effectLst/>
                        </a:rPr>
                        <a:t>1</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C</a:t>
                      </a:r>
                      <a:r>
                        <a:rPr lang="en-US" sz="900" baseline="-25000">
                          <a:effectLst/>
                        </a:rPr>
                        <a:t>1</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ReadFailureRecordData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12</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ReadDataByIdentifier</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1A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r>
                        <a:rPr lang="en-US" sz="900" baseline="-25000">
                          <a:effectLst/>
                        </a:rPr>
                        <a:t>2</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ReturnToNormalOperation</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20</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ReadDataByParameterIdentifier</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22</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U</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ReadMemoryByAddress</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23</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U</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SecurityAccess</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27</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r>
                        <a:rPr lang="en-US" sz="900" baseline="-25000">
                          <a:effectLst/>
                        </a:rPr>
                        <a:t>2</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r>
                        <a:rPr lang="en-US" sz="900" baseline="-25000">
                          <a:effectLst/>
                        </a:rPr>
                        <a:t>3</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DisableNormalCommunication</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28</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DynamicallyDefineMessage</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DefinePIDByAddress</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2D</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U</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RequestDownload</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34</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TransferData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36</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WriteDataByIdentifier</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3B</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r>
                        <a:rPr lang="en-US" sz="900" baseline="-25000">
                          <a:effectLst/>
                        </a:rPr>
                        <a:t>4</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TesterPresent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3E</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ReportProgrammingState</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dirty="0">
                          <a:effectLst/>
                        </a:rPr>
                        <a:t>A2</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ProgrammingMode</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A5</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M</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dirty="0">
                          <a:effectLst/>
                        </a:rPr>
                        <a:t>M</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a:effectLst/>
                        </a:rPr>
                        <a:t>USDT</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ReadDiagnosticInformation</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dirty="0">
                          <a:effectLst/>
                        </a:rPr>
                        <a:t>A9</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dirty="0">
                          <a:effectLst/>
                        </a:rPr>
                        <a:t>M</a:t>
                      </a:r>
                      <a:r>
                        <a:rPr lang="en-US" sz="900" baseline="-25000" dirty="0">
                          <a:effectLst/>
                        </a:rPr>
                        <a:t>5</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dirty="0">
                          <a:effectLst/>
                        </a:rPr>
                        <a:t>N/A</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b="1" dirty="0">
                          <a:solidFill>
                            <a:srgbClr val="00B050"/>
                          </a:solidFill>
                          <a:effectLst/>
                        </a:rPr>
                        <a:t>UUDT</a:t>
                      </a:r>
                      <a:endParaRPr lang="en-US" sz="900" b="1"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ReadDataByPacketIdentifier</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AA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dirty="0">
                          <a:effectLst/>
                        </a:rPr>
                        <a:t>N/A</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b="1" dirty="0">
                          <a:solidFill>
                            <a:srgbClr val="00B050"/>
                          </a:solidFill>
                          <a:effectLst/>
                        </a:rPr>
                        <a:t>UUDT</a:t>
                      </a:r>
                      <a:endParaRPr lang="en-US" sz="900" b="1"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r h="200162">
                <a:tc>
                  <a:txBody>
                    <a:bodyPr/>
                    <a:lstStyle/>
                    <a:p>
                      <a:pPr marL="0" marR="0">
                        <a:spcBef>
                          <a:spcPts val="100"/>
                        </a:spcBef>
                        <a:spcAft>
                          <a:spcPts val="100"/>
                        </a:spcAft>
                      </a:pPr>
                      <a:r>
                        <a:rPr lang="en-US" sz="900">
                          <a:effectLst/>
                        </a:rPr>
                        <a:t>DeviceControl</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AE</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a:txBody>
                    <a:bodyPr/>
                    <a:lstStyle/>
                    <a:p>
                      <a:pPr marL="0" marR="0" algn="ctr">
                        <a:spcBef>
                          <a:spcPts val="100"/>
                        </a:spcBef>
                        <a:spcAft>
                          <a:spcPts val="100"/>
                        </a:spcAft>
                      </a:pPr>
                      <a:r>
                        <a:rPr lang="en-US" sz="900">
                          <a:effectLst/>
                        </a:rPr>
                        <a:t>C</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gridSpan="2">
                  <a:txBody>
                    <a:bodyPr/>
                    <a:lstStyle/>
                    <a:p>
                      <a:pPr marL="0" marR="0" algn="ctr">
                        <a:spcBef>
                          <a:spcPts val="100"/>
                        </a:spcBef>
                        <a:spcAft>
                          <a:spcPts val="100"/>
                        </a:spcAft>
                      </a:pPr>
                      <a:r>
                        <a:rPr lang="en-US" sz="900">
                          <a:effectLst/>
                        </a:rPr>
                        <a:t>N/A</a:t>
                      </a:r>
                      <a:endParaRPr lang="en-US" sz="9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c hMerge="1">
                  <a:txBody>
                    <a:bodyPr/>
                    <a:lstStyle/>
                    <a:p>
                      <a:endParaRPr lang="en-US"/>
                    </a:p>
                  </a:txBody>
                  <a:tcPr/>
                </a:tc>
                <a:tc>
                  <a:txBody>
                    <a:bodyPr/>
                    <a:lstStyle/>
                    <a:p>
                      <a:pPr marL="0" marR="0" algn="ctr">
                        <a:spcBef>
                          <a:spcPts val="100"/>
                        </a:spcBef>
                        <a:spcAft>
                          <a:spcPts val="100"/>
                        </a:spcAft>
                      </a:pPr>
                      <a:r>
                        <a:rPr lang="en-US" sz="900" dirty="0">
                          <a:effectLst/>
                        </a:rPr>
                        <a:t>USDT</a:t>
                      </a:r>
                      <a:endParaRPr lang="en-US" sz="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165" marR="50165" marT="0" marB="0"/>
                </a:tc>
              </a:tr>
            </a:tbl>
          </a:graphicData>
        </a:graphic>
      </p:graphicFrame>
      <p:sp>
        <p:nvSpPr>
          <p:cNvPr id="6" name="Rectangle 5"/>
          <p:cNvSpPr/>
          <p:nvPr/>
        </p:nvSpPr>
        <p:spPr>
          <a:xfrm>
            <a:off x="3429000" y="5334000"/>
            <a:ext cx="2916055" cy="369332"/>
          </a:xfrm>
          <a:prstGeom prst="rect">
            <a:avLst/>
          </a:prstGeom>
        </p:spPr>
        <p:txBody>
          <a:bodyPr wrap="none">
            <a:spAutoFit/>
          </a:bodyPr>
          <a:lstStyle/>
          <a:p>
            <a:r>
              <a:rPr lang="en-US" dirty="0"/>
              <a:t>Diagnostic Services Overview</a:t>
            </a:r>
          </a:p>
        </p:txBody>
      </p:sp>
      <p:sp>
        <p:nvSpPr>
          <p:cNvPr id="9" name="Rectangle 8"/>
          <p:cNvSpPr/>
          <p:nvPr/>
        </p:nvSpPr>
        <p:spPr>
          <a:xfrm>
            <a:off x="914400" y="5562600"/>
            <a:ext cx="7162800" cy="1200329"/>
          </a:xfrm>
          <a:prstGeom prst="rect">
            <a:avLst/>
          </a:prstGeom>
        </p:spPr>
        <p:txBody>
          <a:bodyPr wrap="square">
            <a:spAutoFit/>
          </a:bodyPr>
          <a:lstStyle/>
          <a:p>
            <a:r>
              <a:rPr lang="fr-FR" dirty="0" smtClean="0"/>
              <a:t>In normal case, </a:t>
            </a:r>
          </a:p>
          <a:p>
            <a:r>
              <a:rPr lang="fr-FR" dirty="0" smtClean="0"/>
              <a:t>•</a:t>
            </a:r>
            <a:r>
              <a:rPr lang="fr-FR" dirty="0"/>
              <a:t>	SIDRQ = Service Identifier </a:t>
            </a:r>
            <a:r>
              <a:rPr lang="fr-FR" dirty="0" err="1"/>
              <a:t>Request</a:t>
            </a:r>
            <a:endParaRPr lang="fr-FR" dirty="0"/>
          </a:p>
          <a:p>
            <a:r>
              <a:rPr lang="fr-FR" dirty="0"/>
              <a:t>•	SIDPR = Service Identifier Positive </a:t>
            </a:r>
            <a:r>
              <a:rPr lang="fr-FR" dirty="0" err="1"/>
              <a:t>response</a:t>
            </a:r>
            <a:r>
              <a:rPr lang="fr-FR" dirty="0"/>
              <a:t> (</a:t>
            </a:r>
            <a:r>
              <a:rPr lang="fr-FR" dirty="0" smtClean="0"/>
              <a:t>SIDRQ </a:t>
            </a:r>
            <a:r>
              <a:rPr lang="fr-FR" dirty="0"/>
              <a:t>+ $40</a:t>
            </a:r>
            <a:r>
              <a:rPr lang="fr-FR" dirty="0" smtClean="0"/>
              <a:t>)</a:t>
            </a:r>
          </a:p>
          <a:p>
            <a:endParaRPr lang="fr-FR" dirty="0"/>
          </a:p>
        </p:txBody>
      </p:sp>
    </p:spTree>
    <p:extLst>
      <p:ext uri="{BB962C8B-B14F-4D97-AF65-F5344CB8AC3E}">
        <p14:creationId xmlns:p14="http://schemas.microsoft.com/office/powerpoint/2010/main" val="2063491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14</a:t>
            </a:fld>
            <a:endParaRPr lang="en-US"/>
          </a:p>
        </p:txBody>
      </p:sp>
      <p:sp>
        <p:nvSpPr>
          <p:cNvPr id="6" name="Rectangle 5"/>
          <p:cNvSpPr/>
          <p:nvPr/>
        </p:nvSpPr>
        <p:spPr>
          <a:xfrm>
            <a:off x="248265" y="762000"/>
            <a:ext cx="6866688" cy="369332"/>
          </a:xfrm>
          <a:prstGeom prst="rect">
            <a:avLst/>
          </a:prstGeom>
        </p:spPr>
        <p:txBody>
          <a:bodyPr wrap="none">
            <a:spAutoFit/>
          </a:bodyPr>
          <a:lstStyle/>
          <a:p>
            <a:r>
              <a:rPr lang="en-US" b="1" dirty="0" smtClean="0"/>
              <a:t>Create request message </a:t>
            </a:r>
            <a:r>
              <a:rPr lang="en-US" dirty="0" smtClean="0"/>
              <a:t>base on request message table of each service.</a:t>
            </a:r>
            <a:endParaRPr lang="en-US" dirty="0"/>
          </a:p>
        </p:txBody>
      </p:sp>
      <p:sp>
        <p:nvSpPr>
          <p:cNvPr id="7" name="TextBox 6"/>
          <p:cNvSpPr txBox="1"/>
          <p:nvPr/>
        </p:nvSpPr>
        <p:spPr>
          <a:xfrm>
            <a:off x="293451" y="3451640"/>
            <a:ext cx="4987413"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a:t>(Request read more (auto) </a:t>
            </a:r>
            <a:r>
              <a:rPr lang="en-US" dirty="0" smtClean="0"/>
              <a:t>)</a:t>
            </a:r>
            <a:endParaRPr lang="pt-BR" dirty="0">
              <a:solidFill>
                <a:schemeClr val="accent6"/>
              </a:solidFill>
            </a:endParaRPr>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
        <p:nvSpPr>
          <p:cNvPr id="8" name="Rectangle 7"/>
          <p:cNvSpPr/>
          <p:nvPr/>
        </p:nvSpPr>
        <p:spPr>
          <a:xfrm>
            <a:off x="5021473" y="3701881"/>
            <a:ext cx="228600" cy="2286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21473" y="4577318"/>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19015" y="4137894"/>
            <a:ext cx="228600" cy="228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19015" y="5050461"/>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86400" y="3632828"/>
            <a:ext cx="2445221" cy="369332"/>
          </a:xfrm>
          <a:prstGeom prst="rect">
            <a:avLst/>
          </a:prstGeom>
        </p:spPr>
        <p:txBody>
          <a:bodyPr wrap="none">
            <a:spAutoFit/>
          </a:bodyPr>
          <a:lstStyle/>
          <a:p>
            <a:r>
              <a:rPr lang="en-US" dirty="0"/>
              <a:t>CAN </a:t>
            </a:r>
            <a:r>
              <a:rPr lang="en-US" dirty="0" smtClean="0"/>
              <a:t>Identifiers (CANID) </a:t>
            </a:r>
            <a:endParaRPr lang="en-US" dirty="0"/>
          </a:p>
        </p:txBody>
      </p:sp>
      <p:sp>
        <p:nvSpPr>
          <p:cNvPr id="14" name="Rectangle 13"/>
          <p:cNvSpPr/>
          <p:nvPr/>
        </p:nvSpPr>
        <p:spPr>
          <a:xfrm>
            <a:off x="5486400" y="4506952"/>
            <a:ext cx="2327881" cy="369332"/>
          </a:xfrm>
          <a:prstGeom prst="rect">
            <a:avLst/>
          </a:prstGeom>
        </p:spPr>
        <p:txBody>
          <a:bodyPr wrap="none">
            <a:spAutoFit/>
          </a:bodyPr>
          <a:lstStyle/>
          <a:p>
            <a:r>
              <a:rPr lang="en-US" dirty="0"/>
              <a:t>Service Identifier (SID) </a:t>
            </a:r>
          </a:p>
        </p:txBody>
      </p:sp>
      <p:sp>
        <p:nvSpPr>
          <p:cNvPr id="15" name="Rectangle 14"/>
          <p:cNvSpPr/>
          <p:nvPr/>
        </p:nvSpPr>
        <p:spPr>
          <a:xfrm>
            <a:off x="5483942" y="4973088"/>
            <a:ext cx="2406749" cy="369332"/>
          </a:xfrm>
          <a:prstGeom prst="rect">
            <a:avLst/>
          </a:prstGeom>
        </p:spPr>
        <p:txBody>
          <a:bodyPr wrap="none">
            <a:spAutoFit/>
          </a:bodyPr>
          <a:lstStyle/>
          <a:p>
            <a:r>
              <a:rPr lang="en-US" dirty="0" smtClean="0"/>
              <a:t>Data By Identifier (</a:t>
            </a:r>
            <a:r>
              <a:rPr lang="en-US" dirty="0"/>
              <a:t>DID) </a:t>
            </a:r>
          </a:p>
        </p:txBody>
      </p:sp>
      <p:sp>
        <p:nvSpPr>
          <p:cNvPr id="16" name="TextBox 15"/>
          <p:cNvSpPr txBox="1"/>
          <p:nvPr/>
        </p:nvSpPr>
        <p:spPr>
          <a:xfrm>
            <a:off x="4920758" y="5460403"/>
            <a:ext cx="425116" cy="369332"/>
          </a:xfrm>
          <a:prstGeom prst="rect">
            <a:avLst/>
          </a:prstGeom>
          <a:noFill/>
        </p:spPr>
        <p:txBody>
          <a:bodyPr wrap="none" rtlCol="0">
            <a:spAutoFit/>
          </a:bodyPr>
          <a:lstStyle/>
          <a:p>
            <a:r>
              <a:rPr lang="en-US" dirty="0" smtClean="0"/>
              <a:t>XX</a:t>
            </a:r>
            <a:endParaRPr lang="en-US" dirty="0"/>
          </a:p>
        </p:txBody>
      </p:sp>
      <p:sp>
        <p:nvSpPr>
          <p:cNvPr id="17" name="Rectangle 16"/>
          <p:cNvSpPr/>
          <p:nvPr/>
        </p:nvSpPr>
        <p:spPr>
          <a:xfrm>
            <a:off x="5483942" y="5452755"/>
            <a:ext cx="1261756" cy="369332"/>
          </a:xfrm>
          <a:prstGeom prst="rect">
            <a:avLst/>
          </a:prstGeom>
        </p:spPr>
        <p:txBody>
          <a:bodyPr wrap="none">
            <a:spAutoFit/>
          </a:bodyPr>
          <a:lstStyle/>
          <a:p>
            <a:r>
              <a:rPr lang="en-US" dirty="0" smtClean="0"/>
              <a:t>Data of DID</a:t>
            </a:r>
            <a:endParaRPr lang="en-US" dirty="0"/>
          </a:p>
        </p:txBody>
      </p:sp>
      <p:sp>
        <p:nvSpPr>
          <p:cNvPr id="18" name="Rectangle 17"/>
          <p:cNvSpPr/>
          <p:nvPr/>
        </p:nvSpPr>
        <p:spPr>
          <a:xfrm>
            <a:off x="248265" y="1109228"/>
            <a:ext cx="4633576" cy="369332"/>
          </a:xfrm>
          <a:prstGeom prst="rect">
            <a:avLst/>
          </a:prstGeom>
        </p:spPr>
        <p:txBody>
          <a:bodyPr wrap="none">
            <a:spAutoFit/>
          </a:bodyPr>
          <a:lstStyle/>
          <a:p>
            <a:r>
              <a:rPr lang="en-US" dirty="0" smtClean="0"/>
              <a:t>Example for </a:t>
            </a:r>
            <a:r>
              <a:rPr lang="en-US" dirty="0" err="1"/>
              <a:t>ReadDataByIdentifier</a:t>
            </a:r>
            <a:r>
              <a:rPr lang="en-US" dirty="0"/>
              <a:t> ($1A)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41" y="1590545"/>
            <a:ext cx="8655042" cy="1450459"/>
          </a:xfrm>
          <a:prstGeom prst="rect">
            <a:avLst/>
          </a:prstGeom>
        </p:spPr>
      </p:pic>
      <p:sp>
        <p:nvSpPr>
          <p:cNvPr id="19" name="Rectangle 18"/>
          <p:cNvSpPr/>
          <p:nvPr/>
        </p:nvSpPr>
        <p:spPr>
          <a:xfrm>
            <a:off x="5493422" y="4099836"/>
            <a:ext cx="3426323" cy="369332"/>
          </a:xfrm>
          <a:prstGeom prst="rect">
            <a:avLst/>
          </a:prstGeom>
        </p:spPr>
        <p:txBody>
          <a:bodyPr wrap="none">
            <a:spAutoFit/>
          </a:bodyPr>
          <a:lstStyle/>
          <a:p>
            <a:r>
              <a:rPr lang="en-US" dirty="0"/>
              <a:t>Protocol Control Information (PCI) </a:t>
            </a:r>
          </a:p>
        </p:txBody>
      </p:sp>
      <p:sp>
        <p:nvSpPr>
          <p:cNvPr id="20" name="Rectangle 19"/>
          <p:cNvSpPr/>
          <p:nvPr/>
        </p:nvSpPr>
        <p:spPr>
          <a:xfrm>
            <a:off x="3057832" y="3772118"/>
            <a:ext cx="609600" cy="3167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854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15</a:t>
            </a:fld>
            <a:endParaRPr lang="en-US"/>
          </a:p>
        </p:txBody>
      </p:sp>
      <p:sp>
        <p:nvSpPr>
          <p:cNvPr id="21" name="Rectangle 20"/>
          <p:cNvSpPr/>
          <p:nvPr/>
        </p:nvSpPr>
        <p:spPr>
          <a:xfrm>
            <a:off x="228600" y="609600"/>
            <a:ext cx="7208255" cy="369332"/>
          </a:xfrm>
          <a:prstGeom prst="rect">
            <a:avLst/>
          </a:prstGeom>
        </p:spPr>
        <p:txBody>
          <a:bodyPr wrap="none">
            <a:spAutoFit/>
          </a:bodyPr>
          <a:lstStyle/>
          <a:p>
            <a:r>
              <a:rPr lang="en-US" dirty="0" smtClean="0"/>
              <a:t>Response message has two types: </a:t>
            </a:r>
            <a:r>
              <a:rPr lang="en-US" b="1" dirty="0" smtClean="0"/>
              <a:t>Positive response and negative response</a:t>
            </a:r>
            <a:endParaRPr lang="en-US" b="1" dirty="0"/>
          </a:p>
        </p:txBody>
      </p:sp>
      <p:sp>
        <p:nvSpPr>
          <p:cNvPr id="22" name="Rectangle 21"/>
          <p:cNvSpPr/>
          <p:nvPr/>
        </p:nvSpPr>
        <p:spPr>
          <a:xfrm>
            <a:off x="228600" y="1213684"/>
            <a:ext cx="4633576" cy="369332"/>
          </a:xfrm>
          <a:prstGeom prst="rect">
            <a:avLst/>
          </a:prstGeom>
        </p:spPr>
        <p:txBody>
          <a:bodyPr wrap="none">
            <a:spAutoFit/>
          </a:bodyPr>
          <a:lstStyle/>
          <a:p>
            <a:r>
              <a:rPr lang="en-US" dirty="0" smtClean="0"/>
              <a:t>Example for </a:t>
            </a:r>
            <a:r>
              <a:rPr lang="en-US" dirty="0" err="1"/>
              <a:t>ReadDataByIdentifier</a:t>
            </a:r>
            <a:r>
              <a:rPr lang="en-US" dirty="0"/>
              <a:t> ($1A)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17768"/>
            <a:ext cx="8497486" cy="2229161"/>
          </a:xfrm>
          <a:prstGeom prst="rect">
            <a:avLst/>
          </a:prstGeom>
        </p:spPr>
      </p:pic>
      <p:sp>
        <p:nvSpPr>
          <p:cNvPr id="23" name="TextBox 22"/>
          <p:cNvSpPr txBox="1"/>
          <p:nvPr/>
        </p:nvSpPr>
        <p:spPr>
          <a:xfrm>
            <a:off x="533400" y="4281681"/>
            <a:ext cx="4987413"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a:t>(Request read more (auto) </a:t>
            </a:r>
            <a:r>
              <a:rPr lang="en-US" dirty="0" smtClean="0"/>
              <a:t>)</a:t>
            </a:r>
            <a:endParaRPr lang="pt-BR" dirty="0">
              <a:solidFill>
                <a:schemeClr val="accent6"/>
              </a:solidFill>
            </a:endParaRPr>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Tree>
    <p:extLst>
      <p:ext uri="{BB962C8B-B14F-4D97-AF65-F5344CB8AC3E}">
        <p14:creationId xmlns:p14="http://schemas.microsoft.com/office/powerpoint/2010/main" val="2808735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16</a:t>
            </a:fld>
            <a:endParaRPr lang="en-US"/>
          </a:p>
        </p:txBody>
      </p:sp>
      <p:sp>
        <p:nvSpPr>
          <p:cNvPr id="21" name="Rectangle 20"/>
          <p:cNvSpPr/>
          <p:nvPr/>
        </p:nvSpPr>
        <p:spPr>
          <a:xfrm>
            <a:off x="228600" y="609600"/>
            <a:ext cx="1943609" cy="369332"/>
          </a:xfrm>
          <a:prstGeom prst="rect">
            <a:avLst/>
          </a:prstGeom>
        </p:spPr>
        <p:txBody>
          <a:bodyPr wrap="none">
            <a:spAutoFit/>
          </a:bodyPr>
          <a:lstStyle/>
          <a:p>
            <a:r>
              <a:rPr lang="en-US" b="1" dirty="0" smtClean="0"/>
              <a:t>Negative response</a:t>
            </a:r>
            <a:endParaRPr lang="en-US" b="1" dirty="0"/>
          </a:p>
        </p:txBody>
      </p:sp>
      <p:sp>
        <p:nvSpPr>
          <p:cNvPr id="23" name="TextBox 22"/>
          <p:cNvSpPr txBox="1"/>
          <p:nvPr/>
        </p:nvSpPr>
        <p:spPr>
          <a:xfrm>
            <a:off x="304800" y="3817296"/>
            <a:ext cx="7391400" cy="1477328"/>
          </a:xfrm>
          <a:prstGeom prst="rect">
            <a:avLst/>
          </a:prstGeom>
          <a:noFill/>
        </p:spPr>
        <p:txBody>
          <a:bodyPr wrap="square" rtlCol="0">
            <a:spAutoFit/>
          </a:bodyPr>
          <a:lstStyle/>
          <a:p>
            <a:r>
              <a:rPr lang="en-US" dirty="0" smtClean="0"/>
              <a:t>Example:</a:t>
            </a:r>
          </a:p>
          <a:p>
            <a:r>
              <a:rPr lang="en-US" dirty="0" smtClean="0"/>
              <a:t>Request read DID 01 with invalid format: </a:t>
            </a:r>
            <a:r>
              <a:rPr lang="en-US" dirty="0" smtClean="0">
                <a:solidFill>
                  <a:srgbClr val="00B050"/>
                </a:solidFill>
              </a:rPr>
              <a:t>24D</a:t>
            </a:r>
            <a:r>
              <a:rPr lang="en-US" dirty="0" smtClean="0"/>
              <a:t> </a:t>
            </a:r>
            <a:r>
              <a:rPr lang="en-US" dirty="0" smtClean="0">
                <a:solidFill>
                  <a:schemeClr val="accent6"/>
                </a:solidFill>
              </a:rPr>
              <a:t>01</a:t>
            </a:r>
            <a:r>
              <a:rPr lang="en-US" dirty="0" smtClean="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smtClean="0">
                <a:solidFill>
                  <a:schemeClr val="accent6"/>
                </a:solidFill>
              </a:rPr>
              <a:t>03</a:t>
            </a:r>
            <a:r>
              <a:rPr lang="pt-BR" dirty="0" smtClean="0"/>
              <a:t> </a:t>
            </a:r>
            <a:r>
              <a:rPr lang="pt-BR" dirty="0" smtClean="0">
                <a:solidFill>
                  <a:srgbClr val="FF0000"/>
                </a:solidFill>
              </a:rPr>
              <a:t>7F</a:t>
            </a:r>
            <a:r>
              <a:rPr lang="pt-BR" dirty="0" smtClean="0"/>
              <a:t> </a:t>
            </a:r>
            <a:r>
              <a:rPr lang="pt-BR" dirty="0" smtClean="0"/>
              <a:t>01 12</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54981"/>
            <a:ext cx="8421275" cy="2086266"/>
          </a:xfrm>
          <a:prstGeom prst="rect">
            <a:avLst/>
          </a:prstGeom>
        </p:spPr>
      </p:pic>
    </p:spTree>
    <p:extLst>
      <p:ext uri="{BB962C8B-B14F-4D97-AF65-F5344CB8AC3E}">
        <p14:creationId xmlns:p14="http://schemas.microsoft.com/office/powerpoint/2010/main" val="4249815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Service Identifier overview</a:t>
            </a:r>
          </a:p>
        </p:txBody>
      </p:sp>
      <p:sp>
        <p:nvSpPr>
          <p:cNvPr id="4" name="Slide Number Placeholder 3"/>
          <p:cNvSpPr>
            <a:spLocks noGrp="1"/>
          </p:cNvSpPr>
          <p:nvPr>
            <p:ph type="sldNum" sz="quarter" idx="12"/>
          </p:nvPr>
        </p:nvSpPr>
        <p:spPr/>
        <p:txBody>
          <a:bodyPr/>
          <a:lstStyle/>
          <a:p>
            <a:fld id="{91C8D71F-F4C8-4C0B-980E-7801AA62370C}" type="slidenum">
              <a:rPr lang="en-US" smtClean="0"/>
              <a:t>17</a:t>
            </a:fld>
            <a:endParaRPr lang="en-US"/>
          </a:p>
        </p:txBody>
      </p:sp>
      <p:sp>
        <p:nvSpPr>
          <p:cNvPr id="22" name="Rectangle 21"/>
          <p:cNvSpPr/>
          <p:nvPr/>
        </p:nvSpPr>
        <p:spPr>
          <a:xfrm>
            <a:off x="228600" y="649472"/>
            <a:ext cx="5029200" cy="369332"/>
          </a:xfrm>
          <a:prstGeom prst="rect">
            <a:avLst/>
          </a:prstGeom>
        </p:spPr>
        <p:txBody>
          <a:bodyPr wrap="square">
            <a:spAutoFit/>
          </a:bodyPr>
          <a:lstStyle/>
          <a:p>
            <a:r>
              <a:rPr lang="en-US" dirty="0" smtClean="0"/>
              <a:t>Example for </a:t>
            </a:r>
            <a:r>
              <a:rPr lang="en-US" dirty="0" err="1"/>
              <a:t>ReadDataByIdentifier</a:t>
            </a:r>
            <a:r>
              <a:rPr lang="en-US" dirty="0"/>
              <a:t> ($1A)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979856"/>
            <a:ext cx="6555539" cy="5070011"/>
          </a:xfrm>
          <a:prstGeom prst="rect">
            <a:avLst/>
          </a:prstGeom>
        </p:spPr>
      </p:pic>
      <p:sp>
        <p:nvSpPr>
          <p:cNvPr id="6" name="Chevron 5">
            <a:hlinkClick r:id="rId4" action="ppaction://hlinksldjump"/>
          </p:cNvPr>
          <p:cNvSpPr/>
          <p:nvPr/>
        </p:nvSpPr>
        <p:spPr>
          <a:xfrm>
            <a:off x="6847079" y="6076576"/>
            <a:ext cx="474406" cy="2081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321485" y="5995966"/>
            <a:ext cx="1828800" cy="369332"/>
          </a:xfrm>
          <a:prstGeom prst="rect">
            <a:avLst/>
          </a:prstGeom>
          <a:noFill/>
        </p:spPr>
        <p:txBody>
          <a:bodyPr wrap="square" rtlCol="0">
            <a:spAutoFit/>
          </a:bodyPr>
          <a:lstStyle/>
          <a:p>
            <a:r>
              <a:rPr lang="en-US" dirty="0" smtClean="0"/>
              <a:t>Back to overview</a:t>
            </a:r>
            <a:endParaRPr lang="en-US" dirty="0"/>
          </a:p>
        </p:txBody>
      </p:sp>
    </p:spTree>
    <p:extLst>
      <p:ext uri="{BB962C8B-B14F-4D97-AF65-F5344CB8AC3E}">
        <p14:creationId xmlns:p14="http://schemas.microsoft.com/office/powerpoint/2010/main" val="2520857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228600" y="122246"/>
            <a:ext cx="7924800" cy="397707"/>
          </a:xfrm>
          <a:prstGeom prst="rect">
            <a:avLst/>
          </a:prstGeom>
        </p:spPr>
        <p:txBody>
          <a:bodyPr/>
          <a:lstStyle>
            <a:lvl1pPr algn="l" defTabSz="914400" rtl="0" eaLnBrk="1" latinLnBrk="0" hangingPunct="1">
              <a:spcBef>
                <a:spcPct val="0"/>
              </a:spcBef>
              <a:buNone/>
              <a:defRPr sz="2400" b="1" kern="1200">
                <a:solidFill>
                  <a:schemeClr val="accent1"/>
                </a:solidFill>
                <a:latin typeface="+mj-lt"/>
                <a:ea typeface="+mj-ea"/>
                <a:cs typeface="Arial" pitchFamily="34" charset="0"/>
              </a:defRPr>
            </a:lvl1pPr>
          </a:lstStyle>
          <a:p>
            <a:r>
              <a:rPr lang="en-US" dirty="0" smtClean="0">
                <a:latin typeface="Arial" panose="020B0604020202020204" pitchFamily="34" charset="0"/>
              </a:rPr>
              <a:t>Diagnostic </a:t>
            </a:r>
            <a:r>
              <a:rPr lang="en-US" dirty="0">
                <a:latin typeface="Arial" panose="020B0604020202020204" pitchFamily="34" charset="0"/>
              </a:rPr>
              <a:t>Message Sequence Examples</a:t>
            </a:r>
          </a:p>
        </p:txBody>
      </p:sp>
      <p:sp>
        <p:nvSpPr>
          <p:cNvPr id="30" name="Content Placeholder 2"/>
          <p:cNvSpPr txBox="1">
            <a:spLocks/>
          </p:cNvSpPr>
          <p:nvPr/>
        </p:nvSpPr>
        <p:spPr>
          <a:xfrm>
            <a:off x="228600" y="685800"/>
            <a:ext cx="8686800" cy="5638800"/>
          </a:xfrm>
          <a:prstGeom prst="rect">
            <a:avLst/>
          </a:prstGeom>
        </p:spPr>
        <p:txBody>
          <a:bodyPr/>
          <a:lstStyle>
            <a:lvl1pPr marL="230188" indent="-230188" algn="l" defTabSz="914400" rtl="0" eaLnBrk="1" latinLnBrk="0" hangingPunct="1">
              <a:spcBef>
                <a:spcPct val="20000"/>
              </a:spcBef>
              <a:buFont typeface="Arial" pitchFamily="34" charset="0"/>
              <a:buChar char="•"/>
              <a:defRPr sz="20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pPr>
            <a:r>
              <a:rPr lang="en-US" dirty="0" smtClean="0"/>
              <a:t>General </a:t>
            </a:r>
            <a:r>
              <a:rPr lang="en-US" dirty="0"/>
              <a:t>USDT </a:t>
            </a:r>
            <a:r>
              <a:rPr lang="en-US" dirty="0" smtClean="0"/>
              <a:t>Request/Response </a:t>
            </a:r>
            <a:r>
              <a:rPr lang="en-US" dirty="0"/>
              <a:t>Sequence Examples</a:t>
            </a:r>
          </a:p>
          <a:p>
            <a:pPr marL="457200" lvl="1" indent="0">
              <a:lnSpc>
                <a:spcPct val="150000"/>
              </a:lnSpc>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742950" lvl="1" indent="-285750">
              <a:lnSpc>
                <a:spcPct val="150000"/>
              </a:lnSpc>
              <a:buFontTx/>
              <a:buChar char="-"/>
            </a:pPr>
            <a:endParaRPr lang="en-US" altLang="ko-KR" dirty="0" smtClean="0">
              <a:latin typeface="Arial" panose="020B0604020202020204" pitchFamily="34" charset="0"/>
            </a:endParaRPr>
          </a:p>
          <a:p>
            <a:pPr marL="742950" lvl="1" indent="-285750">
              <a:lnSpc>
                <a:spcPct val="150000"/>
              </a:lnSpc>
              <a:buFontTx/>
              <a:buChar char="-"/>
            </a:pPr>
            <a:endParaRPr lang="en-US" altLang="ko-KR" dirty="0" smtClean="0">
              <a:latin typeface="Arial" panose="020B0604020202020204" pitchFamily="34" charset="0"/>
            </a:endParaRPr>
          </a:p>
          <a:p>
            <a:pPr marL="457200" lvl="1" indent="0">
              <a:lnSpc>
                <a:spcPct val="150000"/>
              </a:lnSpc>
              <a:buNone/>
            </a:pPr>
            <a:endParaRPr lang="en-US" altLang="ko-KR" dirty="0">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2057400" y="1072376"/>
            <a:ext cx="5026819" cy="3678160"/>
          </a:xfrm>
          <a:prstGeom prst="rect">
            <a:avLst/>
          </a:prstGeom>
        </p:spPr>
      </p:pic>
      <p:pic>
        <p:nvPicPr>
          <p:cNvPr id="5" name="Picture 4"/>
          <p:cNvPicPr>
            <a:picLocks noChangeAspect="1"/>
          </p:cNvPicPr>
          <p:nvPr/>
        </p:nvPicPr>
        <p:blipFill>
          <a:blip r:embed="rId4"/>
          <a:stretch>
            <a:fillRect/>
          </a:stretch>
        </p:blipFill>
        <p:spPr>
          <a:xfrm>
            <a:off x="1905000" y="4775365"/>
            <a:ext cx="5567363" cy="1643698"/>
          </a:xfrm>
          <a:prstGeom prst="rect">
            <a:avLst/>
          </a:prstGeom>
        </p:spPr>
      </p:pic>
    </p:spTree>
    <p:extLst>
      <p:ext uri="{BB962C8B-B14F-4D97-AF65-F5344CB8AC3E}">
        <p14:creationId xmlns:p14="http://schemas.microsoft.com/office/powerpoint/2010/main" val="1685110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228600" y="122246"/>
            <a:ext cx="7924800" cy="397707"/>
          </a:xfrm>
          <a:prstGeom prst="rect">
            <a:avLst/>
          </a:prstGeom>
        </p:spPr>
        <p:txBody>
          <a:bodyPr/>
          <a:lstStyle>
            <a:lvl1pPr algn="l" defTabSz="914400" rtl="0" eaLnBrk="1" latinLnBrk="0" hangingPunct="1">
              <a:spcBef>
                <a:spcPct val="0"/>
              </a:spcBef>
              <a:buNone/>
              <a:defRPr sz="2400" b="1" kern="1200">
                <a:solidFill>
                  <a:schemeClr val="accent1"/>
                </a:solidFill>
                <a:latin typeface="+mj-lt"/>
                <a:ea typeface="+mj-ea"/>
                <a:cs typeface="Arial" pitchFamily="34" charset="0"/>
              </a:defRPr>
            </a:lvl1pPr>
          </a:lstStyle>
          <a:p>
            <a:r>
              <a:rPr lang="en-US" dirty="0">
                <a:latin typeface="Arial" panose="020B0604020202020204" pitchFamily="34" charset="0"/>
              </a:rPr>
              <a:t>Diagnostic Message Sequence Examples</a:t>
            </a:r>
          </a:p>
        </p:txBody>
      </p:sp>
      <p:sp>
        <p:nvSpPr>
          <p:cNvPr id="30" name="Content Placeholder 2"/>
          <p:cNvSpPr txBox="1">
            <a:spLocks/>
          </p:cNvSpPr>
          <p:nvPr/>
        </p:nvSpPr>
        <p:spPr>
          <a:xfrm>
            <a:off x="228600" y="685800"/>
            <a:ext cx="8686800" cy="5638800"/>
          </a:xfrm>
          <a:prstGeom prst="rect">
            <a:avLst/>
          </a:prstGeom>
        </p:spPr>
        <p:txBody>
          <a:bodyPr/>
          <a:lstStyle>
            <a:lvl1pPr marL="230188" indent="-230188" algn="l" defTabSz="914400" rtl="0" eaLnBrk="1" latinLnBrk="0" hangingPunct="1">
              <a:spcBef>
                <a:spcPct val="20000"/>
              </a:spcBef>
              <a:buFont typeface="Arial" pitchFamily="34" charset="0"/>
              <a:buChar char="•"/>
              <a:defRPr sz="20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pPr>
            <a:r>
              <a:rPr lang="en-US" dirty="0" smtClean="0">
                <a:latin typeface="Arial" panose="020B0604020202020204" pitchFamily="34" charset="0"/>
              </a:rPr>
              <a:t>General UUDT Request/Response </a:t>
            </a:r>
            <a:r>
              <a:rPr lang="en-US" dirty="0">
                <a:latin typeface="Arial" panose="020B0604020202020204" pitchFamily="34" charset="0"/>
              </a:rPr>
              <a:t>Sequence Examples</a:t>
            </a:r>
          </a:p>
          <a:p>
            <a:pPr marL="457200" lvl="1" indent="0">
              <a:lnSpc>
                <a:spcPct val="150000"/>
              </a:lnSpc>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457200" lvl="1" indent="0">
              <a:lnSpc>
                <a:spcPct val="150000"/>
              </a:lnSpc>
              <a:buFont typeface="Arial" pitchFamily="34" charset="0"/>
              <a:buNone/>
            </a:pPr>
            <a:endParaRPr lang="en-US" altLang="ko-KR" dirty="0" smtClean="0">
              <a:latin typeface="Arial" panose="020B0604020202020204" pitchFamily="34" charset="0"/>
            </a:endParaRPr>
          </a:p>
          <a:p>
            <a:pPr marL="742950" lvl="1" indent="-285750">
              <a:lnSpc>
                <a:spcPct val="150000"/>
              </a:lnSpc>
              <a:buFontTx/>
              <a:buChar char="-"/>
            </a:pPr>
            <a:endParaRPr lang="en-US" altLang="ko-KR" dirty="0" smtClean="0">
              <a:latin typeface="Arial" panose="020B0604020202020204" pitchFamily="34" charset="0"/>
            </a:endParaRPr>
          </a:p>
          <a:p>
            <a:pPr marL="742950" lvl="1" indent="-285750">
              <a:lnSpc>
                <a:spcPct val="150000"/>
              </a:lnSpc>
              <a:buFontTx/>
              <a:buChar char="-"/>
            </a:pPr>
            <a:endParaRPr lang="en-US" altLang="ko-KR" dirty="0" smtClean="0">
              <a:latin typeface="Arial" panose="020B0604020202020204" pitchFamily="34" charset="0"/>
            </a:endParaRPr>
          </a:p>
          <a:p>
            <a:pPr marL="457200" lvl="1" indent="0">
              <a:lnSpc>
                <a:spcPct val="150000"/>
              </a:lnSpc>
              <a:buNone/>
            </a:pPr>
            <a:endParaRPr lang="en-US" altLang="ko-KR" dirty="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1143000" y="1295400"/>
            <a:ext cx="6248400" cy="3094695"/>
          </a:xfrm>
          <a:prstGeom prst="rect">
            <a:avLst/>
          </a:prstGeom>
        </p:spPr>
      </p:pic>
      <p:pic>
        <p:nvPicPr>
          <p:cNvPr id="5" name="Picture 4"/>
          <p:cNvPicPr>
            <a:picLocks noChangeAspect="1"/>
          </p:cNvPicPr>
          <p:nvPr/>
        </p:nvPicPr>
        <p:blipFill>
          <a:blip r:embed="rId4"/>
          <a:stretch>
            <a:fillRect/>
          </a:stretch>
        </p:blipFill>
        <p:spPr>
          <a:xfrm>
            <a:off x="990600" y="4687071"/>
            <a:ext cx="7162800" cy="1338841"/>
          </a:xfrm>
          <a:prstGeom prst="rect">
            <a:avLst/>
          </a:prstGeom>
        </p:spPr>
      </p:pic>
      <p:sp>
        <p:nvSpPr>
          <p:cNvPr id="6" name="Chevron 5">
            <a:hlinkClick r:id="rId5" action="ppaction://hlinksldjump"/>
          </p:cNvPr>
          <p:cNvSpPr/>
          <p:nvPr/>
        </p:nvSpPr>
        <p:spPr>
          <a:xfrm>
            <a:off x="6847079" y="6076576"/>
            <a:ext cx="474406" cy="2081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321485" y="5995966"/>
            <a:ext cx="1828800" cy="369332"/>
          </a:xfrm>
          <a:prstGeom prst="rect">
            <a:avLst/>
          </a:prstGeom>
          <a:noFill/>
        </p:spPr>
        <p:txBody>
          <a:bodyPr wrap="square" rtlCol="0">
            <a:spAutoFit/>
          </a:bodyPr>
          <a:lstStyle/>
          <a:p>
            <a:r>
              <a:rPr lang="en-US" dirty="0" smtClean="0"/>
              <a:t>Back to overview</a:t>
            </a:r>
            <a:endParaRPr lang="en-US" dirty="0"/>
          </a:p>
        </p:txBody>
      </p:sp>
    </p:spTree>
    <p:extLst>
      <p:ext uri="{BB962C8B-B14F-4D97-AF65-F5344CB8AC3E}">
        <p14:creationId xmlns:p14="http://schemas.microsoft.com/office/powerpoint/2010/main" val="1279825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smtClean="0">
                <a:latin typeface="Arial" panose="020B0604020202020204" pitchFamily="34" charset="0"/>
              </a:rPr>
              <a:t>Diagnostic overview</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2</a:t>
            </a:fld>
            <a:endParaRPr lang="en-US"/>
          </a:p>
        </p:txBody>
      </p:sp>
      <p:sp>
        <p:nvSpPr>
          <p:cNvPr id="7" name="Rectangle 6"/>
          <p:cNvSpPr/>
          <p:nvPr/>
        </p:nvSpPr>
        <p:spPr>
          <a:xfrm>
            <a:off x="914400" y="1251155"/>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User/ECU</a:t>
            </a:r>
            <a:endParaRPr lang="en-US" dirty="0"/>
          </a:p>
        </p:txBody>
      </p:sp>
      <p:sp>
        <p:nvSpPr>
          <p:cNvPr id="8" name="Rectangle 7"/>
          <p:cNvSpPr/>
          <p:nvPr/>
        </p:nvSpPr>
        <p:spPr>
          <a:xfrm>
            <a:off x="6096000" y="1251155"/>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ECU</a:t>
            </a:r>
            <a:endParaRPr lang="en-US" dirty="0"/>
          </a:p>
        </p:txBody>
      </p:sp>
      <p:cxnSp>
        <p:nvCxnSpPr>
          <p:cNvPr id="10" name="Straight Arrow Connector 9"/>
          <p:cNvCxnSpPr/>
          <p:nvPr/>
        </p:nvCxnSpPr>
        <p:spPr>
          <a:xfrm>
            <a:off x="3048000" y="1555955"/>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48000" y="1784555"/>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5600" y="923885"/>
            <a:ext cx="3200400" cy="646331"/>
          </a:xfrm>
          <a:prstGeom prst="rect">
            <a:avLst/>
          </a:prstGeom>
          <a:noFill/>
        </p:spPr>
        <p:txBody>
          <a:bodyPr wrap="square" rtlCol="0">
            <a:spAutoFit/>
          </a:bodyPr>
          <a:lstStyle/>
          <a:p>
            <a:pPr algn="ctr"/>
            <a:r>
              <a:rPr lang="en-US" dirty="0" smtClean="0"/>
              <a:t>Send CAN message with Diagnostic service request</a:t>
            </a:r>
            <a:endParaRPr lang="en-US" dirty="0"/>
          </a:p>
        </p:txBody>
      </p:sp>
      <p:sp>
        <p:nvSpPr>
          <p:cNvPr id="20" name="TextBox 19"/>
          <p:cNvSpPr txBox="1"/>
          <p:nvPr/>
        </p:nvSpPr>
        <p:spPr>
          <a:xfrm>
            <a:off x="2895600" y="1798993"/>
            <a:ext cx="3200400" cy="646331"/>
          </a:xfrm>
          <a:prstGeom prst="rect">
            <a:avLst/>
          </a:prstGeom>
          <a:noFill/>
        </p:spPr>
        <p:txBody>
          <a:bodyPr wrap="square" rtlCol="0">
            <a:spAutoFit/>
          </a:bodyPr>
          <a:lstStyle/>
          <a:p>
            <a:pPr algn="ctr"/>
            <a:r>
              <a:rPr lang="en-US" dirty="0" smtClean="0"/>
              <a:t>Send CAN </a:t>
            </a:r>
            <a:r>
              <a:rPr lang="en-US" dirty="0"/>
              <a:t>message with Diagnostic </a:t>
            </a:r>
            <a:r>
              <a:rPr lang="en-US" dirty="0" smtClean="0"/>
              <a:t>service response</a:t>
            </a:r>
          </a:p>
        </p:txBody>
      </p:sp>
      <p:sp>
        <p:nvSpPr>
          <p:cNvPr id="3" name="TextBox 2"/>
          <p:cNvSpPr txBox="1"/>
          <p:nvPr/>
        </p:nvSpPr>
        <p:spPr>
          <a:xfrm>
            <a:off x="401893" y="3276600"/>
            <a:ext cx="4987413"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smtClean="0"/>
              <a:t>(Request read more)</a:t>
            </a:r>
            <a:endParaRPr lang="pt-BR" dirty="0"/>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
        <p:nvSpPr>
          <p:cNvPr id="5" name="Rectangle 4"/>
          <p:cNvSpPr/>
          <p:nvPr/>
        </p:nvSpPr>
        <p:spPr>
          <a:xfrm>
            <a:off x="4564273" y="3498737"/>
            <a:ext cx="228600" cy="2286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64273" y="4374174"/>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61815" y="3934750"/>
            <a:ext cx="228600" cy="228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61815" y="4847317"/>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3429684"/>
            <a:ext cx="2445221" cy="369332"/>
          </a:xfrm>
          <a:prstGeom prst="rect">
            <a:avLst/>
          </a:prstGeom>
        </p:spPr>
        <p:txBody>
          <a:bodyPr wrap="none">
            <a:spAutoFit/>
          </a:bodyPr>
          <a:lstStyle/>
          <a:p>
            <a:r>
              <a:rPr lang="en-US" dirty="0"/>
              <a:t>CAN </a:t>
            </a:r>
            <a:r>
              <a:rPr lang="en-US" dirty="0" smtClean="0"/>
              <a:t>Identifiers (CANID) </a:t>
            </a:r>
            <a:endParaRPr lang="en-US" dirty="0"/>
          </a:p>
        </p:txBody>
      </p:sp>
      <p:sp>
        <p:nvSpPr>
          <p:cNvPr id="18" name="Rectangle 17"/>
          <p:cNvSpPr/>
          <p:nvPr/>
        </p:nvSpPr>
        <p:spPr>
          <a:xfrm>
            <a:off x="5029200" y="4303808"/>
            <a:ext cx="2327881" cy="369332"/>
          </a:xfrm>
          <a:prstGeom prst="rect">
            <a:avLst/>
          </a:prstGeom>
        </p:spPr>
        <p:txBody>
          <a:bodyPr wrap="none">
            <a:spAutoFit/>
          </a:bodyPr>
          <a:lstStyle/>
          <a:p>
            <a:r>
              <a:rPr lang="en-US" dirty="0"/>
              <a:t>Service Identifier (SID) </a:t>
            </a:r>
          </a:p>
        </p:txBody>
      </p:sp>
      <p:sp>
        <p:nvSpPr>
          <p:cNvPr id="22" name="Rectangle 21"/>
          <p:cNvSpPr/>
          <p:nvPr/>
        </p:nvSpPr>
        <p:spPr>
          <a:xfrm>
            <a:off x="5026742" y="4769944"/>
            <a:ext cx="2406749" cy="369332"/>
          </a:xfrm>
          <a:prstGeom prst="rect">
            <a:avLst/>
          </a:prstGeom>
        </p:spPr>
        <p:txBody>
          <a:bodyPr wrap="none">
            <a:spAutoFit/>
          </a:bodyPr>
          <a:lstStyle/>
          <a:p>
            <a:r>
              <a:rPr lang="en-US" dirty="0" smtClean="0"/>
              <a:t>Data By Identifier (</a:t>
            </a:r>
            <a:r>
              <a:rPr lang="en-US" dirty="0"/>
              <a:t>DID) </a:t>
            </a:r>
          </a:p>
        </p:txBody>
      </p:sp>
      <p:sp>
        <p:nvSpPr>
          <p:cNvPr id="24" name="Rectangle 23"/>
          <p:cNvSpPr/>
          <p:nvPr/>
        </p:nvSpPr>
        <p:spPr>
          <a:xfrm>
            <a:off x="5026742" y="3886652"/>
            <a:ext cx="3426323" cy="369332"/>
          </a:xfrm>
          <a:prstGeom prst="rect">
            <a:avLst/>
          </a:prstGeom>
        </p:spPr>
        <p:txBody>
          <a:bodyPr wrap="none">
            <a:spAutoFit/>
          </a:bodyPr>
          <a:lstStyle/>
          <a:p>
            <a:r>
              <a:rPr lang="en-US" dirty="0"/>
              <a:t>Protocol Control Information (PCI) </a:t>
            </a:r>
          </a:p>
        </p:txBody>
      </p:sp>
      <p:sp>
        <p:nvSpPr>
          <p:cNvPr id="25" name="TextBox 24"/>
          <p:cNvSpPr txBox="1"/>
          <p:nvPr/>
        </p:nvSpPr>
        <p:spPr>
          <a:xfrm>
            <a:off x="4463557" y="5264284"/>
            <a:ext cx="425116" cy="369332"/>
          </a:xfrm>
          <a:prstGeom prst="rect">
            <a:avLst/>
          </a:prstGeom>
          <a:noFill/>
        </p:spPr>
        <p:txBody>
          <a:bodyPr wrap="none" rtlCol="0">
            <a:spAutoFit/>
          </a:bodyPr>
          <a:lstStyle/>
          <a:p>
            <a:r>
              <a:rPr lang="en-US" dirty="0" smtClean="0"/>
              <a:t>XX</a:t>
            </a:r>
            <a:endParaRPr lang="en-US" dirty="0"/>
          </a:p>
        </p:txBody>
      </p:sp>
      <p:sp>
        <p:nvSpPr>
          <p:cNvPr id="26" name="Rectangle 25"/>
          <p:cNvSpPr/>
          <p:nvPr/>
        </p:nvSpPr>
        <p:spPr>
          <a:xfrm>
            <a:off x="5026741" y="5256636"/>
            <a:ext cx="1261756" cy="369332"/>
          </a:xfrm>
          <a:prstGeom prst="rect">
            <a:avLst/>
          </a:prstGeom>
        </p:spPr>
        <p:txBody>
          <a:bodyPr wrap="none">
            <a:spAutoFit/>
          </a:bodyPr>
          <a:lstStyle/>
          <a:p>
            <a:r>
              <a:rPr lang="en-US" dirty="0" smtClean="0"/>
              <a:t>Data of DID</a:t>
            </a:r>
            <a:endParaRPr lang="en-US" dirty="0"/>
          </a:p>
        </p:txBody>
      </p:sp>
      <p:sp>
        <p:nvSpPr>
          <p:cNvPr id="6" name="Pentagon 5">
            <a:hlinkClick r:id="rId2" action="ppaction://hlinksldjump"/>
          </p:cNvPr>
          <p:cNvSpPr/>
          <p:nvPr/>
        </p:nvSpPr>
        <p:spPr>
          <a:xfrm rot="10800000">
            <a:off x="8378072" y="3498737"/>
            <a:ext cx="457200" cy="228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entagon 22">
            <a:hlinkClick r:id="rId3" action="ppaction://hlinksldjump"/>
          </p:cNvPr>
          <p:cNvSpPr/>
          <p:nvPr/>
        </p:nvSpPr>
        <p:spPr>
          <a:xfrm rot="10800000">
            <a:off x="8378072" y="3943961"/>
            <a:ext cx="457200" cy="228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entagon 26">
            <a:hlinkClick r:id="rId4" action="ppaction://hlinksldjump"/>
          </p:cNvPr>
          <p:cNvSpPr/>
          <p:nvPr/>
        </p:nvSpPr>
        <p:spPr>
          <a:xfrm rot="10800000">
            <a:off x="8378072" y="4398664"/>
            <a:ext cx="457200" cy="228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91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rPr>
              <a:t>References</a:t>
            </a:r>
            <a:endParaRPr lang="en-US" dirty="0">
              <a:latin typeface="Arial" panose="020B0604020202020204" pitchFamily="34" charset="0"/>
            </a:endParaRPr>
          </a:p>
        </p:txBody>
      </p:sp>
      <p:sp>
        <p:nvSpPr>
          <p:cNvPr id="3" name="Content Placeholder 2"/>
          <p:cNvSpPr>
            <a:spLocks noGrp="1"/>
          </p:cNvSpPr>
          <p:nvPr>
            <p:ph idx="1"/>
          </p:nvPr>
        </p:nvSpPr>
        <p:spPr>
          <a:xfrm>
            <a:off x="228600" y="755276"/>
            <a:ext cx="8686800" cy="5562600"/>
          </a:xfrm>
        </p:spPr>
        <p:txBody>
          <a:bodyPr/>
          <a:lstStyle/>
          <a:p>
            <a:pPr>
              <a:lnSpc>
                <a:spcPct val="120000"/>
              </a:lnSpc>
            </a:pPr>
            <a:r>
              <a:rPr lang="en-US" dirty="0">
                <a:latin typeface="Arial" panose="020B0604020202020204" pitchFamily="34" charset="0"/>
              </a:rPr>
              <a:t>GMW3110_V1.5</a:t>
            </a:r>
            <a:endParaRPr lang="en-US" dirty="0" smtClean="0">
              <a:latin typeface="Arial" panose="020B0604020202020204" pitchFamily="34" charset="0"/>
            </a:endParaRPr>
          </a:p>
          <a:p>
            <a:pPr>
              <a:lnSpc>
                <a:spcPct val="120000"/>
              </a:lnSpc>
            </a:pPr>
            <a:r>
              <a:rPr lang="en-US" dirty="0">
                <a:latin typeface="Arial" panose="020B0604020202020204" pitchFamily="34" charset="0"/>
              </a:rPr>
              <a:t>GIS-745 Abstract Diagnostic Access Revision 1.1 MY20 (Feb 2nd) </a:t>
            </a:r>
            <a:r>
              <a:rPr lang="en-US" dirty="0" smtClean="0">
                <a:latin typeface="Arial" panose="020B0604020202020204" pitchFamily="34" charset="0"/>
              </a:rPr>
              <a:t>– LGE</a:t>
            </a:r>
          </a:p>
          <a:p>
            <a:pPr>
              <a:lnSpc>
                <a:spcPct val="120000"/>
              </a:lnSpc>
            </a:pPr>
            <a:r>
              <a:rPr lang="en-US" dirty="0">
                <a:latin typeface="Arial" panose="020B0604020202020204" pitchFamily="34" charset="0"/>
              </a:rPr>
              <a:t>GEN11 GA TCP ALDL_MY21_v4.x </a:t>
            </a:r>
            <a:r>
              <a:rPr lang="en-US" dirty="0" smtClean="0">
                <a:latin typeface="Arial" panose="020B0604020202020204" pitchFamily="34" charset="0"/>
              </a:rPr>
              <a:t>Production-4-17-2019</a:t>
            </a:r>
          </a:p>
          <a:p>
            <a:pPr>
              <a:lnSpc>
                <a:spcPct val="120000"/>
              </a:lnSpc>
            </a:pPr>
            <a:r>
              <a:rPr lang="en-US" dirty="0" smtClean="0">
                <a:latin typeface="Arial" panose="020B0604020202020204" pitchFamily="34" charset="0"/>
              </a:rPr>
              <a:t>CG379A</a:t>
            </a:r>
          </a:p>
        </p:txBody>
      </p:sp>
      <p:sp>
        <p:nvSpPr>
          <p:cNvPr id="4" name="Slide Number Placeholder 3"/>
          <p:cNvSpPr>
            <a:spLocks noGrp="1"/>
          </p:cNvSpPr>
          <p:nvPr>
            <p:ph type="sldNum" sz="quarter" idx="12"/>
          </p:nvPr>
        </p:nvSpPr>
        <p:spPr/>
        <p:txBody>
          <a:bodyPr/>
          <a:lstStyle/>
          <a:p>
            <a:fld id="{91C8D71F-F4C8-4C0B-980E-7801AA62370C}" type="slidenum">
              <a:rPr lang="en-US" smtClean="0"/>
              <a:t>20</a:t>
            </a:fld>
            <a:endParaRPr lang="en-US"/>
          </a:p>
        </p:txBody>
      </p:sp>
    </p:spTree>
    <p:extLst>
      <p:ext uri="{BB962C8B-B14F-4D97-AF65-F5344CB8AC3E}">
        <p14:creationId xmlns:p14="http://schemas.microsoft.com/office/powerpoint/2010/main" val="29206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3745804" y="6336531"/>
            <a:ext cx="1899138" cy="189827"/>
          </a:xfrm>
          <a:prstGeom prst="rect">
            <a:avLst/>
          </a:prstGeom>
        </p:spPr>
        <p:txBody>
          <a:bodyPr/>
          <a:lstStyle/>
          <a:p>
            <a:pPr algn="ctr"/>
            <a:fld id="{5C03935C-2762-48BD-B3C3-99E6B4611AE1}" type="slidenum">
              <a:rPr lang="en-US" smtClean="0"/>
              <a:pPr algn="ctr"/>
              <a:t>21</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6207" y="1254421"/>
            <a:ext cx="5318334" cy="3548327"/>
          </a:xfrm>
          <a:prstGeom prst="rect">
            <a:avLst/>
          </a:prstGeom>
        </p:spPr>
      </p:pic>
    </p:spTree>
    <p:extLst>
      <p:ext uri="{BB962C8B-B14F-4D97-AF65-F5344CB8AC3E}">
        <p14:creationId xmlns:p14="http://schemas.microsoft.com/office/powerpoint/2010/main" val="93135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Diagnostic </a:t>
            </a:r>
            <a:r>
              <a:rPr lang="en-US" dirty="0" smtClean="0">
                <a:latin typeface="Arial" panose="020B0604020202020204" pitchFamily="34" charset="0"/>
              </a:rPr>
              <a:t>message strategy</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3</a:t>
            </a:fld>
            <a:endParaRPr lang="en-US"/>
          </a:p>
        </p:txBody>
      </p:sp>
      <p:sp>
        <p:nvSpPr>
          <p:cNvPr id="5" name="Rectangle 4"/>
          <p:cNvSpPr/>
          <p:nvPr/>
        </p:nvSpPr>
        <p:spPr>
          <a:xfrm>
            <a:off x="1600200" y="13716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Diagnostic message</a:t>
            </a:r>
          </a:p>
          <a:p>
            <a:pPr algn="ctr"/>
            <a:r>
              <a:rPr lang="en-US" dirty="0" smtClean="0"/>
              <a:t>strategy</a:t>
            </a:r>
            <a:endParaRPr lang="en-US" dirty="0"/>
          </a:p>
        </p:txBody>
      </p:sp>
      <p:sp>
        <p:nvSpPr>
          <p:cNvPr id="7" name="Rectangle 6"/>
          <p:cNvSpPr/>
          <p:nvPr/>
        </p:nvSpPr>
        <p:spPr>
          <a:xfrm>
            <a:off x="4191000" y="8382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UUDT</a:t>
            </a:r>
            <a:endParaRPr lang="en-US" dirty="0"/>
          </a:p>
        </p:txBody>
      </p:sp>
      <p:sp>
        <p:nvSpPr>
          <p:cNvPr id="8" name="Rectangle 7"/>
          <p:cNvSpPr/>
          <p:nvPr/>
        </p:nvSpPr>
        <p:spPr>
          <a:xfrm>
            <a:off x="4191000" y="2645283"/>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USDT</a:t>
            </a:r>
            <a:endParaRPr lang="en-US" dirty="0"/>
          </a:p>
        </p:txBody>
      </p:sp>
      <p:sp>
        <p:nvSpPr>
          <p:cNvPr id="9" name="Rectangle 8"/>
          <p:cNvSpPr/>
          <p:nvPr/>
        </p:nvSpPr>
        <p:spPr>
          <a:xfrm>
            <a:off x="5410200" y="8382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frame response</a:t>
            </a:r>
            <a:endParaRPr lang="en-US" dirty="0"/>
          </a:p>
        </p:txBody>
      </p:sp>
      <p:sp>
        <p:nvSpPr>
          <p:cNvPr id="10" name="Rectangle 9"/>
          <p:cNvSpPr/>
          <p:nvPr/>
        </p:nvSpPr>
        <p:spPr>
          <a:xfrm>
            <a:off x="5486400" y="3023411"/>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Multi-frame response</a:t>
            </a:r>
            <a:endParaRPr lang="en-US" dirty="0"/>
          </a:p>
        </p:txBody>
      </p:sp>
      <p:sp>
        <p:nvSpPr>
          <p:cNvPr id="11" name="Rectangle 10"/>
          <p:cNvSpPr/>
          <p:nvPr/>
        </p:nvSpPr>
        <p:spPr>
          <a:xfrm>
            <a:off x="5486400" y="2178689"/>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frame response</a:t>
            </a:r>
            <a:endParaRPr lang="en-US" dirty="0"/>
          </a:p>
        </p:txBody>
      </p:sp>
      <p:cxnSp>
        <p:nvCxnSpPr>
          <p:cNvPr id="15" name="Straight Arrow Connector 14"/>
          <p:cNvCxnSpPr>
            <a:stCxn id="5" idx="3"/>
            <a:endCxn id="7" idx="1"/>
          </p:cNvCxnSpPr>
          <p:nvPr/>
        </p:nvCxnSpPr>
        <p:spPr>
          <a:xfrm flipV="1">
            <a:off x="3733800" y="1104900"/>
            <a:ext cx="457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1"/>
          </p:cNvCxnSpPr>
          <p:nvPr/>
        </p:nvCxnSpPr>
        <p:spPr>
          <a:xfrm>
            <a:off x="3733800" y="1752600"/>
            <a:ext cx="457200" cy="115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9" idx="1"/>
          </p:cNvCxnSpPr>
          <p:nvPr/>
        </p:nvCxnSpPr>
        <p:spPr>
          <a:xfrm>
            <a:off x="5029200" y="11049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0" idx="1"/>
          </p:cNvCxnSpPr>
          <p:nvPr/>
        </p:nvCxnSpPr>
        <p:spPr>
          <a:xfrm>
            <a:off x="5029200" y="2911983"/>
            <a:ext cx="457200" cy="37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11" idx="1"/>
          </p:cNvCxnSpPr>
          <p:nvPr/>
        </p:nvCxnSpPr>
        <p:spPr>
          <a:xfrm flipV="1">
            <a:off x="5029200" y="2445389"/>
            <a:ext cx="457200" cy="46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788" y="4068027"/>
            <a:ext cx="3614976" cy="2031325"/>
          </a:xfrm>
          <a:prstGeom prst="rect">
            <a:avLst/>
          </a:prstGeom>
          <a:noFill/>
        </p:spPr>
        <p:txBody>
          <a:bodyPr wrap="square" rtlCol="0">
            <a:spAutoFit/>
          </a:bodyPr>
          <a:lstStyle/>
          <a:p>
            <a:r>
              <a:rPr lang="en-US" dirty="0" smtClean="0"/>
              <a:t>Example USDT:</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
        <p:nvSpPr>
          <p:cNvPr id="31" name="Right Brace 30"/>
          <p:cNvSpPr/>
          <p:nvPr/>
        </p:nvSpPr>
        <p:spPr>
          <a:xfrm>
            <a:off x="2684379" y="5058430"/>
            <a:ext cx="304800" cy="1070152"/>
          </a:xfrm>
          <a:prstGeom prst="rightBrace">
            <a:avLst>
              <a:gd name="adj1" fmla="val 4704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2913187" y="5270340"/>
            <a:ext cx="1487154" cy="646331"/>
          </a:xfrm>
          <a:prstGeom prst="rect">
            <a:avLst/>
          </a:prstGeom>
        </p:spPr>
        <p:txBody>
          <a:bodyPr wrap="square">
            <a:spAutoFit/>
          </a:bodyPr>
          <a:lstStyle/>
          <a:p>
            <a:pPr algn="ctr"/>
            <a:r>
              <a:rPr lang="en-US" dirty="0"/>
              <a:t>Multi-frame response</a:t>
            </a:r>
          </a:p>
        </p:txBody>
      </p:sp>
      <p:sp>
        <p:nvSpPr>
          <p:cNvPr id="20" name="TextBox 19"/>
          <p:cNvSpPr txBox="1"/>
          <p:nvPr/>
        </p:nvSpPr>
        <p:spPr>
          <a:xfrm>
            <a:off x="4610100" y="4096217"/>
            <a:ext cx="4287085" cy="2031325"/>
          </a:xfrm>
          <a:prstGeom prst="rect">
            <a:avLst/>
          </a:prstGeom>
          <a:noFill/>
        </p:spPr>
        <p:txBody>
          <a:bodyPr wrap="square" rtlCol="0">
            <a:spAutoFit/>
          </a:bodyPr>
          <a:lstStyle/>
          <a:p>
            <a:r>
              <a:rPr lang="en-US" dirty="0" smtClean="0"/>
              <a:t>Example UUDT:</a:t>
            </a:r>
          </a:p>
          <a:p>
            <a:r>
              <a:rPr lang="en-US" dirty="0" smtClean="0"/>
              <a:t>Request read PID: </a:t>
            </a:r>
            <a:r>
              <a:rPr lang="en-US" dirty="0" smtClean="0">
                <a:solidFill>
                  <a:srgbClr val="00B050"/>
                </a:solidFill>
              </a:rPr>
              <a:t>24D</a:t>
            </a:r>
            <a:r>
              <a:rPr lang="en-US" dirty="0" smtClean="0"/>
              <a:t> </a:t>
            </a:r>
            <a:r>
              <a:rPr lang="en-US" dirty="0" smtClean="0">
                <a:solidFill>
                  <a:schemeClr val="accent6"/>
                </a:solidFill>
              </a:rPr>
              <a:t>05</a:t>
            </a:r>
            <a:r>
              <a:rPr lang="en-US" dirty="0" smtClean="0"/>
              <a:t> </a:t>
            </a:r>
            <a:r>
              <a:rPr lang="en-US" dirty="0" smtClean="0">
                <a:solidFill>
                  <a:srgbClr val="FF0000"/>
                </a:solidFill>
              </a:rPr>
              <a:t>AA</a:t>
            </a:r>
            <a:r>
              <a:rPr lang="en-US" dirty="0" smtClean="0"/>
              <a:t> </a:t>
            </a:r>
            <a:r>
              <a:rPr lang="en-US" dirty="0" smtClean="0">
                <a:solidFill>
                  <a:schemeClr val="accent5"/>
                </a:solidFill>
              </a:rPr>
              <a:t>01</a:t>
            </a:r>
            <a:r>
              <a:rPr lang="en-US" dirty="0" smtClean="0"/>
              <a:t> 22 A1 10</a:t>
            </a:r>
          </a:p>
          <a:p>
            <a:endParaRPr lang="en-US" dirty="0"/>
          </a:p>
          <a:p>
            <a:r>
              <a:rPr lang="pt-BR" dirty="0" smtClean="0"/>
              <a:t>Response:</a:t>
            </a:r>
          </a:p>
          <a:p>
            <a:r>
              <a:rPr lang="pt-BR" dirty="0">
                <a:solidFill>
                  <a:srgbClr val="00B050"/>
                </a:solidFill>
              </a:rPr>
              <a:t>5</a:t>
            </a:r>
            <a:r>
              <a:rPr lang="pt-BR" dirty="0" smtClean="0">
                <a:solidFill>
                  <a:srgbClr val="00B050"/>
                </a:solidFill>
              </a:rPr>
              <a:t>4D</a:t>
            </a:r>
            <a:r>
              <a:rPr lang="pt-BR" dirty="0" smtClean="0"/>
              <a:t> 22 AD 12</a:t>
            </a:r>
          </a:p>
          <a:p>
            <a:r>
              <a:rPr lang="pt-BR" dirty="0">
                <a:solidFill>
                  <a:srgbClr val="00B050"/>
                </a:solidFill>
              </a:rPr>
              <a:t>54D</a:t>
            </a:r>
            <a:r>
              <a:rPr lang="pt-BR" dirty="0"/>
              <a:t> </a:t>
            </a:r>
            <a:r>
              <a:rPr lang="pt-BR" dirty="0" smtClean="0"/>
              <a:t>10 12 7B 48 32 90</a:t>
            </a:r>
            <a:endParaRPr lang="pt-BR" dirty="0"/>
          </a:p>
          <a:p>
            <a:r>
              <a:rPr lang="pt-BR" dirty="0">
                <a:solidFill>
                  <a:srgbClr val="00B050"/>
                </a:solidFill>
              </a:rPr>
              <a:t>54D</a:t>
            </a:r>
            <a:r>
              <a:rPr lang="pt-BR" dirty="0"/>
              <a:t> </a:t>
            </a:r>
            <a:r>
              <a:rPr lang="pt-BR" dirty="0" smtClean="0"/>
              <a:t>A1 98 34 45</a:t>
            </a:r>
            <a:endParaRPr lang="pt-BR" dirty="0"/>
          </a:p>
        </p:txBody>
      </p:sp>
      <p:sp>
        <p:nvSpPr>
          <p:cNvPr id="22" name="Rectangle 21"/>
          <p:cNvSpPr/>
          <p:nvPr/>
        </p:nvSpPr>
        <p:spPr>
          <a:xfrm>
            <a:off x="6934200" y="5224173"/>
            <a:ext cx="2286000" cy="369332"/>
          </a:xfrm>
          <a:prstGeom prst="rect">
            <a:avLst/>
          </a:prstGeom>
        </p:spPr>
        <p:txBody>
          <a:bodyPr wrap="square">
            <a:spAutoFit/>
          </a:bodyPr>
          <a:lstStyle/>
          <a:p>
            <a:pPr algn="ctr"/>
            <a:r>
              <a:rPr lang="en-US" dirty="0" smtClean="0"/>
              <a:t>UUDT frame </a:t>
            </a:r>
            <a:r>
              <a:rPr lang="en-US" dirty="0"/>
              <a:t>response</a:t>
            </a:r>
          </a:p>
        </p:txBody>
      </p:sp>
      <p:sp>
        <p:nvSpPr>
          <p:cNvPr id="24" name="Rectangle 23"/>
          <p:cNvSpPr/>
          <p:nvPr/>
        </p:nvSpPr>
        <p:spPr>
          <a:xfrm>
            <a:off x="6934200" y="5483983"/>
            <a:ext cx="2286000" cy="369332"/>
          </a:xfrm>
          <a:prstGeom prst="rect">
            <a:avLst/>
          </a:prstGeom>
        </p:spPr>
        <p:txBody>
          <a:bodyPr wrap="square">
            <a:spAutoFit/>
          </a:bodyPr>
          <a:lstStyle/>
          <a:p>
            <a:pPr algn="ctr"/>
            <a:r>
              <a:rPr lang="en-US" dirty="0"/>
              <a:t>UUDT frame response</a:t>
            </a:r>
          </a:p>
        </p:txBody>
      </p:sp>
      <p:sp>
        <p:nvSpPr>
          <p:cNvPr id="25" name="Rectangle 24"/>
          <p:cNvSpPr/>
          <p:nvPr/>
        </p:nvSpPr>
        <p:spPr>
          <a:xfrm>
            <a:off x="6934200" y="5743792"/>
            <a:ext cx="2286000" cy="369332"/>
          </a:xfrm>
          <a:prstGeom prst="rect">
            <a:avLst/>
          </a:prstGeom>
        </p:spPr>
        <p:txBody>
          <a:bodyPr wrap="square">
            <a:spAutoFit/>
          </a:bodyPr>
          <a:lstStyle/>
          <a:p>
            <a:pPr algn="ctr"/>
            <a:r>
              <a:rPr lang="en-US" dirty="0"/>
              <a:t>UUDT frame response</a:t>
            </a:r>
          </a:p>
        </p:txBody>
      </p:sp>
      <p:cxnSp>
        <p:nvCxnSpPr>
          <p:cNvPr id="14" name="Straight Arrow Connector 13"/>
          <p:cNvCxnSpPr/>
          <p:nvPr/>
        </p:nvCxnSpPr>
        <p:spPr>
          <a:xfrm>
            <a:off x="6324600" y="5410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324600" y="591667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781800" y="5670011"/>
            <a:ext cx="2286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788" y="3232920"/>
            <a:ext cx="6068260" cy="646331"/>
          </a:xfrm>
          <a:prstGeom prst="rect">
            <a:avLst/>
          </a:prstGeom>
        </p:spPr>
        <p:txBody>
          <a:bodyPr wrap="square">
            <a:spAutoFit/>
          </a:bodyPr>
          <a:lstStyle/>
          <a:p>
            <a:r>
              <a:rPr lang="en-US" b="1" dirty="0" smtClean="0"/>
              <a:t>USDT</a:t>
            </a:r>
            <a:r>
              <a:rPr lang="en-US" dirty="0" smtClean="0"/>
              <a:t>: Unacknowledged </a:t>
            </a:r>
            <a:r>
              <a:rPr lang="en-US" dirty="0"/>
              <a:t>Segmented Data </a:t>
            </a:r>
            <a:r>
              <a:rPr lang="en-US" dirty="0" smtClean="0"/>
              <a:t>Transfer</a:t>
            </a:r>
          </a:p>
          <a:p>
            <a:r>
              <a:rPr lang="en-US" b="1" dirty="0" smtClean="0"/>
              <a:t>UUDT</a:t>
            </a:r>
            <a:r>
              <a:rPr lang="en-US" dirty="0" smtClean="0"/>
              <a:t>: Unacknowledged </a:t>
            </a:r>
            <a:r>
              <a:rPr lang="en-US" dirty="0" err="1"/>
              <a:t>Unsegmented</a:t>
            </a:r>
            <a:r>
              <a:rPr lang="en-US" dirty="0"/>
              <a:t> Data </a:t>
            </a:r>
            <a:r>
              <a:rPr lang="en-US" dirty="0" smtClean="0"/>
              <a:t>Transfer</a:t>
            </a:r>
            <a:endParaRPr lang="en-US" dirty="0"/>
          </a:p>
        </p:txBody>
      </p:sp>
    </p:spTree>
    <p:extLst>
      <p:ext uri="{BB962C8B-B14F-4D97-AF65-F5344CB8AC3E}">
        <p14:creationId xmlns:p14="http://schemas.microsoft.com/office/powerpoint/2010/main" val="30914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Diagnostic </a:t>
            </a:r>
            <a:r>
              <a:rPr lang="en-US" dirty="0" smtClean="0">
                <a:latin typeface="Arial" panose="020B0604020202020204" pitchFamily="34" charset="0"/>
              </a:rPr>
              <a:t>message </a:t>
            </a:r>
            <a:r>
              <a:rPr lang="en-US" dirty="0"/>
              <a:t>Identification </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4</a:t>
            </a:fld>
            <a:endParaRPr lang="en-US"/>
          </a:p>
        </p:txBody>
      </p:sp>
      <p:sp>
        <p:nvSpPr>
          <p:cNvPr id="5" name="Rectangle 4"/>
          <p:cNvSpPr/>
          <p:nvPr/>
        </p:nvSpPr>
        <p:spPr>
          <a:xfrm>
            <a:off x="381000" y="2793584"/>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Diagnostic </a:t>
            </a:r>
            <a:r>
              <a:rPr lang="en-US" dirty="0"/>
              <a:t>CAN Identifiers (</a:t>
            </a:r>
            <a:r>
              <a:rPr lang="en-US" dirty="0" err="1"/>
              <a:t>CANId’s</a:t>
            </a:r>
            <a:r>
              <a:rPr lang="en-US" dirty="0"/>
              <a:t>)</a:t>
            </a:r>
          </a:p>
        </p:txBody>
      </p:sp>
      <p:sp>
        <p:nvSpPr>
          <p:cNvPr id="7" name="Rectangle 6"/>
          <p:cNvSpPr/>
          <p:nvPr/>
        </p:nvSpPr>
        <p:spPr>
          <a:xfrm>
            <a:off x="3398274" y="943882"/>
            <a:ext cx="399312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Physical Request CAN Identifier (USDT</a:t>
            </a:r>
            <a:r>
              <a:rPr lang="en-US" b="1" dirty="0" smtClean="0"/>
              <a:t>)</a:t>
            </a:r>
            <a:endParaRPr lang="en-US" dirty="0"/>
          </a:p>
        </p:txBody>
      </p:sp>
      <p:sp>
        <p:nvSpPr>
          <p:cNvPr id="8" name="Rectangle 7"/>
          <p:cNvSpPr/>
          <p:nvPr/>
        </p:nvSpPr>
        <p:spPr>
          <a:xfrm>
            <a:off x="3398274" y="1925882"/>
            <a:ext cx="3993126" cy="66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b="1" dirty="0" err="1"/>
              <a:t>AllNode</a:t>
            </a:r>
            <a:r>
              <a:rPr lang="en-US" b="1" dirty="0"/>
              <a:t> Functional Request CAN Identifier (USDT)</a:t>
            </a:r>
            <a:endParaRPr lang="en-US" dirty="0"/>
          </a:p>
          <a:p>
            <a:pPr algn="ctr"/>
            <a:endParaRPr lang="en-US" dirty="0"/>
          </a:p>
        </p:txBody>
      </p:sp>
      <p:cxnSp>
        <p:nvCxnSpPr>
          <p:cNvPr id="15" name="Straight Arrow Connector 14"/>
          <p:cNvCxnSpPr>
            <a:stCxn id="5" idx="3"/>
            <a:endCxn id="7" idx="1"/>
          </p:cNvCxnSpPr>
          <p:nvPr/>
        </p:nvCxnSpPr>
        <p:spPr>
          <a:xfrm flipV="1">
            <a:off x="2514600" y="1210582"/>
            <a:ext cx="883674" cy="196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1"/>
          </p:cNvCxnSpPr>
          <p:nvPr/>
        </p:nvCxnSpPr>
        <p:spPr>
          <a:xfrm flipV="1">
            <a:off x="2514600" y="2258341"/>
            <a:ext cx="883674" cy="91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398274" y="2950893"/>
            <a:ext cx="3993126" cy="66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t>Physical USDT Response CAN Identifier</a:t>
            </a:r>
            <a:endParaRPr lang="en-US" dirty="0"/>
          </a:p>
        </p:txBody>
      </p:sp>
      <p:sp>
        <p:nvSpPr>
          <p:cNvPr id="29" name="Rectangle 28"/>
          <p:cNvSpPr/>
          <p:nvPr/>
        </p:nvSpPr>
        <p:spPr>
          <a:xfrm>
            <a:off x="3398274" y="4050258"/>
            <a:ext cx="3993126" cy="66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t>Physical UUDT Response CAN Identifier</a:t>
            </a:r>
            <a:endParaRPr lang="en-US" dirty="0"/>
          </a:p>
        </p:txBody>
      </p:sp>
      <p:sp>
        <p:nvSpPr>
          <p:cNvPr id="30" name="Rectangle 29"/>
          <p:cNvSpPr/>
          <p:nvPr/>
        </p:nvSpPr>
        <p:spPr>
          <a:xfrm>
            <a:off x="3398274" y="5149623"/>
            <a:ext cx="3993126" cy="66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t>OBD/EOBD CAN </a:t>
            </a:r>
            <a:r>
              <a:rPr lang="en-US" b="1" dirty="0" smtClean="0"/>
              <a:t>Identifiers</a:t>
            </a:r>
            <a:endParaRPr lang="en-US" dirty="0"/>
          </a:p>
        </p:txBody>
      </p:sp>
      <p:cxnSp>
        <p:nvCxnSpPr>
          <p:cNvPr id="32" name="Straight Arrow Connector 31"/>
          <p:cNvCxnSpPr>
            <a:stCxn id="5" idx="3"/>
            <a:endCxn id="28" idx="1"/>
          </p:cNvCxnSpPr>
          <p:nvPr/>
        </p:nvCxnSpPr>
        <p:spPr>
          <a:xfrm>
            <a:off x="2514600" y="3174584"/>
            <a:ext cx="883674" cy="10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29" idx="1"/>
          </p:cNvCxnSpPr>
          <p:nvPr/>
        </p:nvCxnSpPr>
        <p:spPr>
          <a:xfrm>
            <a:off x="2514600" y="3174584"/>
            <a:ext cx="883674" cy="120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3"/>
            <a:endCxn id="30" idx="1"/>
          </p:cNvCxnSpPr>
          <p:nvPr/>
        </p:nvCxnSpPr>
        <p:spPr>
          <a:xfrm>
            <a:off x="2514600" y="3174584"/>
            <a:ext cx="883674" cy="230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716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Diagnostic </a:t>
            </a:r>
            <a:r>
              <a:rPr lang="en-US" dirty="0" smtClean="0">
                <a:latin typeface="Arial" panose="020B0604020202020204" pitchFamily="34" charset="0"/>
              </a:rPr>
              <a:t>message </a:t>
            </a:r>
            <a:r>
              <a:rPr lang="en-US" dirty="0"/>
              <a:t>Identification </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6985"/>
            <a:ext cx="8526065" cy="4229690"/>
          </a:xfrm>
          <a:prstGeom prst="rect">
            <a:avLst/>
          </a:prstGeom>
        </p:spPr>
      </p:pic>
      <p:sp>
        <p:nvSpPr>
          <p:cNvPr id="16" name="TextBox 15"/>
          <p:cNvSpPr txBox="1"/>
          <p:nvPr/>
        </p:nvSpPr>
        <p:spPr>
          <a:xfrm>
            <a:off x="381001" y="4521875"/>
            <a:ext cx="4114800"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a:t>(Request read </a:t>
            </a:r>
            <a:r>
              <a:rPr lang="en-US" dirty="0" smtClean="0"/>
              <a:t>more)</a:t>
            </a:r>
            <a:endParaRPr lang="pt-BR" dirty="0">
              <a:solidFill>
                <a:schemeClr val="accent6"/>
              </a:solidFill>
            </a:endParaRPr>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
        <p:nvSpPr>
          <p:cNvPr id="11" name="Rectangle 10"/>
          <p:cNvSpPr/>
          <p:nvPr/>
        </p:nvSpPr>
        <p:spPr>
          <a:xfrm>
            <a:off x="5181600" y="4914029"/>
            <a:ext cx="4572000" cy="923330"/>
          </a:xfrm>
          <a:prstGeom prst="rect">
            <a:avLst/>
          </a:prstGeom>
        </p:spPr>
        <p:txBody>
          <a:bodyPr>
            <a:spAutoFit/>
          </a:bodyPr>
          <a:lstStyle/>
          <a:p>
            <a:r>
              <a:rPr lang="en-US" b="1" dirty="0" smtClean="0"/>
              <a:t>Legend</a:t>
            </a:r>
            <a:r>
              <a:rPr lang="en-US" b="1" dirty="0"/>
              <a:t>:</a:t>
            </a:r>
            <a:r>
              <a:rPr lang="en-US" dirty="0"/>
              <a:t>	</a:t>
            </a:r>
            <a:r>
              <a:rPr lang="en-US" dirty="0" err="1"/>
              <a:t>fct</a:t>
            </a:r>
            <a:r>
              <a:rPr lang="en-US" dirty="0"/>
              <a:t>.: functional; </a:t>
            </a:r>
            <a:endParaRPr lang="en-US" dirty="0" smtClean="0"/>
          </a:p>
          <a:p>
            <a:r>
              <a:rPr lang="en-US" dirty="0" smtClean="0"/>
              <a:t>	phys</a:t>
            </a:r>
            <a:r>
              <a:rPr lang="en-US" dirty="0"/>
              <a:t>.: physical;  </a:t>
            </a:r>
            <a:endParaRPr lang="en-US" dirty="0" smtClean="0"/>
          </a:p>
          <a:p>
            <a:r>
              <a:rPr lang="en-US" dirty="0"/>
              <a:t>	</a:t>
            </a:r>
            <a:r>
              <a:rPr lang="en-US" dirty="0" smtClean="0"/>
              <a:t>N/A</a:t>
            </a:r>
            <a:r>
              <a:rPr lang="en-US" dirty="0"/>
              <a:t>: not applicable</a:t>
            </a:r>
          </a:p>
        </p:txBody>
      </p:sp>
    </p:spTree>
    <p:extLst>
      <p:ext uri="{BB962C8B-B14F-4D97-AF65-F5344CB8AC3E}">
        <p14:creationId xmlns:p14="http://schemas.microsoft.com/office/powerpoint/2010/main" val="61207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Diagnostic </a:t>
            </a:r>
            <a:r>
              <a:rPr lang="en-US" dirty="0" smtClean="0">
                <a:latin typeface="Arial" panose="020B0604020202020204" pitchFamily="34" charset="0"/>
              </a:rPr>
              <a:t>message </a:t>
            </a:r>
            <a:r>
              <a:rPr lang="en-US" dirty="0"/>
              <a:t>Identification </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6</a:t>
            </a:fld>
            <a:endParaRPr lang="en-US"/>
          </a:p>
        </p:txBody>
      </p:sp>
      <p:sp>
        <p:nvSpPr>
          <p:cNvPr id="6" name="Rectangle 5"/>
          <p:cNvSpPr/>
          <p:nvPr/>
        </p:nvSpPr>
        <p:spPr>
          <a:xfrm>
            <a:off x="380999" y="762000"/>
            <a:ext cx="6019800" cy="923330"/>
          </a:xfrm>
          <a:prstGeom prst="rect">
            <a:avLst/>
          </a:prstGeom>
        </p:spPr>
        <p:txBody>
          <a:bodyPr wrap="square">
            <a:spAutoFit/>
          </a:bodyPr>
          <a:lstStyle/>
          <a:p>
            <a:r>
              <a:rPr lang="en-US" dirty="0"/>
              <a:t>•	$2xx = physical request CAN Identifier</a:t>
            </a:r>
          </a:p>
          <a:p>
            <a:r>
              <a:rPr lang="en-US" dirty="0"/>
              <a:t>•	$5xx = UUDT response CAN Identifier</a:t>
            </a:r>
          </a:p>
          <a:p>
            <a:r>
              <a:rPr lang="en-US" dirty="0"/>
              <a:t>•	$6xx = USDT response CAN Identifier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1942308"/>
            <a:ext cx="8430802" cy="2038635"/>
          </a:xfrm>
          <a:prstGeom prst="rect">
            <a:avLst/>
          </a:prstGeom>
        </p:spPr>
      </p:pic>
      <p:sp>
        <p:nvSpPr>
          <p:cNvPr id="14" name="TextBox 13"/>
          <p:cNvSpPr txBox="1"/>
          <p:nvPr/>
        </p:nvSpPr>
        <p:spPr>
          <a:xfrm>
            <a:off x="380999" y="4393041"/>
            <a:ext cx="4987413" cy="2031325"/>
          </a:xfrm>
          <a:prstGeom prst="rect">
            <a:avLst/>
          </a:prstGeom>
          <a:noFill/>
        </p:spPr>
        <p:txBody>
          <a:bodyPr wrap="square" rtlCol="0">
            <a:spAutoFit/>
          </a:bodyPr>
          <a:lstStyle/>
          <a:p>
            <a:r>
              <a:rPr lang="en-US" dirty="0" smtClean="0"/>
              <a:t>Example USDT:</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a:t>(Request read </a:t>
            </a:r>
            <a:r>
              <a:rPr lang="en-US" dirty="0" smtClean="0"/>
              <a:t>more)</a:t>
            </a:r>
            <a:endParaRPr lang="pt-BR" dirty="0">
              <a:solidFill>
                <a:schemeClr val="accent6"/>
              </a:solidFill>
            </a:endParaRPr>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sp>
        <p:nvSpPr>
          <p:cNvPr id="7" name="TextBox 6"/>
          <p:cNvSpPr txBox="1"/>
          <p:nvPr/>
        </p:nvSpPr>
        <p:spPr>
          <a:xfrm>
            <a:off x="4596400" y="4393041"/>
            <a:ext cx="4287085" cy="2031325"/>
          </a:xfrm>
          <a:prstGeom prst="rect">
            <a:avLst/>
          </a:prstGeom>
          <a:noFill/>
        </p:spPr>
        <p:txBody>
          <a:bodyPr wrap="square" rtlCol="0">
            <a:spAutoFit/>
          </a:bodyPr>
          <a:lstStyle/>
          <a:p>
            <a:r>
              <a:rPr lang="en-US" dirty="0" smtClean="0"/>
              <a:t>Example UUDT:</a:t>
            </a:r>
          </a:p>
          <a:p>
            <a:r>
              <a:rPr lang="en-US" dirty="0" smtClean="0"/>
              <a:t>Request read PID: </a:t>
            </a:r>
            <a:r>
              <a:rPr lang="en-US" dirty="0" smtClean="0">
                <a:solidFill>
                  <a:srgbClr val="00B050"/>
                </a:solidFill>
              </a:rPr>
              <a:t>24D</a:t>
            </a:r>
            <a:r>
              <a:rPr lang="en-US" dirty="0" smtClean="0"/>
              <a:t> </a:t>
            </a:r>
            <a:r>
              <a:rPr lang="en-US" dirty="0" smtClean="0">
                <a:solidFill>
                  <a:schemeClr val="accent6"/>
                </a:solidFill>
              </a:rPr>
              <a:t>05</a:t>
            </a:r>
            <a:r>
              <a:rPr lang="en-US" dirty="0" smtClean="0"/>
              <a:t> </a:t>
            </a:r>
            <a:r>
              <a:rPr lang="en-US" dirty="0" smtClean="0">
                <a:solidFill>
                  <a:srgbClr val="FF0000"/>
                </a:solidFill>
              </a:rPr>
              <a:t>AA</a:t>
            </a:r>
            <a:r>
              <a:rPr lang="en-US" dirty="0" smtClean="0"/>
              <a:t> </a:t>
            </a:r>
            <a:r>
              <a:rPr lang="en-US" dirty="0" smtClean="0">
                <a:solidFill>
                  <a:schemeClr val="accent5"/>
                </a:solidFill>
              </a:rPr>
              <a:t>01</a:t>
            </a:r>
            <a:r>
              <a:rPr lang="en-US" dirty="0" smtClean="0"/>
              <a:t> 22 A1 10</a:t>
            </a:r>
          </a:p>
          <a:p>
            <a:endParaRPr lang="en-US" dirty="0"/>
          </a:p>
          <a:p>
            <a:r>
              <a:rPr lang="pt-BR" dirty="0" smtClean="0"/>
              <a:t>Response:</a:t>
            </a:r>
          </a:p>
          <a:p>
            <a:r>
              <a:rPr lang="pt-BR" dirty="0">
                <a:solidFill>
                  <a:srgbClr val="00B050"/>
                </a:solidFill>
              </a:rPr>
              <a:t>5</a:t>
            </a:r>
            <a:r>
              <a:rPr lang="pt-BR" dirty="0" smtClean="0">
                <a:solidFill>
                  <a:srgbClr val="00B050"/>
                </a:solidFill>
              </a:rPr>
              <a:t>4D</a:t>
            </a:r>
            <a:r>
              <a:rPr lang="pt-BR" dirty="0" smtClean="0"/>
              <a:t> 22 AD 12</a:t>
            </a:r>
          </a:p>
          <a:p>
            <a:r>
              <a:rPr lang="pt-BR" dirty="0">
                <a:solidFill>
                  <a:srgbClr val="00B050"/>
                </a:solidFill>
              </a:rPr>
              <a:t>54D</a:t>
            </a:r>
            <a:r>
              <a:rPr lang="pt-BR" dirty="0"/>
              <a:t> </a:t>
            </a:r>
            <a:r>
              <a:rPr lang="pt-BR" dirty="0" smtClean="0"/>
              <a:t>10 12 7B 48 32 90</a:t>
            </a:r>
            <a:endParaRPr lang="pt-BR" dirty="0"/>
          </a:p>
          <a:p>
            <a:r>
              <a:rPr lang="pt-BR" dirty="0">
                <a:solidFill>
                  <a:srgbClr val="00B050"/>
                </a:solidFill>
              </a:rPr>
              <a:t>54D</a:t>
            </a:r>
            <a:r>
              <a:rPr lang="pt-BR" dirty="0"/>
              <a:t> </a:t>
            </a:r>
            <a:r>
              <a:rPr lang="pt-BR" dirty="0" smtClean="0"/>
              <a:t>A1 98 34 45</a:t>
            </a:r>
            <a:endParaRPr lang="pt-BR" dirty="0"/>
          </a:p>
        </p:txBody>
      </p:sp>
    </p:spTree>
    <p:extLst>
      <p:ext uri="{BB962C8B-B14F-4D97-AF65-F5344CB8AC3E}">
        <p14:creationId xmlns:p14="http://schemas.microsoft.com/office/powerpoint/2010/main" val="65723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7924800" cy="266306"/>
          </a:xfrm>
        </p:spPr>
        <p:txBody>
          <a:bodyPr/>
          <a:lstStyle/>
          <a:p>
            <a:r>
              <a:rPr lang="en-US" dirty="0">
                <a:latin typeface="Arial" panose="020B0604020202020204" pitchFamily="34" charset="0"/>
              </a:rPr>
              <a:t>Diagnostic </a:t>
            </a:r>
            <a:r>
              <a:rPr lang="en-US" dirty="0" smtClean="0">
                <a:latin typeface="Arial" panose="020B0604020202020204" pitchFamily="34" charset="0"/>
              </a:rPr>
              <a:t>message </a:t>
            </a:r>
            <a:r>
              <a:rPr lang="en-US" dirty="0" smtClean="0"/>
              <a:t>addressing </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1C8D71F-F4C8-4C0B-980E-7801AA62370C}" type="slidenum">
              <a:rPr lang="en-US" smtClean="0"/>
              <a:t>7</a:t>
            </a:fld>
            <a:endParaRPr lang="en-US"/>
          </a:p>
        </p:txBody>
      </p:sp>
      <p:sp>
        <p:nvSpPr>
          <p:cNvPr id="3" name="Rectangle 2"/>
          <p:cNvSpPr/>
          <p:nvPr/>
        </p:nvSpPr>
        <p:spPr>
          <a:xfrm>
            <a:off x="2820629" y="1501054"/>
            <a:ext cx="3124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Diagnostic message addressing</a:t>
            </a:r>
            <a:endParaRPr lang="en-US" dirty="0"/>
          </a:p>
        </p:txBody>
      </p:sp>
      <p:sp>
        <p:nvSpPr>
          <p:cNvPr id="8" name="Rectangle 7"/>
          <p:cNvSpPr/>
          <p:nvPr/>
        </p:nvSpPr>
        <p:spPr>
          <a:xfrm>
            <a:off x="1677629" y="2695673"/>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Physically</a:t>
            </a:r>
            <a:endParaRPr lang="en-US" dirty="0"/>
          </a:p>
        </p:txBody>
      </p:sp>
      <p:sp>
        <p:nvSpPr>
          <p:cNvPr id="9" name="Rectangle 8"/>
          <p:cNvSpPr/>
          <p:nvPr/>
        </p:nvSpPr>
        <p:spPr>
          <a:xfrm>
            <a:off x="5354894" y="2695673"/>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Functionally</a:t>
            </a:r>
            <a:endParaRPr lang="en-US" dirty="0"/>
          </a:p>
        </p:txBody>
      </p:sp>
      <p:cxnSp>
        <p:nvCxnSpPr>
          <p:cNvPr id="7" name="Straight Arrow Connector 6"/>
          <p:cNvCxnSpPr>
            <a:stCxn id="3" idx="2"/>
            <a:endCxn id="8" idx="0"/>
          </p:cNvCxnSpPr>
          <p:nvPr/>
        </p:nvCxnSpPr>
        <p:spPr>
          <a:xfrm flipH="1">
            <a:off x="2592029" y="2110654"/>
            <a:ext cx="1790700"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2"/>
            <a:endCxn id="9" idx="0"/>
          </p:cNvCxnSpPr>
          <p:nvPr/>
        </p:nvCxnSpPr>
        <p:spPr>
          <a:xfrm>
            <a:off x="4382729" y="2110654"/>
            <a:ext cx="1886565"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8029" y="3890292"/>
            <a:ext cx="3048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dirty="0" smtClean="0"/>
              <a:t>argeted </a:t>
            </a:r>
            <a:r>
              <a:rPr lang="en-US" dirty="0"/>
              <a:t>to a single node</a:t>
            </a:r>
          </a:p>
        </p:txBody>
      </p:sp>
      <p:cxnSp>
        <p:nvCxnSpPr>
          <p:cNvPr id="16" name="Straight Arrow Connector 15"/>
          <p:cNvCxnSpPr>
            <a:stCxn id="8" idx="2"/>
            <a:endCxn id="13" idx="0"/>
          </p:cNvCxnSpPr>
          <p:nvPr/>
        </p:nvCxnSpPr>
        <p:spPr>
          <a:xfrm>
            <a:off x="2592029" y="3305273"/>
            <a:ext cx="0"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02394" y="3890292"/>
            <a:ext cx="3733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dirty="0" smtClean="0"/>
              <a:t>ddressed </a:t>
            </a:r>
            <a:r>
              <a:rPr lang="en-US" dirty="0"/>
              <a:t>to one or multiple nodes</a:t>
            </a:r>
          </a:p>
        </p:txBody>
      </p:sp>
      <p:cxnSp>
        <p:nvCxnSpPr>
          <p:cNvPr id="19" name="Straight Arrow Connector 18"/>
          <p:cNvCxnSpPr>
            <a:stCxn id="9" idx="2"/>
            <a:endCxn id="17" idx="0"/>
          </p:cNvCxnSpPr>
          <p:nvPr/>
        </p:nvCxnSpPr>
        <p:spPr>
          <a:xfrm>
            <a:off x="6269294" y="3305273"/>
            <a:ext cx="0"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09600" y="4932511"/>
            <a:ext cx="7772400" cy="646331"/>
          </a:xfrm>
          <a:prstGeom prst="rect">
            <a:avLst/>
          </a:prstGeom>
        </p:spPr>
        <p:txBody>
          <a:bodyPr wrap="square">
            <a:spAutoFit/>
          </a:bodyPr>
          <a:lstStyle/>
          <a:p>
            <a:r>
              <a:rPr lang="en-US" b="1" dirty="0"/>
              <a:t>All diagnostic </a:t>
            </a:r>
            <a:r>
              <a:rPr lang="en-US" b="1" dirty="0">
                <a:solidFill>
                  <a:srgbClr val="00B050"/>
                </a:solidFill>
              </a:rPr>
              <a:t>response </a:t>
            </a:r>
            <a:r>
              <a:rPr lang="en-US" b="1" dirty="0"/>
              <a:t>messages </a:t>
            </a:r>
            <a:r>
              <a:rPr lang="en-US" dirty="0"/>
              <a:t>will be </a:t>
            </a:r>
            <a:r>
              <a:rPr lang="en-US" b="1" dirty="0"/>
              <a:t>physically addressed</a:t>
            </a:r>
            <a:r>
              <a:rPr lang="en-US" dirty="0"/>
              <a:t>, using one of the reserved range of physical response </a:t>
            </a:r>
            <a:r>
              <a:rPr lang="en-US" dirty="0" err="1"/>
              <a:t>CANId’s</a:t>
            </a:r>
            <a:r>
              <a:rPr lang="en-US" dirty="0"/>
              <a:t> (defined previously).</a:t>
            </a:r>
          </a:p>
        </p:txBody>
      </p:sp>
      <p:sp>
        <p:nvSpPr>
          <p:cNvPr id="5" name="Chevron 4">
            <a:hlinkClick r:id="rId3" action="ppaction://hlinksldjump"/>
          </p:cNvPr>
          <p:cNvSpPr/>
          <p:nvPr/>
        </p:nvSpPr>
        <p:spPr>
          <a:xfrm>
            <a:off x="6840794" y="6023074"/>
            <a:ext cx="474406" cy="2081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7315200" y="5942464"/>
            <a:ext cx="1828800" cy="369332"/>
          </a:xfrm>
          <a:prstGeom prst="rect">
            <a:avLst/>
          </a:prstGeom>
          <a:noFill/>
        </p:spPr>
        <p:txBody>
          <a:bodyPr wrap="square" rtlCol="0">
            <a:spAutoFit/>
          </a:bodyPr>
          <a:lstStyle/>
          <a:p>
            <a:r>
              <a:rPr lang="en-US" dirty="0" smtClean="0"/>
              <a:t>Back to overview</a:t>
            </a:r>
            <a:endParaRPr lang="en-US" dirty="0"/>
          </a:p>
        </p:txBody>
      </p:sp>
    </p:spTree>
    <p:extLst>
      <p:ext uri="{BB962C8B-B14F-4D97-AF65-F5344CB8AC3E}">
        <p14:creationId xmlns:p14="http://schemas.microsoft.com/office/powerpoint/2010/main" val="1594869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8534400" cy="266306"/>
          </a:xfrm>
        </p:spPr>
        <p:txBody>
          <a:bodyPr/>
          <a:lstStyle/>
          <a:p>
            <a:r>
              <a:rPr lang="en-US" dirty="0" smtClean="0">
                <a:latin typeface="Arial" panose="020B0604020202020204" pitchFamily="34" charset="0"/>
              </a:rPr>
              <a:t>Protocol </a:t>
            </a:r>
            <a:r>
              <a:rPr lang="en-US" dirty="0">
                <a:latin typeface="Arial" panose="020B0604020202020204" pitchFamily="34" charset="0"/>
              </a:rPr>
              <a:t>Control Information (PCI) formats for GMLAN</a:t>
            </a:r>
          </a:p>
        </p:txBody>
      </p:sp>
      <p:sp>
        <p:nvSpPr>
          <p:cNvPr id="4" name="Slide Number Placeholder 3"/>
          <p:cNvSpPr>
            <a:spLocks noGrp="1"/>
          </p:cNvSpPr>
          <p:nvPr>
            <p:ph type="sldNum" sz="quarter" idx="12"/>
          </p:nvPr>
        </p:nvSpPr>
        <p:spPr/>
        <p:txBody>
          <a:bodyPr/>
          <a:lstStyle/>
          <a:p>
            <a:fld id="{91C8D71F-F4C8-4C0B-980E-7801AA62370C}" type="slidenum">
              <a:rPr lang="en-US" smtClean="0"/>
              <a:t>8</a:t>
            </a:fld>
            <a:endParaRPr lang="en-US"/>
          </a:p>
        </p:txBody>
      </p:sp>
      <p:sp>
        <p:nvSpPr>
          <p:cNvPr id="14" name="TextBox 13"/>
          <p:cNvSpPr txBox="1"/>
          <p:nvPr/>
        </p:nvSpPr>
        <p:spPr>
          <a:xfrm>
            <a:off x="221226" y="914400"/>
            <a:ext cx="4987413" cy="2031325"/>
          </a:xfrm>
          <a:prstGeom prst="rect">
            <a:avLst/>
          </a:prstGeom>
          <a:noFill/>
        </p:spPr>
        <p:txBody>
          <a:bodyPr wrap="square" rtlCol="0">
            <a:spAutoFit/>
          </a:bodyPr>
          <a:lstStyle/>
          <a:p>
            <a:r>
              <a:rPr lang="en-US" dirty="0" smtClean="0"/>
              <a:t>Example:</a:t>
            </a:r>
          </a:p>
          <a:p>
            <a:r>
              <a:rPr lang="en-US" dirty="0" smtClean="0"/>
              <a:t>Request read DID 01: </a:t>
            </a:r>
            <a:r>
              <a:rPr lang="en-US" dirty="0" smtClean="0">
                <a:solidFill>
                  <a:srgbClr val="00B050"/>
                </a:solidFill>
              </a:rPr>
              <a:t>24D</a:t>
            </a:r>
            <a:r>
              <a:rPr lang="en-US" dirty="0" smtClean="0"/>
              <a:t> </a:t>
            </a:r>
            <a:r>
              <a:rPr lang="en-US" dirty="0">
                <a:solidFill>
                  <a:schemeClr val="accent6"/>
                </a:solidFill>
              </a:rPr>
              <a:t>02</a:t>
            </a:r>
            <a:r>
              <a:rPr lang="en-US" dirty="0"/>
              <a:t> </a:t>
            </a:r>
            <a:r>
              <a:rPr lang="en-US" dirty="0">
                <a:solidFill>
                  <a:srgbClr val="FF0000"/>
                </a:solidFill>
              </a:rPr>
              <a:t>1A</a:t>
            </a:r>
            <a:r>
              <a:rPr lang="en-US" dirty="0"/>
              <a:t> </a:t>
            </a:r>
            <a:r>
              <a:rPr lang="en-US" dirty="0" smtClean="0"/>
              <a:t>01</a:t>
            </a:r>
          </a:p>
          <a:p>
            <a:endParaRPr lang="en-US" dirty="0"/>
          </a:p>
          <a:p>
            <a:r>
              <a:rPr lang="pt-BR" dirty="0" smtClean="0"/>
              <a:t>Response:</a:t>
            </a:r>
          </a:p>
          <a:p>
            <a:r>
              <a:rPr lang="pt-BR" dirty="0" smtClean="0">
                <a:solidFill>
                  <a:srgbClr val="00B050"/>
                </a:solidFill>
              </a:rPr>
              <a:t>64D</a:t>
            </a:r>
            <a:r>
              <a:rPr lang="pt-BR" dirty="0" smtClean="0"/>
              <a:t> </a:t>
            </a:r>
            <a:r>
              <a:rPr lang="pt-BR" dirty="0">
                <a:solidFill>
                  <a:schemeClr val="accent6"/>
                </a:solidFill>
              </a:rPr>
              <a:t>10</a:t>
            </a:r>
            <a:r>
              <a:rPr lang="pt-BR" dirty="0"/>
              <a:t> </a:t>
            </a:r>
            <a:r>
              <a:rPr lang="pt-BR" dirty="0">
                <a:solidFill>
                  <a:schemeClr val="accent6"/>
                </a:solidFill>
              </a:rPr>
              <a:t>08</a:t>
            </a:r>
            <a:r>
              <a:rPr lang="pt-BR" dirty="0"/>
              <a:t> </a:t>
            </a:r>
            <a:r>
              <a:rPr lang="pt-BR" dirty="0">
                <a:solidFill>
                  <a:srgbClr val="FF0000"/>
                </a:solidFill>
              </a:rPr>
              <a:t>5A</a:t>
            </a:r>
            <a:r>
              <a:rPr lang="pt-BR" dirty="0"/>
              <a:t> 01 XX XX XX </a:t>
            </a:r>
            <a:r>
              <a:rPr lang="pt-BR" dirty="0" smtClean="0"/>
              <a:t>XX</a:t>
            </a:r>
          </a:p>
          <a:p>
            <a:r>
              <a:rPr lang="en-US" dirty="0">
                <a:solidFill>
                  <a:srgbClr val="00B050"/>
                </a:solidFill>
              </a:rPr>
              <a:t>24D</a:t>
            </a:r>
            <a:r>
              <a:rPr lang="en-US" dirty="0"/>
              <a:t> </a:t>
            </a:r>
            <a:r>
              <a:rPr lang="en-US" dirty="0" smtClean="0">
                <a:solidFill>
                  <a:schemeClr val="accent6"/>
                </a:solidFill>
              </a:rPr>
              <a:t>30 00 00 </a:t>
            </a:r>
            <a:r>
              <a:rPr lang="en-US" dirty="0" smtClean="0"/>
              <a:t>(Request read more (auto) )</a:t>
            </a:r>
            <a:endParaRPr lang="pt-BR" dirty="0"/>
          </a:p>
          <a:p>
            <a:r>
              <a:rPr lang="pt-BR" dirty="0" smtClean="0">
                <a:solidFill>
                  <a:srgbClr val="00B050"/>
                </a:solidFill>
              </a:rPr>
              <a:t>64D</a:t>
            </a:r>
            <a:r>
              <a:rPr lang="pt-BR" dirty="0" smtClean="0"/>
              <a:t> </a:t>
            </a:r>
            <a:r>
              <a:rPr lang="pt-BR" dirty="0">
                <a:solidFill>
                  <a:schemeClr val="accent6"/>
                </a:solidFill>
              </a:rPr>
              <a:t>21</a:t>
            </a:r>
            <a:r>
              <a:rPr lang="pt-BR" dirty="0"/>
              <a:t> XX XX</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0303302"/>
              </p:ext>
            </p:extLst>
          </p:nvPr>
        </p:nvGraphicFramePr>
        <p:xfrm>
          <a:off x="457200" y="3299062"/>
          <a:ext cx="7543797" cy="2187336"/>
        </p:xfrm>
        <a:graphic>
          <a:graphicData uri="http://schemas.openxmlformats.org/drawingml/2006/table">
            <a:tbl>
              <a:tblPr>
                <a:tableStyleId>{5C22544A-7EE6-4342-B048-85BDC9FD1C3A}</a:tableStyleId>
              </a:tblPr>
              <a:tblGrid>
                <a:gridCol w="2220838"/>
                <a:gridCol w="1022291"/>
                <a:gridCol w="538171"/>
                <a:gridCol w="538171"/>
                <a:gridCol w="538171"/>
                <a:gridCol w="538171"/>
                <a:gridCol w="538171"/>
                <a:gridCol w="538171"/>
                <a:gridCol w="538171"/>
                <a:gridCol w="533471"/>
              </a:tblGrid>
              <a:tr h="364556">
                <a:tc>
                  <a:txBody>
                    <a:bodyPr/>
                    <a:lstStyle/>
                    <a:p>
                      <a:pPr marL="0" marR="0" algn="ctr">
                        <a:spcBef>
                          <a:spcPts val="200"/>
                        </a:spcBef>
                        <a:spcAft>
                          <a:spcPts val="200"/>
                        </a:spcAft>
                      </a:pPr>
                      <a:r>
                        <a:rPr lang="en-US" sz="900" dirty="0">
                          <a:effectLst/>
                        </a:rPr>
                        <a:t>Addressing scheme name</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dirty="0">
                          <a:effectLst/>
                        </a:rPr>
                        <a:t>Identifier</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8">
                  <a:txBody>
                    <a:bodyPr/>
                    <a:lstStyle/>
                    <a:p>
                      <a:pPr marL="0" marR="0" algn="ctr">
                        <a:spcBef>
                          <a:spcPts val="200"/>
                        </a:spcBef>
                        <a:spcAft>
                          <a:spcPts val="200"/>
                        </a:spcAft>
                      </a:pPr>
                      <a:r>
                        <a:rPr lang="en-US" sz="900">
                          <a:effectLst/>
                        </a:rPr>
                        <a:t>CAN frame data field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4556">
                <a:tc>
                  <a:txBody>
                    <a:bodyPr/>
                    <a:lstStyle/>
                    <a:p>
                      <a:pPr marL="0" marR="0" algn="ctr">
                        <a:spcBef>
                          <a:spcPts val="200"/>
                        </a:spcBef>
                        <a:spcAft>
                          <a:spcPts val="200"/>
                        </a:spcAft>
                      </a:pPr>
                      <a:r>
                        <a:rPr lang="en-US" sz="900">
                          <a:effectLst/>
                        </a:rPr>
                        <a:t>Description</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ID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1</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2</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3</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4</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5</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6</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7</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8</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364556">
                <a:tc>
                  <a:txBody>
                    <a:bodyPr/>
                    <a:lstStyle/>
                    <a:p>
                      <a:pPr marL="0" marR="0">
                        <a:spcBef>
                          <a:spcPts val="200"/>
                        </a:spcBef>
                        <a:spcAft>
                          <a:spcPts val="200"/>
                        </a:spcAft>
                      </a:pPr>
                      <a:r>
                        <a:rPr lang="en-US" sz="900" dirty="0">
                          <a:effectLst/>
                        </a:rPr>
                        <a:t>NORMAL - </a:t>
                      </a:r>
                      <a:r>
                        <a:rPr lang="en-US" sz="900" dirty="0" err="1">
                          <a:effectLst/>
                        </a:rPr>
                        <a:t>SingleFrame</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CAN Id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b="1" dirty="0">
                          <a:effectLst/>
                        </a:rPr>
                        <a:t>PCI</a:t>
                      </a:r>
                      <a:endParaRPr lang="en-US" sz="9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solidFill>
                      <a:schemeClr val="accent6"/>
                    </a:solidFill>
                  </a:tcP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dirty="0">
                          <a:effectLst/>
                        </a:rPr>
                        <a:t> </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364556">
                <a:tc>
                  <a:txBody>
                    <a:bodyPr/>
                    <a:lstStyle/>
                    <a:p>
                      <a:pPr marL="0" marR="0">
                        <a:spcBef>
                          <a:spcPts val="200"/>
                        </a:spcBef>
                        <a:spcAft>
                          <a:spcPts val="200"/>
                        </a:spcAft>
                      </a:pPr>
                      <a:r>
                        <a:rPr lang="en-US" sz="900" dirty="0">
                          <a:effectLst/>
                        </a:rPr>
                        <a:t>NORMAL - </a:t>
                      </a:r>
                      <a:r>
                        <a:rPr lang="en-US" sz="900" dirty="0" err="1">
                          <a:effectLst/>
                        </a:rPr>
                        <a:t>FirstFrame</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CAN Id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2">
                  <a:txBody>
                    <a:bodyPr/>
                    <a:lstStyle/>
                    <a:p>
                      <a:pPr marL="0" marR="0" algn="ctr">
                        <a:spcBef>
                          <a:spcPts val="200"/>
                        </a:spcBef>
                        <a:spcAft>
                          <a:spcPts val="200"/>
                        </a:spcAft>
                      </a:pPr>
                      <a:r>
                        <a:rPr lang="en-US" sz="900" b="1" dirty="0">
                          <a:effectLst/>
                        </a:rPr>
                        <a:t>PCI</a:t>
                      </a:r>
                      <a:endParaRPr lang="en-US" sz="9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solidFill>
                      <a:schemeClr val="accent6"/>
                    </a:solidFill>
                  </a:tcPr>
                </a:tc>
                <a:tc hMerge="1">
                  <a:txBody>
                    <a:bodyPr/>
                    <a:lstStyle/>
                    <a:p>
                      <a:endParaRPr lang="en-US"/>
                    </a:p>
                  </a:txBody>
                  <a:tcP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364556">
                <a:tc>
                  <a:txBody>
                    <a:bodyPr/>
                    <a:lstStyle/>
                    <a:p>
                      <a:pPr marL="0" marR="0">
                        <a:spcBef>
                          <a:spcPts val="200"/>
                        </a:spcBef>
                        <a:spcAft>
                          <a:spcPts val="200"/>
                        </a:spcAft>
                      </a:pPr>
                      <a:r>
                        <a:rPr lang="en-US" sz="900" dirty="0">
                          <a:effectLst/>
                        </a:rPr>
                        <a:t>NORMAL - </a:t>
                      </a:r>
                      <a:r>
                        <a:rPr lang="en-US" sz="900" dirty="0" err="1">
                          <a:effectLst/>
                        </a:rPr>
                        <a:t>FlowControl</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CAN Id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gridSpan="3">
                  <a:txBody>
                    <a:bodyPr/>
                    <a:lstStyle/>
                    <a:p>
                      <a:pPr marL="0" marR="0" algn="ctr">
                        <a:spcBef>
                          <a:spcPts val="200"/>
                        </a:spcBef>
                        <a:spcAft>
                          <a:spcPts val="200"/>
                        </a:spcAft>
                      </a:pPr>
                      <a:r>
                        <a:rPr lang="en-US" sz="900" b="1" dirty="0">
                          <a:effectLst/>
                        </a:rPr>
                        <a:t>PCI</a:t>
                      </a:r>
                      <a:endParaRPr lang="en-US" sz="9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solidFill>
                      <a:schemeClr val="accent6"/>
                    </a:solidFill>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dirty="0">
                          <a:effectLst/>
                        </a:rPr>
                        <a:t> </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r h="364556">
                <a:tc>
                  <a:txBody>
                    <a:bodyPr/>
                    <a:lstStyle/>
                    <a:p>
                      <a:pPr marL="0" marR="0">
                        <a:spcBef>
                          <a:spcPts val="200"/>
                        </a:spcBef>
                        <a:spcAft>
                          <a:spcPts val="200"/>
                        </a:spcAft>
                      </a:pPr>
                      <a:r>
                        <a:rPr lang="en-US" sz="900" dirty="0">
                          <a:effectLst/>
                        </a:rPr>
                        <a:t>NORMAL - </a:t>
                      </a:r>
                      <a:r>
                        <a:rPr lang="en-US" sz="900" dirty="0" err="1">
                          <a:effectLst/>
                        </a:rPr>
                        <a:t>ConsecutiveFrame</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CAN Id</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b="1" dirty="0">
                          <a:effectLst/>
                        </a:rPr>
                        <a:t>PCI</a:t>
                      </a:r>
                      <a:endParaRPr lang="en-US" sz="900" b="1"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solidFill>
                      <a:schemeClr val="accent6"/>
                    </a:solidFill>
                  </a:tcP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a:effectLst/>
                        </a:rPr>
                        <a:t> </a:t>
                      </a:r>
                      <a:endParaRPr lang="en-US" sz="90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c>
                  <a:txBody>
                    <a:bodyPr/>
                    <a:lstStyle/>
                    <a:p>
                      <a:pPr marL="0" marR="0" algn="ctr">
                        <a:spcBef>
                          <a:spcPts val="200"/>
                        </a:spcBef>
                        <a:spcAft>
                          <a:spcPts val="200"/>
                        </a:spcAft>
                      </a:pPr>
                      <a:r>
                        <a:rPr lang="en-US" sz="900" dirty="0">
                          <a:effectLst/>
                        </a:rPr>
                        <a:t> </a:t>
                      </a:r>
                      <a:endParaRPr lang="en-US" sz="900" dirty="0">
                        <a:solidFill>
                          <a:srgbClr val="000000"/>
                        </a:solidFill>
                        <a:effectLst/>
                        <a:latin typeface="Times New Roman" panose="02020603050405020304" pitchFamily="18" charset="0"/>
                        <a:ea typeface="Times New Roman" panose="02020603050405020304" pitchFamily="18" charset="0"/>
                      </a:endParaRPr>
                    </a:p>
                  </a:txBody>
                  <a:tcPr marL="35560" marR="35560" marT="0" marB="0" anchor="ctr"/>
                </a:tc>
              </a:tr>
            </a:tbl>
          </a:graphicData>
        </a:graphic>
      </p:graphicFrame>
      <p:cxnSp>
        <p:nvCxnSpPr>
          <p:cNvPr id="10" name="Elbow Connector 9"/>
          <p:cNvCxnSpPr/>
          <p:nvPr/>
        </p:nvCxnSpPr>
        <p:spPr>
          <a:xfrm rot="10800000">
            <a:off x="3657600" y="1371600"/>
            <a:ext cx="4343400" cy="2750422"/>
          </a:xfrm>
          <a:prstGeom prst="bentConnector3">
            <a:avLst>
              <a:gd name="adj1" fmla="val -108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200" y="22098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200" y="220980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200" y="4572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90500" y="2438400"/>
            <a:ext cx="114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500" y="2438400"/>
            <a:ext cx="0" cy="2540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90500" y="4979074"/>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1600200" y="2746810"/>
            <a:ext cx="655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53400" y="2746810"/>
            <a:ext cx="0" cy="251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001000" y="5257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288026" y="5769766"/>
            <a:ext cx="6858000"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Location of Protocol Control Information (PCI) using normal addressing</a:t>
            </a:r>
            <a:endParaRPr lang="en-US" dirty="0"/>
          </a:p>
        </p:txBody>
      </p:sp>
      <p:sp>
        <p:nvSpPr>
          <p:cNvPr id="3" name="Rectangle 2"/>
          <p:cNvSpPr/>
          <p:nvPr/>
        </p:nvSpPr>
        <p:spPr>
          <a:xfrm>
            <a:off x="685800" y="2590800"/>
            <a:ext cx="304800" cy="308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14932" y="1217394"/>
            <a:ext cx="304800" cy="308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4542" y="2282390"/>
            <a:ext cx="895657" cy="308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04542" y="1977590"/>
            <a:ext cx="583484" cy="308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947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8241"/>
            <a:ext cx="8534400" cy="266306"/>
          </a:xfrm>
        </p:spPr>
        <p:txBody>
          <a:bodyPr/>
          <a:lstStyle/>
          <a:p>
            <a:r>
              <a:rPr lang="en-US" dirty="0" smtClean="0">
                <a:latin typeface="Arial" panose="020B0604020202020204" pitchFamily="34" charset="0"/>
              </a:rPr>
              <a:t>Protocol </a:t>
            </a:r>
            <a:r>
              <a:rPr lang="en-US" dirty="0">
                <a:latin typeface="Arial" panose="020B0604020202020204" pitchFamily="34" charset="0"/>
              </a:rPr>
              <a:t>Control Information (PCI) formats for GMLAN</a:t>
            </a:r>
          </a:p>
        </p:txBody>
      </p:sp>
      <p:sp>
        <p:nvSpPr>
          <p:cNvPr id="4" name="Slide Number Placeholder 3"/>
          <p:cNvSpPr>
            <a:spLocks noGrp="1"/>
          </p:cNvSpPr>
          <p:nvPr>
            <p:ph type="sldNum" sz="quarter" idx="12"/>
          </p:nvPr>
        </p:nvSpPr>
        <p:spPr/>
        <p:txBody>
          <a:bodyPr/>
          <a:lstStyle/>
          <a:p>
            <a:fld id="{91C8D71F-F4C8-4C0B-980E-7801AA62370C}" type="slidenum">
              <a:rPr lang="en-US" smtClean="0"/>
              <a:t>9</a:t>
            </a:fld>
            <a:endParaRPr lang="en-US"/>
          </a:p>
        </p:txBody>
      </p:sp>
      <p:sp>
        <p:nvSpPr>
          <p:cNvPr id="11" name="Rectangle 4"/>
          <p:cNvSpPr>
            <a:spLocks noChangeArrowheads="1"/>
          </p:cNvSpPr>
          <p:nvPr/>
        </p:nvSpPr>
        <p:spPr bwMode="auto">
          <a:xfrm>
            <a:off x="1573213" y="2955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26" y="744497"/>
            <a:ext cx="8726118" cy="1981477"/>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23" y="3101659"/>
            <a:ext cx="8726118" cy="2772162"/>
          </a:xfrm>
          <a:prstGeom prst="rect">
            <a:avLst/>
          </a:prstGeom>
        </p:spPr>
      </p:pic>
    </p:spTree>
    <p:extLst>
      <p:ext uri="{BB962C8B-B14F-4D97-AF65-F5344CB8AC3E}">
        <p14:creationId xmlns:p14="http://schemas.microsoft.com/office/powerpoint/2010/main" val="1961254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G CUSTOM">
      <a:dk1>
        <a:sysClr val="windowText" lastClr="000000"/>
      </a:dk1>
      <a:lt1>
        <a:sysClr val="window" lastClr="FFFFFF"/>
      </a:lt1>
      <a:dk2>
        <a:srgbClr val="000000"/>
      </a:dk2>
      <a:lt2>
        <a:srgbClr val="EEECE1"/>
      </a:lt2>
      <a:accent1>
        <a:srgbClr val="A50034"/>
      </a:accent1>
      <a:accent2>
        <a:srgbClr val="6B6B6B"/>
      </a:accent2>
      <a:accent3>
        <a:srgbClr val="FFFFFF"/>
      </a:accent3>
      <a:accent4>
        <a:srgbClr val="702076"/>
      </a:accent4>
      <a:accent5>
        <a:srgbClr val="CC007A"/>
      </a:accent5>
      <a:accent6>
        <a:srgbClr val="F38A00"/>
      </a:accent6>
      <a:hlink>
        <a:srgbClr val="C3D500"/>
      </a:hlink>
      <a:folHlink>
        <a:srgbClr val="64A7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11900</TotalTime>
  <Words>1752</Words>
  <Application>Microsoft Office PowerPoint</Application>
  <PresentationFormat>On-screen Show (4:3)</PresentationFormat>
  <Paragraphs>528</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맑은 고딕</vt:lpstr>
      <vt:lpstr>Arial</vt:lpstr>
      <vt:lpstr>Calibri</vt:lpstr>
      <vt:lpstr>Times New Roman</vt:lpstr>
      <vt:lpstr>Office Theme</vt:lpstr>
      <vt:lpstr>PHYSICAL DIAGNOSTIC</vt:lpstr>
      <vt:lpstr>Diagnostic overview</vt:lpstr>
      <vt:lpstr>Diagnostic message strategy</vt:lpstr>
      <vt:lpstr>Diagnostic message Identification </vt:lpstr>
      <vt:lpstr>Diagnostic message Identification </vt:lpstr>
      <vt:lpstr>Diagnostic message Identification </vt:lpstr>
      <vt:lpstr>Diagnostic message addressing </vt:lpstr>
      <vt:lpstr>Protocol Control Information (PCI) formats for GMLAN</vt:lpstr>
      <vt:lpstr>Protocol Control Information (PCI) formats for GMLAN</vt:lpstr>
      <vt:lpstr>Protocol Control Information (PCI) formats for GMLAN</vt:lpstr>
      <vt:lpstr>Protocol Control Information (PCI) formats for GMLAN</vt:lpstr>
      <vt:lpstr>Service Identifier overview</vt:lpstr>
      <vt:lpstr>Service Identifier overview</vt:lpstr>
      <vt:lpstr>Service Identifier overview</vt:lpstr>
      <vt:lpstr>Service Identifier overview</vt:lpstr>
      <vt:lpstr>Service Identifier overview</vt:lpstr>
      <vt:lpstr>Service Identifier overview</vt:lpstr>
      <vt:lpstr>PowerPoint Presentation</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Taryn.Brucia</dc:creator>
  <cp:lastModifiedBy>DAN HUU NGUYEN/LGEVH VC VALIDATION TEST 1(dan.nguyen@lge.com)</cp:lastModifiedBy>
  <cp:revision>502</cp:revision>
  <dcterms:created xsi:type="dcterms:W3CDTF">2015-01-15T17:52:53Z</dcterms:created>
  <dcterms:modified xsi:type="dcterms:W3CDTF">2019-10-24T09:32:45Z</dcterms:modified>
</cp:coreProperties>
</file>